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400800" cy="86868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773680" cy="434339"/>
          </a:xfrm>
          <a:prstGeom prst="rect">
            <a:avLst/>
          </a:prstGeom>
          <a:noFill/>
          <a:ln>
            <a:noFill/>
          </a:ln>
        </p:spPr>
        <p:txBody>
          <a:bodyPr lIns="91425" tIns="91425" rIns="91425" bIns="91425" anchor="t" anchorCtr="0"/>
          <a:lstStyle>
            <a:lvl1pPr marL="0" marR="0" indent="0" algn="l" rtl="0">
              <a:defRPr sz="11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625639" y="0"/>
            <a:ext cx="2773680" cy="434339"/>
          </a:xfrm>
          <a:prstGeom prst="rect">
            <a:avLst/>
          </a:prstGeom>
          <a:noFill/>
          <a:ln>
            <a:noFill/>
          </a:ln>
        </p:spPr>
        <p:txBody>
          <a:bodyPr lIns="91425" tIns="91425" rIns="91425" bIns="91425" anchor="t" anchorCtr="0"/>
          <a:lstStyle>
            <a:lvl1pPr marL="0" marR="0" indent="0" algn="r" rtl="0">
              <a:defRPr sz="11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028700" y="650875"/>
            <a:ext cx="4343400" cy="32575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40079" y="4126230"/>
            <a:ext cx="5120639" cy="390906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250952"/>
            <a:ext cx="2773680" cy="434339"/>
          </a:xfrm>
          <a:prstGeom prst="rect">
            <a:avLst/>
          </a:prstGeom>
          <a:noFill/>
          <a:ln>
            <a:noFill/>
          </a:ln>
        </p:spPr>
        <p:txBody>
          <a:bodyPr lIns="91425" tIns="91425" rIns="91425" bIns="91425" anchor="b" anchorCtr="0"/>
          <a:lstStyle>
            <a:lvl1pPr marL="0" marR="0" indent="0" algn="l" rtl="0">
              <a:defRPr sz="11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625639" y="8250952"/>
            <a:ext cx="2773680" cy="434339"/>
          </a:xfrm>
          <a:prstGeom prst="rect">
            <a:avLst/>
          </a:prstGeom>
          <a:noFill/>
          <a:ln>
            <a:noFill/>
          </a:ln>
        </p:spPr>
        <p:txBody>
          <a:bodyPr lIns="91425" tIns="91425" rIns="91425" bIns="91425" anchor="b" anchorCtr="0"/>
          <a:lstStyle>
            <a:lvl1pPr marL="0" marR="0" indent="0" algn="r" rtl="0">
              <a:defRPr sz="11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67570200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40079" y="4126230"/>
            <a:ext cx="5120639" cy="3909060"/>
          </a:xfrm>
          <a:prstGeom prst="rect">
            <a:avLst/>
          </a:prstGeom>
        </p:spPr>
        <p:txBody>
          <a:bodyPr lIns="91425" tIns="91425" rIns="91425" bIns="91425" anchor="ctr" anchorCtr="0">
            <a:spAutoFit/>
          </a:bodyPr>
          <a:lstStyle/>
          <a:p>
            <a:endParaRPr/>
          </a:p>
        </p:txBody>
      </p:sp>
      <p:sp>
        <p:nvSpPr>
          <p:cNvPr id="85" name="Shape 85"/>
          <p:cNvSpPr>
            <a:spLocks noGrp="1" noRot="1" noChangeAspect="1"/>
          </p:cNvSpPr>
          <p:nvPr>
            <p:ph type="sldImg" idx="2"/>
          </p:nvPr>
        </p:nvSpPr>
        <p:spPr>
          <a:xfrm>
            <a:off x="1028700" y="650875"/>
            <a:ext cx="4343400" cy="32575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40079" y="4126230"/>
            <a:ext cx="5120639" cy="3909060"/>
          </a:xfrm>
          <a:prstGeom prst="rect">
            <a:avLst/>
          </a:prstGeom>
        </p:spPr>
        <p:txBody>
          <a:bodyPr lIns="91425" tIns="91425" rIns="91425" bIns="91425" anchor="ctr" anchorCtr="0">
            <a:spAutoFit/>
          </a:bodyPr>
          <a:lstStyle/>
          <a:p>
            <a:endParaRPr/>
          </a:p>
        </p:txBody>
      </p:sp>
      <p:sp>
        <p:nvSpPr>
          <p:cNvPr id="94" name="Shape 94"/>
          <p:cNvSpPr>
            <a:spLocks noGrp="1" noRot="1" noChangeAspect="1"/>
          </p:cNvSpPr>
          <p:nvPr>
            <p:ph type="sldImg" idx="2"/>
          </p:nvPr>
        </p:nvSpPr>
        <p:spPr>
          <a:xfrm>
            <a:off x="1028700" y="650875"/>
            <a:ext cx="4343400" cy="32575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40079" y="4126230"/>
            <a:ext cx="5120639" cy="3909060"/>
          </a:xfrm>
          <a:prstGeom prst="rect">
            <a:avLst/>
          </a:prstGeom>
        </p:spPr>
        <p:txBody>
          <a:bodyPr lIns="91425" tIns="91425" rIns="91425" bIns="91425" anchor="ctr" anchorCtr="0">
            <a:spAutoFit/>
          </a:bodyPr>
          <a:lstStyle/>
          <a:p>
            <a:endParaRPr/>
          </a:p>
        </p:txBody>
      </p:sp>
      <p:sp>
        <p:nvSpPr>
          <p:cNvPr id="119" name="Shape 119"/>
          <p:cNvSpPr>
            <a:spLocks noGrp="1" noRot="1" noChangeAspect="1"/>
          </p:cNvSpPr>
          <p:nvPr>
            <p:ph type="sldImg" idx="2"/>
          </p:nvPr>
        </p:nvSpPr>
        <p:spPr>
          <a:xfrm>
            <a:off x="1028700" y="650875"/>
            <a:ext cx="4343400" cy="32575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40079" y="4126230"/>
            <a:ext cx="5120639" cy="3909060"/>
          </a:xfrm>
          <a:prstGeom prst="rect">
            <a:avLst/>
          </a:prstGeom>
        </p:spPr>
        <p:txBody>
          <a:bodyPr lIns="91425" tIns="91425" rIns="91425" bIns="91425" anchor="ctr" anchorCtr="0">
            <a:spAutoFit/>
          </a:bodyPr>
          <a:lstStyle/>
          <a:p>
            <a:endParaRPr/>
          </a:p>
        </p:txBody>
      </p:sp>
      <p:sp>
        <p:nvSpPr>
          <p:cNvPr id="141" name="Shape 141"/>
          <p:cNvSpPr>
            <a:spLocks noGrp="1" noRot="1" noChangeAspect="1"/>
          </p:cNvSpPr>
          <p:nvPr>
            <p:ph type="sldImg" idx="2"/>
          </p:nvPr>
        </p:nvSpPr>
        <p:spPr>
          <a:xfrm>
            <a:off x="1028700" y="650875"/>
            <a:ext cx="4343400" cy="32575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40079" y="4126230"/>
            <a:ext cx="5120639" cy="3909060"/>
          </a:xfrm>
          <a:prstGeom prst="rect">
            <a:avLst/>
          </a:prstGeom>
        </p:spPr>
        <p:txBody>
          <a:bodyPr lIns="91425" tIns="91425" rIns="91425" bIns="91425" anchor="ctr" anchorCtr="0">
            <a:spAutoFit/>
          </a:bodyPr>
          <a:lstStyle/>
          <a:p>
            <a:endParaRPr/>
          </a:p>
        </p:txBody>
      </p:sp>
      <p:sp>
        <p:nvSpPr>
          <p:cNvPr id="166" name="Shape 166"/>
          <p:cNvSpPr>
            <a:spLocks noGrp="1" noRot="1" noChangeAspect="1"/>
          </p:cNvSpPr>
          <p:nvPr>
            <p:ph type="sldImg" idx="2"/>
          </p:nvPr>
        </p:nvSpPr>
        <p:spPr>
          <a:xfrm>
            <a:off x="1028700" y="650875"/>
            <a:ext cx="4343400" cy="32575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640079" y="4126230"/>
            <a:ext cx="5120639" cy="3909060"/>
          </a:xfrm>
          <a:prstGeom prst="rect">
            <a:avLst/>
          </a:prstGeom>
        </p:spPr>
        <p:txBody>
          <a:bodyPr lIns="91425" tIns="91425" rIns="91425" bIns="91425" anchor="ctr" anchorCtr="0">
            <a:spAutoFit/>
          </a:bodyPr>
          <a:lstStyle/>
          <a:p>
            <a:endParaRPr/>
          </a:p>
        </p:txBody>
      </p:sp>
      <p:sp>
        <p:nvSpPr>
          <p:cNvPr id="190" name="Shape 190"/>
          <p:cNvSpPr>
            <a:spLocks noGrp="1" noRot="1" noChangeAspect="1"/>
          </p:cNvSpPr>
          <p:nvPr>
            <p:ph type="sldImg" idx="2"/>
          </p:nvPr>
        </p:nvSpPr>
        <p:spPr>
          <a:xfrm>
            <a:off x="1028700" y="650875"/>
            <a:ext cx="4343400" cy="32575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40079" y="4126230"/>
            <a:ext cx="5120639" cy="3909060"/>
          </a:xfrm>
          <a:prstGeom prst="rect">
            <a:avLst/>
          </a:prstGeom>
        </p:spPr>
        <p:txBody>
          <a:bodyPr lIns="91425" tIns="91425" rIns="91425" bIns="91425" anchor="ctr" anchorCtr="0">
            <a:spAutoFit/>
          </a:bodyPr>
          <a:lstStyle/>
          <a:p>
            <a:endParaRPr/>
          </a:p>
        </p:txBody>
      </p:sp>
      <p:sp>
        <p:nvSpPr>
          <p:cNvPr id="218" name="Shape 218"/>
          <p:cNvSpPr>
            <a:spLocks noGrp="1" noRot="1" noChangeAspect="1"/>
          </p:cNvSpPr>
          <p:nvPr>
            <p:ph type="sldImg" idx="2"/>
          </p:nvPr>
        </p:nvSpPr>
        <p:spPr>
          <a:xfrm>
            <a:off x="1028700" y="650875"/>
            <a:ext cx="4343400" cy="32575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40079" y="4126230"/>
            <a:ext cx="5120639" cy="3909060"/>
          </a:xfrm>
          <a:prstGeom prst="rect">
            <a:avLst/>
          </a:prstGeom>
        </p:spPr>
        <p:txBody>
          <a:bodyPr lIns="91425" tIns="91425" rIns="91425" bIns="91425" anchor="ctr" anchorCtr="0">
            <a:spAutoFit/>
          </a:bodyPr>
          <a:lstStyle/>
          <a:p>
            <a:endParaRPr/>
          </a:p>
        </p:txBody>
      </p:sp>
      <p:sp>
        <p:nvSpPr>
          <p:cNvPr id="255" name="Shape 255"/>
          <p:cNvSpPr>
            <a:spLocks noGrp="1" noRot="1" noChangeAspect="1"/>
          </p:cNvSpPr>
          <p:nvPr>
            <p:ph type="sldImg" idx="2"/>
          </p:nvPr>
        </p:nvSpPr>
        <p:spPr>
          <a:xfrm>
            <a:off x="1028700" y="650875"/>
            <a:ext cx="4343400" cy="32575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640079" y="4126230"/>
            <a:ext cx="5120639" cy="3909060"/>
          </a:xfrm>
          <a:prstGeom prst="rect">
            <a:avLst/>
          </a:prstGeom>
        </p:spPr>
        <p:txBody>
          <a:bodyPr lIns="91425" tIns="91425" rIns="91425" bIns="91425" anchor="ctr" anchorCtr="0">
            <a:spAutoFit/>
          </a:bodyPr>
          <a:lstStyle/>
          <a:p>
            <a:endParaRPr/>
          </a:p>
        </p:txBody>
      </p:sp>
      <p:sp>
        <p:nvSpPr>
          <p:cNvPr id="261" name="Shape 261"/>
          <p:cNvSpPr>
            <a:spLocks noGrp="1" noRot="1" noChangeAspect="1"/>
          </p:cNvSpPr>
          <p:nvPr>
            <p:ph type="sldImg" idx="2"/>
          </p:nvPr>
        </p:nvSpPr>
        <p:spPr>
          <a:xfrm>
            <a:off x="1028700" y="650875"/>
            <a:ext cx="4343400" cy="32575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ver Slide">
  <p:cSld name="Cover Slide">
    <p:spTree>
      <p:nvGrpSpPr>
        <p:cNvPr id="1" name="Shape 14"/>
        <p:cNvGrpSpPr/>
        <p:nvPr/>
      </p:nvGrpSpPr>
      <p:grpSpPr>
        <a:xfrm>
          <a:off x="0" y="0"/>
          <a:ext cx="0" cy="0"/>
          <a:chOff x="0" y="0"/>
          <a:chExt cx="0" cy="0"/>
        </a:xfrm>
      </p:grpSpPr>
      <p:sp>
        <p:nvSpPr>
          <p:cNvPr id="15" name="Shape 15"/>
          <p:cNvSpPr/>
          <p:nvPr/>
        </p:nvSpPr>
        <p:spPr>
          <a:xfrm>
            <a:off x="7055556" y="0"/>
            <a:ext cx="1645467" cy="215998"/>
          </a:xfrm>
          <a:prstGeom prst="rect">
            <a:avLst/>
          </a:prstGeom>
          <a:solidFill>
            <a:srgbClr val="558ED4"/>
          </a:solidFill>
          <a:ln>
            <a:noFill/>
          </a:ln>
        </p:spPr>
        <p:txBody>
          <a:bodyPr lIns="91425" tIns="45700" rIns="91425" bIns="45700" anchor="ctr" anchorCtr="0">
            <a:spAutoFit/>
          </a:bodyPr>
          <a:lstStyle/>
          <a:p>
            <a:endParaRPr/>
          </a:p>
        </p:txBody>
      </p:sp>
      <p:sp>
        <p:nvSpPr>
          <p:cNvPr id="16" name="Shape 16"/>
          <p:cNvSpPr txBox="1"/>
          <p:nvPr/>
        </p:nvSpPr>
        <p:spPr>
          <a:xfrm>
            <a:off x="6101080" y="211425"/>
            <a:ext cx="2666999" cy="400109"/>
          </a:xfrm>
          <a:prstGeom prst="rect">
            <a:avLst/>
          </a:prstGeom>
          <a:noFill/>
          <a:ln>
            <a:noFill/>
          </a:ln>
        </p:spPr>
        <p:txBody>
          <a:bodyPr lIns="91425" tIns="45700" rIns="91425" bIns="45700" anchor="t" anchorCtr="0">
            <a:spAutoFit/>
          </a:bodyPr>
          <a:lstStyle/>
          <a:p>
            <a:pPr marL="0" marR="0" lvl="0" indent="0" algn="r" rtl="0">
              <a:buClr>
                <a:schemeClr val="dk1"/>
              </a:buClr>
              <a:buSzPct val="25000"/>
              <a:buFont typeface="Arial"/>
              <a:buNone/>
            </a:pPr>
            <a:r>
              <a:rPr lang="en-US" sz="1000" b="1" i="0" u="none" strike="noStrike" cap="none" baseline="0">
                <a:solidFill>
                  <a:srgbClr val="7F7F7F"/>
                </a:solidFill>
                <a:latin typeface="Arial"/>
                <a:ea typeface="Arial"/>
                <a:cs typeface="Arial"/>
                <a:sym typeface="Arial"/>
              </a:rPr>
              <a:t>Maximize your advertising.</a:t>
            </a:r>
          </a:p>
          <a:p>
            <a:pPr marL="0" marR="0" lvl="0" indent="0" algn="r" rtl="0">
              <a:buClr>
                <a:schemeClr val="dk1"/>
              </a:buClr>
              <a:buSzPct val="25000"/>
              <a:buFont typeface="Arial"/>
              <a:buNone/>
            </a:pPr>
            <a:r>
              <a:rPr lang="en-US" sz="1000" b="1" i="0" u="none" strike="noStrike" cap="none" baseline="0">
                <a:solidFill>
                  <a:srgbClr val="558ED4"/>
                </a:solidFill>
                <a:latin typeface="Arial"/>
                <a:ea typeface="Arial"/>
                <a:cs typeface="Arial"/>
                <a:sym typeface="Arial"/>
              </a:rPr>
              <a:t>The Conversion Optimizer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9" name="Shape 6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5" name="Shape 7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Inside Slides">
  <p:cSld name="Inside Slides">
    <p:spTree>
      <p:nvGrpSpPr>
        <p:cNvPr id="1" name="Shape 17"/>
        <p:cNvGrpSpPr/>
        <p:nvPr/>
      </p:nvGrpSpPr>
      <p:grpSpPr>
        <a:xfrm>
          <a:off x="0" y="0"/>
          <a:ext cx="0" cy="0"/>
          <a:chOff x="0" y="0"/>
          <a:chExt cx="0" cy="0"/>
        </a:xfrm>
      </p:grpSpPr>
      <p:sp>
        <p:nvSpPr>
          <p:cNvPr id="18" name="Shape 18"/>
          <p:cNvSpPr/>
          <p:nvPr/>
        </p:nvSpPr>
        <p:spPr>
          <a:xfrm>
            <a:off x="1951992" y="5782883"/>
            <a:ext cx="1179025" cy="712084"/>
          </a:xfrm>
          <a:prstGeom prst="rect">
            <a:avLst/>
          </a:prstGeom>
          <a:blipFill>
            <a:blip r:embed="rId2"/>
            <a:stretch>
              <a:fillRect/>
            </a:stretch>
          </a:blipFill>
        </p:spPr>
      </p:sp>
      <p:sp>
        <p:nvSpPr>
          <p:cNvPr id="19" name="Shape 19"/>
          <p:cNvSpPr/>
          <p:nvPr/>
        </p:nvSpPr>
        <p:spPr>
          <a:xfrm>
            <a:off x="539750" y="5782883"/>
            <a:ext cx="1179025" cy="712084"/>
          </a:xfrm>
          <a:prstGeom prst="rect">
            <a:avLst/>
          </a:prstGeom>
          <a:blipFill>
            <a:blip r:embed="rId3"/>
            <a:stretch>
              <a:fillRect/>
            </a:stretch>
          </a:blipFill>
        </p:spPr>
      </p:sp>
      <p:sp>
        <p:nvSpPr>
          <p:cNvPr id="20" name="Shape 20"/>
          <p:cNvSpPr/>
          <p:nvPr/>
        </p:nvSpPr>
        <p:spPr>
          <a:xfrm>
            <a:off x="7055556" y="0"/>
            <a:ext cx="1645467" cy="215998"/>
          </a:xfrm>
          <a:prstGeom prst="rect">
            <a:avLst/>
          </a:prstGeom>
          <a:solidFill>
            <a:srgbClr val="558ED4"/>
          </a:solidFill>
          <a:ln>
            <a:noFill/>
          </a:ln>
        </p:spPr>
        <p:txBody>
          <a:bodyPr lIns="91425" tIns="45700" rIns="91425" bIns="45700" anchor="ctr" anchorCtr="0">
            <a:spAutoFit/>
          </a:bodyPr>
          <a:lstStyle/>
          <a:p>
            <a:endParaRPr/>
          </a:p>
        </p:txBody>
      </p:sp>
      <p:sp>
        <p:nvSpPr>
          <p:cNvPr id="21" name="Shape 21"/>
          <p:cNvSpPr txBox="1"/>
          <p:nvPr/>
        </p:nvSpPr>
        <p:spPr>
          <a:xfrm>
            <a:off x="6101080" y="211425"/>
            <a:ext cx="2666999" cy="400109"/>
          </a:xfrm>
          <a:prstGeom prst="rect">
            <a:avLst/>
          </a:prstGeom>
          <a:noFill/>
          <a:ln>
            <a:noFill/>
          </a:ln>
        </p:spPr>
        <p:txBody>
          <a:bodyPr lIns="91425" tIns="45700" rIns="91425" bIns="45700" anchor="t" anchorCtr="0">
            <a:spAutoFit/>
          </a:bodyPr>
          <a:lstStyle/>
          <a:p>
            <a:pPr marL="0" marR="0" lvl="0" indent="0" algn="r" rtl="0">
              <a:buClr>
                <a:schemeClr val="dk1"/>
              </a:buClr>
              <a:buSzPct val="25000"/>
              <a:buFont typeface="Arial"/>
              <a:buNone/>
            </a:pPr>
            <a:r>
              <a:rPr lang="en-US" sz="1000" b="1" i="0" u="none" strike="noStrike" cap="none" baseline="0">
                <a:solidFill>
                  <a:srgbClr val="7F7F7F"/>
                </a:solidFill>
                <a:latin typeface="Arial"/>
                <a:ea typeface="Arial"/>
                <a:cs typeface="Arial"/>
                <a:sym typeface="Arial"/>
              </a:rPr>
              <a:t>Maximize your advertising.</a:t>
            </a:r>
          </a:p>
          <a:p>
            <a:pPr marL="0" marR="0" lvl="0" indent="0" algn="r" rtl="0">
              <a:buClr>
                <a:schemeClr val="dk1"/>
              </a:buClr>
              <a:buSzPct val="25000"/>
              <a:buFont typeface="Arial"/>
              <a:buNone/>
            </a:pPr>
            <a:r>
              <a:rPr lang="en-US" sz="1000" b="1" i="0" u="none" strike="noStrike" cap="none" baseline="0">
                <a:solidFill>
                  <a:srgbClr val="558ED4"/>
                </a:solidFill>
                <a:latin typeface="Arial"/>
                <a:ea typeface="Arial"/>
                <a:cs typeface="Arial"/>
                <a:sym typeface="Arial"/>
              </a:rPr>
              <a:t>The Conversion Optimizer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 name="Shape 2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0" name="Shape 3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1" name="Shape 3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7" name="Shape 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38" name="Shape 3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39" name="Shape 3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0" name="Shape 4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2" name="Shape 62"/>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22225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7780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136525"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intl/en/ads/conversionoptimize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upport.google.com/adwords/bin/answer.py?hl=en&amp;answer=2471188"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469491" y="901009"/>
            <a:ext cx="7820519" cy="3050327"/>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spcAft>
                <a:spcPts val="3000"/>
              </a:spcAft>
              <a:buClr>
                <a:schemeClr val="dk1"/>
              </a:buClr>
              <a:buSzPct val="25000"/>
              <a:buFont typeface="Arial"/>
              <a:buNone/>
            </a:pPr>
            <a:r>
              <a:rPr lang="en-US" sz="6200" b="1" i="0" u="none" strike="noStrike" cap="none" baseline="0">
                <a:solidFill>
                  <a:srgbClr val="7F7F7F"/>
                </a:solidFill>
                <a:latin typeface="Arial"/>
                <a:ea typeface="Arial"/>
                <a:cs typeface="Arial"/>
                <a:sym typeface="Arial"/>
              </a:rPr>
              <a:t>The Conversion Optimizer.</a:t>
            </a:r>
            <a:r>
              <a:rPr lang="en-US" sz="4000" b="0" i="0" u="none" strike="noStrike" cap="none" baseline="0">
                <a:solidFill>
                  <a:srgbClr val="7F7F7F"/>
                </a:solidFill>
                <a:latin typeface="Arial"/>
                <a:ea typeface="Arial"/>
                <a:cs typeface="Arial"/>
                <a:sym typeface="Arial"/>
              </a:rPr>
              <a:t>Maximize your advertising ROI.</a:t>
            </a:r>
          </a:p>
        </p:txBody>
      </p:sp>
      <p:sp>
        <p:nvSpPr>
          <p:cNvPr id="81" name="Shape 81"/>
          <p:cNvSpPr/>
          <p:nvPr/>
        </p:nvSpPr>
        <p:spPr>
          <a:xfrm>
            <a:off x="3013913" y="4814817"/>
            <a:ext cx="2164837" cy="1307476"/>
          </a:xfrm>
          <a:prstGeom prst="rect">
            <a:avLst/>
          </a:prstGeom>
          <a:blipFill>
            <a:blip r:embed="rId3"/>
            <a:stretch>
              <a:fillRect/>
            </a:stretch>
          </a:blipFill>
        </p:spPr>
      </p:sp>
      <p:sp>
        <p:nvSpPr>
          <p:cNvPr id="82" name="Shape 82"/>
          <p:cNvSpPr/>
          <p:nvPr/>
        </p:nvSpPr>
        <p:spPr>
          <a:xfrm>
            <a:off x="539750" y="4814817"/>
            <a:ext cx="2164837" cy="1307476"/>
          </a:xfrm>
          <a:prstGeom prst="rect">
            <a:avLst/>
          </a:prstGeom>
          <a:blipFill>
            <a:blip r:embed="rId4"/>
            <a:stretch>
              <a:fillRect/>
            </a:stretch>
          </a:blipFill>
        </p:spPr>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486833" y="2979738"/>
            <a:ext cx="5468937" cy="2158999"/>
          </a:xfrm>
          <a:prstGeom prst="rect">
            <a:avLst/>
          </a:prstGeom>
          <a:noFill/>
          <a:ln>
            <a:noFill/>
          </a:ln>
        </p:spPr>
        <p:txBody>
          <a:bodyPr lIns="91425" tIns="45700" rIns="91425" bIns="45700" anchor="t" anchorCtr="0">
            <a:spAutoFit/>
          </a:bodyPr>
          <a:lstStyle/>
          <a:p>
            <a:pPr marL="448056" marR="0" lvl="0" indent="-448056" algn="l" rtl="0">
              <a:spcBef>
                <a:spcPts val="600"/>
              </a:spcBef>
              <a:buClr>
                <a:srgbClr val="7F7F7F"/>
              </a:buClr>
              <a:buSzPct val="100000"/>
              <a:buFont typeface="Arial"/>
              <a:buAutoNum type="arabicPeriod"/>
            </a:pPr>
            <a:r>
              <a:rPr lang="en-US" sz="1400" b="0" i="0" u="none" strike="noStrike" cap="none" baseline="0">
                <a:solidFill>
                  <a:srgbClr val="7F7F7F"/>
                </a:solidFill>
                <a:latin typeface="Arial"/>
                <a:ea typeface="Arial"/>
                <a:cs typeface="Arial"/>
                <a:sym typeface="Arial"/>
              </a:rPr>
              <a:t>This presentation should be branded with your company logo and your client's company logo</a:t>
            </a:r>
          </a:p>
          <a:p>
            <a:pPr marL="448056" marR="0" lvl="0" indent="-448056" algn="l" rtl="0">
              <a:spcBef>
                <a:spcPts val="600"/>
              </a:spcBef>
              <a:buClr>
                <a:srgbClr val="7F7F7F"/>
              </a:buClr>
              <a:buSzPct val="100000"/>
              <a:buFont typeface="Arial"/>
              <a:buAutoNum type="arabicPeriod"/>
            </a:pPr>
            <a:r>
              <a:rPr lang="en-US" sz="1400" b="0" i="0" u="none" strike="noStrike" cap="none" baseline="0">
                <a:solidFill>
                  <a:srgbClr val="7F7F7F"/>
                </a:solidFill>
                <a:latin typeface="Arial"/>
                <a:ea typeface="Arial"/>
                <a:cs typeface="Arial"/>
                <a:sym typeface="Arial"/>
              </a:rPr>
              <a:t>Please ensure you check the statistics are correct and </a:t>
            </a:r>
            <a:br>
              <a:rPr lang="en-US" sz="1400" b="0" i="0" u="none" strike="noStrike" cap="none" baseline="0">
                <a:solidFill>
                  <a:srgbClr val="7F7F7F"/>
                </a:solidFill>
                <a:latin typeface="Arial"/>
                <a:ea typeface="Arial"/>
                <a:cs typeface="Arial"/>
                <a:sym typeface="Arial"/>
              </a:rPr>
            </a:br>
            <a:r>
              <a:rPr lang="en-US" sz="1400" b="0" i="0" u="none" strike="noStrike" cap="none" baseline="0">
                <a:solidFill>
                  <a:srgbClr val="7F7F7F"/>
                </a:solidFill>
                <a:latin typeface="Arial"/>
                <a:ea typeface="Arial"/>
                <a:cs typeface="Arial"/>
                <a:sym typeface="Arial"/>
              </a:rPr>
              <a:t>up-to-date before presenting to your client</a:t>
            </a:r>
          </a:p>
          <a:p>
            <a:pPr marL="448056" marR="0" lvl="0" indent="-448056" algn="l" rtl="0">
              <a:spcBef>
                <a:spcPts val="600"/>
              </a:spcBef>
              <a:buClr>
                <a:srgbClr val="7F7F7F"/>
              </a:buClr>
              <a:buSzPct val="100000"/>
              <a:buFont typeface="Arial"/>
              <a:buAutoNum type="arabicPeriod"/>
            </a:pPr>
            <a:r>
              <a:rPr lang="en-US" sz="1400" b="0" i="0" u="none" strike="noStrike" cap="none" baseline="0">
                <a:solidFill>
                  <a:srgbClr val="7F7F7F"/>
                </a:solidFill>
                <a:latin typeface="Arial"/>
                <a:ea typeface="Arial"/>
                <a:cs typeface="Arial"/>
                <a:sym typeface="Arial"/>
              </a:rPr>
              <a:t>For more information on the Conversion Optimizer see:</a:t>
            </a:r>
          </a:p>
        </p:txBody>
      </p:sp>
      <p:sp>
        <p:nvSpPr>
          <p:cNvPr id="88" name="Shape 88"/>
          <p:cNvSpPr txBox="1"/>
          <p:nvPr/>
        </p:nvSpPr>
        <p:spPr>
          <a:xfrm>
            <a:off x="472439" y="988059"/>
            <a:ext cx="8173720" cy="1579879"/>
          </a:xfrm>
          <a:prstGeom prst="rect">
            <a:avLst/>
          </a:prstGeom>
          <a:noFill/>
          <a:ln>
            <a:noFill/>
          </a:ln>
        </p:spPr>
        <p:txBody>
          <a:bodyPr lIns="91425" tIns="45700" rIns="91425" bIns="45700" anchor="t" anchorCtr="0">
            <a:spAutoFit/>
          </a:bodyPr>
          <a:lstStyle/>
          <a:p>
            <a:pPr marL="0" marR="0" lvl="0" indent="0" algn="l" rtl="0">
              <a:spcBef>
                <a:spcPts val="0"/>
              </a:spcBef>
              <a:buClr>
                <a:schemeClr val="dk1"/>
              </a:buClr>
              <a:buSzPct val="25000"/>
              <a:buFont typeface="Arial"/>
              <a:buNone/>
            </a:pPr>
            <a:r>
              <a:rPr lang="en-US" sz="3600" b="1" i="0" u="none" strike="noStrike" cap="none" baseline="0">
                <a:solidFill>
                  <a:srgbClr val="558ED4"/>
                </a:solidFill>
                <a:latin typeface="Arial"/>
                <a:ea typeface="Arial"/>
                <a:cs typeface="Arial"/>
                <a:sym typeface="Arial"/>
              </a:rPr>
              <a:t>This presentation is to help you </a:t>
            </a:r>
            <a:br>
              <a:rPr lang="en-US" sz="3600" b="1" i="0" u="none" strike="noStrike" cap="none" baseline="0">
                <a:solidFill>
                  <a:srgbClr val="558ED4"/>
                </a:solidFill>
                <a:latin typeface="Arial"/>
                <a:ea typeface="Arial"/>
                <a:cs typeface="Arial"/>
                <a:sym typeface="Arial"/>
              </a:rPr>
            </a:br>
            <a:r>
              <a:rPr lang="en-US" sz="3600" b="1" i="0" u="none" strike="noStrike" cap="none" baseline="0">
                <a:solidFill>
                  <a:srgbClr val="558ED4"/>
                </a:solidFill>
                <a:latin typeface="Arial"/>
                <a:ea typeface="Arial"/>
                <a:cs typeface="Arial"/>
                <a:sym typeface="Arial"/>
              </a:rPr>
              <a:t>sell the Conversion Optimizer</a:t>
            </a:r>
            <a:r>
              <a:rPr lang="en-US" sz="3600" b="0" i="0" u="none" strike="noStrike" cap="none" baseline="0">
                <a:solidFill>
                  <a:srgbClr val="558ED4"/>
                </a:solidFill>
                <a:latin typeface="Arial"/>
                <a:ea typeface="Arial"/>
                <a:cs typeface="Arial"/>
                <a:sym typeface="Arial"/>
              </a:rPr>
              <a:t> </a:t>
            </a:r>
            <a:r>
              <a:rPr lang="en-US" sz="3600" b="1" i="0" u="none" strike="noStrike" cap="none" baseline="0">
                <a:solidFill>
                  <a:srgbClr val="558ED4"/>
                </a:solidFill>
                <a:latin typeface="Arial"/>
                <a:ea typeface="Arial"/>
                <a:cs typeface="Arial"/>
                <a:sym typeface="Arial"/>
              </a:rPr>
              <a:t>to your customers.</a:t>
            </a:r>
          </a:p>
        </p:txBody>
      </p:sp>
      <p:sp>
        <p:nvSpPr>
          <p:cNvPr id="89" name="Shape 89"/>
          <p:cNvSpPr/>
          <p:nvPr/>
        </p:nvSpPr>
        <p:spPr>
          <a:xfrm rot="5400000">
            <a:off x="6936739" y="2878138"/>
            <a:ext cx="1717040" cy="2047240"/>
          </a:xfrm>
          <a:prstGeom prst="wedgeRectCallout">
            <a:avLst>
              <a:gd name="adj1" fmla="val -19707"/>
              <a:gd name="adj2" fmla="val 63773"/>
            </a:avLst>
          </a:prstGeom>
          <a:solidFill>
            <a:srgbClr val="DAE5F1"/>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90" name="Shape 90"/>
          <p:cNvSpPr txBox="1"/>
          <p:nvPr/>
        </p:nvSpPr>
        <p:spPr>
          <a:xfrm>
            <a:off x="7019856" y="3171550"/>
            <a:ext cx="1635760" cy="1754327"/>
          </a:xfrm>
          <a:prstGeom prst="rect">
            <a:avLst/>
          </a:prstGeom>
          <a:noFill/>
          <a:ln>
            <a:noFill/>
          </a:ln>
        </p:spPr>
        <p:txBody>
          <a:bodyPr lIns="91425" tIns="45700" rIns="91425" bIns="45700" anchor="t" anchorCtr="0">
            <a:spAutoFit/>
          </a:bodyPr>
          <a:lstStyle/>
          <a:p>
            <a:pPr marL="0" marR="0" lvl="0" indent="0" algn="l" rtl="0">
              <a:buClr>
                <a:schemeClr val="dk1"/>
              </a:buClr>
              <a:buSzPct val="25000"/>
              <a:buFont typeface="Arial"/>
              <a:buNone/>
            </a:pPr>
            <a:r>
              <a:rPr lang="en-US" sz="1800" b="1" i="0" u="none" strike="noStrike" cap="none" baseline="0">
                <a:solidFill>
                  <a:srgbClr val="558ED4"/>
                </a:solidFill>
                <a:latin typeface="Arial"/>
                <a:ea typeface="Arial"/>
                <a:cs typeface="Arial"/>
                <a:sym typeface="Arial"/>
              </a:rPr>
              <a:t>Remember to delete this slide before going to the customer</a:t>
            </a:r>
          </a:p>
          <a:p>
            <a:endParaRPr lang="en-US" sz="1800" b="1" i="0" u="none" strike="noStrike" cap="none" baseline="0">
              <a:solidFill>
                <a:srgbClr val="558ED4"/>
              </a:solidFill>
              <a:latin typeface="Arial"/>
              <a:ea typeface="Arial"/>
              <a:cs typeface="Arial"/>
              <a:sym typeface="Arial"/>
            </a:endParaRPr>
          </a:p>
        </p:txBody>
      </p:sp>
      <p:sp>
        <p:nvSpPr>
          <p:cNvPr id="91" name="Shape 91"/>
          <p:cNvSpPr/>
          <p:nvPr/>
        </p:nvSpPr>
        <p:spPr>
          <a:xfrm>
            <a:off x="959258" y="4847264"/>
            <a:ext cx="5107448" cy="815607"/>
          </a:xfrm>
          <a:prstGeom prst="rect">
            <a:avLst/>
          </a:prstGeom>
          <a:noFill/>
          <a:ln>
            <a:noFill/>
          </a:ln>
        </p:spPr>
        <p:txBody>
          <a:bodyPr lIns="91425" tIns="45700" rIns="91425" bIns="45700" anchor="t" anchorCtr="0">
            <a:spAutoFit/>
          </a:bodyPr>
          <a:lstStyle/>
          <a:p>
            <a:pPr marL="448056" marR="0" lvl="0" indent="-448056" algn="l" rtl="0">
              <a:spcBef>
                <a:spcPts val="600"/>
              </a:spcBef>
              <a:buClr>
                <a:srgbClr val="7F7F7F"/>
              </a:buClr>
              <a:buSzPct val="101190"/>
              <a:buFont typeface="Arial"/>
              <a:buChar char="•"/>
            </a:pPr>
            <a:r>
              <a:rPr lang="en-US" sz="1400" b="0" i="0" u="sng" strike="noStrike" cap="none" baseline="0">
                <a:solidFill>
                  <a:schemeClr val="hlink"/>
                </a:solidFill>
                <a:latin typeface="Arial"/>
                <a:ea typeface="Arial"/>
                <a:cs typeface="Arial"/>
                <a:sym typeface="Arial"/>
                <a:hlinkClick r:id="rId3"/>
              </a:rPr>
              <a:t>http://www.google.com/intl/en/ads/conversionoptimizer/</a:t>
            </a:r>
            <a:r>
              <a:rPr lang="en-US" sz="1400" b="0" i="0" u="none" strike="noStrike" cap="none" baseline="0">
                <a:solidFill>
                  <a:srgbClr val="0000FF"/>
                </a:solidFill>
                <a:latin typeface="Arial"/>
                <a:ea typeface="Arial"/>
                <a:cs typeface="Arial"/>
                <a:sym typeface="Arial"/>
              </a:rPr>
              <a:t> </a:t>
            </a:r>
          </a:p>
          <a:p>
            <a:pPr marL="448056" marR="0" lvl="0" indent="-448056" algn="l" rtl="0">
              <a:spcBef>
                <a:spcPts val="600"/>
              </a:spcBef>
              <a:buClr>
                <a:srgbClr val="7F7F7F"/>
              </a:buClr>
              <a:buSzPct val="101190"/>
              <a:buFont typeface="Arial"/>
              <a:buChar char="•"/>
            </a:pPr>
            <a:r>
              <a:rPr lang="en-US" sz="1400" b="0" i="0" u="sng" strike="noStrike" cap="none" baseline="0">
                <a:solidFill>
                  <a:schemeClr val="hlink"/>
                </a:solidFill>
                <a:latin typeface="Arial"/>
                <a:ea typeface="Arial"/>
                <a:cs typeface="Arial"/>
                <a:sym typeface="Arial"/>
                <a:hlinkClick r:id="rId4"/>
              </a:rPr>
              <a:t>http://support.google.com/adwords/bin/answer.py?hl=en&amp;answer=2471188</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p:nvPr/>
        </p:nvSpPr>
        <p:spPr>
          <a:xfrm>
            <a:off x="4482839" y="6148526"/>
            <a:ext cx="553279" cy="229905"/>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What?</a:t>
            </a:r>
          </a:p>
        </p:txBody>
      </p:sp>
      <p:sp>
        <p:nvSpPr>
          <p:cNvPr id="97" name="Shape 97"/>
          <p:cNvSpPr txBox="1"/>
          <p:nvPr/>
        </p:nvSpPr>
        <p:spPr>
          <a:xfrm>
            <a:off x="5169101" y="6146314"/>
            <a:ext cx="553279"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Why?</a:t>
            </a:r>
          </a:p>
        </p:txBody>
      </p:sp>
      <p:sp>
        <p:nvSpPr>
          <p:cNvPr id="98" name="Shape 98"/>
          <p:cNvSpPr txBox="1"/>
          <p:nvPr/>
        </p:nvSpPr>
        <p:spPr>
          <a:xfrm>
            <a:off x="5821783" y="6146314"/>
            <a:ext cx="629890"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How</a:t>
            </a:r>
          </a:p>
        </p:txBody>
      </p:sp>
      <p:sp>
        <p:nvSpPr>
          <p:cNvPr id="99" name="Shape 99"/>
          <p:cNvSpPr txBox="1"/>
          <p:nvPr/>
        </p:nvSpPr>
        <p:spPr>
          <a:xfrm>
            <a:off x="6420348" y="6146314"/>
            <a:ext cx="811361" cy="297208"/>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Top Tips</a:t>
            </a:r>
          </a:p>
        </p:txBody>
      </p:sp>
      <p:sp>
        <p:nvSpPr>
          <p:cNvPr id="100" name="Shape 100"/>
          <p:cNvSpPr txBox="1"/>
          <p:nvPr/>
        </p:nvSpPr>
        <p:spPr>
          <a:xfrm>
            <a:off x="7050606" y="6146314"/>
            <a:ext cx="921914" cy="273690"/>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Remember</a:t>
            </a:r>
          </a:p>
        </p:txBody>
      </p:sp>
      <p:sp>
        <p:nvSpPr>
          <p:cNvPr id="101" name="Shape 101"/>
          <p:cNvSpPr txBox="1"/>
          <p:nvPr/>
        </p:nvSpPr>
        <p:spPr>
          <a:xfrm>
            <a:off x="7797432" y="6146314"/>
            <a:ext cx="860612"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Conclusion</a:t>
            </a:r>
          </a:p>
        </p:txBody>
      </p:sp>
      <p:cxnSp>
        <p:nvCxnSpPr>
          <p:cNvPr id="102" name="Shape 102"/>
          <p:cNvCxnSpPr/>
          <p:nvPr/>
        </p:nvCxnSpPr>
        <p:spPr>
          <a:xfrm>
            <a:off x="4783669" y="6076926"/>
            <a:ext cx="3407830" cy="0"/>
          </a:xfrm>
          <a:prstGeom prst="straightConnector1">
            <a:avLst/>
          </a:prstGeom>
          <a:noFill/>
          <a:ln w="9525" cap="flat">
            <a:solidFill>
              <a:srgbClr val="3F3F3F"/>
            </a:solidFill>
            <a:prstDash val="dot"/>
            <a:round/>
            <a:headEnd type="none" w="med" len="med"/>
            <a:tailEnd type="none" w="med" len="med"/>
          </a:ln>
        </p:spPr>
      </p:cxnSp>
      <p:sp>
        <p:nvSpPr>
          <p:cNvPr id="103" name="Shape 103"/>
          <p:cNvSpPr/>
          <p:nvPr/>
        </p:nvSpPr>
        <p:spPr>
          <a:xfrm>
            <a:off x="5409351"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104" name="Shape 104"/>
          <p:cNvSpPr/>
          <p:nvPr/>
        </p:nvSpPr>
        <p:spPr>
          <a:xfrm>
            <a:off x="6098537"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105" name="Shape 105"/>
          <p:cNvSpPr/>
          <p:nvPr/>
        </p:nvSpPr>
        <p:spPr>
          <a:xfrm>
            <a:off x="6787724"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106" name="Shape 106"/>
          <p:cNvSpPr/>
          <p:nvPr/>
        </p:nvSpPr>
        <p:spPr>
          <a:xfrm>
            <a:off x="7476910"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107" name="Shape 107"/>
          <p:cNvSpPr/>
          <p:nvPr/>
        </p:nvSpPr>
        <p:spPr>
          <a:xfrm>
            <a:off x="8166096" y="6040944"/>
            <a:ext cx="71965" cy="71965"/>
          </a:xfrm>
          <a:prstGeom prst="ellipse">
            <a:avLst/>
          </a:prstGeom>
          <a:solidFill>
            <a:srgbClr val="595959"/>
          </a:solidFill>
          <a:ln>
            <a:noFill/>
          </a:ln>
        </p:spPr>
        <p:txBody>
          <a:bodyPr lIns="91425" tIns="45700" rIns="91425" bIns="45700" anchor="ctr" anchorCtr="0">
            <a:spAutoFit/>
          </a:bodyPr>
          <a:lstStyle/>
          <a:p>
            <a:endParaRPr/>
          </a:p>
        </p:txBody>
      </p:sp>
      <p:cxnSp>
        <p:nvCxnSpPr>
          <p:cNvPr id="108" name="Shape 108"/>
          <p:cNvCxnSpPr/>
          <p:nvPr/>
        </p:nvCxnSpPr>
        <p:spPr>
          <a:xfrm>
            <a:off x="4781073" y="6073387"/>
            <a:ext cx="358193" cy="0"/>
          </a:xfrm>
          <a:prstGeom prst="straightConnector1">
            <a:avLst/>
          </a:prstGeom>
          <a:noFill/>
          <a:ln w="34925" cap="flat">
            <a:solidFill>
              <a:srgbClr val="558ED4"/>
            </a:solidFill>
            <a:prstDash val="solid"/>
            <a:round/>
            <a:headEnd type="none" w="med" len="med"/>
            <a:tailEnd type="triangle" w="med" len="med"/>
          </a:ln>
        </p:spPr>
      </p:cxnSp>
      <p:sp>
        <p:nvSpPr>
          <p:cNvPr id="109" name="Shape 109"/>
          <p:cNvSpPr txBox="1">
            <a:spLocks noGrp="1"/>
          </p:cNvSpPr>
          <p:nvPr>
            <p:ph type="ctrTitle"/>
          </p:nvPr>
        </p:nvSpPr>
        <p:spPr>
          <a:xfrm>
            <a:off x="497416" y="1073150"/>
            <a:ext cx="7523162" cy="1101725"/>
          </a:xfrm>
          <a:prstGeom prst="rect">
            <a:avLst/>
          </a:prstGeom>
          <a:noFill/>
          <a:ln>
            <a:noFill/>
          </a:ln>
        </p:spPr>
        <p:txBody>
          <a:bodyPr lIns="91425" tIns="45700" rIns="91425" bIns="45700" anchor="t" anchorCtr="0">
            <a:spAutoFit/>
          </a:bodyPr>
          <a:lstStyle/>
          <a:p>
            <a:pPr marL="0" marR="0" lvl="0" indent="0" algn="l" rtl="0">
              <a:lnSpc>
                <a:spcPct val="90000"/>
              </a:lnSpc>
              <a:spcBef>
                <a:spcPts val="600"/>
              </a:spcBef>
              <a:buClr>
                <a:schemeClr val="dk1"/>
              </a:buClr>
              <a:buSzPct val="25000"/>
              <a:buFont typeface="Arial"/>
              <a:buNone/>
            </a:pPr>
            <a:r>
              <a:rPr lang="en-US" sz="3600" b="1" i="0" u="none" strike="noStrike" cap="none" baseline="0">
                <a:solidFill>
                  <a:srgbClr val="558ED4"/>
                </a:solidFill>
                <a:latin typeface="Arial"/>
                <a:ea typeface="Arial"/>
                <a:cs typeface="Arial"/>
                <a:sym typeface="Arial"/>
              </a:rPr>
              <a:t>What is the Conversion Optimizer?</a:t>
            </a:r>
          </a:p>
        </p:txBody>
      </p:sp>
      <p:sp>
        <p:nvSpPr>
          <p:cNvPr id="110" name="Shape 110"/>
          <p:cNvSpPr txBox="1"/>
          <p:nvPr/>
        </p:nvSpPr>
        <p:spPr>
          <a:xfrm>
            <a:off x="518160" y="2369674"/>
            <a:ext cx="5905923" cy="1631215"/>
          </a:xfrm>
          <a:prstGeom prst="rect">
            <a:avLst/>
          </a:prstGeom>
          <a:noFill/>
          <a:ln>
            <a:noFill/>
          </a:ln>
        </p:spPr>
        <p:txBody>
          <a:bodyPr lIns="91425" tIns="45700" rIns="91425" bIns="45700" anchor="t" anchorCtr="0">
            <a:spAutoFit/>
          </a:bodyPr>
          <a:lstStyle/>
          <a:p>
            <a:pPr marL="0" marR="0" lvl="0" indent="0" algn="l" rtl="0">
              <a:buClr>
                <a:schemeClr val="dk1"/>
              </a:buClr>
              <a:buSzPct val="25000"/>
              <a:buFont typeface="Arial"/>
              <a:buNone/>
            </a:pPr>
            <a:r>
              <a:rPr lang="en-US" sz="2000" b="0" i="0" u="none" strike="noStrike" cap="none" baseline="0">
                <a:solidFill>
                  <a:srgbClr val="7F7F7F"/>
                </a:solidFill>
                <a:latin typeface="Arial"/>
                <a:ea typeface="Arial"/>
                <a:cs typeface="Arial"/>
                <a:sym typeface="Arial"/>
              </a:rPr>
              <a:t>The Conversion Optimizer is a free AdWords automatic bid management system</a:t>
            </a:r>
            <a:br>
              <a:rPr lang="en-US" sz="2000" b="0" i="0" u="none" strike="noStrike" cap="none" baseline="0">
                <a:solidFill>
                  <a:srgbClr val="7F7F7F"/>
                </a:solidFill>
                <a:latin typeface="Arial"/>
                <a:ea typeface="Arial"/>
                <a:cs typeface="Arial"/>
                <a:sym typeface="Arial"/>
              </a:rPr>
            </a:br>
            <a:r>
              <a:rPr lang="en-US" sz="2000" b="0" i="0" u="none" strike="noStrike" cap="none" baseline="0">
                <a:solidFill>
                  <a:srgbClr val="7F7F7F"/>
                </a:solidFill>
                <a:latin typeface="Arial"/>
                <a:ea typeface="Arial"/>
                <a:cs typeface="Arial"/>
                <a:sym typeface="Arial"/>
              </a:rPr>
              <a:t/>
            </a:r>
            <a:br>
              <a:rPr lang="en-US" sz="2000" b="0" i="0" u="none" strike="noStrike" cap="none" baseline="0">
                <a:solidFill>
                  <a:srgbClr val="7F7F7F"/>
                </a:solidFill>
                <a:latin typeface="Arial"/>
                <a:ea typeface="Arial"/>
                <a:cs typeface="Arial"/>
                <a:sym typeface="Arial"/>
              </a:rPr>
            </a:br>
            <a:r>
              <a:rPr lang="en-US" sz="2000" b="0" i="0" u="none" strike="noStrike" cap="none" baseline="0">
                <a:solidFill>
                  <a:srgbClr val="7F7F7F"/>
                </a:solidFill>
                <a:latin typeface="Arial"/>
                <a:ea typeface="Arial"/>
                <a:cs typeface="Arial"/>
                <a:sym typeface="Arial"/>
              </a:rPr>
              <a:t>It's designed to get you more conversions at a lower cost</a:t>
            </a:r>
          </a:p>
        </p:txBody>
      </p:sp>
      <p:sp>
        <p:nvSpPr>
          <p:cNvPr id="111" name="Shape 111"/>
          <p:cNvSpPr txBox="1"/>
          <p:nvPr/>
        </p:nvSpPr>
        <p:spPr>
          <a:xfrm>
            <a:off x="6351882" y="3989241"/>
            <a:ext cx="997420" cy="1008016"/>
          </a:xfrm>
          <a:prstGeom prst="rect">
            <a:avLst/>
          </a:prstGeom>
          <a:noFill/>
          <a:ln>
            <a:noFill/>
          </a:ln>
        </p:spPr>
        <p:txBody>
          <a:bodyPr lIns="91425" tIns="45700" rIns="91425" bIns="45700" anchor="t" anchorCtr="0">
            <a:spAutoFit/>
          </a:bodyPr>
          <a:lstStyle/>
          <a:p>
            <a:pPr marL="0" marR="0" lvl="0" indent="0" algn="l" rtl="0">
              <a:lnSpc>
                <a:spcPct val="90000"/>
              </a:lnSpc>
              <a:spcBef>
                <a:spcPts val="600"/>
              </a:spcBef>
              <a:buClr>
                <a:schemeClr val="dk1"/>
              </a:buClr>
              <a:buSzPct val="25000"/>
              <a:buFont typeface="Arial"/>
              <a:buNone/>
            </a:pPr>
            <a:r>
              <a:rPr lang="en-US" sz="6000" b="0" i="0" u="none" strike="noStrike" cap="none" baseline="0">
                <a:solidFill>
                  <a:srgbClr val="558ED4"/>
                </a:solidFill>
                <a:latin typeface="Arial"/>
                <a:ea typeface="Arial"/>
                <a:cs typeface="Arial"/>
                <a:sym typeface="Arial"/>
              </a:rPr>
              <a:t>£</a:t>
            </a:r>
          </a:p>
        </p:txBody>
      </p:sp>
      <p:sp>
        <p:nvSpPr>
          <p:cNvPr id="112" name="Shape 112"/>
          <p:cNvSpPr txBox="1"/>
          <p:nvPr/>
        </p:nvSpPr>
        <p:spPr>
          <a:xfrm>
            <a:off x="6939825" y="4236162"/>
            <a:ext cx="997420" cy="1008016"/>
          </a:xfrm>
          <a:prstGeom prst="rect">
            <a:avLst/>
          </a:prstGeom>
          <a:noFill/>
          <a:ln>
            <a:noFill/>
          </a:ln>
        </p:spPr>
        <p:txBody>
          <a:bodyPr lIns="91425" tIns="45700" rIns="91425" bIns="45700" anchor="t" anchorCtr="0">
            <a:spAutoFit/>
          </a:bodyPr>
          <a:lstStyle/>
          <a:p>
            <a:pPr marL="0" marR="0" lvl="0" indent="0" algn="l" rtl="0">
              <a:lnSpc>
                <a:spcPct val="90000"/>
              </a:lnSpc>
              <a:spcBef>
                <a:spcPts val="600"/>
              </a:spcBef>
              <a:buClr>
                <a:schemeClr val="dk1"/>
              </a:buClr>
              <a:buSzPct val="25000"/>
              <a:buFont typeface="Arial"/>
              <a:buNone/>
            </a:pPr>
            <a:r>
              <a:rPr lang="en-US" sz="10000" b="1" i="0" u="none" strike="noStrike" cap="none" baseline="0">
                <a:solidFill>
                  <a:srgbClr val="558ED4"/>
                </a:solidFill>
                <a:latin typeface="Arial"/>
                <a:ea typeface="Arial"/>
                <a:cs typeface="Arial"/>
                <a:sym typeface="Arial"/>
              </a:rPr>
              <a:t>$</a:t>
            </a:r>
          </a:p>
        </p:txBody>
      </p:sp>
      <p:sp>
        <p:nvSpPr>
          <p:cNvPr id="113" name="Shape 113"/>
          <p:cNvSpPr txBox="1"/>
          <p:nvPr/>
        </p:nvSpPr>
        <p:spPr>
          <a:xfrm>
            <a:off x="5822730" y="4706494"/>
            <a:ext cx="997420" cy="1008016"/>
          </a:xfrm>
          <a:prstGeom prst="rect">
            <a:avLst/>
          </a:prstGeom>
          <a:noFill/>
          <a:ln>
            <a:noFill/>
          </a:ln>
        </p:spPr>
        <p:txBody>
          <a:bodyPr lIns="91425" tIns="45700" rIns="91425" bIns="45700" anchor="t" anchorCtr="0">
            <a:spAutoFit/>
          </a:bodyPr>
          <a:lstStyle/>
          <a:p>
            <a:pPr marL="0" marR="0" lvl="0" indent="0" algn="l" rtl="0">
              <a:lnSpc>
                <a:spcPct val="90000"/>
              </a:lnSpc>
              <a:spcBef>
                <a:spcPts val="600"/>
              </a:spcBef>
              <a:buClr>
                <a:schemeClr val="dk1"/>
              </a:buClr>
              <a:buSzPct val="25000"/>
              <a:buFont typeface="Arial"/>
              <a:buNone/>
            </a:pPr>
            <a:r>
              <a:rPr lang="en-US" sz="5000" b="1" i="0" u="none" strike="noStrike" cap="none" baseline="0">
                <a:solidFill>
                  <a:srgbClr val="558ED4"/>
                </a:solidFill>
                <a:latin typeface="Arial"/>
                <a:ea typeface="Arial"/>
                <a:cs typeface="Arial"/>
                <a:sym typeface="Arial"/>
              </a:rPr>
              <a:t>€</a:t>
            </a:r>
          </a:p>
        </p:txBody>
      </p:sp>
      <p:sp>
        <p:nvSpPr>
          <p:cNvPr id="114" name="Shape 114"/>
          <p:cNvSpPr txBox="1"/>
          <p:nvPr/>
        </p:nvSpPr>
        <p:spPr>
          <a:xfrm>
            <a:off x="7563045" y="3906932"/>
            <a:ext cx="997420" cy="1008016"/>
          </a:xfrm>
          <a:prstGeom prst="rect">
            <a:avLst/>
          </a:prstGeom>
          <a:noFill/>
          <a:ln>
            <a:noFill/>
          </a:ln>
        </p:spPr>
        <p:txBody>
          <a:bodyPr lIns="91425" tIns="45700" rIns="91425" bIns="45700" anchor="t" anchorCtr="0">
            <a:spAutoFit/>
          </a:bodyPr>
          <a:lstStyle/>
          <a:p>
            <a:pPr marL="0" marR="0" lvl="0" indent="0" algn="l" rtl="0">
              <a:lnSpc>
                <a:spcPct val="90000"/>
              </a:lnSpc>
              <a:spcBef>
                <a:spcPts val="600"/>
              </a:spcBef>
              <a:buClr>
                <a:schemeClr val="dk1"/>
              </a:buClr>
              <a:buSzPct val="25000"/>
              <a:buFont typeface="Arial"/>
              <a:buNone/>
            </a:pPr>
            <a:r>
              <a:rPr lang="en-US" sz="2300" b="0" i="0" u="none" strike="noStrike" cap="none" baseline="0">
                <a:solidFill>
                  <a:srgbClr val="558ED4"/>
                </a:solidFill>
                <a:latin typeface="Arial"/>
                <a:ea typeface="Arial"/>
                <a:cs typeface="Arial"/>
                <a:sym typeface="Arial"/>
              </a:rPr>
              <a:t>€</a:t>
            </a:r>
          </a:p>
        </p:txBody>
      </p:sp>
      <p:sp>
        <p:nvSpPr>
          <p:cNvPr id="115" name="Shape 115"/>
          <p:cNvSpPr txBox="1"/>
          <p:nvPr/>
        </p:nvSpPr>
        <p:spPr>
          <a:xfrm>
            <a:off x="7809981" y="3624735"/>
            <a:ext cx="997420" cy="1008016"/>
          </a:xfrm>
          <a:prstGeom prst="rect">
            <a:avLst/>
          </a:prstGeom>
          <a:noFill/>
          <a:ln>
            <a:noFill/>
          </a:ln>
        </p:spPr>
        <p:txBody>
          <a:bodyPr lIns="91425" tIns="45700" rIns="91425" bIns="45700" anchor="t" anchorCtr="0">
            <a:spAutoFit/>
          </a:bodyPr>
          <a:lstStyle/>
          <a:p>
            <a:pPr marL="0" marR="0" lvl="0" indent="0" algn="l" rtl="0">
              <a:lnSpc>
                <a:spcPct val="90000"/>
              </a:lnSpc>
              <a:spcBef>
                <a:spcPts val="600"/>
              </a:spcBef>
              <a:buClr>
                <a:schemeClr val="dk1"/>
              </a:buClr>
              <a:buSzPct val="25000"/>
              <a:buFont typeface="Arial"/>
              <a:buNone/>
            </a:pPr>
            <a:r>
              <a:rPr lang="en-US" sz="1800" b="0" i="0" u="none" strike="noStrike" cap="none" baseline="0">
                <a:solidFill>
                  <a:srgbClr val="558ED4"/>
                </a:solidFill>
                <a:latin typeface="Arial"/>
                <a:ea typeface="Arial"/>
                <a:cs typeface="Arial"/>
                <a:sym typeface="Arial"/>
              </a:rPr>
              <a:t>£</a:t>
            </a:r>
          </a:p>
        </p:txBody>
      </p:sp>
      <p:sp>
        <p:nvSpPr>
          <p:cNvPr id="116" name="Shape 116"/>
          <p:cNvSpPr/>
          <p:nvPr/>
        </p:nvSpPr>
        <p:spPr>
          <a:xfrm>
            <a:off x="4720166"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ctrTitle"/>
          </p:nvPr>
        </p:nvSpPr>
        <p:spPr>
          <a:xfrm>
            <a:off x="486831" y="1025525"/>
            <a:ext cx="8172449" cy="1633538"/>
          </a:xfrm>
          <a:prstGeom prst="rect">
            <a:avLst/>
          </a:prstGeom>
          <a:noFill/>
          <a:ln>
            <a:noFill/>
          </a:ln>
        </p:spPr>
        <p:txBody>
          <a:bodyPr lIns="91425" tIns="45700" rIns="91425" bIns="45700" anchor="t" anchorCtr="0">
            <a:spAutoFit/>
          </a:bodyPr>
          <a:lstStyle/>
          <a:p>
            <a:pPr marL="0" marR="0" lvl="0" indent="0" algn="l" rtl="0">
              <a:spcBef>
                <a:spcPts val="0"/>
              </a:spcBef>
              <a:buClr>
                <a:schemeClr val="dk1"/>
              </a:buClr>
              <a:buSzPct val="25000"/>
              <a:buFont typeface="Arial"/>
              <a:buNone/>
            </a:pPr>
            <a:r>
              <a:rPr lang="en-US" sz="3600" b="1" i="0" u="none" strike="noStrike" cap="none" baseline="0">
                <a:solidFill>
                  <a:srgbClr val="558ED4"/>
                </a:solidFill>
                <a:latin typeface="Arial"/>
                <a:ea typeface="Arial"/>
                <a:cs typeface="Arial"/>
                <a:sym typeface="Arial"/>
              </a:rPr>
              <a:t>Why use the Conversion </a:t>
            </a:r>
            <a:br>
              <a:rPr lang="en-US" sz="3600" b="1" i="0" u="none" strike="noStrike" cap="none" baseline="0">
                <a:solidFill>
                  <a:srgbClr val="558ED4"/>
                </a:solidFill>
                <a:latin typeface="Arial"/>
                <a:ea typeface="Arial"/>
                <a:cs typeface="Arial"/>
                <a:sym typeface="Arial"/>
              </a:rPr>
            </a:br>
            <a:r>
              <a:rPr lang="en-US" sz="3600" b="1" i="0" u="none" strike="noStrike" cap="none" baseline="0">
                <a:solidFill>
                  <a:srgbClr val="558ED4"/>
                </a:solidFill>
                <a:latin typeface="Arial"/>
                <a:ea typeface="Arial"/>
                <a:cs typeface="Arial"/>
                <a:sym typeface="Arial"/>
              </a:rPr>
              <a:t>Optimizer?</a:t>
            </a:r>
          </a:p>
        </p:txBody>
      </p:sp>
      <p:sp>
        <p:nvSpPr>
          <p:cNvPr id="122" name="Shape 122"/>
          <p:cNvSpPr txBox="1"/>
          <p:nvPr/>
        </p:nvSpPr>
        <p:spPr>
          <a:xfrm>
            <a:off x="506402" y="2348452"/>
            <a:ext cx="6309265" cy="1938991"/>
          </a:xfrm>
          <a:prstGeom prst="rect">
            <a:avLst/>
          </a:prstGeom>
          <a:noFill/>
          <a:ln>
            <a:noFill/>
          </a:ln>
        </p:spPr>
        <p:txBody>
          <a:bodyPr lIns="91425" tIns="45700" rIns="91425" bIns="45700" anchor="t" anchorCtr="0">
            <a:spAutoFit/>
          </a:bodyPr>
          <a:lstStyle/>
          <a:p>
            <a:pPr marL="0" marR="0" lvl="0" indent="0" algn="l" rtl="0">
              <a:buClr>
                <a:schemeClr val="dk1"/>
              </a:buClr>
              <a:buSzPct val="25000"/>
              <a:buFont typeface="Arial"/>
              <a:buNone/>
            </a:pPr>
            <a:r>
              <a:rPr lang="en-US" sz="2000" b="0" i="0" u="none" strike="noStrike" cap="none" baseline="0">
                <a:solidFill>
                  <a:srgbClr val="7F7F7F"/>
                </a:solidFill>
                <a:latin typeface="Arial"/>
                <a:ea typeface="Arial"/>
                <a:cs typeface="Arial"/>
                <a:sym typeface="Arial"/>
              </a:rPr>
              <a:t>The Conversion Optimizer can increase conversions whilst reducing your CPA</a:t>
            </a:r>
          </a:p>
          <a:p>
            <a:pPr marL="0" marR="0" lvl="0" indent="0" algn="l" rtl="0">
              <a:buClr>
                <a:schemeClr val="dk1"/>
              </a:buClr>
              <a:buSzPct val="25000"/>
              <a:buFont typeface="Arial"/>
              <a:buNone/>
            </a:pPr>
            <a:r>
              <a:rPr lang="en-US" sz="2000" b="0" i="0" u="none" strike="noStrike" cap="none" baseline="0">
                <a:solidFill>
                  <a:srgbClr val="7F7F7F"/>
                </a:solidFill>
                <a:latin typeface="Arial"/>
                <a:ea typeface="Arial"/>
                <a:cs typeface="Arial"/>
                <a:sym typeface="Arial"/>
              </a:rPr>
              <a:t>On average, campaigns adopting the Conversion Optimizer achieve an increase in conversions while decreasing their CPA</a:t>
            </a:r>
          </a:p>
        </p:txBody>
      </p:sp>
      <p:cxnSp>
        <p:nvCxnSpPr>
          <p:cNvPr id="123" name="Shape 123"/>
          <p:cNvCxnSpPr/>
          <p:nvPr/>
        </p:nvCxnSpPr>
        <p:spPr>
          <a:xfrm>
            <a:off x="4783669" y="6076926"/>
            <a:ext cx="3407830" cy="0"/>
          </a:xfrm>
          <a:prstGeom prst="straightConnector1">
            <a:avLst/>
          </a:prstGeom>
          <a:noFill/>
          <a:ln w="9525" cap="flat">
            <a:solidFill>
              <a:srgbClr val="3F3F3F"/>
            </a:solidFill>
            <a:prstDash val="dot"/>
            <a:round/>
            <a:headEnd type="none" w="med" len="med"/>
            <a:tailEnd type="none" w="med" len="med"/>
          </a:ln>
        </p:spPr>
      </p:cxnSp>
      <p:sp>
        <p:nvSpPr>
          <p:cNvPr id="124" name="Shape 124"/>
          <p:cNvSpPr/>
          <p:nvPr/>
        </p:nvSpPr>
        <p:spPr>
          <a:xfrm>
            <a:off x="5409351"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125" name="Shape 125"/>
          <p:cNvSpPr/>
          <p:nvPr/>
        </p:nvSpPr>
        <p:spPr>
          <a:xfrm>
            <a:off x="6098537"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126" name="Shape 126"/>
          <p:cNvSpPr/>
          <p:nvPr/>
        </p:nvSpPr>
        <p:spPr>
          <a:xfrm>
            <a:off x="6787724"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127" name="Shape 127"/>
          <p:cNvSpPr/>
          <p:nvPr/>
        </p:nvSpPr>
        <p:spPr>
          <a:xfrm>
            <a:off x="7476910"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128" name="Shape 128"/>
          <p:cNvSpPr/>
          <p:nvPr/>
        </p:nvSpPr>
        <p:spPr>
          <a:xfrm>
            <a:off x="8166096"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129" name="Shape 129"/>
          <p:cNvSpPr/>
          <p:nvPr/>
        </p:nvSpPr>
        <p:spPr>
          <a:xfrm>
            <a:off x="4720166"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cxnSp>
        <p:nvCxnSpPr>
          <p:cNvPr id="130" name="Shape 130"/>
          <p:cNvCxnSpPr/>
          <p:nvPr/>
        </p:nvCxnSpPr>
        <p:spPr>
          <a:xfrm>
            <a:off x="4781073" y="6073387"/>
            <a:ext cx="1027814" cy="0"/>
          </a:xfrm>
          <a:prstGeom prst="straightConnector1">
            <a:avLst/>
          </a:prstGeom>
          <a:noFill/>
          <a:ln w="34925" cap="flat">
            <a:solidFill>
              <a:srgbClr val="558ED4"/>
            </a:solidFill>
            <a:prstDash val="solid"/>
            <a:round/>
            <a:headEnd type="none" w="med" len="med"/>
            <a:tailEnd type="triangle" w="med" len="med"/>
          </a:ln>
        </p:spPr>
      </p:cxnSp>
      <p:sp>
        <p:nvSpPr>
          <p:cNvPr id="131" name="Shape 131"/>
          <p:cNvSpPr/>
          <p:nvPr/>
        </p:nvSpPr>
        <p:spPr>
          <a:xfrm>
            <a:off x="5410305"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132" name="Shape 132"/>
          <p:cNvSpPr/>
          <p:nvPr/>
        </p:nvSpPr>
        <p:spPr>
          <a:xfrm>
            <a:off x="6183692" y="4592376"/>
            <a:ext cx="1625258" cy="898169"/>
          </a:xfrm>
          <a:prstGeom prst="rect">
            <a:avLst/>
          </a:prstGeom>
          <a:blipFill>
            <a:blip r:embed="rId3"/>
            <a:stretch>
              <a:fillRect/>
            </a:stretch>
          </a:blipFill>
        </p:spPr>
      </p:sp>
      <p:sp>
        <p:nvSpPr>
          <p:cNvPr id="133" name="Shape 133"/>
          <p:cNvSpPr txBox="1"/>
          <p:nvPr/>
        </p:nvSpPr>
        <p:spPr>
          <a:xfrm>
            <a:off x="4482839" y="6148526"/>
            <a:ext cx="553279" cy="229905"/>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What?</a:t>
            </a:r>
          </a:p>
        </p:txBody>
      </p:sp>
      <p:sp>
        <p:nvSpPr>
          <p:cNvPr id="134" name="Shape 134"/>
          <p:cNvSpPr txBox="1"/>
          <p:nvPr/>
        </p:nvSpPr>
        <p:spPr>
          <a:xfrm>
            <a:off x="5169101" y="6146314"/>
            <a:ext cx="553279"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Why?</a:t>
            </a:r>
          </a:p>
        </p:txBody>
      </p:sp>
      <p:sp>
        <p:nvSpPr>
          <p:cNvPr id="135" name="Shape 135"/>
          <p:cNvSpPr txBox="1"/>
          <p:nvPr/>
        </p:nvSpPr>
        <p:spPr>
          <a:xfrm>
            <a:off x="5821783" y="6146314"/>
            <a:ext cx="629890"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How</a:t>
            </a:r>
          </a:p>
        </p:txBody>
      </p:sp>
      <p:sp>
        <p:nvSpPr>
          <p:cNvPr id="136" name="Shape 136"/>
          <p:cNvSpPr txBox="1"/>
          <p:nvPr/>
        </p:nvSpPr>
        <p:spPr>
          <a:xfrm>
            <a:off x="6420348" y="6146314"/>
            <a:ext cx="811361" cy="297208"/>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Top Tips</a:t>
            </a:r>
          </a:p>
        </p:txBody>
      </p:sp>
      <p:sp>
        <p:nvSpPr>
          <p:cNvPr id="137" name="Shape 137"/>
          <p:cNvSpPr txBox="1"/>
          <p:nvPr/>
        </p:nvSpPr>
        <p:spPr>
          <a:xfrm>
            <a:off x="7050606" y="6146314"/>
            <a:ext cx="921914" cy="273690"/>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Remember</a:t>
            </a:r>
          </a:p>
        </p:txBody>
      </p:sp>
      <p:sp>
        <p:nvSpPr>
          <p:cNvPr id="138" name="Shape 138"/>
          <p:cNvSpPr txBox="1"/>
          <p:nvPr/>
        </p:nvSpPr>
        <p:spPr>
          <a:xfrm>
            <a:off x="7797432" y="6146314"/>
            <a:ext cx="860612"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Conclusion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ctrTitle"/>
          </p:nvPr>
        </p:nvSpPr>
        <p:spPr>
          <a:xfrm>
            <a:off x="465666" y="1025525"/>
            <a:ext cx="8172449" cy="1633538"/>
          </a:xfrm>
          <a:prstGeom prst="rect">
            <a:avLst/>
          </a:prstGeom>
          <a:noFill/>
          <a:ln>
            <a:noFill/>
          </a:ln>
        </p:spPr>
        <p:txBody>
          <a:bodyPr lIns="91425" tIns="45700" rIns="91425" bIns="45700" anchor="t" anchorCtr="0">
            <a:spAutoFit/>
          </a:bodyPr>
          <a:lstStyle/>
          <a:p>
            <a:pPr marL="0" marR="0" lvl="0" indent="0" algn="l" rtl="0">
              <a:spcBef>
                <a:spcPts val="0"/>
              </a:spcBef>
              <a:buClr>
                <a:schemeClr val="dk1"/>
              </a:buClr>
              <a:buSzPct val="25000"/>
              <a:buFont typeface="Arial"/>
              <a:buNone/>
            </a:pPr>
            <a:r>
              <a:rPr lang="en-US" sz="3600" b="1" i="0" u="none" strike="noStrike" cap="none" baseline="0">
                <a:solidFill>
                  <a:srgbClr val="558ED4"/>
                </a:solidFill>
                <a:latin typeface="Arial"/>
                <a:ea typeface="Arial"/>
                <a:cs typeface="Arial"/>
                <a:sym typeface="Arial"/>
              </a:rPr>
              <a:t>How the Conversion </a:t>
            </a:r>
            <a:br>
              <a:rPr lang="en-US" sz="3600" b="1" i="0" u="none" strike="noStrike" cap="none" baseline="0">
                <a:solidFill>
                  <a:srgbClr val="558ED4"/>
                </a:solidFill>
                <a:latin typeface="Arial"/>
                <a:ea typeface="Arial"/>
                <a:cs typeface="Arial"/>
                <a:sym typeface="Arial"/>
              </a:rPr>
            </a:br>
            <a:r>
              <a:rPr lang="en-US" sz="3600" b="1" i="0" u="none" strike="noStrike" cap="none" baseline="0">
                <a:solidFill>
                  <a:srgbClr val="558ED4"/>
                </a:solidFill>
                <a:latin typeface="Arial"/>
                <a:ea typeface="Arial"/>
                <a:cs typeface="Arial"/>
                <a:sym typeface="Arial"/>
              </a:rPr>
              <a:t>Optimizer works.</a:t>
            </a:r>
            <a:r>
              <a:rPr lang="en-US" sz="3600" b="0" i="0" u="none" strike="noStrike" cap="none" baseline="0">
                <a:solidFill>
                  <a:srgbClr val="558ED4"/>
                </a:solidFill>
                <a:latin typeface="Arial"/>
                <a:ea typeface="Arial"/>
                <a:cs typeface="Arial"/>
                <a:sym typeface="Arial"/>
              </a:rPr>
              <a:t> </a:t>
            </a:r>
          </a:p>
        </p:txBody>
      </p:sp>
      <p:sp>
        <p:nvSpPr>
          <p:cNvPr id="144" name="Shape 144"/>
          <p:cNvSpPr txBox="1"/>
          <p:nvPr/>
        </p:nvSpPr>
        <p:spPr>
          <a:xfrm>
            <a:off x="518158" y="2396597"/>
            <a:ext cx="7080672" cy="2677656"/>
          </a:xfrm>
          <a:prstGeom prst="rect">
            <a:avLst/>
          </a:prstGeom>
          <a:noFill/>
          <a:ln>
            <a:noFill/>
          </a:ln>
        </p:spPr>
        <p:txBody>
          <a:bodyPr lIns="91425" tIns="45700" rIns="91425" bIns="45700" anchor="t" anchorCtr="0">
            <a:spAutoFit/>
          </a:bodyPr>
          <a:lstStyle/>
          <a:p>
            <a:pPr marL="448056" marR="0" lvl="0" indent="-448056" algn="l" rtl="0">
              <a:buClr>
                <a:srgbClr val="7F7F7F"/>
              </a:buClr>
              <a:buSzPct val="101190"/>
              <a:buFont typeface="Arial"/>
              <a:buChar char="•"/>
            </a:pPr>
            <a:r>
              <a:rPr lang="en-US" sz="1400" b="1" i="0" u="none" strike="noStrike" cap="none" baseline="0">
                <a:solidFill>
                  <a:srgbClr val="7F7F7F"/>
                </a:solidFill>
                <a:latin typeface="Arial"/>
                <a:ea typeface="Arial"/>
                <a:cs typeface="Arial"/>
                <a:sym typeface="Arial"/>
              </a:rPr>
              <a:t>It observes</a:t>
            </a:r>
            <a:r>
              <a:rPr lang="en-US" sz="1400" b="0" i="0" u="none" strike="noStrike" cap="none" baseline="0">
                <a:solidFill>
                  <a:srgbClr val="7F7F7F"/>
                </a:solidFill>
                <a:latin typeface="Arial"/>
                <a:ea typeface="Arial"/>
                <a:cs typeface="Arial"/>
                <a:sym typeface="Arial"/>
              </a:rPr>
              <a:t>The Conversion Optimizer studies your conversion tracking data to figure out how often each type of auction leads to a conversion</a:t>
            </a:r>
          </a:p>
          <a:p>
            <a:endParaRPr lang="en-US" sz="1400" b="0" i="0" u="none" strike="noStrike" cap="none" baseline="0">
              <a:solidFill>
                <a:srgbClr val="7F7F7F"/>
              </a:solidFill>
              <a:latin typeface="Arial"/>
              <a:ea typeface="Arial"/>
              <a:cs typeface="Arial"/>
              <a:sym typeface="Arial"/>
            </a:endParaRPr>
          </a:p>
          <a:p>
            <a:pPr marL="448056" marR="0" lvl="0" indent="-448056" algn="l" rtl="0">
              <a:buClr>
                <a:srgbClr val="7F7F7F"/>
              </a:buClr>
              <a:buSzPct val="101190"/>
              <a:buFont typeface="Arial"/>
              <a:buChar char="•"/>
            </a:pPr>
            <a:r>
              <a:rPr lang="en-US" sz="1400" b="1" i="0" u="none" strike="noStrike" cap="none" baseline="0">
                <a:solidFill>
                  <a:srgbClr val="7F7F7F"/>
                </a:solidFill>
                <a:latin typeface="Arial"/>
                <a:ea typeface="Arial"/>
                <a:cs typeface="Arial"/>
                <a:sym typeface="Arial"/>
              </a:rPr>
              <a:t>It builds</a:t>
            </a:r>
            <a:r>
              <a:rPr lang="en-US" sz="1400" b="0" i="0" u="none" strike="noStrike" cap="none" baseline="0">
                <a:solidFill>
                  <a:srgbClr val="7F7F7F"/>
                </a:solidFill>
                <a:latin typeface="Arial"/>
                <a:ea typeface="Arial"/>
                <a:cs typeface="Arial"/>
                <a:sym typeface="Arial"/>
              </a:rPr>
              <a:t>Based on observed past performance, the Conversion Optimizer creates a prediction model to estimate which auctions will perform best for you in the future</a:t>
            </a:r>
          </a:p>
          <a:p>
            <a:endParaRPr lang="en-US" sz="1400" b="0" i="0" u="none" strike="noStrike" cap="none" baseline="0">
              <a:solidFill>
                <a:srgbClr val="7F7F7F"/>
              </a:solidFill>
              <a:latin typeface="Arial"/>
              <a:ea typeface="Arial"/>
              <a:cs typeface="Arial"/>
              <a:sym typeface="Arial"/>
            </a:endParaRPr>
          </a:p>
          <a:p>
            <a:pPr marL="448056" marR="0" lvl="0" indent="-448056" algn="l" rtl="0">
              <a:buClr>
                <a:srgbClr val="7F7F7F"/>
              </a:buClr>
              <a:buSzPct val="101190"/>
              <a:buFont typeface="Arial"/>
              <a:buChar char="•"/>
            </a:pPr>
            <a:r>
              <a:rPr lang="en-US" sz="1400" b="1" i="0" u="none" strike="noStrike" cap="none" baseline="0">
                <a:solidFill>
                  <a:srgbClr val="7F7F7F"/>
                </a:solidFill>
                <a:latin typeface="Arial"/>
                <a:ea typeface="Arial"/>
                <a:cs typeface="Arial"/>
                <a:sym typeface="Arial"/>
              </a:rPr>
              <a:t>It optimizes</a:t>
            </a:r>
            <a:r>
              <a:rPr lang="en-US" sz="1400" b="0" i="0" u="none" strike="noStrike" cap="none" baseline="0">
                <a:solidFill>
                  <a:srgbClr val="7F7F7F"/>
                </a:solidFill>
                <a:latin typeface="Arial"/>
                <a:ea typeface="Arial"/>
                <a:cs typeface="Arial"/>
                <a:sym typeface="Arial"/>
              </a:rPr>
              <a:t>The Conversion Optimizer adjusts your bids on an ongoing basis, ensuring your money is efficiently invested in the best auctions. It generates an ad rank by your CPA bid, Quality Score, and predicted conversion rate </a:t>
            </a:r>
          </a:p>
        </p:txBody>
      </p:sp>
      <p:cxnSp>
        <p:nvCxnSpPr>
          <p:cNvPr id="145" name="Shape 145"/>
          <p:cNvCxnSpPr/>
          <p:nvPr/>
        </p:nvCxnSpPr>
        <p:spPr>
          <a:xfrm>
            <a:off x="4783669" y="6076926"/>
            <a:ext cx="3407830" cy="0"/>
          </a:xfrm>
          <a:prstGeom prst="straightConnector1">
            <a:avLst/>
          </a:prstGeom>
          <a:noFill/>
          <a:ln w="9525" cap="flat">
            <a:solidFill>
              <a:srgbClr val="3F3F3F"/>
            </a:solidFill>
            <a:prstDash val="dot"/>
            <a:round/>
            <a:headEnd type="none" w="med" len="med"/>
            <a:tailEnd type="none" w="med" len="med"/>
          </a:ln>
        </p:spPr>
      </p:cxnSp>
      <p:sp>
        <p:nvSpPr>
          <p:cNvPr id="146" name="Shape 146"/>
          <p:cNvSpPr/>
          <p:nvPr/>
        </p:nvSpPr>
        <p:spPr>
          <a:xfrm>
            <a:off x="5409351"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147" name="Shape 147"/>
          <p:cNvSpPr/>
          <p:nvPr/>
        </p:nvSpPr>
        <p:spPr>
          <a:xfrm>
            <a:off x="6098537"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148" name="Shape 148"/>
          <p:cNvSpPr/>
          <p:nvPr/>
        </p:nvSpPr>
        <p:spPr>
          <a:xfrm>
            <a:off x="6787724"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149" name="Shape 149"/>
          <p:cNvSpPr/>
          <p:nvPr/>
        </p:nvSpPr>
        <p:spPr>
          <a:xfrm>
            <a:off x="7476910"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150" name="Shape 150"/>
          <p:cNvSpPr/>
          <p:nvPr/>
        </p:nvSpPr>
        <p:spPr>
          <a:xfrm>
            <a:off x="8166096"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151" name="Shape 151"/>
          <p:cNvSpPr/>
          <p:nvPr/>
        </p:nvSpPr>
        <p:spPr>
          <a:xfrm>
            <a:off x="5409351"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152" name="Shape 152"/>
          <p:cNvSpPr/>
          <p:nvPr/>
        </p:nvSpPr>
        <p:spPr>
          <a:xfrm>
            <a:off x="6098537"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153" name="Shape 153"/>
          <p:cNvSpPr/>
          <p:nvPr/>
        </p:nvSpPr>
        <p:spPr>
          <a:xfrm>
            <a:off x="5409351"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154" name="Shape 154"/>
          <p:cNvSpPr/>
          <p:nvPr/>
        </p:nvSpPr>
        <p:spPr>
          <a:xfrm>
            <a:off x="4720166"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cxnSp>
        <p:nvCxnSpPr>
          <p:cNvPr id="155" name="Shape 155"/>
          <p:cNvCxnSpPr/>
          <p:nvPr/>
        </p:nvCxnSpPr>
        <p:spPr>
          <a:xfrm>
            <a:off x="4781073" y="6073387"/>
            <a:ext cx="1709829" cy="5627"/>
          </a:xfrm>
          <a:prstGeom prst="straightConnector1">
            <a:avLst/>
          </a:prstGeom>
          <a:noFill/>
          <a:ln w="34925" cap="flat">
            <a:solidFill>
              <a:srgbClr val="558ED4"/>
            </a:solidFill>
            <a:prstDash val="solid"/>
            <a:round/>
            <a:headEnd type="none" w="med" len="med"/>
            <a:tailEnd type="triangle" w="med" len="med"/>
          </a:ln>
        </p:spPr>
      </p:cxnSp>
      <p:sp>
        <p:nvSpPr>
          <p:cNvPr id="156" name="Shape 156"/>
          <p:cNvSpPr/>
          <p:nvPr/>
        </p:nvSpPr>
        <p:spPr>
          <a:xfrm>
            <a:off x="6095955"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157" name="Shape 157"/>
          <p:cNvSpPr/>
          <p:nvPr/>
        </p:nvSpPr>
        <p:spPr>
          <a:xfrm>
            <a:off x="5410305"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158" name="Shape 158"/>
          <p:cNvSpPr txBox="1"/>
          <p:nvPr/>
        </p:nvSpPr>
        <p:spPr>
          <a:xfrm>
            <a:off x="4482839" y="6148526"/>
            <a:ext cx="553279" cy="229905"/>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What?</a:t>
            </a:r>
          </a:p>
        </p:txBody>
      </p:sp>
      <p:sp>
        <p:nvSpPr>
          <p:cNvPr id="159" name="Shape 159"/>
          <p:cNvSpPr txBox="1"/>
          <p:nvPr/>
        </p:nvSpPr>
        <p:spPr>
          <a:xfrm>
            <a:off x="5169101" y="6146314"/>
            <a:ext cx="553279"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Why?</a:t>
            </a:r>
          </a:p>
        </p:txBody>
      </p:sp>
      <p:sp>
        <p:nvSpPr>
          <p:cNvPr id="160" name="Shape 160"/>
          <p:cNvSpPr txBox="1"/>
          <p:nvPr/>
        </p:nvSpPr>
        <p:spPr>
          <a:xfrm>
            <a:off x="5821783" y="6146314"/>
            <a:ext cx="629890"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How</a:t>
            </a:r>
          </a:p>
        </p:txBody>
      </p:sp>
      <p:sp>
        <p:nvSpPr>
          <p:cNvPr id="161" name="Shape 161"/>
          <p:cNvSpPr txBox="1"/>
          <p:nvPr/>
        </p:nvSpPr>
        <p:spPr>
          <a:xfrm>
            <a:off x="6420348" y="6146314"/>
            <a:ext cx="811361" cy="297208"/>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Top Tips</a:t>
            </a:r>
          </a:p>
        </p:txBody>
      </p:sp>
      <p:sp>
        <p:nvSpPr>
          <p:cNvPr id="162" name="Shape 162"/>
          <p:cNvSpPr txBox="1"/>
          <p:nvPr/>
        </p:nvSpPr>
        <p:spPr>
          <a:xfrm>
            <a:off x="7050606" y="6146314"/>
            <a:ext cx="921914" cy="273690"/>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Remember</a:t>
            </a:r>
          </a:p>
        </p:txBody>
      </p:sp>
      <p:sp>
        <p:nvSpPr>
          <p:cNvPr id="163" name="Shape 163"/>
          <p:cNvSpPr txBox="1"/>
          <p:nvPr/>
        </p:nvSpPr>
        <p:spPr>
          <a:xfrm>
            <a:off x="7797432" y="6146314"/>
            <a:ext cx="860612"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Conclusion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ctrTitle"/>
          </p:nvPr>
        </p:nvSpPr>
        <p:spPr>
          <a:xfrm>
            <a:off x="476250" y="1025525"/>
            <a:ext cx="8172449" cy="1633538"/>
          </a:xfrm>
          <a:prstGeom prst="rect">
            <a:avLst/>
          </a:prstGeom>
          <a:noFill/>
          <a:ln>
            <a:noFill/>
          </a:ln>
        </p:spPr>
        <p:txBody>
          <a:bodyPr lIns="91425" tIns="45700" rIns="91425" bIns="45700" anchor="t" anchorCtr="0">
            <a:spAutoFit/>
          </a:bodyPr>
          <a:lstStyle/>
          <a:p>
            <a:pPr marL="0" marR="0" lvl="0" indent="0" algn="l" rtl="0">
              <a:spcBef>
                <a:spcPts val="0"/>
              </a:spcBef>
              <a:buClr>
                <a:schemeClr val="dk1"/>
              </a:buClr>
              <a:buSzPct val="25000"/>
              <a:buFont typeface="Arial"/>
              <a:buNone/>
            </a:pPr>
            <a:r>
              <a:rPr lang="en-US" sz="3600" b="1" i="0" u="none" strike="noStrike" cap="none" baseline="0">
                <a:solidFill>
                  <a:srgbClr val="558ED4"/>
                </a:solidFill>
                <a:latin typeface="Arial"/>
                <a:ea typeface="Arial"/>
                <a:cs typeface="Arial"/>
                <a:sym typeface="Arial"/>
              </a:rPr>
              <a:t>Bidding options.</a:t>
            </a:r>
          </a:p>
        </p:txBody>
      </p:sp>
      <p:cxnSp>
        <p:nvCxnSpPr>
          <p:cNvPr id="169" name="Shape 169"/>
          <p:cNvCxnSpPr/>
          <p:nvPr/>
        </p:nvCxnSpPr>
        <p:spPr>
          <a:xfrm>
            <a:off x="4783669" y="6076926"/>
            <a:ext cx="3407830" cy="0"/>
          </a:xfrm>
          <a:prstGeom prst="straightConnector1">
            <a:avLst/>
          </a:prstGeom>
          <a:noFill/>
          <a:ln w="9525" cap="flat">
            <a:solidFill>
              <a:srgbClr val="3F3F3F"/>
            </a:solidFill>
            <a:prstDash val="dot"/>
            <a:round/>
            <a:headEnd type="none" w="med" len="med"/>
            <a:tailEnd type="none" w="med" len="med"/>
          </a:ln>
        </p:spPr>
      </p:cxnSp>
      <p:sp>
        <p:nvSpPr>
          <p:cNvPr id="170" name="Shape 170"/>
          <p:cNvSpPr/>
          <p:nvPr/>
        </p:nvSpPr>
        <p:spPr>
          <a:xfrm>
            <a:off x="5409351"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171" name="Shape 171"/>
          <p:cNvSpPr/>
          <p:nvPr/>
        </p:nvSpPr>
        <p:spPr>
          <a:xfrm>
            <a:off x="6098537"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172" name="Shape 172"/>
          <p:cNvSpPr/>
          <p:nvPr/>
        </p:nvSpPr>
        <p:spPr>
          <a:xfrm>
            <a:off x="6787724"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173" name="Shape 173"/>
          <p:cNvSpPr/>
          <p:nvPr/>
        </p:nvSpPr>
        <p:spPr>
          <a:xfrm>
            <a:off x="7476910"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174" name="Shape 174"/>
          <p:cNvSpPr/>
          <p:nvPr/>
        </p:nvSpPr>
        <p:spPr>
          <a:xfrm>
            <a:off x="8166096"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175" name="Shape 175"/>
          <p:cNvSpPr txBox="1"/>
          <p:nvPr/>
        </p:nvSpPr>
        <p:spPr>
          <a:xfrm>
            <a:off x="489481" y="2374278"/>
            <a:ext cx="4325935" cy="2031325"/>
          </a:xfrm>
          <a:prstGeom prst="rect">
            <a:avLst/>
          </a:prstGeom>
          <a:noFill/>
          <a:ln>
            <a:noFill/>
          </a:ln>
        </p:spPr>
        <p:txBody>
          <a:bodyPr lIns="91425" tIns="45700" rIns="91425" bIns="45700" anchor="t" anchorCtr="0">
            <a:spAutoFit/>
          </a:bodyPr>
          <a:lstStyle/>
          <a:p>
            <a:pPr marL="448056" marR="0" lvl="0" indent="-448056" algn="l" rtl="0">
              <a:buClr>
                <a:srgbClr val="7F7F7F"/>
              </a:buClr>
              <a:buSzPct val="101190"/>
              <a:buFont typeface="Arial"/>
              <a:buChar char="•"/>
            </a:pPr>
            <a:r>
              <a:rPr lang="en-US" sz="1400" b="0" i="0" u="none" strike="noStrike" cap="none" baseline="0">
                <a:solidFill>
                  <a:srgbClr val="7F7F7F"/>
                </a:solidFill>
                <a:latin typeface="Arial"/>
                <a:ea typeface="Arial"/>
                <a:cs typeface="Arial"/>
                <a:sym typeface="Arial"/>
              </a:rPr>
              <a:t>Maximum cost-per-acquisition</a:t>
            </a:r>
            <a:br>
              <a:rPr lang="en-US" sz="1400" b="0" i="0" u="none" strike="noStrike" cap="none" baseline="0">
                <a:solidFill>
                  <a:srgbClr val="7F7F7F"/>
                </a:solidFill>
                <a:latin typeface="Arial"/>
                <a:ea typeface="Arial"/>
                <a:cs typeface="Arial"/>
                <a:sym typeface="Arial"/>
              </a:rPr>
            </a:br>
            <a:r>
              <a:rPr lang="en-US" sz="1400" b="0" i="0" u="none" strike="noStrike" cap="none" baseline="0">
                <a:solidFill>
                  <a:srgbClr val="7F7F7F"/>
                </a:solidFill>
                <a:latin typeface="Arial"/>
                <a:ea typeface="Arial"/>
                <a:cs typeface="Arial"/>
                <a:sym typeface="Arial"/>
              </a:rPr>
              <a:t>This is based on the </a:t>
            </a:r>
            <a:r>
              <a:rPr lang="en-US" sz="1400" b="1" i="0" u="none" strike="noStrike" cap="none" baseline="0">
                <a:solidFill>
                  <a:srgbClr val="7F7F7F"/>
                </a:solidFill>
                <a:latin typeface="Arial"/>
                <a:ea typeface="Arial"/>
                <a:cs typeface="Arial"/>
                <a:sym typeface="Arial"/>
              </a:rPr>
              <a:t>most</a:t>
            </a:r>
            <a:r>
              <a:rPr lang="en-US" sz="1400" b="0" i="0" u="none" strike="noStrike" cap="none" baseline="0">
                <a:solidFill>
                  <a:srgbClr val="7F7F7F"/>
                </a:solidFill>
                <a:latin typeface="Arial"/>
                <a:ea typeface="Arial"/>
                <a:cs typeface="Arial"/>
                <a:sym typeface="Arial"/>
              </a:rPr>
              <a:t> you're willing to pay for each conversion </a:t>
            </a:r>
          </a:p>
          <a:p>
            <a:endParaRPr lang="en-US" sz="1400" b="0" i="0" u="none" strike="noStrike" cap="none" baseline="0">
              <a:solidFill>
                <a:srgbClr val="7F7F7F"/>
              </a:solidFill>
              <a:latin typeface="Arial"/>
              <a:ea typeface="Arial"/>
              <a:cs typeface="Arial"/>
              <a:sym typeface="Arial"/>
            </a:endParaRPr>
          </a:p>
          <a:p>
            <a:pPr marL="448056" marR="0" lvl="0" indent="-448056" algn="l" rtl="0">
              <a:buClr>
                <a:schemeClr val="dk1"/>
              </a:buClr>
              <a:buSzPct val="25000"/>
              <a:buFont typeface="Arial"/>
              <a:buNone/>
            </a:pPr>
            <a:r>
              <a:rPr lang="en-US" sz="1400" b="0" i="0" u="none" strike="noStrike" cap="none" baseline="0">
                <a:solidFill>
                  <a:srgbClr val="7F7F7F"/>
                </a:solidFill>
                <a:latin typeface="Arial"/>
                <a:ea typeface="Arial"/>
                <a:cs typeface="Arial"/>
                <a:sym typeface="Arial"/>
              </a:rPr>
              <a:t>	Or</a:t>
            </a:r>
          </a:p>
          <a:p>
            <a:endParaRPr lang="en-US" sz="1400" b="0" i="0" u="none" strike="noStrike" cap="none" baseline="0">
              <a:solidFill>
                <a:srgbClr val="7F7F7F"/>
              </a:solidFill>
              <a:latin typeface="Arial"/>
              <a:ea typeface="Arial"/>
              <a:cs typeface="Arial"/>
              <a:sym typeface="Arial"/>
            </a:endParaRPr>
          </a:p>
          <a:p>
            <a:pPr marL="448056" marR="0" lvl="0" indent="-448056" algn="l" rtl="0">
              <a:buClr>
                <a:srgbClr val="7F7F7F"/>
              </a:buClr>
              <a:buSzPct val="101190"/>
              <a:buFont typeface="Arial"/>
              <a:buChar char="•"/>
            </a:pPr>
            <a:r>
              <a:rPr lang="en-US" sz="1400" b="0" i="0" u="none" strike="noStrike" cap="none" baseline="0">
                <a:solidFill>
                  <a:srgbClr val="7F7F7F"/>
                </a:solidFill>
                <a:latin typeface="Arial"/>
                <a:ea typeface="Arial"/>
                <a:cs typeface="Arial"/>
                <a:sym typeface="Arial"/>
              </a:rPr>
              <a:t>Target cost-per-acquisition</a:t>
            </a:r>
            <a:br>
              <a:rPr lang="en-US" sz="1400" b="0" i="0" u="none" strike="noStrike" cap="none" baseline="0">
                <a:solidFill>
                  <a:srgbClr val="7F7F7F"/>
                </a:solidFill>
                <a:latin typeface="Arial"/>
                <a:ea typeface="Arial"/>
                <a:cs typeface="Arial"/>
                <a:sym typeface="Arial"/>
              </a:rPr>
            </a:br>
            <a:r>
              <a:rPr lang="en-US" sz="1400" b="0" i="0" u="none" strike="noStrike" cap="none" baseline="0">
                <a:solidFill>
                  <a:srgbClr val="7F7F7F"/>
                </a:solidFill>
                <a:latin typeface="Arial"/>
                <a:ea typeface="Arial"/>
                <a:cs typeface="Arial"/>
                <a:sym typeface="Arial"/>
              </a:rPr>
              <a:t>This is based on the </a:t>
            </a:r>
            <a:r>
              <a:rPr lang="en-US" sz="1400" b="1" i="0" u="none" strike="noStrike" cap="none" baseline="0">
                <a:solidFill>
                  <a:srgbClr val="7F7F7F"/>
                </a:solidFill>
                <a:latin typeface="Arial"/>
                <a:ea typeface="Arial"/>
                <a:cs typeface="Arial"/>
                <a:sym typeface="Arial"/>
              </a:rPr>
              <a:t>average amount</a:t>
            </a:r>
            <a:r>
              <a:rPr lang="en-US" sz="1400" b="0" i="0" u="none" strike="noStrike" cap="none" baseline="0">
                <a:solidFill>
                  <a:srgbClr val="7F7F7F"/>
                </a:solidFill>
                <a:latin typeface="Arial"/>
                <a:ea typeface="Arial"/>
                <a:cs typeface="Arial"/>
                <a:sym typeface="Arial"/>
              </a:rPr>
              <a:t> you're willing to pay for each conversion</a:t>
            </a:r>
          </a:p>
        </p:txBody>
      </p:sp>
      <p:sp>
        <p:nvSpPr>
          <p:cNvPr id="176" name="Shape 176"/>
          <p:cNvSpPr/>
          <p:nvPr/>
        </p:nvSpPr>
        <p:spPr>
          <a:xfrm>
            <a:off x="5409351"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177" name="Shape 177"/>
          <p:cNvSpPr/>
          <p:nvPr/>
        </p:nvSpPr>
        <p:spPr>
          <a:xfrm>
            <a:off x="4720166"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cxnSp>
        <p:nvCxnSpPr>
          <p:cNvPr id="178" name="Shape 178"/>
          <p:cNvCxnSpPr/>
          <p:nvPr/>
        </p:nvCxnSpPr>
        <p:spPr>
          <a:xfrm>
            <a:off x="4781073" y="6073387"/>
            <a:ext cx="1709829" cy="5627"/>
          </a:xfrm>
          <a:prstGeom prst="straightConnector1">
            <a:avLst/>
          </a:prstGeom>
          <a:noFill/>
          <a:ln w="34925" cap="flat">
            <a:solidFill>
              <a:srgbClr val="558ED4"/>
            </a:solidFill>
            <a:prstDash val="solid"/>
            <a:round/>
            <a:headEnd type="none" w="med" len="med"/>
            <a:tailEnd type="triangle" w="med" len="med"/>
          </a:ln>
        </p:spPr>
      </p:cxnSp>
      <p:sp>
        <p:nvSpPr>
          <p:cNvPr id="179" name="Shape 179"/>
          <p:cNvSpPr/>
          <p:nvPr/>
        </p:nvSpPr>
        <p:spPr>
          <a:xfrm>
            <a:off x="6095955"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180" name="Shape 180"/>
          <p:cNvSpPr/>
          <p:nvPr/>
        </p:nvSpPr>
        <p:spPr>
          <a:xfrm>
            <a:off x="5410305"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181" name="Shape 181"/>
          <p:cNvSpPr/>
          <p:nvPr/>
        </p:nvSpPr>
        <p:spPr>
          <a:xfrm rot="-1174351">
            <a:off x="6586303" y="4149443"/>
            <a:ext cx="1905000" cy="1130300"/>
          </a:xfrm>
          <a:prstGeom prst="rect">
            <a:avLst/>
          </a:prstGeom>
          <a:blipFill>
            <a:blip r:embed="rId3"/>
            <a:stretch>
              <a:fillRect/>
            </a:stretch>
          </a:blipFill>
        </p:spPr>
      </p:sp>
      <p:sp>
        <p:nvSpPr>
          <p:cNvPr id="182" name="Shape 182"/>
          <p:cNvSpPr txBox="1"/>
          <p:nvPr/>
        </p:nvSpPr>
        <p:spPr>
          <a:xfrm>
            <a:off x="4482839" y="6148526"/>
            <a:ext cx="553279" cy="229905"/>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What?</a:t>
            </a:r>
          </a:p>
        </p:txBody>
      </p:sp>
      <p:sp>
        <p:nvSpPr>
          <p:cNvPr id="183" name="Shape 183"/>
          <p:cNvSpPr txBox="1"/>
          <p:nvPr/>
        </p:nvSpPr>
        <p:spPr>
          <a:xfrm>
            <a:off x="5169101" y="6146314"/>
            <a:ext cx="553279"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Why?</a:t>
            </a:r>
          </a:p>
        </p:txBody>
      </p:sp>
      <p:sp>
        <p:nvSpPr>
          <p:cNvPr id="184" name="Shape 184"/>
          <p:cNvSpPr txBox="1"/>
          <p:nvPr/>
        </p:nvSpPr>
        <p:spPr>
          <a:xfrm>
            <a:off x="5821783" y="6146314"/>
            <a:ext cx="629890"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How</a:t>
            </a:r>
          </a:p>
        </p:txBody>
      </p:sp>
      <p:sp>
        <p:nvSpPr>
          <p:cNvPr id="185" name="Shape 185"/>
          <p:cNvSpPr txBox="1"/>
          <p:nvPr/>
        </p:nvSpPr>
        <p:spPr>
          <a:xfrm>
            <a:off x="6420348" y="6146314"/>
            <a:ext cx="811361" cy="297208"/>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Top Tips</a:t>
            </a:r>
          </a:p>
        </p:txBody>
      </p:sp>
      <p:sp>
        <p:nvSpPr>
          <p:cNvPr id="186" name="Shape 186"/>
          <p:cNvSpPr txBox="1"/>
          <p:nvPr/>
        </p:nvSpPr>
        <p:spPr>
          <a:xfrm>
            <a:off x="7050606" y="6146314"/>
            <a:ext cx="921914" cy="273690"/>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Remember</a:t>
            </a:r>
          </a:p>
        </p:txBody>
      </p:sp>
      <p:sp>
        <p:nvSpPr>
          <p:cNvPr id="187" name="Shape 187"/>
          <p:cNvSpPr txBox="1"/>
          <p:nvPr/>
        </p:nvSpPr>
        <p:spPr>
          <a:xfrm>
            <a:off x="7797432" y="6146314"/>
            <a:ext cx="860612"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Conclusion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ctrTitle"/>
          </p:nvPr>
        </p:nvSpPr>
        <p:spPr>
          <a:xfrm>
            <a:off x="465666" y="1025525"/>
            <a:ext cx="8172449" cy="1633538"/>
          </a:xfrm>
          <a:prstGeom prst="rect">
            <a:avLst/>
          </a:prstGeom>
          <a:noFill/>
          <a:ln>
            <a:noFill/>
          </a:ln>
        </p:spPr>
        <p:txBody>
          <a:bodyPr lIns="91425" tIns="45700" rIns="91425" bIns="45700" anchor="t" anchorCtr="0">
            <a:spAutoFit/>
          </a:bodyPr>
          <a:lstStyle/>
          <a:p>
            <a:pPr marL="0" marR="0" lvl="0" indent="0" algn="l" rtl="0">
              <a:spcBef>
                <a:spcPts val="0"/>
              </a:spcBef>
              <a:buClr>
                <a:schemeClr val="dk1"/>
              </a:buClr>
              <a:buSzPct val="25000"/>
              <a:buFont typeface="Arial"/>
              <a:buNone/>
            </a:pPr>
            <a:r>
              <a:rPr lang="en-US" sz="3600" b="1" i="0" u="none" strike="noStrike" cap="none" baseline="0">
                <a:solidFill>
                  <a:srgbClr val="558ED4"/>
                </a:solidFill>
                <a:latin typeface="Arial"/>
                <a:ea typeface="Arial"/>
                <a:cs typeface="Arial"/>
                <a:sym typeface="Arial"/>
              </a:rPr>
              <a:t>Benefits to using the </a:t>
            </a:r>
            <a:br>
              <a:rPr lang="en-US" sz="3600" b="1" i="0" u="none" strike="noStrike" cap="none" baseline="0">
                <a:solidFill>
                  <a:srgbClr val="558ED4"/>
                </a:solidFill>
                <a:latin typeface="Arial"/>
                <a:ea typeface="Arial"/>
                <a:cs typeface="Arial"/>
                <a:sym typeface="Arial"/>
              </a:rPr>
            </a:br>
            <a:r>
              <a:rPr lang="en-US" sz="3600" b="1" i="0" u="none" strike="noStrike" cap="none" baseline="0">
                <a:solidFill>
                  <a:srgbClr val="558ED4"/>
                </a:solidFill>
                <a:latin typeface="Arial"/>
                <a:ea typeface="Arial"/>
                <a:cs typeface="Arial"/>
                <a:sym typeface="Arial"/>
              </a:rPr>
              <a:t>Conversion Optimizer.</a:t>
            </a:r>
            <a:r>
              <a:rPr lang="en-US" sz="3600" b="0" i="0" u="none" strike="noStrike" cap="none" baseline="0">
                <a:solidFill>
                  <a:srgbClr val="558ED4"/>
                </a:solidFill>
                <a:latin typeface="Arial"/>
                <a:ea typeface="Arial"/>
                <a:cs typeface="Arial"/>
                <a:sym typeface="Arial"/>
              </a:rPr>
              <a:t> </a:t>
            </a:r>
          </a:p>
        </p:txBody>
      </p:sp>
      <p:sp>
        <p:nvSpPr>
          <p:cNvPr id="193" name="Shape 193"/>
          <p:cNvSpPr txBox="1"/>
          <p:nvPr/>
        </p:nvSpPr>
        <p:spPr>
          <a:xfrm>
            <a:off x="518158" y="2396597"/>
            <a:ext cx="5694257" cy="2246769"/>
          </a:xfrm>
          <a:prstGeom prst="rect">
            <a:avLst/>
          </a:prstGeom>
          <a:noFill/>
          <a:ln>
            <a:noFill/>
          </a:ln>
        </p:spPr>
        <p:txBody>
          <a:bodyPr lIns="91425" tIns="45700" rIns="91425" bIns="45700" anchor="t" anchorCtr="0">
            <a:spAutoFit/>
          </a:bodyPr>
          <a:lstStyle/>
          <a:p>
            <a:pPr marL="448056" marR="0" lvl="0" indent="-448056" algn="l" rtl="0">
              <a:buClr>
                <a:srgbClr val="7F7F7F"/>
              </a:buClr>
              <a:buSzPct val="101190"/>
              <a:buFont typeface="Arial"/>
              <a:buChar char="•"/>
            </a:pPr>
            <a:r>
              <a:rPr lang="en-US" sz="1400" b="1" i="0" u="none" strike="noStrike" cap="none" baseline="0">
                <a:solidFill>
                  <a:srgbClr val="7F7F7F"/>
                </a:solidFill>
                <a:latin typeface="Arial"/>
                <a:ea typeface="Arial"/>
                <a:cs typeface="Arial"/>
                <a:sym typeface="Arial"/>
              </a:rPr>
              <a:t>Increase your profits </a:t>
            </a:r>
          </a:p>
          <a:p>
            <a:pPr marL="448056" marR="0" lvl="0" indent="-448056" algn="l" rtl="0">
              <a:buClr>
                <a:schemeClr val="dk1"/>
              </a:buClr>
              <a:buSzPct val="25000"/>
              <a:buFont typeface="Arial"/>
              <a:buNone/>
            </a:pPr>
            <a:r>
              <a:rPr lang="en-US" sz="1400" b="0" i="0" u="none" strike="noStrike" cap="none" baseline="0">
                <a:solidFill>
                  <a:srgbClr val="7F7F7F"/>
                </a:solidFill>
                <a:latin typeface="Arial"/>
                <a:ea typeface="Arial"/>
                <a:cs typeface="Arial"/>
                <a:sym typeface="Arial"/>
              </a:rPr>
              <a:t>	Campaigns adopting the Conversion Optimizer typically achieve an increase in conversions and a decrease in their CPA</a:t>
            </a:r>
          </a:p>
          <a:p>
            <a:pPr marL="448056" marR="0" lvl="0" indent="-448056" algn="l" rtl="0">
              <a:buClr>
                <a:schemeClr val="dk1"/>
              </a:buClr>
              <a:buSzPct val="25000"/>
              <a:buFont typeface="Arial"/>
              <a:buNone/>
            </a:pPr>
            <a:r>
              <a:rPr lang="en-US" sz="1400" b="1" i="0" u="none" strike="noStrike" cap="none" baseline="0">
                <a:solidFill>
                  <a:srgbClr val="7F7F7F"/>
                </a:solidFill>
                <a:latin typeface="Arial"/>
                <a:ea typeface="Arial"/>
                <a:cs typeface="Arial"/>
                <a:sym typeface="Arial"/>
              </a:rPr>
              <a:t> </a:t>
            </a:r>
          </a:p>
          <a:p>
            <a:pPr marL="448056" marR="0" lvl="0" indent="-448056" algn="l" rtl="0">
              <a:buClr>
                <a:srgbClr val="7F7F7F"/>
              </a:buClr>
              <a:buSzPct val="101190"/>
              <a:buFont typeface="Arial"/>
              <a:buChar char="•"/>
            </a:pPr>
            <a:r>
              <a:rPr lang="en-US" sz="1400" b="1" i="0" u="none" strike="noStrike" cap="none" baseline="0">
                <a:solidFill>
                  <a:srgbClr val="7F7F7F"/>
                </a:solidFill>
                <a:latin typeface="Arial"/>
                <a:ea typeface="Arial"/>
                <a:cs typeface="Arial"/>
                <a:sym typeface="Arial"/>
              </a:rPr>
              <a:t>Easy to use </a:t>
            </a:r>
          </a:p>
          <a:p>
            <a:pPr marL="448056" marR="0" lvl="0" indent="-448056" algn="l" rtl="0">
              <a:buClr>
                <a:schemeClr val="dk1"/>
              </a:buClr>
              <a:buSzPct val="25000"/>
              <a:buFont typeface="Arial"/>
              <a:buNone/>
            </a:pPr>
            <a:r>
              <a:rPr lang="en-US" sz="1400" b="0" i="0" u="none" strike="noStrike" cap="none" baseline="0">
                <a:solidFill>
                  <a:srgbClr val="7F7F7F"/>
                </a:solidFill>
                <a:latin typeface="Arial"/>
                <a:ea typeface="Arial"/>
                <a:cs typeface="Arial"/>
                <a:sym typeface="Arial"/>
              </a:rPr>
              <a:t>	Spend less time managing your bids</a:t>
            </a:r>
          </a:p>
          <a:p>
            <a:pPr marL="448056" marR="0" lvl="0" indent="-448056" algn="l" rtl="0">
              <a:buClr>
                <a:schemeClr val="dk1"/>
              </a:buClr>
              <a:buSzPct val="25000"/>
              <a:buFont typeface="Arial"/>
              <a:buNone/>
            </a:pPr>
            <a:r>
              <a:rPr lang="en-US" sz="1400" b="1" i="0" u="none" strike="noStrike" cap="none" baseline="0">
                <a:solidFill>
                  <a:srgbClr val="7F7F7F"/>
                </a:solidFill>
                <a:latin typeface="Arial"/>
                <a:ea typeface="Arial"/>
                <a:cs typeface="Arial"/>
                <a:sym typeface="Arial"/>
              </a:rPr>
              <a:t> </a:t>
            </a:r>
          </a:p>
          <a:p>
            <a:pPr marL="448056" marR="0" lvl="0" indent="-448056" algn="l" rtl="0">
              <a:buClr>
                <a:srgbClr val="7F7F7F"/>
              </a:buClr>
              <a:buSzPct val="101190"/>
              <a:buFont typeface="Arial"/>
              <a:buChar char="•"/>
            </a:pPr>
            <a:r>
              <a:rPr lang="en-US" sz="1400" b="1" i="0" u="none" strike="noStrike" cap="none" baseline="0">
                <a:solidFill>
                  <a:srgbClr val="7F7F7F"/>
                </a:solidFill>
                <a:latin typeface="Arial"/>
                <a:ea typeface="Arial"/>
                <a:cs typeface="Arial"/>
                <a:sym typeface="Arial"/>
              </a:rPr>
              <a:t>There's no additional charge </a:t>
            </a:r>
          </a:p>
          <a:p>
            <a:pPr marL="448056" marR="0" lvl="0" indent="-448056" algn="l" rtl="0">
              <a:buClr>
                <a:schemeClr val="dk1"/>
              </a:buClr>
              <a:buSzPct val="25000"/>
              <a:buFont typeface="Arial"/>
              <a:buNone/>
            </a:pPr>
            <a:r>
              <a:rPr lang="en-US" sz="1400" b="0" i="0" u="none" strike="noStrike" cap="none" baseline="0">
                <a:solidFill>
                  <a:srgbClr val="7F7F7F"/>
                </a:solidFill>
                <a:latin typeface="Arial"/>
                <a:ea typeface="Arial"/>
                <a:cs typeface="Arial"/>
                <a:sym typeface="Arial"/>
              </a:rPr>
              <a:t>	Access Conversion Optimizer within your AdWords account with no extra fees or new interfaces to learn</a:t>
            </a:r>
          </a:p>
        </p:txBody>
      </p:sp>
      <p:cxnSp>
        <p:nvCxnSpPr>
          <p:cNvPr id="194" name="Shape 194"/>
          <p:cNvCxnSpPr/>
          <p:nvPr/>
        </p:nvCxnSpPr>
        <p:spPr>
          <a:xfrm>
            <a:off x="4783669" y="6076926"/>
            <a:ext cx="3407830" cy="0"/>
          </a:xfrm>
          <a:prstGeom prst="straightConnector1">
            <a:avLst/>
          </a:prstGeom>
          <a:noFill/>
          <a:ln w="9525" cap="flat">
            <a:solidFill>
              <a:srgbClr val="3F3F3F"/>
            </a:solidFill>
            <a:prstDash val="dot"/>
            <a:round/>
            <a:headEnd type="none" w="med" len="med"/>
            <a:tailEnd type="none" w="med" len="med"/>
          </a:ln>
        </p:spPr>
      </p:cxnSp>
      <p:sp>
        <p:nvSpPr>
          <p:cNvPr id="195" name="Shape 195"/>
          <p:cNvSpPr/>
          <p:nvPr/>
        </p:nvSpPr>
        <p:spPr>
          <a:xfrm>
            <a:off x="5409351"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196" name="Shape 196"/>
          <p:cNvSpPr/>
          <p:nvPr/>
        </p:nvSpPr>
        <p:spPr>
          <a:xfrm>
            <a:off x="6098537"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197" name="Shape 197"/>
          <p:cNvSpPr/>
          <p:nvPr/>
        </p:nvSpPr>
        <p:spPr>
          <a:xfrm>
            <a:off x="6787724"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198" name="Shape 198"/>
          <p:cNvSpPr/>
          <p:nvPr/>
        </p:nvSpPr>
        <p:spPr>
          <a:xfrm>
            <a:off x="7476910"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199" name="Shape 199"/>
          <p:cNvSpPr/>
          <p:nvPr/>
        </p:nvSpPr>
        <p:spPr>
          <a:xfrm>
            <a:off x="8166096" y="6040944"/>
            <a:ext cx="71965" cy="71965"/>
          </a:xfrm>
          <a:prstGeom prst="ellipse">
            <a:avLst/>
          </a:prstGeom>
          <a:solidFill>
            <a:srgbClr val="595959"/>
          </a:solidFill>
          <a:ln>
            <a:noFill/>
          </a:ln>
        </p:spPr>
        <p:txBody>
          <a:bodyPr lIns="91425" tIns="45700" rIns="91425" bIns="45700" anchor="ctr" anchorCtr="0">
            <a:spAutoFit/>
          </a:bodyPr>
          <a:lstStyle/>
          <a:p>
            <a:endParaRPr/>
          </a:p>
        </p:txBody>
      </p:sp>
      <p:sp>
        <p:nvSpPr>
          <p:cNvPr id="200" name="Shape 200"/>
          <p:cNvSpPr/>
          <p:nvPr/>
        </p:nvSpPr>
        <p:spPr>
          <a:xfrm>
            <a:off x="5409351"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01" name="Shape 201"/>
          <p:cNvSpPr/>
          <p:nvPr/>
        </p:nvSpPr>
        <p:spPr>
          <a:xfrm>
            <a:off x="6098537"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02" name="Shape 202"/>
          <p:cNvSpPr/>
          <p:nvPr/>
        </p:nvSpPr>
        <p:spPr>
          <a:xfrm>
            <a:off x="5409351"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03" name="Shape 203"/>
          <p:cNvSpPr/>
          <p:nvPr/>
        </p:nvSpPr>
        <p:spPr>
          <a:xfrm>
            <a:off x="6098537"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04" name="Shape 204"/>
          <p:cNvSpPr/>
          <p:nvPr/>
        </p:nvSpPr>
        <p:spPr>
          <a:xfrm>
            <a:off x="5409351"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05" name="Shape 205"/>
          <p:cNvSpPr/>
          <p:nvPr/>
        </p:nvSpPr>
        <p:spPr>
          <a:xfrm>
            <a:off x="4720166"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cxnSp>
        <p:nvCxnSpPr>
          <p:cNvPr id="206" name="Shape 206"/>
          <p:cNvCxnSpPr/>
          <p:nvPr/>
        </p:nvCxnSpPr>
        <p:spPr>
          <a:xfrm>
            <a:off x="4781073" y="6073387"/>
            <a:ext cx="1709829" cy="5627"/>
          </a:xfrm>
          <a:prstGeom prst="straightConnector1">
            <a:avLst/>
          </a:prstGeom>
          <a:noFill/>
          <a:ln w="34925" cap="flat">
            <a:solidFill>
              <a:srgbClr val="558ED4"/>
            </a:solidFill>
            <a:prstDash val="solid"/>
            <a:round/>
            <a:headEnd type="none" w="med" len="med"/>
            <a:tailEnd type="triangle" w="med" len="med"/>
          </a:ln>
        </p:spPr>
      </p:cxnSp>
      <p:sp>
        <p:nvSpPr>
          <p:cNvPr id="207" name="Shape 207"/>
          <p:cNvSpPr/>
          <p:nvPr/>
        </p:nvSpPr>
        <p:spPr>
          <a:xfrm>
            <a:off x="6095955"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08" name="Shape 208"/>
          <p:cNvSpPr/>
          <p:nvPr/>
        </p:nvSpPr>
        <p:spPr>
          <a:xfrm>
            <a:off x="5410305"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09" name="Shape 209"/>
          <p:cNvSpPr/>
          <p:nvPr/>
        </p:nvSpPr>
        <p:spPr>
          <a:xfrm>
            <a:off x="6661150" y="4520353"/>
            <a:ext cx="1128182" cy="989329"/>
          </a:xfrm>
          <a:prstGeom prst="rect">
            <a:avLst/>
          </a:prstGeom>
          <a:blipFill>
            <a:blip r:embed="rId3"/>
            <a:stretch>
              <a:fillRect/>
            </a:stretch>
          </a:blipFill>
        </p:spPr>
      </p:sp>
      <p:sp>
        <p:nvSpPr>
          <p:cNvPr id="210" name="Shape 210"/>
          <p:cNvSpPr txBox="1"/>
          <p:nvPr/>
        </p:nvSpPr>
        <p:spPr>
          <a:xfrm>
            <a:off x="4482839" y="6148526"/>
            <a:ext cx="553279" cy="229905"/>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What?</a:t>
            </a:r>
          </a:p>
        </p:txBody>
      </p:sp>
      <p:sp>
        <p:nvSpPr>
          <p:cNvPr id="211" name="Shape 211"/>
          <p:cNvSpPr txBox="1"/>
          <p:nvPr/>
        </p:nvSpPr>
        <p:spPr>
          <a:xfrm>
            <a:off x="5169101" y="6146314"/>
            <a:ext cx="553279"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Why?</a:t>
            </a:r>
          </a:p>
        </p:txBody>
      </p:sp>
      <p:sp>
        <p:nvSpPr>
          <p:cNvPr id="212" name="Shape 212"/>
          <p:cNvSpPr txBox="1"/>
          <p:nvPr/>
        </p:nvSpPr>
        <p:spPr>
          <a:xfrm>
            <a:off x="5821783" y="6146314"/>
            <a:ext cx="629890"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How</a:t>
            </a:r>
          </a:p>
        </p:txBody>
      </p:sp>
      <p:sp>
        <p:nvSpPr>
          <p:cNvPr id="213" name="Shape 213"/>
          <p:cNvSpPr txBox="1"/>
          <p:nvPr/>
        </p:nvSpPr>
        <p:spPr>
          <a:xfrm>
            <a:off x="6420348" y="6146314"/>
            <a:ext cx="811361" cy="297208"/>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Top Tips</a:t>
            </a:r>
          </a:p>
        </p:txBody>
      </p:sp>
      <p:sp>
        <p:nvSpPr>
          <p:cNvPr id="214" name="Shape 214"/>
          <p:cNvSpPr txBox="1"/>
          <p:nvPr/>
        </p:nvSpPr>
        <p:spPr>
          <a:xfrm>
            <a:off x="7050606" y="6146314"/>
            <a:ext cx="921914" cy="273690"/>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Remember</a:t>
            </a:r>
          </a:p>
        </p:txBody>
      </p:sp>
      <p:sp>
        <p:nvSpPr>
          <p:cNvPr id="215" name="Shape 215"/>
          <p:cNvSpPr txBox="1"/>
          <p:nvPr/>
        </p:nvSpPr>
        <p:spPr>
          <a:xfrm>
            <a:off x="7797432" y="6146314"/>
            <a:ext cx="860612"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Conclusion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cxnSp>
        <p:nvCxnSpPr>
          <p:cNvPr id="220" name="Shape 220"/>
          <p:cNvCxnSpPr/>
          <p:nvPr/>
        </p:nvCxnSpPr>
        <p:spPr>
          <a:xfrm>
            <a:off x="4784058" y="6076369"/>
            <a:ext cx="3385023" cy="3539"/>
          </a:xfrm>
          <a:prstGeom prst="straightConnector1">
            <a:avLst/>
          </a:prstGeom>
          <a:noFill/>
          <a:ln w="34925" cap="flat">
            <a:solidFill>
              <a:srgbClr val="558ED4"/>
            </a:solidFill>
            <a:prstDash val="solid"/>
            <a:round/>
            <a:headEnd type="none" w="med" len="med"/>
            <a:tailEnd type="none" w="med" len="med"/>
          </a:ln>
        </p:spPr>
      </p:cxnSp>
      <p:sp>
        <p:nvSpPr>
          <p:cNvPr id="221" name="Shape 221"/>
          <p:cNvSpPr txBox="1">
            <a:spLocks noGrp="1"/>
          </p:cNvSpPr>
          <p:nvPr>
            <p:ph type="ctrTitle"/>
          </p:nvPr>
        </p:nvSpPr>
        <p:spPr>
          <a:xfrm>
            <a:off x="489481" y="1025525"/>
            <a:ext cx="8172449" cy="1633538"/>
          </a:xfrm>
          <a:prstGeom prst="rect">
            <a:avLst/>
          </a:prstGeom>
          <a:noFill/>
          <a:ln>
            <a:noFill/>
          </a:ln>
        </p:spPr>
        <p:txBody>
          <a:bodyPr lIns="91425" tIns="45700" rIns="91425" bIns="45700" anchor="t" anchorCtr="0">
            <a:spAutoFit/>
          </a:bodyPr>
          <a:lstStyle/>
          <a:p>
            <a:pPr marL="0" marR="0" lvl="0" indent="0" algn="l" rtl="0">
              <a:spcBef>
                <a:spcPts val="0"/>
              </a:spcBef>
              <a:buClr>
                <a:schemeClr val="dk1"/>
              </a:buClr>
              <a:buSzPct val="25000"/>
              <a:buFont typeface="Arial"/>
              <a:buNone/>
            </a:pPr>
            <a:r>
              <a:rPr lang="en-US" sz="3600" b="1" i="0" u="none" strike="noStrike" cap="none" baseline="0">
                <a:solidFill>
                  <a:srgbClr val="558ED4"/>
                </a:solidFill>
                <a:latin typeface="Arial"/>
                <a:ea typeface="Arial"/>
                <a:cs typeface="Arial"/>
                <a:sym typeface="Arial"/>
              </a:rPr>
              <a:t>Testimonial.</a:t>
            </a:r>
          </a:p>
        </p:txBody>
      </p:sp>
      <p:sp>
        <p:nvSpPr>
          <p:cNvPr id="222" name="Shape 222"/>
          <p:cNvSpPr txBox="1"/>
          <p:nvPr/>
        </p:nvSpPr>
        <p:spPr>
          <a:xfrm>
            <a:off x="482883" y="2349560"/>
            <a:ext cx="7219184" cy="1938991"/>
          </a:xfrm>
          <a:prstGeom prst="rect">
            <a:avLst/>
          </a:prstGeom>
          <a:noFill/>
          <a:ln>
            <a:noFill/>
          </a:ln>
        </p:spPr>
        <p:txBody>
          <a:bodyPr lIns="91425" tIns="45700" rIns="91425" bIns="45700" anchor="t" anchorCtr="0">
            <a:spAutoFit/>
          </a:bodyPr>
          <a:lstStyle/>
          <a:p>
            <a:pPr marL="0" marR="0" lvl="0" indent="0" algn="l" rtl="0">
              <a:buClr>
                <a:schemeClr val="dk1"/>
              </a:buClr>
              <a:buSzPct val="25000"/>
              <a:buFont typeface="Arial"/>
              <a:buNone/>
            </a:pPr>
            <a:r>
              <a:rPr lang="en-US" sz="2000" b="0" i="0" u="none" strike="noStrike" cap="none" baseline="0">
                <a:solidFill>
                  <a:srgbClr val="7F7F7F"/>
                </a:solidFill>
                <a:latin typeface="Arial"/>
                <a:ea typeface="Arial"/>
                <a:cs typeface="Arial"/>
                <a:sym typeface="Arial"/>
              </a:rPr>
              <a:t>“We've seen the campaigns we've used Conversion Optimizer on increase in ROI about 200%, the cost per acquisition go down about 40%, and our conversion percentage go from 0.5% to 2.0%.”</a:t>
            </a:r>
          </a:p>
          <a:p>
            <a:endParaRPr lang="en-US" sz="2000" b="0" i="0" u="none" strike="noStrike" cap="none" baseline="0">
              <a:solidFill>
                <a:srgbClr val="7F7F7F"/>
              </a:solidFill>
              <a:latin typeface="Arial"/>
              <a:ea typeface="Arial"/>
              <a:cs typeface="Arial"/>
              <a:sym typeface="Arial"/>
            </a:endParaRPr>
          </a:p>
          <a:p>
            <a:pPr marL="0" marR="0" lvl="0" indent="0" algn="l" rtl="0">
              <a:buClr>
                <a:schemeClr val="dk1"/>
              </a:buClr>
              <a:buSzPct val="25000"/>
              <a:buFont typeface="Arial"/>
              <a:buNone/>
            </a:pPr>
            <a:r>
              <a:rPr lang="en-US" sz="2000" b="0" i="0" u="none" strike="noStrike" cap="none" baseline="0">
                <a:solidFill>
                  <a:srgbClr val="7F7F7F"/>
                </a:solidFill>
                <a:latin typeface="Arial"/>
                <a:ea typeface="Arial"/>
                <a:cs typeface="Arial"/>
                <a:sym typeface="Arial"/>
              </a:rPr>
              <a:t>Tad Dooling, Online Marketing Manager, CafePress*</a:t>
            </a:r>
          </a:p>
        </p:txBody>
      </p:sp>
      <p:sp>
        <p:nvSpPr>
          <p:cNvPr id="223" name="Shape 223"/>
          <p:cNvSpPr/>
          <p:nvPr/>
        </p:nvSpPr>
        <p:spPr>
          <a:xfrm>
            <a:off x="5409351"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24" name="Shape 224"/>
          <p:cNvSpPr/>
          <p:nvPr/>
        </p:nvSpPr>
        <p:spPr>
          <a:xfrm>
            <a:off x="6098537"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25" name="Shape 225"/>
          <p:cNvSpPr/>
          <p:nvPr/>
        </p:nvSpPr>
        <p:spPr>
          <a:xfrm>
            <a:off x="6787724"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26" name="Shape 226"/>
          <p:cNvSpPr/>
          <p:nvPr/>
        </p:nvSpPr>
        <p:spPr>
          <a:xfrm>
            <a:off x="7476910"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27" name="Shape 227"/>
          <p:cNvSpPr/>
          <p:nvPr/>
        </p:nvSpPr>
        <p:spPr>
          <a:xfrm>
            <a:off x="8166096"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28" name="Shape 228"/>
          <p:cNvSpPr/>
          <p:nvPr/>
        </p:nvSpPr>
        <p:spPr>
          <a:xfrm>
            <a:off x="5409351"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29" name="Shape 229"/>
          <p:cNvSpPr/>
          <p:nvPr/>
        </p:nvSpPr>
        <p:spPr>
          <a:xfrm>
            <a:off x="6098537"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30" name="Shape 230"/>
          <p:cNvSpPr/>
          <p:nvPr/>
        </p:nvSpPr>
        <p:spPr>
          <a:xfrm>
            <a:off x="6787724"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31" name="Shape 231"/>
          <p:cNvSpPr/>
          <p:nvPr/>
        </p:nvSpPr>
        <p:spPr>
          <a:xfrm>
            <a:off x="7476910"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32" name="Shape 232"/>
          <p:cNvSpPr/>
          <p:nvPr/>
        </p:nvSpPr>
        <p:spPr>
          <a:xfrm>
            <a:off x="5409351"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33" name="Shape 233"/>
          <p:cNvSpPr/>
          <p:nvPr/>
        </p:nvSpPr>
        <p:spPr>
          <a:xfrm>
            <a:off x="6098537"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34" name="Shape 234"/>
          <p:cNvSpPr/>
          <p:nvPr/>
        </p:nvSpPr>
        <p:spPr>
          <a:xfrm>
            <a:off x="6787724"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35" name="Shape 235"/>
          <p:cNvSpPr/>
          <p:nvPr/>
        </p:nvSpPr>
        <p:spPr>
          <a:xfrm>
            <a:off x="5409351"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36" name="Shape 236"/>
          <p:cNvSpPr/>
          <p:nvPr/>
        </p:nvSpPr>
        <p:spPr>
          <a:xfrm>
            <a:off x="6098537"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37" name="Shape 237"/>
          <p:cNvSpPr/>
          <p:nvPr/>
        </p:nvSpPr>
        <p:spPr>
          <a:xfrm>
            <a:off x="5409351"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38" name="Shape 238"/>
          <p:cNvSpPr/>
          <p:nvPr/>
        </p:nvSpPr>
        <p:spPr>
          <a:xfrm>
            <a:off x="6098537"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39" name="Shape 239"/>
          <p:cNvSpPr/>
          <p:nvPr/>
        </p:nvSpPr>
        <p:spPr>
          <a:xfrm>
            <a:off x="5409351" y="6040944"/>
            <a:ext cx="71965" cy="71965"/>
          </a:xfrm>
          <a:prstGeom prst="ellipse">
            <a:avLst/>
          </a:prstGeom>
          <a:solidFill>
            <a:srgbClr val="595959"/>
          </a:solidFill>
          <a:ln w="9525"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40" name="Shape 240"/>
          <p:cNvSpPr/>
          <p:nvPr/>
        </p:nvSpPr>
        <p:spPr>
          <a:xfrm>
            <a:off x="4720166"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41" name="Shape 241"/>
          <p:cNvSpPr/>
          <p:nvPr/>
        </p:nvSpPr>
        <p:spPr>
          <a:xfrm>
            <a:off x="6095955"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42" name="Shape 242"/>
          <p:cNvSpPr/>
          <p:nvPr/>
        </p:nvSpPr>
        <p:spPr>
          <a:xfrm>
            <a:off x="6789728"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43" name="Shape 243"/>
          <p:cNvSpPr/>
          <p:nvPr/>
        </p:nvSpPr>
        <p:spPr>
          <a:xfrm>
            <a:off x="7483503"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44" name="Shape 244"/>
          <p:cNvSpPr/>
          <p:nvPr/>
        </p:nvSpPr>
        <p:spPr>
          <a:xfrm>
            <a:off x="8165517"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45" name="Shape 245"/>
          <p:cNvSpPr/>
          <p:nvPr/>
        </p:nvSpPr>
        <p:spPr>
          <a:xfrm>
            <a:off x="5410305" y="6040944"/>
            <a:ext cx="71965" cy="71965"/>
          </a:xfrm>
          <a:prstGeom prst="ellipse">
            <a:avLst/>
          </a:prstGeom>
          <a:solidFill>
            <a:schemeClr val="lt1"/>
          </a:solidFill>
          <a:ln w="25400" cap="flat">
            <a:solidFill>
              <a:srgbClr val="558ED4"/>
            </a:solidFill>
            <a:prstDash val="solid"/>
            <a:round/>
            <a:headEnd type="none" w="med" len="med"/>
            <a:tailEnd type="none" w="med" len="med"/>
          </a:ln>
        </p:spPr>
        <p:txBody>
          <a:bodyPr lIns="91425" tIns="45700" rIns="91425" bIns="45700" anchor="ctr" anchorCtr="0">
            <a:spAutoFit/>
          </a:bodyPr>
          <a:lstStyle/>
          <a:p>
            <a:endParaRPr/>
          </a:p>
        </p:txBody>
      </p:sp>
      <p:sp>
        <p:nvSpPr>
          <p:cNvPr id="246" name="Shape 246"/>
          <p:cNvSpPr txBox="1"/>
          <p:nvPr/>
        </p:nvSpPr>
        <p:spPr>
          <a:xfrm>
            <a:off x="495300" y="6476673"/>
            <a:ext cx="4584699" cy="313285"/>
          </a:xfrm>
          <a:prstGeom prst="rect">
            <a:avLst/>
          </a:prstGeom>
          <a:noFill/>
          <a:ln>
            <a:noFill/>
          </a:ln>
        </p:spPr>
        <p:txBody>
          <a:bodyPr lIns="91425" tIns="45700" rIns="91425" bIns="45700" anchor="t" anchorCtr="0">
            <a:spAutoFit/>
          </a:bodyPr>
          <a:lstStyle/>
          <a:p>
            <a:pPr marL="0" marR="0" lvl="0" indent="0" algn="l" rtl="0">
              <a:spcBef>
                <a:spcPts val="160"/>
              </a:spcBef>
              <a:buClr>
                <a:schemeClr val="dk1"/>
              </a:buClr>
              <a:buSzPct val="25000"/>
              <a:buFont typeface="Arial"/>
              <a:buNone/>
            </a:pPr>
            <a:r>
              <a:rPr lang="en-US" sz="800" b="0" i="0" u="none" strike="noStrike" cap="none" baseline="0">
                <a:solidFill>
                  <a:srgbClr val="7F7F7F"/>
                </a:solidFill>
                <a:latin typeface="Arial"/>
                <a:ea typeface="Arial"/>
                <a:cs typeface="Arial"/>
                <a:sym typeface="Arial"/>
              </a:rPr>
              <a:t>*Source: Google Internal Data. Last updated: July 2012.</a:t>
            </a:r>
          </a:p>
        </p:txBody>
      </p:sp>
      <p:sp>
        <p:nvSpPr>
          <p:cNvPr id="247" name="Shape 247"/>
          <p:cNvSpPr txBox="1"/>
          <p:nvPr/>
        </p:nvSpPr>
        <p:spPr>
          <a:xfrm>
            <a:off x="4482839" y="6148526"/>
            <a:ext cx="553279" cy="229905"/>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What?</a:t>
            </a:r>
          </a:p>
        </p:txBody>
      </p:sp>
      <p:sp>
        <p:nvSpPr>
          <p:cNvPr id="248" name="Shape 248"/>
          <p:cNvSpPr txBox="1"/>
          <p:nvPr/>
        </p:nvSpPr>
        <p:spPr>
          <a:xfrm>
            <a:off x="5169101" y="6146314"/>
            <a:ext cx="553279"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Why?</a:t>
            </a:r>
          </a:p>
        </p:txBody>
      </p:sp>
      <p:sp>
        <p:nvSpPr>
          <p:cNvPr id="249" name="Shape 249"/>
          <p:cNvSpPr txBox="1"/>
          <p:nvPr/>
        </p:nvSpPr>
        <p:spPr>
          <a:xfrm>
            <a:off x="5821783" y="6146314"/>
            <a:ext cx="629890"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How</a:t>
            </a:r>
          </a:p>
        </p:txBody>
      </p:sp>
      <p:sp>
        <p:nvSpPr>
          <p:cNvPr id="250" name="Shape 250"/>
          <p:cNvSpPr txBox="1"/>
          <p:nvPr/>
        </p:nvSpPr>
        <p:spPr>
          <a:xfrm>
            <a:off x="6420348" y="6146314"/>
            <a:ext cx="811361" cy="297208"/>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Top Tips</a:t>
            </a:r>
          </a:p>
        </p:txBody>
      </p:sp>
      <p:sp>
        <p:nvSpPr>
          <p:cNvPr id="251" name="Shape 251"/>
          <p:cNvSpPr txBox="1"/>
          <p:nvPr/>
        </p:nvSpPr>
        <p:spPr>
          <a:xfrm>
            <a:off x="7050606" y="6146314"/>
            <a:ext cx="921914" cy="273690"/>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Remember</a:t>
            </a:r>
          </a:p>
        </p:txBody>
      </p:sp>
      <p:sp>
        <p:nvSpPr>
          <p:cNvPr id="252" name="Shape 252"/>
          <p:cNvSpPr txBox="1"/>
          <p:nvPr/>
        </p:nvSpPr>
        <p:spPr>
          <a:xfrm>
            <a:off x="7797432" y="6146314"/>
            <a:ext cx="860612" cy="252896"/>
          </a:xfrm>
          <a:prstGeom prst="rect">
            <a:avLst/>
          </a:prstGeom>
          <a:noFill/>
          <a:ln>
            <a:noFill/>
          </a:ln>
        </p:spPr>
        <p:txBody>
          <a:bodyPr lIns="91425" tIns="45700" rIns="91425" bIns="45700" anchor="t" anchorCtr="0">
            <a:spAutoFit/>
          </a:bodyPr>
          <a:lstStyle/>
          <a:p>
            <a:pPr marL="0" marR="0" lvl="0" indent="0" algn="ctr" rtl="0">
              <a:spcBef>
                <a:spcPts val="0"/>
              </a:spcBef>
              <a:buClr>
                <a:schemeClr val="dk1"/>
              </a:buClr>
              <a:buSzPct val="25000"/>
              <a:buFont typeface="Arial"/>
              <a:buNone/>
            </a:pPr>
            <a:r>
              <a:rPr lang="en-US" sz="900" b="1" i="0" u="none" strike="noStrike" cap="none" baseline="0">
                <a:solidFill>
                  <a:srgbClr val="595959"/>
                </a:solidFill>
                <a:latin typeface="Arial"/>
                <a:ea typeface="Arial"/>
                <a:cs typeface="Arial"/>
                <a:sym typeface="Arial"/>
              </a:rPr>
              <a:t>Conclusion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ctrTitle"/>
          </p:nvPr>
        </p:nvSpPr>
        <p:spPr>
          <a:xfrm>
            <a:off x="486833" y="1036637"/>
            <a:ext cx="8183562" cy="1884361"/>
          </a:xfrm>
          <a:prstGeom prst="rect">
            <a:avLst/>
          </a:prstGeom>
          <a:noFill/>
          <a:ln>
            <a:noFill/>
          </a:ln>
        </p:spPr>
        <p:txBody>
          <a:bodyPr lIns="91425" tIns="45700" rIns="91425" bIns="45700" anchor="t" anchorCtr="0">
            <a:spAutoFit/>
          </a:bodyPr>
          <a:lstStyle/>
          <a:p>
            <a:pPr marL="0" marR="0" lvl="0" indent="0" algn="l" rtl="0">
              <a:spcBef>
                <a:spcPts val="0"/>
              </a:spcBef>
              <a:buClr>
                <a:schemeClr val="dk1"/>
              </a:buClr>
              <a:buSzPct val="25000"/>
              <a:buFont typeface="Arial"/>
              <a:buNone/>
            </a:pPr>
            <a:r>
              <a:rPr lang="en-US" sz="3600" b="1" i="0" u="none" strike="noStrike" cap="none" baseline="0">
                <a:solidFill>
                  <a:srgbClr val="558ED4"/>
                </a:solidFill>
                <a:latin typeface="Arial"/>
                <a:ea typeface="Arial"/>
                <a:cs typeface="Arial"/>
                <a:sym typeface="Arial"/>
              </a:rPr>
              <a:t>Thank you.</a:t>
            </a:r>
          </a:p>
        </p:txBody>
      </p:sp>
      <p:sp>
        <p:nvSpPr>
          <p:cNvPr id="258" name="Shape 258"/>
          <p:cNvSpPr txBox="1"/>
          <p:nvPr/>
        </p:nvSpPr>
        <p:spPr>
          <a:xfrm>
            <a:off x="503766" y="2297003"/>
            <a:ext cx="5803052" cy="2236509"/>
          </a:xfrm>
          <a:prstGeom prst="rect">
            <a:avLst/>
          </a:prstGeom>
          <a:noFill/>
          <a:ln>
            <a:noFill/>
          </a:ln>
        </p:spPr>
        <p:txBody>
          <a:bodyPr lIns="91425" tIns="45700" rIns="91425" bIns="45700" anchor="t" anchorCtr="0">
            <a:spAutoFit/>
          </a:bodyPr>
          <a:lstStyle/>
          <a:p>
            <a:pPr marL="0" marR="0" lvl="0" indent="0" algn="l" rtl="0">
              <a:lnSpc>
                <a:spcPct val="120000"/>
              </a:lnSpc>
              <a:spcAft>
                <a:spcPts val="1200"/>
              </a:spcAft>
              <a:buClr>
                <a:schemeClr val="dk1"/>
              </a:buClr>
              <a:buSzPct val="25000"/>
              <a:buFont typeface="Arial"/>
              <a:buNone/>
            </a:pPr>
            <a:r>
              <a:rPr lang="en-US" sz="2000" b="0" i="0" u="none" strike="noStrike" cap="none" baseline="0">
                <a:solidFill>
                  <a:srgbClr val="7F7F7F"/>
                </a:solidFill>
                <a:latin typeface="Arial"/>
                <a:ea typeface="Arial"/>
                <a:cs typeface="Arial"/>
                <a:sym typeface="Arial"/>
              </a:rPr>
              <a:t>If you have any queries or would like help setting up the Conversion Optimizer please contact:</a:t>
            </a:r>
          </a:p>
          <a:p>
            <a:pPr marL="0" marR="0" lvl="0" indent="0" algn="l" rtl="0">
              <a:lnSpc>
                <a:spcPct val="120000"/>
              </a:lnSpc>
              <a:spcAft>
                <a:spcPts val="1200"/>
              </a:spcAft>
              <a:buClr>
                <a:schemeClr val="dk1"/>
              </a:buClr>
              <a:buSzPct val="25000"/>
              <a:buFont typeface="Arial"/>
              <a:buNone/>
            </a:pPr>
            <a:r>
              <a:rPr lang="en-US" sz="2000" b="1" i="0" u="none" strike="noStrike" cap="none" baseline="0">
                <a:solidFill>
                  <a:srgbClr val="7F7F7F"/>
                </a:solidFill>
                <a:latin typeface="Arial"/>
                <a:ea typeface="Arial"/>
                <a:cs typeface="Arial"/>
                <a:sym typeface="Arial"/>
              </a:rPr>
              <a:t>Account manager name</a:t>
            </a:r>
            <a:r>
              <a:rPr lang="en-US" sz="2000" b="0" i="0" u="none" strike="noStrike" cap="none" baseline="0">
                <a:solidFill>
                  <a:srgbClr val="7F7F7F"/>
                </a:solidFill>
                <a:latin typeface="Arial"/>
                <a:ea typeface="Arial"/>
                <a:cs typeface="Arial"/>
                <a:sym typeface="Arial"/>
              </a:rPr>
              <a:t>Account manager email</a:t>
            </a:r>
          </a:p>
          <a:p>
            <a:endParaRPr lang="en-US" sz="2000" b="0" i="0" u="none" strike="noStrike" cap="none" baseline="0">
              <a:solidFill>
                <a:srgbClr val="7F7F7F"/>
              </a:solidFill>
              <a:latin typeface="Arial"/>
              <a:ea typeface="Arial"/>
              <a:cs typeface="Arial"/>
              <a:sym typeface="Arial"/>
            </a:endParaRPr>
          </a:p>
        </p:txBody>
      </p:sp>
    </p:spTree>
  </p:cSld>
  <p:clrMapOvr>
    <a:masterClrMapping/>
  </p:clrMapOvr>
  <p:transition spd="slow">
    <p:cut/>
  </p:transition>
</p:sld>
</file>

<file path=ppt/theme/theme1.xml><?xml version="1.0" encoding="utf-8"?>
<a:theme xmlns:a="http://schemas.openxmlformats.org/drawingml/2006/mai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345</Words>
  <Application>Microsoft Office PowerPoint</Application>
  <PresentationFormat>On-screen Show (4:3)</PresentationFormat>
  <Paragraphs>83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
      <vt:lpstr>The Conversion Optimizer.Maximize your advertising ROI.</vt:lpstr>
      <vt:lpstr>PowerPoint Presentation</vt:lpstr>
      <vt:lpstr>What is the Conversion Optimizer?</vt:lpstr>
      <vt:lpstr>Why use the Conversion  Optimizer?</vt:lpstr>
      <vt:lpstr>How the Conversion  Optimizer works. </vt:lpstr>
      <vt:lpstr>Bidding options.</vt:lpstr>
      <vt:lpstr>Benefits to using the  Conversion Optimizer. </vt:lpstr>
      <vt:lpstr>Testimonial.</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Conversion Optimizer.Maximize your advertising ROI.</dc:title>
  <dc:creator>Robyn</dc:creator>
  <cp:lastModifiedBy>Robyn</cp:lastModifiedBy>
  <cp:revision>1</cp:revision>
  <dcterms:modified xsi:type="dcterms:W3CDTF">2013-01-18T21:46:02Z</dcterms:modified>
</cp:coreProperties>
</file>