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4112" r:id="rId2"/>
    <p:sldMasterId id="2147484203" r:id="rId3"/>
    <p:sldMasterId id="2147484210" r:id="rId4"/>
  </p:sldMasterIdLst>
  <p:notesMasterIdLst>
    <p:notesMasterId r:id="rId340"/>
  </p:notesMasterIdLst>
  <p:handoutMasterIdLst>
    <p:handoutMasterId r:id="rId341"/>
  </p:handoutMasterIdLst>
  <p:sldIdLst>
    <p:sldId id="892" r:id="rId5"/>
    <p:sldId id="1146" r:id="rId6"/>
    <p:sldId id="847" r:id="rId7"/>
    <p:sldId id="661" r:id="rId8"/>
    <p:sldId id="654" r:id="rId9"/>
    <p:sldId id="852" r:id="rId10"/>
    <p:sldId id="964" r:id="rId11"/>
    <p:sldId id="1027" r:id="rId12"/>
    <p:sldId id="1127" r:id="rId13"/>
    <p:sldId id="1128" r:id="rId14"/>
    <p:sldId id="1197" r:id="rId15"/>
    <p:sldId id="1185" r:id="rId16"/>
    <p:sldId id="1201" r:id="rId17"/>
    <p:sldId id="1253" r:id="rId18"/>
    <p:sldId id="1254" r:id="rId19"/>
    <p:sldId id="894" r:id="rId20"/>
    <p:sldId id="1062" r:id="rId21"/>
    <p:sldId id="1029" r:id="rId22"/>
    <p:sldId id="1030" r:id="rId23"/>
    <p:sldId id="1063" r:id="rId24"/>
    <p:sldId id="977" r:id="rId25"/>
    <p:sldId id="1037" r:id="rId26"/>
    <p:sldId id="1051" r:id="rId27"/>
    <p:sldId id="1050" r:id="rId28"/>
    <p:sldId id="1090" r:id="rId29"/>
    <p:sldId id="1198" r:id="rId30"/>
    <p:sldId id="939" r:id="rId31"/>
    <p:sldId id="1065" r:id="rId32"/>
    <p:sldId id="1091" r:id="rId33"/>
    <p:sldId id="1147" r:id="rId34"/>
    <p:sldId id="1148" r:id="rId35"/>
    <p:sldId id="1149" r:id="rId36"/>
    <p:sldId id="1066" r:id="rId37"/>
    <p:sldId id="1181" r:id="rId38"/>
    <p:sldId id="1071" r:id="rId39"/>
    <p:sldId id="1475" r:id="rId40"/>
    <p:sldId id="1196" r:id="rId41"/>
    <p:sldId id="1199" r:id="rId42"/>
    <p:sldId id="1039" r:id="rId43"/>
    <p:sldId id="1476" r:id="rId44"/>
    <p:sldId id="1477" r:id="rId45"/>
    <p:sldId id="1478" r:id="rId46"/>
    <p:sldId id="1107" r:id="rId47"/>
    <p:sldId id="1108" r:id="rId48"/>
    <p:sldId id="1207" r:id="rId49"/>
    <p:sldId id="1216" r:id="rId50"/>
    <p:sldId id="1217" r:id="rId51"/>
    <p:sldId id="1218" r:id="rId52"/>
    <p:sldId id="1208" r:id="rId53"/>
    <p:sldId id="1213" r:id="rId54"/>
    <p:sldId id="1214" r:id="rId55"/>
    <p:sldId id="1215" r:id="rId56"/>
    <p:sldId id="1233" r:id="rId57"/>
    <p:sldId id="1249" r:id="rId58"/>
    <p:sldId id="1243" r:id="rId59"/>
    <p:sldId id="1251" r:id="rId60"/>
    <p:sldId id="1250" r:id="rId61"/>
    <p:sldId id="1209" r:id="rId62"/>
    <p:sldId id="1231" r:id="rId63"/>
    <p:sldId id="1232" r:id="rId64"/>
    <p:sldId id="1219" r:id="rId65"/>
    <p:sldId id="1220" r:id="rId66"/>
    <p:sldId id="1221" r:id="rId67"/>
    <p:sldId id="1222" r:id="rId68"/>
    <p:sldId id="1223" r:id="rId69"/>
    <p:sldId id="1224" r:id="rId70"/>
    <p:sldId id="1225" r:id="rId71"/>
    <p:sldId id="1226" r:id="rId72"/>
    <p:sldId id="1227" r:id="rId73"/>
    <p:sldId id="1228" r:id="rId74"/>
    <p:sldId id="1229" r:id="rId75"/>
    <p:sldId id="1230" r:id="rId76"/>
    <p:sldId id="1479" r:id="rId77"/>
    <p:sldId id="1480" r:id="rId78"/>
    <p:sldId id="1481" r:id="rId79"/>
    <p:sldId id="1482" r:id="rId80"/>
    <p:sldId id="1483" r:id="rId81"/>
    <p:sldId id="1484" r:id="rId82"/>
    <p:sldId id="1485" r:id="rId83"/>
    <p:sldId id="1486" r:id="rId84"/>
    <p:sldId id="1487" r:id="rId85"/>
    <p:sldId id="1488" r:id="rId86"/>
    <p:sldId id="1489" r:id="rId87"/>
    <p:sldId id="1490" r:id="rId88"/>
    <p:sldId id="1491" r:id="rId89"/>
    <p:sldId id="1492" r:id="rId90"/>
    <p:sldId id="1493" r:id="rId91"/>
    <p:sldId id="1494" r:id="rId92"/>
    <p:sldId id="1495" r:id="rId93"/>
    <p:sldId id="1496" r:id="rId94"/>
    <p:sldId id="1497" r:id="rId95"/>
    <p:sldId id="1498" r:id="rId96"/>
    <p:sldId id="1499" r:id="rId97"/>
    <p:sldId id="1500" r:id="rId98"/>
    <p:sldId id="1501" r:id="rId99"/>
    <p:sldId id="1502" r:id="rId100"/>
    <p:sldId id="1503" r:id="rId101"/>
    <p:sldId id="1504" r:id="rId102"/>
    <p:sldId id="1505" r:id="rId103"/>
    <p:sldId id="1506" r:id="rId104"/>
    <p:sldId id="1507" r:id="rId105"/>
    <p:sldId id="1508" r:id="rId106"/>
    <p:sldId id="1509" r:id="rId107"/>
    <p:sldId id="1510" r:id="rId108"/>
    <p:sldId id="1511" r:id="rId109"/>
    <p:sldId id="1512" r:id="rId110"/>
    <p:sldId id="1513" r:id="rId111"/>
    <p:sldId id="1514" r:id="rId112"/>
    <p:sldId id="1515" r:id="rId113"/>
    <p:sldId id="1516" r:id="rId114"/>
    <p:sldId id="1517" r:id="rId115"/>
    <p:sldId id="1518" r:id="rId116"/>
    <p:sldId id="1519" r:id="rId117"/>
    <p:sldId id="1520" r:id="rId118"/>
    <p:sldId id="1521" r:id="rId119"/>
    <p:sldId id="1522" r:id="rId120"/>
    <p:sldId id="1523" r:id="rId121"/>
    <p:sldId id="1524" r:id="rId122"/>
    <p:sldId id="1525" r:id="rId123"/>
    <p:sldId id="1526" r:id="rId124"/>
    <p:sldId id="1527" r:id="rId125"/>
    <p:sldId id="1528" r:id="rId126"/>
    <p:sldId id="1529" r:id="rId127"/>
    <p:sldId id="1530" r:id="rId128"/>
    <p:sldId id="1531" r:id="rId129"/>
    <p:sldId id="1532" r:id="rId130"/>
    <p:sldId id="1533" r:id="rId131"/>
    <p:sldId id="1534" r:id="rId132"/>
    <p:sldId id="1535" r:id="rId133"/>
    <p:sldId id="1536" r:id="rId134"/>
    <p:sldId id="1537" r:id="rId135"/>
    <p:sldId id="1538" r:id="rId136"/>
    <p:sldId id="1539" r:id="rId137"/>
    <p:sldId id="1540" r:id="rId138"/>
    <p:sldId id="1541" r:id="rId139"/>
    <p:sldId id="1542" r:id="rId140"/>
    <p:sldId id="1543" r:id="rId141"/>
    <p:sldId id="1544" r:id="rId142"/>
    <p:sldId id="1545" r:id="rId143"/>
    <p:sldId id="1546" r:id="rId144"/>
    <p:sldId id="1547" r:id="rId145"/>
    <p:sldId id="1548" r:id="rId146"/>
    <p:sldId id="1549" r:id="rId147"/>
    <p:sldId id="1550" r:id="rId148"/>
    <p:sldId id="1551" r:id="rId149"/>
    <p:sldId id="1552" r:id="rId150"/>
    <p:sldId id="1748" r:id="rId151"/>
    <p:sldId id="1747" r:id="rId152"/>
    <p:sldId id="1553" r:id="rId153"/>
    <p:sldId id="1554" r:id="rId154"/>
    <p:sldId id="1555" r:id="rId155"/>
    <p:sldId id="1556" r:id="rId156"/>
    <p:sldId id="1557" r:id="rId157"/>
    <p:sldId id="1558" r:id="rId158"/>
    <p:sldId id="1559" r:id="rId159"/>
    <p:sldId id="1560" r:id="rId160"/>
    <p:sldId id="1561" r:id="rId161"/>
    <p:sldId id="1562" r:id="rId162"/>
    <p:sldId id="1563" r:id="rId163"/>
    <p:sldId id="1564" r:id="rId164"/>
    <p:sldId id="1565" r:id="rId165"/>
    <p:sldId id="1566" r:id="rId166"/>
    <p:sldId id="1567" r:id="rId167"/>
    <p:sldId id="1568" r:id="rId168"/>
    <p:sldId id="1569" r:id="rId169"/>
    <p:sldId id="1570" r:id="rId170"/>
    <p:sldId id="1571" r:id="rId171"/>
    <p:sldId id="1572" r:id="rId172"/>
    <p:sldId id="1573" r:id="rId173"/>
    <p:sldId id="1574" r:id="rId174"/>
    <p:sldId id="1575" r:id="rId175"/>
    <p:sldId id="1576" r:id="rId176"/>
    <p:sldId id="1577" r:id="rId177"/>
    <p:sldId id="1578" r:id="rId178"/>
    <p:sldId id="1579" r:id="rId179"/>
    <p:sldId id="1580" r:id="rId180"/>
    <p:sldId id="1581" r:id="rId181"/>
    <p:sldId id="1582" r:id="rId182"/>
    <p:sldId id="1583" r:id="rId183"/>
    <p:sldId id="1584" r:id="rId184"/>
    <p:sldId id="1585" r:id="rId185"/>
    <p:sldId id="1586" r:id="rId186"/>
    <p:sldId id="1587" r:id="rId187"/>
    <p:sldId id="1588" r:id="rId188"/>
    <p:sldId id="1589" r:id="rId189"/>
    <p:sldId id="1590" r:id="rId190"/>
    <p:sldId id="1591" r:id="rId191"/>
    <p:sldId id="1592" r:id="rId192"/>
    <p:sldId id="1593" r:id="rId193"/>
    <p:sldId id="1594" r:id="rId194"/>
    <p:sldId id="1595" r:id="rId195"/>
    <p:sldId id="1596" r:id="rId196"/>
    <p:sldId id="1597" r:id="rId197"/>
    <p:sldId id="1598" r:id="rId198"/>
    <p:sldId id="1599" r:id="rId199"/>
    <p:sldId id="1600" r:id="rId200"/>
    <p:sldId id="1601" r:id="rId201"/>
    <p:sldId id="1602" r:id="rId202"/>
    <p:sldId id="1603" r:id="rId203"/>
    <p:sldId id="1604" r:id="rId204"/>
    <p:sldId id="1605" r:id="rId205"/>
    <p:sldId id="1606" r:id="rId206"/>
    <p:sldId id="1607" r:id="rId207"/>
    <p:sldId id="1608" r:id="rId208"/>
    <p:sldId id="1609" r:id="rId209"/>
    <p:sldId id="1610" r:id="rId210"/>
    <p:sldId id="1611" r:id="rId211"/>
    <p:sldId id="1612" r:id="rId212"/>
    <p:sldId id="1613" r:id="rId213"/>
    <p:sldId id="1614" r:id="rId214"/>
    <p:sldId id="1615" r:id="rId215"/>
    <p:sldId id="1616" r:id="rId216"/>
    <p:sldId id="1617" r:id="rId217"/>
    <p:sldId id="1618" r:id="rId218"/>
    <p:sldId id="1619" r:id="rId219"/>
    <p:sldId id="1620" r:id="rId220"/>
    <p:sldId id="1621" r:id="rId221"/>
    <p:sldId id="1622" r:id="rId222"/>
    <p:sldId id="1623" r:id="rId223"/>
    <p:sldId id="1624" r:id="rId224"/>
    <p:sldId id="1625" r:id="rId225"/>
    <p:sldId id="1626" r:id="rId226"/>
    <p:sldId id="1627" r:id="rId227"/>
    <p:sldId id="1628" r:id="rId228"/>
    <p:sldId id="1629" r:id="rId229"/>
    <p:sldId id="1630" r:id="rId230"/>
    <p:sldId id="1631" r:id="rId231"/>
    <p:sldId id="1632" r:id="rId232"/>
    <p:sldId id="1633" r:id="rId233"/>
    <p:sldId id="1634" r:id="rId234"/>
    <p:sldId id="1635" r:id="rId235"/>
    <p:sldId id="1636" r:id="rId236"/>
    <p:sldId id="1637" r:id="rId237"/>
    <p:sldId id="1638" r:id="rId238"/>
    <p:sldId id="1639" r:id="rId239"/>
    <p:sldId id="1640" r:id="rId240"/>
    <p:sldId id="1641" r:id="rId241"/>
    <p:sldId id="1642" r:id="rId242"/>
    <p:sldId id="1643" r:id="rId243"/>
    <p:sldId id="1644" r:id="rId244"/>
    <p:sldId id="1645" r:id="rId245"/>
    <p:sldId id="1646" r:id="rId246"/>
    <p:sldId id="1647" r:id="rId247"/>
    <p:sldId id="1648" r:id="rId248"/>
    <p:sldId id="1649" r:id="rId249"/>
    <p:sldId id="1650" r:id="rId250"/>
    <p:sldId id="1651" r:id="rId251"/>
    <p:sldId id="1652" r:id="rId252"/>
    <p:sldId id="1653" r:id="rId253"/>
    <p:sldId id="1654" r:id="rId254"/>
    <p:sldId id="1655" r:id="rId255"/>
    <p:sldId id="1656" r:id="rId256"/>
    <p:sldId id="1657" r:id="rId257"/>
    <p:sldId id="1658" r:id="rId258"/>
    <p:sldId id="1659" r:id="rId259"/>
    <p:sldId id="1660" r:id="rId260"/>
    <p:sldId id="1661" r:id="rId261"/>
    <p:sldId id="1662" r:id="rId262"/>
    <p:sldId id="1663" r:id="rId263"/>
    <p:sldId id="1664" r:id="rId264"/>
    <p:sldId id="1665" r:id="rId265"/>
    <p:sldId id="1666" r:id="rId266"/>
    <p:sldId id="1667" r:id="rId267"/>
    <p:sldId id="1668" r:id="rId268"/>
    <p:sldId id="1669" r:id="rId269"/>
    <p:sldId id="1670" r:id="rId270"/>
    <p:sldId id="1671" r:id="rId271"/>
    <p:sldId id="1672" r:id="rId272"/>
    <p:sldId id="1673" r:id="rId273"/>
    <p:sldId id="1674" r:id="rId274"/>
    <p:sldId id="1675" r:id="rId275"/>
    <p:sldId id="1676" r:id="rId276"/>
    <p:sldId id="1677" r:id="rId277"/>
    <p:sldId id="1678" r:id="rId278"/>
    <p:sldId id="1679" r:id="rId279"/>
    <p:sldId id="1680" r:id="rId280"/>
    <p:sldId id="1681" r:id="rId281"/>
    <p:sldId id="1682" r:id="rId282"/>
    <p:sldId id="1683" r:id="rId283"/>
    <p:sldId id="1684" r:id="rId284"/>
    <p:sldId id="1685" r:id="rId285"/>
    <p:sldId id="1686" r:id="rId286"/>
    <p:sldId id="1687" r:id="rId287"/>
    <p:sldId id="1688" r:id="rId288"/>
    <p:sldId id="1689" r:id="rId289"/>
    <p:sldId id="1690" r:id="rId290"/>
    <p:sldId id="1691" r:id="rId291"/>
    <p:sldId id="1692" r:id="rId292"/>
    <p:sldId id="1693" r:id="rId293"/>
    <p:sldId id="1694" r:id="rId294"/>
    <p:sldId id="1695" r:id="rId295"/>
    <p:sldId id="1734" r:id="rId296"/>
    <p:sldId id="1736" r:id="rId297"/>
    <p:sldId id="1737" r:id="rId298"/>
    <p:sldId id="1743" r:id="rId299"/>
    <p:sldId id="1738" r:id="rId300"/>
    <p:sldId id="1739" r:id="rId301"/>
    <p:sldId id="1740" r:id="rId302"/>
    <p:sldId id="1697" r:id="rId303"/>
    <p:sldId id="1698" r:id="rId304"/>
    <p:sldId id="1699" r:id="rId305"/>
    <p:sldId id="1700" r:id="rId306"/>
    <p:sldId id="1701" r:id="rId307"/>
    <p:sldId id="1745" r:id="rId308"/>
    <p:sldId id="1744" r:id="rId309"/>
    <p:sldId id="1702" r:id="rId310"/>
    <p:sldId id="1703" r:id="rId311"/>
    <p:sldId id="1704" r:id="rId312"/>
    <p:sldId id="1705" r:id="rId313"/>
    <p:sldId id="1706" r:id="rId314"/>
    <p:sldId id="1707" r:id="rId315"/>
    <p:sldId id="1708" r:id="rId316"/>
    <p:sldId id="1709" r:id="rId317"/>
    <p:sldId id="1710" r:id="rId318"/>
    <p:sldId id="1711" r:id="rId319"/>
    <p:sldId id="1746" r:id="rId320"/>
    <p:sldId id="1713" r:id="rId321"/>
    <p:sldId id="1714" r:id="rId322"/>
    <p:sldId id="1715" r:id="rId323"/>
    <p:sldId id="1716" r:id="rId324"/>
    <p:sldId id="1717" r:id="rId325"/>
    <p:sldId id="1718" r:id="rId326"/>
    <p:sldId id="1719" r:id="rId327"/>
    <p:sldId id="1720" r:id="rId328"/>
    <p:sldId id="1721" r:id="rId329"/>
    <p:sldId id="1722" r:id="rId330"/>
    <p:sldId id="1723" r:id="rId331"/>
    <p:sldId id="1724" r:id="rId332"/>
    <p:sldId id="1725" r:id="rId333"/>
    <p:sldId id="1726" r:id="rId334"/>
    <p:sldId id="1727" r:id="rId335"/>
    <p:sldId id="1728" r:id="rId336"/>
    <p:sldId id="1729" r:id="rId337"/>
    <p:sldId id="1730" r:id="rId338"/>
    <p:sldId id="1731" r:id="rId339"/>
  </p:sldIdLst>
  <p:sldSz cx="9144000" cy="6858000" type="screen4x3"/>
  <p:notesSz cx="6881813" cy="9296400"/>
  <p:defaultTextStyle>
    <a:defPPr>
      <a:defRPr lang="en-US"/>
    </a:defPPr>
    <a:lvl1pPr algn="l" rtl="0" fontAlgn="base">
      <a:spcBef>
        <a:spcPct val="0"/>
      </a:spcBef>
      <a:spcAft>
        <a:spcPct val="0"/>
      </a:spcAft>
      <a:defRPr sz="1400" kern="1200">
        <a:solidFill>
          <a:srgbClr val="000000"/>
        </a:solidFill>
        <a:latin typeface="Arial" pitchFamily="34" charset="0"/>
        <a:ea typeface="+mn-ea"/>
        <a:cs typeface="+mn-cs"/>
      </a:defRPr>
    </a:lvl1pPr>
    <a:lvl2pPr marL="457200" algn="l" rtl="0" fontAlgn="base">
      <a:spcBef>
        <a:spcPct val="0"/>
      </a:spcBef>
      <a:spcAft>
        <a:spcPct val="0"/>
      </a:spcAft>
      <a:defRPr sz="1400" kern="1200">
        <a:solidFill>
          <a:srgbClr val="000000"/>
        </a:solidFill>
        <a:latin typeface="Arial" pitchFamily="34" charset="0"/>
        <a:ea typeface="+mn-ea"/>
        <a:cs typeface="+mn-cs"/>
      </a:defRPr>
    </a:lvl2pPr>
    <a:lvl3pPr marL="914400" algn="l" rtl="0" fontAlgn="base">
      <a:spcBef>
        <a:spcPct val="0"/>
      </a:spcBef>
      <a:spcAft>
        <a:spcPct val="0"/>
      </a:spcAft>
      <a:defRPr sz="1400" kern="1200">
        <a:solidFill>
          <a:srgbClr val="000000"/>
        </a:solidFill>
        <a:latin typeface="Arial" pitchFamily="34" charset="0"/>
        <a:ea typeface="+mn-ea"/>
        <a:cs typeface="+mn-cs"/>
      </a:defRPr>
    </a:lvl3pPr>
    <a:lvl4pPr marL="1371600" algn="l" rtl="0" fontAlgn="base">
      <a:spcBef>
        <a:spcPct val="0"/>
      </a:spcBef>
      <a:spcAft>
        <a:spcPct val="0"/>
      </a:spcAft>
      <a:defRPr sz="1400" kern="1200">
        <a:solidFill>
          <a:srgbClr val="000000"/>
        </a:solidFill>
        <a:latin typeface="Arial" pitchFamily="34" charset="0"/>
        <a:ea typeface="+mn-ea"/>
        <a:cs typeface="+mn-cs"/>
      </a:defRPr>
    </a:lvl4pPr>
    <a:lvl5pPr marL="1828800" algn="l" rtl="0" fontAlgn="base">
      <a:spcBef>
        <a:spcPct val="0"/>
      </a:spcBef>
      <a:spcAft>
        <a:spcPct val="0"/>
      </a:spcAft>
      <a:defRPr sz="1400" kern="1200">
        <a:solidFill>
          <a:srgbClr val="000000"/>
        </a:solidFill>
        <a:latin typeface="Arial" pitchFamily="34" charset="0"/>
        <a:ea typeface="+mn-ea"/>
        <a:cs typeface="+mn-cs"/>
      </a:defRPr>
    </a:lvl5pPr>
    <a:lvl6pPr marL="2286000" algn="l" defTabSz="914400" rtl="0" eaLnBrk="1" latinLnBrk="0" hangingPunct="1">
      <a:defRPr sz="1400" kern="1200">
        <a:solidFill>
          <a:srgbClr val="000000"/>
        </a:solidFill>
        <a:latin typeface="Arial" pitchFamily="34" charset="0"/>
        <a:ea typeface="+mn-ea"/>
        <a:cs typeface="+mn-cs"/>
      </a:defRPr>
    </a:lvl6pPr>
    <a:lvl7pPr marL="2743200" algn="l" defTabSz="914400" rtl="0" eaLnBrk="1" latinLnBrk="0" hangingPunct="1">
      <a:defRPr sz="1400" kern="1200">
        <a:solidFill>
          <a:srgbClr val="000000"/>
        </a:solidFill>
        <a:latin typeface="Arial" pitchFamily="34" charset="0"/>
        <a:ea typeface="+mn-ea"/>
        <a:cs typeface="+mn-cs"/>
      </a:defRPr>
    </a:lvl7pPr>
    <a:lvl8pPr marL="3200400" algn="l" defTabSz="914400" rtl="0" eaLnBrk="1" latinLnBrk="0" hangingPunct="1">
      <a:defRPr sz="1400" kern="1200">
        <a:solidFill>
          <a:srgbClr val="000000"/>
        </a:solidFill>
        <a:latin typeface="Arial" pitchFamily="34" charset="0"/>
        <a:ea typeface="+mn-ea"/>
        <a:cs typeface="+mn-cs"/>
      </a:defRPr>
    </a:lvl8pPr>
    <a:lvl9pPr marL="3657600" algn="l" defTabSz="914400" rtl="0" eaLnBrk="1" latinLnBrk="0" hangingPunct="1">
      <a:defRPr sz="1400" kern="1200">
        <a:solidFill>
          <a:srgbClr val="000000"/>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8A54"/>
    <a:srgbClr val="FF9933"/>
    <a:srgbClr val="FFFF00"/>
    <a:srgbClr val="008E40"/>
    <a:srgbClr val="00682F"/>
    <a:srgbClr val="21A32D"/>
    <a:srgbClr val="D1D4E4"/>
    <a:srgbClr val="EAEBF2"/>
    <a:srgbClr val="C0C0C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9" autoAdjust="0"/>
    <p:restoredTop sz="64034" autoAdjust="0"/>
  </p:normalViewPr>
  <p:slideViewPr>
    <p:cSldViewPr>
      <p:cViewPr varScale="1">
        <p:scale>
          <a:sx n="74" d="100"/>
          <a:sy n="74" d="100"/>
        </p:scale>
        <p:origin x="1284" y="72"/>
      </p:cViewPr>
      <p:guideLst>
        <p:guide orient="horz" pos="2160"/>
        <p:guide pos="2880"/>
      </p:guideLst>
    </p:cSldViewPr>
  </p:slideViewPr>
  <p:outlineViewPr>
    <p:cViewPr>
      <p:scale>
        <a:sx n="33" d="100"/>
        <a:sy n="33" d="100"/>
      </p:scale>
      <p:origin x="0" y="4015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338" Type="http://schemas.openxmlformats.org/officeDocument/2006/relationships/slide" Target="slides/slide334.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328" Type="http://schemas.openxmlformats.org/officeDocument/2006/relationships/slide" Target="slides/slide324.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318" Type="http://schemas.openxmlformats.org/officeDocument/2006/relationships/slide" Target="slides/slide314.xml"/><Relationship Id="rId339" Type="http://schemas.openxmlformats.org/officeDocument/2006/relationships/slide" Target="slides/slide335.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notesMaster" Target="notesMasters/notesMaster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handoutMaster" Target="handoutMasters/handoutMaster1.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presProps" Target="presProps.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4" Type="http://schemas.openxmlformats.org/officeDocument/2006/relationships/slideMaster" Target="slideMasters/slideMaster4.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tableStyles" Target="tableStyles.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173" Type="http://schemas.openxmlformats.org/officeDocument/2006/relationships/slide" Target="slides/slide169.xml"/><Relationship Id="rId229" Type="http://schemas.openxmlformats.org/officeDocument/2006/relationships/slide" Target="slides/slide225.xml"/><Relationship Id="rId240" Type="http://schemas.openxmlformats.org/officeDocument/2006/relationships/slide" Target="slides/slide23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alynch2\Desktop\Olay\OLAB011%20-%20Search\Search%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Digital ROI by Channel</a:t>
            </a:r>
          </a:p>
          <a:p>
            <a:pPr>
              <a:defRPr/>
            </a:pPr>
            <a:r>
              <a:rPr lang="en-US" sz="1400"/>
              <a:t>(NOS per $1 spend)</a:t>
            </a:r>
          </a:p>
        </c:rich>
      </c:tx>
      <c:overlay val="0"/>
    </c:title>
    <c:autoTitleDeleted val="0"/>
    <c:plotArea>
      <c:layout/>
      <c:barChart>
        <c:barDir val="col"/>
        <c:grouping val="clustered"/>
        <c:varyColors val="0"/>
        <c:ser>
          <c:idx val="0"/>
          <c:order val="0"/>
          <c:spPr>
            <a:solidFill>
              <a:schemeClr val="tx1"/>
            </a:solidFill>
            <a:ln>
              <a:solidFill>
                <a:srgbClr val="948A54"/>
              </a:solidFill>
            </a:ln>
          </c:spPr>
          <c:invertIfNegative val="0"/>
          <c:cat>
            <c:strRef>
              <c:f>Sheet1!$A$3:$A$8</c:f>
              <c:strCache>
                <c:ptCount val="6"/>
                <c:pt idx="0">
                  <c:v>Search</c:v>
                </c:pt>
                <c:pt idx="1">
                  <c:v>Web Content </c:v>
                </c:pt>
                <c:pt idx="2">
                  <c:v>CRM</c:v>
                </c:pt>
                <c:pt idx="3">
                  <c:v>Social Media</c:v>
                </c:pt>
                <c:pt idx="4">
                  <c:v>iMedia </c:v>
                </c:pt>
                <c:pt idx="5">
                  <c:v>Mobile</c:v>
                </c:pt>
              </c:strCache>
            </c:strRef>
          </c:cat>
          <c:val>
            <c:numRef>
              <c:f>Sheet1!$B$3:$B$8</c:f>
              <c:numCache>
                <c:formatCode>_("$"* #,##0.00_);_("$"* \(#,##0.00\);_("$"* "-"??_);_(@_)</c:formatCode>
                <c:ptCount val="6"/>
                <c:pt idx="0">
                  <c:v>3.21</c:v>
                </c:pt>
                <c:pt idx="1">
                  <c:v>3.21</c:v>
                </c:pt>
                <c:pt idx="2">
                  <c:v>2.9699999999999998</c:v>
                </c:pt>
                <c:pt idx="3">
                  <c:v>2.2599999999999998</c:v>
                </c:pt>
                <c:pt idx="4">
                  <c:v>1.81</c:v>
                </c:pt>
                <c:pt idx="5">
                  <c:v>1.35</c:v>
                </c:pt>
              </c:numCache>
            </c:numRef>
          </c:val>
        </c:ser>
        <c:dLbls>
          <c:showLegendKey val="0"/>
          <c:showVal val="0"/>
          <c:showCatName val="0"/>
          <c:showSerName val="0"/>
          <c:showPercent val="0"/>
          <c:showBubbleSize val="0"/>
        </c:dLbls>
        <c:gapWidth val="150"/>
        <c:axId val="173306144"/>
        <c:axId val="173306704"/>
      </c:barChart>
      <c:catAx>
        <c:axId val="173306144"/>
        <c:scaling>
          <c:orientation val="minMax"/>
        </c:scaling>
        <c:delete val="0"/>
        <c:axPos val="b"/>
        <c:numFmt formatCode="General" sourceLinked="0"/>
        <c:majorTickMark val="none"/>
        <c:minorTickMark val="none"/>
        <c:tickLblPos val="nextTo"/>
        <c:crossAx val="173306704"/>
        <c:crosses val="autoZero"/>
        <c:auto val="1"/>
        <c:lblAlgn val="ctr"/>
        <c:lblOffset val="100"/>
        <c:noMultiLvlLbl val="0"/>
      </c:catAx>
      <c:valAx>
        <c:axId val="173306704"/>
        <c:scaling>
          <c:orientation val="minMax"/>
        </c:scaling>
        <c:delete val="0"/>
        <c:axPos val="l"/>
        <c:majorGridlines/>
        <c:numFmt formatCode="_(&quot;$&quot;* #,##0.00_);_(&quot;$&quot;* \(#,##0.00\);_(&quot;$&quot;* &quot;-&quot;??_);_(@_)" sourceLinked="1"/>
        <c:majorTickMark val="none"/>
        <c:minorTickMark val="none"/>
        <c:tickLblPos val="nextTo"/>
        <c:crossAx val="173306144"/>
        <c:crosses val="autoZero"/>
        <c:crossBetween val="between"/>
      </c:valAx>
    </c:plotArea>
    <c:plotVisOnly val="1"/>
    <c:dispBlanksAs val="gap"/>
    <c:showDLblsOverMax val="0"/>
  </c:chart>
  <c:spPr>
    <a:ln>
      <a:solidFill>
        <a:srgbClr val="948A54"/>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'Timing of initial beauty search'!$B$1</c:f>
              <c:strCache>
                <c:ptCount val="1"/>
                <c:pt idx="0">
                  <c:v>Timing of Initial Beauty Search</c:v>
                </c:pt>
              </c:strCache>
            </c:strRef>
          </c:tx>
          <c:spPr>
            <a:solidFill>
              <a:schemeClr val="tx1"/>
            </a:solidFill>
          </c:spPr>
          <c:invertIfNegative val="0"/>
          <c:cat>
            <c:strRef>
              <c:f>'Timing of initial beauty search'!$A$2:$A$5</c:f>
              <c:strCache>
                <c:ptCount val="4"/>
                <c:pt idx="0">
                  <c:v>General product research</c:v>
                </c:pt>
                <c:pt idx="1">
                  <c:v>Initial product exposure</c:v>
                </c:pt>
                <c:pt idx="2">
                  <c:v>Specific product comparison</c:v>
                </c:pt>
                <c:pt idx="3">
                  <c:v>Final decision</c:v>
                </c:pt>
              </c:strCache>
            </c:strRef>
          </c:cat>
          <c:val>
            <c:numRef>
              <c:f>'Timing of initial beauty search'!$B$2:$B$5</c:f>
              <c:numCache>
                <c:formatCode>0%</c:formatCode>
                <c:ptCount val="4"/>
                <c:pt idx="0">
                  <c:v>0.39000000000000157</c:v>
                </c:pt>
                <c:pt idx="1">
                  <c:v>0.24000000000000021</c:v>
                </c:pt>
                <c:pt idx="2">
                  <c:v>0.23</c:v>
                </c:pt>
                <c:pt idx="3">
                  <c:v>0.13</c:v>
                </c:pt>
              </c:numCache>
            </c:numRef>
          </c:val>
        </c:ser>
        <c:dLbls>
          <c:showLegendKey val="0"/>
          <c:showVal val="0"/>
          <c:showCatName val="0"/>
          <c:showSerName val="0"/>
          <c:showPercent val="0"/>
          <c:showBubbleSize val="0"/>
        </c:dLbls>
        <c:gapWidth val="150"/>
        <c:axId val="173308944"/>
        <c:axId val="173309504"/>
      </c:barChart>
      <c:catAx>
        <c:axId val="173308944"/>
        <c:scaling>
          <c:orientation val="minMax"/>
        </c:scaling>
        <c:delete val="0"/>
        <c:axPos val="b"/>
        <c:numFmt formatCode="General" sourceLinked="0"/>
        <c:majorTickMark val="out"/>
        <c:minorTickMark val="none"/>
        <c:tickLblPos val="nextTo"/>
        <c:txPr>
          <a:bodyPr/>
          <a:lstStyle/>
          <a:p>
            <a:pPr>
              <a:defRPr sz="1200"/>
            </a:pPr>
            <a:endParaRPr lang="en-US"/>
          </a:p>
        </c:txPr>
        <c:crossAx val="173309504"/>
        <c:crosses val="autoZero"/>
        <c:auto val="1"/>
        <c:lblAlgn val="ctr"/>
        <c:lblOffset val="100"/>
        <c:noMultiLvlLbl val="0"/>
      </c:catAx>
      <c:valAx>
        <c:axId val="173309504"/>
        <c:scaling>
          <c:orientation val="minMax"/>
        </c:scaling>
        <c:delete val="0"/>
        <c:axPos val="l"/>
        <c:majorGridlines/>
        <c:numFmt formatCode="0%" sourceLinked="1"/>
        <c:majorTickMark val="out"/>
        <c:minorTickMark val="none"/>
        <c:tickLblPos val="nextTo"/>
        <c:crossAx val="173308944"/>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dirty="0"/>
              <a:t>Search</a:t>
            </a:r>
            <a:r>
              <a:rPr lang="en-US" baseline="0" dirty="0"/>
              <a:t> </a:t>
            </a:r>
            <a:r>
              <a:rPr lang="en-US" baseline="0" dirty="0" smtClean="0"/>
              <a:t>Keyword </a:t>
            </a:r>
            <a:r>
              <a:rPr lang="en-US" baseline="0" dirty="0"/>
              <a:t>Type Breakdown</a:t>
            </a:r>
            <a:endParaRPr lang="en-US" dirty="0"/>
          </a:p>
        </c:rich>
      </c:tx>
      <c:overlay val="0"/>
    </c:title>
    <c:autoTitleDeleted val="0"/>
    <c:plotArea>
      <c:layout/>
      <c:barChart>
        <c:barDir val="col"/>
        <c:grouping val="percentStacked"/>
        <c:varyColors val="0"/>
        <c:ser>
          <c:idx val="0"/>
          <c:order val="0"/>
          <c:tx>
            <c:strRef>
              <c:f>'Search CT breakdown'!$B$2</c:f>
              <c:strCache>
                <c:ptCount val="1"/>
                <c:pt idx="0">
                  <c:v>Branded Searches</c:v>
                </c:pt>
              </c:strCache>
            </c:strRef>
          </c:tx>
          <c:spPr>
            <a:solidFill>
              <a:schemeClr val="tx1"/>
            </a:solidFill>
          </c:spPr>
          <c:invertIfNegative val="0"/>
          <c:cat>
            <c:strRef>
              <c:f>'Search CT breakdown'!$A$3:$A$6</c:f>
              <c:strCache>
                <c:ptCount val="4"/>
                <c:pt idx="0">
                  <c:v>Manufacterer Sites</c:v>
                </c:pt>
                <c:pt idx="1">
                  <c:v>Retailer Sites</c:v>
                </c:pt>
                <c:pt idx="2">
                  <c:v>Research Sites</c:v>
                </c:pt>
                <c:pt idx="3">
                  <c:v>Total </c:v>
                </c:pt>
              </c:strCache>
            </c:strRef>
          </c:cat>
          <c:val>
            <c:numRef>
              <c:f>'Search CT breakdown'!$B$3:$B$6</c:f>
              <c:numCache>
                <c:formatCode>0%</c:formatCode>
                <c:ptCount val="4"/>
                <c:pt idx="0">
                  <c:v>0.84000000000000064</c:v>
                </c:pt>
                <c:pt idx="1">
                  <c:v>0.56999999999999995</c:v>
                </c:pt>
                <c:pt idx="2">
                  <c:v>0.22</c:v>
                </c:pt>
                <c:pt idx="3">
                  <c:v>0.65000000000000335</c:v>
                </c:pt>
              </c:numCache>
            </c:numRef>
          </c:val>
        </c:ser>
        <c:ser>
          <c:idx val="1"/>
          <c:order val="1"/>
          <c:tx>
            <c:strRef>
              <c:f>'Search CT breakdown'!$C$2</c:f>
              <c:strCache>
                <c:ptCount val="1"/>
                <c:pt idx="0">
                  <c:v>Non-branded Searches</c:v>
                </c:pt>
              </c:strCache>
            </c:strRef>
          </c:tx>
          <c:spPr>
            <a:solidFill>
              <a:schemeClr val="bg1">
                <a:lumMod val="75000"/>
              </a:schemeClr>
            </a:solidFill>
          </c:spPr>
          <c:invertIfNegative val="0"/>
          <c:cat>
            <c:strRef>
              <c:f>'Search CT breakdown'!$A$3:$A$6</c:f>
              <c:strCache>
                <c:ptCount val="4"/>
                <c:pt idx="0">
                  <c:v>Manufacterer Sites</c:v>
                </c:pt>
                <c:pt idx="1">
                  <c:v>Retailer Sites</c:v>
                </c:pt>
                <c:pt idx="2">
                  <c:v>Research Sites</c:v>
                </c:pt>
                <c:pt idx="3">
                  <c:v>Total </c:v>
                </c:pt>
              </c:strCache>
            </c:strRef>
          </c:cat>
          <c:val>
            <c:numRef>
              <c:f>'Search CT breakdown'!$C$3:$C$6</c:f>
              <c:numCache>
                <c:formatCode>0%</c:formatCode>
                <c:ptCount val="4"/>
                <c:pt idx="0">
                  <c:v>0.16</c:v>
                </c:pt>
                <c:pt idx="1">
                  <c:v>0.43000000000000038</c:v>
                </c:pt>
                <c:pt idx="2">
                  <c:v>0.78</c:v>
                </c:pt>
                <c:pt idx="3">
                  <c:v>0.35000000000000031</c:v>
                </c:pt>
              </c:numCache>
            </c:numRef>
          </c:val>
        </c:ser>
        <c:dLbls>
          <c:showLegendKey val="0"/>
          <c:showVal val="0"/>
          <c:showCatName val="0"/>
          <c:showSerName val="0"/>
          <c:showPercent val="0"/>
          <c:showBubbleSize val="0"/>
        </c:dLbls>
        <c:gapWidth val="150"/>
        <c:overlap val="100"/>
        <c:axId val="173312304"/>
        <c:axId val="173312864"/>
      </c:barChart>
      <c:catAx>
        <c:axId val="173312304"/>
        <c:scaling>
          <c:orientation val="minMax"/>
        </c:scaling>
        <c:delete val="0"/>
        <c:axPos val="b"/>
        <c:numFmt formatCode="General" sourceLinked="0"/>
        <c:majorTickMark val="out"/>
        <c:minorTickMark val="none"/>
        <c:tickLblPos val="nextTo"/>
        <c:txPr>
          <a:bodyPr/>
          <a:lstStyle/>
          <a:p>
            <a:pPr>
              <a:defRPr sz="1400"/>
            </a:pPr>
            <a:endParaRPr lang="en-US"/>
          </a:p>
        </c:txPr>
        <c:crossAx val="173312864"/>
        <c:crosses val="autoZero"/>
        <c:auto val="1"/>
        <c:lblAlgn val="ctr"/>
        <c:lblOffset val="100"/>
        <c:noMultiLvlLbl val="0"/>
      </c:catAx>
      <c:valAx>
        <c:axId val="173312864"/>
        <c:scaling>
          <c:orientation val="minMax"/>
        </c:scaling>
        <c:delete val="0"/>
        <c:axPos val="l"/>
        <c:majorGridlines/>
        <c:numFmt formatCode="0%" sourceLinked="1"/>
        <c:majorTickMark val="out"/>
        <c:minorTickMark val="none"/>
        <c:tickLblPos val="nextTo"/>
        <c:crossAx val="173312304"/>
        <c:crosses val="autoZero"/>
        <c:crossBetween val="between"/>
      </c:valAx>
    </c:plotArea>
    <c:legend>
      <c:legendPos val="b"/>
      <c:overlay val="0"/>
    </c:legend>
    <c:plotVisOnly val="1"/>
    <c:dispBlanksAs val="gap"/>
    <c:showDLblsOverMax val="0"/>
  </c:chart>
  <c:spPr>
    <a:ln>
      <a:solidFill>
        <a:srgbClr val="948A54"/>
      </a:solid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1A176-F97C-4FED-A61D-FF1684CF7B7E}" type="doc">
      <dgm:prSet loTypeId="urn:microsoft.com/office/officeart/2005/8/layout/hierarchy6" loCatId="hierarchy" qsTypeId="urn:microsoft.com/office/officeart/2005/8/quickstyle/simple1" qsCatId="simple" csTypeId="urn:microsoft.com/office/officeart/2005/8/colors/accent0_1" csCatId="mainScheme" phldr="1"/>
      <dgm:spPr/>
      <dgm:t>
        <a:bodyPr/>
        <a:lstStyle/>
        <a:p>
          <a:endParaRPr lang="en-US"/>
        </a:p>
      </dgm:t>
    </dgm:pt>
    <dgm:pt modelId="{42A71771-5374-4B94-8F34-5ABA0376C9C3}">
      <dgm:prSet phldrT="[Text]"/>
      <dgm:spPr>
        <a:solidFill>
          <a:schemeClr val="tx1">
            <a:lumMod val="50000"/>
            <a:lumOff val="50000"/>
          </a:schemeClr>
        </a:solidFill>
      </dgm:spPr>
      <dgm:t>
        <a:bodyPr/>
        <a:lstStyle/>
        <a:p>
          <a:r>
            <a:rPr lang="en-US" dirty="0" smtClean="0">
              <a:solidFill>
                <a:schemeClr val="bg1"/>
              </a:solidFill>
            </a:rPr>
            <a:t>Olay Paid Search Account</a:t>
          </a:r>
          <a:endParaRPr lang="en-US" dirty="0">
            <a:solidFill>
              <a:schemeClr val="bg1"/>
            </a:solidFill>
          </a:endParaRPr>
        </a:p>
      </dgm:t>
    </dgm:pt>
    <dgm:pt modelId="{A4738ADF-AA73-4900-8BED-58F6C44E990D}" type="parTrans" cxnId="{E9BFEC27-05F9-48DD-AAC7-514BFFE54CD7}">
      <dgm:prSet/>
      <dgm:spPr/>
      <dgm:t>
        <a:bodyPr/>
        <a:lstStyle/>
        <a:p>
          <a:endParaRPr lang="en-US"/>
        </a:p>
      </dgm:t>
    </dgm:pt>
    <dgm:pt modelId="{DA0B72B4-6C65-404E-A07F-EB753D74844A}" type="sibTrans" cxnId="{E9BFEC27-05F9-48DD-AAC7-514BFFE54CD7}">
      <dgm:prSet/>
      <dgm:spPr/>
      <dgm:t>
        <a:bodyPr/>
        <a:lstStyle/>
        <a:p>
          <a:endParaRPr lang="en-US"/>
        </a:p>
      </dgm:t>
    </dgm:pt>
    <dgm:pt modelId="{73EF51C4-E48C-49E0-8537-2933907D740D}" type="asst">
      <dgm:prSet phldrT="[Text]"/>
      <dgm:spPr>
        <a:solidFill>
          <a:schemeClr val="tx1">
            <a:lumMod val="50000"/>
            <a:lumOff val="50000"/>
          </a:schemeClr>
        </a:solidFill>
      </dgm:spPr>
      <dgm:t>
        <a:bodyPr/>
        <a:lstStyle/>
        <a:p>
          <a:r>
            <a:rPr lang="en-US" dirty="0" smtClean="0">
              <a:solidFill>
                <a:schemeClr val="bg1"/>
              </a:solidFill>
            </a:rPr>
            <a:t>Branded Campaigns</a:t>
          </a:r>
          <a:endParaRPr lang="en-US" dirty="0">
            <a:solidFill>
              <a:schemeClr val="bg1"/>
            </a:solidFill>
          </a:endParaRPr>
        </a:p>
      </dgm:t>
    </dgm:pt>
    <dgm:pt modelId="{41F06AE2-AFBF-490F-B068-271717AA50ED}" type="parTrans" cxnId="{C564D4AA-C644-4B58-B296-68780986AD45}">
      <dgm:prSet/>
      <dgm:spPr/>
      <dgm:t>
        <a:bodyPr/>
        <a:lstStyle/>
        <a:p>
          <a:endParaRPr lang="en-US"/>
        </a:p>
      </dgm:t>
    </dgm:pt>
    <dgm:pt modelId="{BB18EB05-8977-4F42-B050-C598FDF57E50}" type="sibTrans" cxnId="{C564D4AA-C644-4B58-B296-68780986AD45}">
      <dgm:prSet/>
      <dgm:spPr/>
      <dgm:t>
        <a:bodyPr/>
        <a:lstStyle/>
        <a:p>
          <a:endParaRPr lang="en-US"/>
        </a:p>
      </dgm:t>
    </dgm:pt>
    <dgm:pt modelId="{F2EF6CB8-5C05-4C28-B07B-35AE868B28C8}" type="asst">
      <dgm:prSet phldrT="[Text]"/>
      <dgm:spPr>
        <a:solidFill>
          <a:schemeClr val="tx1">
            <a:lumMod val="50000"/>
            <a:lumOff val="50000"/>
          </a:schemeClr>
        </a:solidFill>
      </dgm:spPr>
      <dgm:t>
        <a:bodyPr/>
        <a:lstStyle/>
        <a:p>
          <a:r>
            <a:rPr lang="en-US" dirty="0" smtClean="0">
              <a:solidFill>
                <a:schemeClr val="bg1"/>
              </a:solidFill>
            </a:rPr>
            <a:t>Non-Branded Campaigns</a:t>
          </a:r>
          <a:endParaRPr lang="en-US" dirty="0">
            <a:solidFill>
              <a:schemeClr val="bg1"/>
            </a:solidFill>
          </a:endParaRPr>
        </a:p>
      </dgm:t>
    </dgm:pt>
    <dgm:pt modelId="{A928188F-07DE-4911-A695-D9C339714790}" type="parTrans" cxnId="{A443A768-449E-4BCC-AEE3-897C6667FB9D}">
      <dgm:prSet/>
      <dgm:spPr/>
      <dgm:t>
        <a:bodyPr/>
        <a:lstStyle/>
        <a:p>
          <a:endParaRPr lang="en-US"/>
        </a:p>
      </dgm:t>
    </dgm:pt>
    <dgm:pt modelId="{535CC5C1-D5D5-45F8-B736-84B0E82E19B4}" type="sibTrans" cxnId="{A443A768-449E-4BCC-AEE3-897C6667FB9D}">
      <dgm:prSet/>
      <dgm:spPr/>
      <dgm:t>
        <a:bodyPr/>
        <a:lstStyle/>
        <a:p>
          <a:endParaRPr lang="en-US"/>
        </a:p>
      </dgm:t>
    </dgm:pt>
    <dgm:pt modelId="{57732125-7E52-4D54-9BFB-34429B7737B2}">
      <dgm:prSet/>
      <dgm:spPr>
        <a:solidFill>
          <a:schemeClr val="tx1">
            <a:lumMod val="50000"/>
            <a:lumOff val="50000"/>
          </a:schemeClr>
        </a:solidFill>
      </dgm:spPr>
      <dgm:t>
        <a:bodyPr/>
        <a:lstStyle/>
        <a:p>
          <a:r>
            <a:rPr lang="en-US" dirty="0" smtClean="0">
              <a:solidFill>
                <a:schemeClr val="bg1"/>
              </a:solidFill>
            </a:rPr>
            <a:t>Product Type Ad Group</a:t>
          </a:r>
          <a:endParaRPr lang="en-US" dirty="0">
            <a:solidFill>
              <a:schemeClr val="bg1"/>
            </a:solidFill>
          </a:endParaRPr>
        </a:p>
      </dgm:t>
    </dgm:pt>
    <dgm:pt modelId="{C1AFCE77-9162-49F6-A740-394034692EC9}" type="parTrans" cxnId="{22E04520-8875-4B8C-9C8E-304FDA647ABE}">
      <dgm:prSet/>
      <dgm:spPr/>
      <dgm:t>
        <a:bodyPr/>
        <a:lstStyle/>
        <a:p>
          <a:endParaRPr lang="en-US"/>
        </a:p>
      </dgm:t>
    </dgm:pt>
    <dgm:pt modelId="{A553D668-A670-43B3-A1BB-B23DB5DF701C}" type="sibTrans" cxnId="{22E04520-8875-4B8C-9C8E-304FDA647ABE}">
      <dgm:prSet/>
      <dgm:spPr/>
      <dgm:t>
        <a:bodyPr/>
        <a:lstStyle/>
        <a:p>
          <a:endParaRPr lang="en-US"/>
        </a:p>
      </dgm:t>
    </dgm:pt>
    <dgm:pt modelId="{9F37D497-420C-4F1E-BF92-C1787FCDCDE7}">
      <dgm:prSet/>
      <dgm:spPr>
        <a:solidFill>
          <a:schemeClr val="tx1">
            <a:lumMod val="50000"/>
            <a:lumOff val="50000"/>
          </a:schemeClr>
        </a:solidFill>
      </dgm:spPr>
      <dgm:t>
        <a:bodyPr/>
        <a:lstStyle/>
        <a:p>
          <a:r>
            <a:rPr lang="en-US" dirty="0" smtClean="0">
              <a:solidFill>
                <a:schemeClr val="bg1"/>
              </a:solidFill>
            </a:rPr>
            <a:t>Product Type Ad Group</a:t>
          </a:r>
          <a:endParaRPr lang="en-US" dirty="0">
            <a:solidFill>
              <a:schemeClr val="bg1"/>
            </a:solidFill>
          </a:endParaRPr>
        </a:p>
      </dgm:t>
    </dgm:pt>
    <dgm:pt modelId="{16A38EBE-8A95-4CB0-81B8-9680A95D7B95}" type="parTrans" cxnId="{7C17B7BE-DDCF-463A-9ECE-17CEB6796A23}">
      <dgm:prSet/>
      <dgm:spPr/>
      <dgm:t>
        <a:bodyPr/>
        <a:lstStyle/>
        <a:p>
          <a:endParaRPr lang="en-US"/>
        </a:p>
      </dgm:t>
    </dgm:pt>
    <dgm:pt modelId="{25939574-802B-4C9F-9EB1-C6FF427CD4B8}" type="sibTrans" cxnId="{7C17B7BE-DDCF-463A-9ECE-17CEB6796A23}">
      <dgm:prSet/>
      <dgm:spPr/>
      <dgm:t>
        <a:bodyPr/>
        <a:lstStyle/>
        <a:p>
          <a:endParaRPr lang="en-US"/>
        </a:p>
      </dgm:t>
    </dgm:pt>
    <dgm:pt modelId="{C0C6668F-8E68-410B-8955-83A6A1167C77}">
      <dgm:prSet/>
      <dgm:spPr>
        <a:solidFill>
          <a:schemeClr val="tx1">
            <a:lumMod val="50000"/>
            <a:lumOff val="50000"/>
          </a:schemeClr>
        </a:solidFill>
      </dgm:spPr>
      <dgm:t>
        <a:bodyPr/>
        <a:lstStyle/>
        <a:p>
          <a:r>
            <a:rPr lang="en-US" dirty="0" smtClean="0">
              <a:solidFill>
                <a:schemeClr val="bg1"/>
              </a:solidFill>
            </a:rPr>
            <a:t>Skin Concern Ad Group</a:t>
          </a:r>
          <a:endParaRPr lang="en-US" dirty="0">
            <a:solidFill>
              <a:schemeClr val="bg1"/>
            </a:solidFill>
          </a:endParaRPr>
        </a:p>
      </dgm:t>
    </dgm:pt>
    <dgm:pt modelId="{A4FADC1B-0397-4719-9CE2-0D2C0E438D81}" type="parTrans" cxnId="{9CE15DE8-1FFC-4E1A-AF2F-16D7FB761E50}">
      <dgm:prSet/>
      <dgm:spPr/>
      <dgm:t>
        <a:bodyPr/>
        <a:lstStyle/>
        <a:p>
          <a:endParaRPr lang="en-US"/>
        </a:p>
      </dgm:t>
    </dgm:pt>
    <dgm:pt modelId="{B4AFD98E-C356-4CCF-BB13-2F7696E5643E}" type="sibTrans" cxnId="{9CE15DE8-1FFC-4E1A-AF2F-16D7FB761E50}">
      <dgm:prSet/>
      <dgm:spPr/>
      <dgm:t>
        <a:bodyPr/>
        <a:lstStyle/>
        <a:p>
          <a:endParaRPr lang="en-US"/>
        </a:p>
      </dgm:t>
    </dgm:pt>
    <dgm:pt modelId="{30D55ADE-7D3E-4CB0-9D09-852328CDE6D0}">
      <dgm:prSet/>
      <dgm:spPr>
        <a:solidFill>
          <a:schemeClr val="tx1">
            <a:lumMod val="50000"/>
            <a:lumOff val="50000"/>
          </a:schemeClr>
        </a:solidFill>
      </dgm:spPr>
      <dgm:t>
        <a:bodyPr/>
        <a:lstStyle/>
        <a:p>
          <a:r>
            <a:rPr lang="en-US" dirty="0" smtClean="0">
              <a:solidFill>
                <a:schemeClr val="bg1"/>
              </a:solidFill>
            </a:rPr>
            <a:t>Skin Concern Ad Group</a:t>
          </a:r>
          <a:endParaRPr lang="en-US" dirty="0">
            <a:solidFill>
              <a:schemeClr val="bg1"/>
            </a:solidFill>
          </a:endParaRPr>
        </a:p>
      </dgm:t>
    </dgm:pt>
    <dgm:pt modelId="{34D82C5E-7C50-49A2-A909-C0C3A0C2BAA0}" type="parTrans" cxnId="{726E1498-76A7-4D62-879C-548F81A18866}">
      <dgm:prSet/>
      <dgm:spPr/>
      <dgm:t>
        <a:bodyPr/>
        <a:lstStyle/>
        <a:p>
          <a:endParaRPr lang="en-US"/>
        </a:p>
      </dgm:t>
    </dgm:pt>
    <dgm:pt modelId="{57D70245-7AE9-4BB7-856F-EAC6C44534C5}" type="sibTrans" cxnId="{726E1498-76A7-4D62-879C-548F81A18866}">
      <dgm:prSet/>
      <dgm:spPr/>
      <dgm:t>
        <a:bodyPr/>
        <a:lstStyle/>
        <a:p>
          <a:endParaRPr lang="en-US"/>
        </a:p>
      </dgm:t>
    </dgm:pt>
    <dgm:pt modelId="{EF23349C-61B0-40A1-8AD6-861720DE9F17}" type="pres">
      <dgm:prSet presAssocID="{4DC1A176-F97C-4FED-A61D-FF1684CF7B7E}" presName="mainComposite" presStyleCnt="0">
        <dgm:presLayoutVars>
          <dgm:chPref val="1"/>
          <dgm:dir/>
          <dgm:animOne val="branch"/>
          <dgm:animLvl val="lvl"/>
          <dgm:resizeHandles val="exact"/>
        </dgm:presLayoutVars>
      </dgm:prSet>
      <dgm:spPr/>
      <dgm:t>
        <a:bodyPr/>
        <a:lstStyle/>
        <a:p>
          <a:endParaRPr lang="en-US"/>
        </a:p>
      </dgm:t>
    </dgm:pt>
    <dgm:pt modelId="{D459B61E-CE22-4422-B56E-D88BD863AE93}" type="pres">
      <dgm:prSet presAssocID="{4DC1A176-F97C-4FED-A61D-FF1684CF7B7E}" presName="hierFlow" presStyleCnt="0"/>
      <dgm:spPr/>
    </dgm:pt>
    <dgm:pt modelId="{36471693-F142-4EF5-AB36-CE53420AD25F}" type="pres">
      <dgm:prSet presAssocID="{4DC1A176-F97C-4FED-A61D-FF1684CF7B7E}" presName="hierChild1" presStyleCnt="0">
        <dgm:presLayoutVars>
          <dgm:chPref val="1"/>
          <dgm:animOne val="branch"/>
          <dgm:animLvl val="lvl"/>
        </dgm:presLayoutVars>
      </dgm:prSet>
      <dgm:spPr/>
    </dgm:pt>
    <dgm:pt modelId="{8E093C79-19E2-4EA1-BC7D-27F6B7E5C0E4}" type="pres">
      <dgm:prSet presAssocID="{42A71771-5374-4B94-8F34-5ABA0376C9C3}" presName="Name14" presStyleCnt="0"/>
      <dgm:spPr/>
    </dgm:pt>
    <dgm:pt modelId="{5650D326-A668-4157-955D-551A2492151B}" type="pres">
      <dgm:prSet presAssocID="{42A71771-5374-4B94-8F34-5ABA0376C9C3}" presName="level1Shape" presStyleLbl="node0" presStyleIdx="0" presStyleCnt="1">
        <dgm:presLayoutVars>
          <dgm:chPref val="3"/>
        </dgm:presLayoutVars>
      </dgm:prSet>
      <dgm:spPr/>
      <dgm:t>
        <a:bodyPr/>
        <a:lstStyle/>
        <a:p>
          <a:endParaRPr lang="en-US"/>
        </a:p>
      </dgm:t>
    </dgm:pt>
    <dgm:pt modelId="{7B88FBDD-042E-48A3-ADCF-7756CBD37ED2}" type="pres">
      <dgm:prSet presAssocID="{42A71771-5374-4B94-8F34-5ABA0376C9C3}" presName="hierChild2" presStyleCnt="0"/>
      <dgm:spPr/>
    </dgm:pt>
    <dgm:pt modelId="{FE50C4F3-12DB-454F-86E4-00CB74707EEA}" type="pres">
      <dgm:prSet presAssocID="{41F06AE2-AFBF-490F-B068-271717AA50ED}" presName="Name19" presStyleLbl="parChTrans1D2" presStyleIdx="0" presStyleCnt="2"/>
      <dgm:spPr/>
      <dgm:t>
        <a:bodyPr/>
        <a:lstStyle/>
        <a:p>
          <a:endParaRPr lang="en-US"/>
        </a:p>
      </dgm:t>
    </dgm:pt>
    <dgm:pt modelId="{88FB9421-9E6A-484C-A9A9-8550CA87CF3A}" type="pres">
      <dgm:prSet presAssocID="{73EF51C4-E48C-49E0-8537-2933907D740D}" presName="Name21" presStyleCnt="0"/>
      <dgm:spPr/>
    </dgm:pt>
    <dgm:pt modelId="{9A824A5B-B0EA-4F43-BC3F-FC0F51556AB0}" type="pres">
      <dgm:prSet presAssocID="{73EF51C4-E48C-49E0-8537-2933907D740D}" presName="level2Shape" presStyleLbl="asst1" presStyleIdx="0" presStyleCnt="2" custLinFactNeighborX="37715" custLinFactNeighborY="-3728"/>
      <dgm:spPr/>
      <dgm:t>
        <a:bodyPr/>
        <a:lstStyle/>
        <a:p>
          <a:endParaRPr lang="en-US"/>
        </a:p>
      </dgm:t>
    </dgm:pt>
    <dgm:pt modelId="{2A63BD32-79C3-4CE0-8A75-068CEAADB79A}" type="pres">
      <dgm:prSet presAssocID="{73EF51C4-E48C-49E0-8537-2933907D740D}" presName="hierChild3" presStyleCnt="0"/>
      <dgm:spPr/>
    </dgm:pt>
    <dgm:pt modelId="{0557E78C-4AE8-467E-A797-02B7C19EFA77}" type="pres">
      <dgm:prSet presAssocID="{C1AFCE77-9162-49F6-A740-394034692EC9}" presName="Name19" presStyleLbl="parChTrans1D3" presStyleIdx="0" presStyleCnt="4"/>
      <dgm:spPr/>
      <dgm:t>
        <a:bodyPr/>
        <a:lstStyle/>
        <a:p>
          <a:endParaRPr lang="en-US"/>
        </a:p>
      </dgm:t>
    </dgm:pt>
    <dgm:pt modelId="{9420D74F-815B-4D17-8BBB-8862983ECA6A}" type="pres">
      <dgm:prSet presAssocID="{57732125-7E52-4D54-9BFB-34429B7737B2}" presName="Name21" presStyleCnt="0"/>
      <dgm:spPr/>
    </dgm:pt>
    <dgm:pt modelId="{4D5EA705-135F-415B-A2BD-AC375DE69F43}" type="pres">
      <dgm:prSet presAssocID="{57732125-7E52-4D54-9BFB-34429B7737B2}" presName="level2Shape" presStyleLbl="node3" presStyleIdx="0" presStyleCnt="4" custLinFactNeighborX="26842" custLinFactNeighborY="-1395"/>
      <dgm:spPr/>
      <dgm:t>
        <a:bodyPr/>
        <a:lstStyle/>
        <a:p>
          <a:endParaRPr lang="en-US"/>
        </a:p>
      </dgm:t>
    </dgm:pt>
    <dgm:pt modelId="{D8C57395-B314-4BDD-9A38-406D0FCAD392}" type="pres">
      <dgm:prSet presAssocID="{57732125-7E52-4D54-9BFB-34429B7737B2}" presName="hierChild3" presStyleCnt="0"/>
      <dgm:spPr/>
    </dgm:pt>
    <dgm:pt modelId="{2D4F39F9-2022-4DC1-BF80-B82F41DD9C7C}" type="pres">
      <dgm:prSet presAssocID="{16A38EBE-8A95-4CB0-81B8-9680A95D7B95}" presName="Name19" presStyleLbl="parChTrans1D3" presStyleIdx="1" presStyleCnt="4"/>
      <dgm:spPr/>
      <dgm:t>
        <a:bodyPr/>
        <a:lstStyle/>
        <a:p>
          <a:endParaRPr lang="en-US"/>
        </a:p>
      </dgm:t>
    </dgm:pt>
    <dgm:pt modelId="{075F9041-6EF9-42E8-9314-22182F82F665}" type="pres">
      <dgm:prSet presAssocID="{9F37D497-420C-4F1E-BF92-C1787FCDCDE7}" presName="Name21" presStyleCnt="0"/>
      <dgm:spPr/>
    </dgm:pt>
    <dgm:pt modelId="{7FBD65FD-73B7-45FD-A75C-B50310E824E9}" type="pres">
      <dgm:prSet presAssocID="{9F37D497-420C-4F1E-BF92-C1787FCDCDE7}" presName="level2Shape" presStyleLbl="node3" presStyleIdx="1" presStyleCnt="4" custLinFactNeighborX="18841" custLinFactNeighborY="-1395"/>
      <dgm:spPr/>
      <dgm:t>
        <a:bodyPr/>
        <a:lstStyle/>
        <a:p>
          <a:endParaRPr lang="en-US"/>
        </a:p>
      </dgm:t>
    </dgm:pt>
    <dgm:pt modelId="{13BD9240-7DDB-4F11-B015-C11D72492ED2}" type="pres">
      <dgm:prSet presAssocID="{9F37D497-420C-4F1E-BF92-C1787FCDCDE7}" presName="hierChild3" presStyleCnt="0"/>
      <dgm:spPr/>
    </dgm:pt>
    <dgm:pt modelId="{3E154D42-E511-47A1-BF45-481986E3B322}" type="pres">
      <dgm:prSet presAssocID="{A928188F-07DE-4911-A695-D9C339714790}" presName="Name19" presStyleLbl="parChTrans1D2" presStyleIdx="1" presStyleCnt="2"/>
      <dgm:spPr/>
      <dgm:t>
        <a:bodyPr/>
        <a:lstStyle/>
        <a:p>
          <a:endParaRPr lang="en-US"/>
        </a:p>
      </dgm:t>
    </dgm:pt>
    <dgm:pt modelId="{1B5AF94A-7553-49D9-8FE7-2510FAE50405}" type="pres">
      <dgm:prSet presAssocID="{F2EF6CB8-5C05-4C28-B07B-35AE868B28C8}" presName="Name21" presStyleCnt="0"/>
      <dgm:spPr/>
    </dgm:pt>
    <dgm:pt modelId="{0912EEB1-5637-43CA-B125-6D80BE67BE44}" type="pres">
      <dgm:prSet presAssocID="{F2EF6CB8-5C05-4C28-B07B-35AE868B28C8}" presName="level2Shape" presStyleLbl="asst1" presStyleIdx="1" presStyleCnt="2" custLinFactNeighborX="-49641" custLinFactNeighborY="-3728"/>
      <dgm:spPr/>
      <dgm:t>
        <a:bodyPr/>
        <a:lstStyle/>
        <a:p>
          <a:endParaRPr lang="en-US"/>
        </a:p>
      </dgm:t>
    </dgm:pt>
    <dgm:pt modelId="{B2B08793-FF86-44A3-A6CA-1E7B770A0708}" type="pres">
      <dgm:prSet presAssocID="{F2EF6CB8-5C05-4C28-B07B-35AE868B28C8}" presName="hierChild3" presStyleCnt="0"/>
      <dgm:spPr/>
    </dgm:pt>
    <dgm:pt modelId="{CC7E5FF1-9C37-4319-959C-1FB593106B13}" type="pres">
      <dgm:prSet presAssocID="{A4FADC1B-0397-4719-9CE2-0D2C0E438D81}" presName="Name19" presStyleLbl="parChTrans1D3" presStyleIdx="2" presStyleCnt="4"/>
      <dgm:spPr/>
      <dgm:t>
        <a:bodyPr/>
        <a:lstStyle/>
        <a:p>
          <a:endParaRPr lang="en-US"/>
        </a:p>
      </dgm:t>
    </dgm:pt>
    <dgm:pt modelId="{4BB1B183-8E19-407B-87EF-39E108A2B82C}" type="pres">
      <dgm:prSet presAssocID="{C0C6668F-8E68-410B-8955-83A6A1167C77}" presName="Name21" presStyleCnt="0"/>
      <dgm:spPr/>
    </dgm:pt>
    <dgm:pt modelId="{6ABE248D-D992-40DD-AD35-FC1269578C3F}" type="pres">
      <dgm:prSet presAssocID="{C0C6668F-8E68-410B-8955-83A6A1167C77}" presName="level2Shape" presStyleLbl="node3" presStyleIdx="2" presStyleCnt="4" custLinFactNeighborX="-2715" custLinFactNeighborY="-1395"/>
      <dgm:spPr/>
      <dgm:t>
        <a:bodyPr/>
        <a:lstStyle/>
        <a:p>
          <a:endParaRPr lang="en-US"/>
        </a:p>
      </dgm:t>
    </dgm:pt>
    <dgm:pt modelId="{57A7590E-EA00-4C4A-A477-3F3FE8D8783A}" type="pres">
      <dgm:prSet presAssocID="{C0C6668F-8E68-410B-8955-83A6A1167C77}" presName="hierChild3" presStyleCnt="0"/>
      <dgm:spPr/>
    </dgm:pt>
    <dgm:pt modelId="{80E7F9DD-D0CA-4C34-9018-F0E88847994A}" type="pres">
      <dgm:prSet presAssocID="{34D82C5E-7C50-49A2-A909-C0C3A0C2BAA0}" presName="Name19" presStyleLbl="parChTrans1D3" presStyleIdx="3" presStyleCnt="4"/>
      <dgm:spPr/>
      <dgm:t>
        <a:bodyPr/>
        <a:lstStyle/>
        <a:p>
          <a:endParaRPr lang="en-US"/>
        </a:p>
      </dgm:t>
    </dgm:pt>
    <dgm:pt modelId="{D4D72779-91EA-4832-AAD4-4AD4DD9F117B}" type="pres">
      <dgm:prSet presAssocID="{30D55ADE-7D3E-4CB0-9D09-852328CDE6D0}" presName="Name21" presStyleCnt="0"/>
      <dgm:spPr/>
    </dgm:pt>
    <dgm:pt modelId="{8FB29511-1D89-40BC-AEBA-AB592276CAF9}" type="pres">
      <dgm:prSet presAssocID="{30D55ADE-7D3E-4CB0-9D09-852328CDE6D0}" presName="level2Shape" presStyleLbl="node3" presStyleIdx="3" presStyleCnt="4" custLinFactNeighborX="-19753" custLinFactNeighborY="-1395"/>
      <dgm:spPr/>
      <dgm:t>
        <a:bodyPr/>
        <a:lstStyle/>
        <a:p>
          <a:endParaRPr lang="en-US"/>
        </a:p>
      </dgm:t>
    </dgm:pt>
    <dgm:pt modelId="{6ED6D625-C17D-4476-A29B-15B9060791B0}" type="pres">
      <dgm:prSet presAssocID="{30D55ADE-7D3E-4CB0-9D09-852328CDE6D0}" presName="hierChild3" presStyleCnt="0"/>
      <dgm:spPr/>
    </dgm:pt>
    <dgm:pt modelId="{885A0EDC-F4A7-418B-BFA4-B1DC6ED57A9E}" type="pres">
      <dgm:prSet presAssocID="{4DC1A176-F97C-4FED-A61D-FF1684CF7B7E}" presName="bgShapesFlow" presStyleCnt="0"/>
      <dgm:spPr/>
    </dgm:pt>
  </dgm:ptLst>
  <dgm:cxnLst>
    <dgm:cxn modelId="{0CE395A9-90BD-4A5A-A4FB-097552420845}" type="presOf" srcId="{41F06AE2-AFBF-490F-B068-271717AA50ED}" destId="{FE50C4F3-12DB-454F-86E4-00CB74707EEA}" srcOrd="0" destOrd="0" presId="urn:microsoft.com/office/officeart/2005/8/layout/hierarchy6"/>
    <dgm:cxn modelId="{726E1498-76A7-4D62-879C-548F81A18866}" srcId="{F2EF6CB8-5C05-4C28-B07B-35AE868B28C8}" destId="{30D55ADE-7D3E-4CB0-9D09-852328CDE6D0}" srcOrd="1" destOrd="0" parTransId="{34D82C5E-7C50-49A2-A909-C0C3A0C2BAA0}" sibTransId="{57D70245-7AE9-4BB7-856F-EAC6C44534C5}"/>
    <dgm:cxn modelId="{72DB963A-A2B1-41F4-B956-A1BAF3213FDD}" type="presOf" srcId="{9F37D497-420C-4F1E-BF92-C1787FCDCDE7}" destId="{7FBD65FD-73B7-45FD-A75C-B50310E824E9}" srcOrd="0" destOrd="0" presId="urn:microsoft.com/office/officeart/2005/8/layout/hierarchy6"/>
    <dgm:cxn modelId="{04273B70-6730-47C4-ABF8-6C5241B92D81}" type="presOf" srcId="{C0C6668F-8E68-410B-8955-83A6A1167C77}" destId="{6ABE248D-D992-40DD-AD35-FC1269578C3F}" srcOrd="0" destOrd="0" presId="urn:microsoft.com/office/officeart/2005/8/layout/hierarchy6"/>
    <dgm:cxn modelId="{B553E8EE-E3B3-4833-8C67-95EDE24B392B}" type="presOf" srcId="{F2EF6CB8-5C05-4C28-B07B-35AE868B28C8}" destId="{0912EEB1-5637-43CA-B125-6D80BE67BE44}" srcOrd="0" destOrd="0" presId="urn:microsoft.com/office/officeart/2005/8/layout/hierarchy6"/>
    <dgm:cxn modelId="{E00D8DF4-7B6F-4025-A9FB-8CEC10B6EE28}" type="presOf" srcId="{42A71771-5374-4B94-8F34-5ABA0376C9C3}" destId="{5650D326-A668-4157-955D-551A2492151B}" srcOrd="0" destOrd="0" presId="urn:microsoft.com/office/officeart/2005/8/layout/hierarchy6"/>
    <dgm:cxn modelId="{A443A768-449E-4BCC-AEE3-897C6667FB9D}" srcId="{42A71771-5374-4B94-8F34-5ABA0376C9C3}" destId="{F2EF6CB8-5C05-4C28-B07B-35AE868B28C8}" srcOrd="1" destOrd="0" parTransId="{A928188F-07DE-4911-A695-D9C339714790}" sibTransId="{535CC5C1-D5D5-45F8-B736-84B0E82E19B4}"/>
    <dgm:cxn modelId="{22E04520-8875-4B8C-9C8E-304FDA647ABE}" srcId="{73EF51C4-E48C-49E0-8537-2933907D740D}" destId="{57732125-7E52-4D54-9BFB-34429B7737B2}" srcOrd="0" destOrd="0" parTransId="{C1AFCE77-9162-49F6-A740-394034692EC9}" sibTransId="{A553D668-A670-43B3-A1BB-B23DB5DF701C}"/>
    <dgm:cxn modelId="{9CE15DE8-1FFC-4E1A-AF2F-16D7FB761E50}" srcId="{F2EF6CB8-5C05-4C28-B07B-35AE868B28C8}" destId="{C0C6668F-8E68-410B-8955-83A6A1167C77}" srcOrd="0" destOrd="0" parTransId="{A4FADC1B-0397-4719-9CE2-0D2C0E438D81}" sibTransId="{B4AFD98E-C356-4CCF-BB13-2F7696E5643E}"/>
    <dgm:cxn modelId="{79587C8A-0939-43B7-B870-A93C9E7FE4CC}" type="presOf" srcId="{73EF51C4-E48C-49E0-8537-2933907D740D}" destId="{9A824A5B-B0EA-4F43-BC3F-FC0F51556AB0}" srcOrd="0" destOrd="0" presId="urn:microsoft.com/office/officeart/2005/8/layout/hierarchy6"/>
    <dgm:cxn modelId="{7E560781-A592-49CC-932F-09FD34DA8AC9}" type="presOf" srcId="{30D55ADE-7D3E-4CB0-9D09-852328CDE6D0}" destId="{8FB29511-1D89-40BC-AEBA-AB592276CAF9}" srcOrd="0" destOrd="0" presId="urn:microsoft.com/office/officeart/2005/8/layout/hierarchy6"/>
    <dgm:cxn modelId="{2F6DFA9D-762A-437C-9B36-B9CB935FBBD0}" type="presOf" srcId="{4DC1A176-F97C-4FED-A61D-FF1684CF7B7E}" destId="{EF23349C-61B0-40A1-8AD6-861720DE9F17}" srcOrd="0" destOrd="0" presId="urn:microsoft.com/office/officeart/2005/8/layout/hierarchy6"/>
    <dgm:cxn modelId="{D189C91C-B057-45A6-AB25-321F1BBF6863}" type="presOf" srcId="{A4FADC1B-0397-4719-9CE2-0D2C0E438D81}" destId="{CC7E5FF1-9C37-4319-959C-1FB593106B13}" srcOrd="0" destOrd="0" presId="urn:microsoft.com/office/officeart/2005/8/layout/hierarchy6"/>
    <dgm:cxn modelId="{DC0EDDFB-F8B0-48B0-9A8B-349C0FAA6934}" type="presOf" srcId="{A928188F-07DE-4911-A695-D9C339714790}" destId="{3E154D42-E511-47A1-BF45-481986E3B322}" srcOrd="0" destOrd="0" presId="urn:microsoft.com/office/officeart/2005/8/layout/hierarchy6"/>
    <dgm:cxn modelId="{7C17B7BE-DDCF-463A-9ECE-17CEB6796A23}" srcId="{73EF51C4-E48C-49E0-8537-2933907D740D}" destId="{9F37D497-420C-4F1E-BF92-C1787FCDCDE7}" srcOrd="1" destOrd="0" parTransId="{16A38EBE-8A95-4CB0-81B8-9680A95D7B95}" sibTransId="{25939574-802B-4C9F-9EB1-C6FF427CD4B8}"/>
    <dgm:cxn modelId="{508C28EC-32AE-4E1F-9CB7-C2CFF48A63F1}" type="presOf" srcId="{16A38EBE-8A95-4CB0-81B8-9680A95D7B95}" destId="{2D4F39F9-2022-4DC1-BF80-B82F41DD9C7C}" srcOrd="0" destOrd="0" presId="urn:microsoft.com/office/officeart/2005/8/layout/hierarchy6"/>
    <dgm:cxn modelId="{E9BFEC27-05F9-48DD-AAC7-514BFFE54CD7}" srcId="{4DC1A176-F97C-4FED-A61D-FF1684CF7B7E}" destId="{42A71771-5374-4B94-8F34-5ABA0376C9C3}" srcOrd="0" destOrd="0" parTransId="{A4738ADF-AA73-4900-8BED-58F6C44E990D}" sibTransId="{DA0B72B4-6C65-404E-A07F-EB753D74844A}"/>
    <dgm:cxn modelId="{8C8BFE3C-B861-4A68-9319-311EF978747D}" type="presOf" srcId="{34D82C5E-7C50-49A2-A909-C0C3A0C2BAA0}" destId="{80E7F9DD-D0CA-4C34-9018-F0E88847994A}" srcOrd="0" destOrd="0" presId="urn:microsoft.com/office/officeart/2005/8/layout/hierarchy6"/>
    <dgm:cxn modelId="{818552E8-172C-4DB6-9484-035D8EA16774}" type="presOf" srcId="{C1AFCE77-9162-49F6-A740-394034692EC9}" destId="{0557E78C-4AE8-467E-A797-02B7C19EFA77}" srcOrd="0" destOrd="0" presId="urn:microsoft.com/office/officeart/2005/8/layout/hierarchy6"/>
    <dgm:cxn modelId="{A32538EB-6F75-4BC0-8FF0-F1B0708BAB7E}" type="presOf" srcId="{57732125-7E52-4D54-9BFB-34429B7737B2}" destId="{4D5EA705-135F-415B-A2BD-AC375DE69F43}" srcOrd="0" destOrd="0" presId="urn:microsoft.com/office/officeart/2005/8/layout/hierarchy6"/>
    <dgm:cxn modelId="{C564D4AA-C644-4B58-B296-68780986AD45}" srcId="{42A71771-5374-4B94-8F34-5ABA0376C9C3}" destId="{73EF51C4-E48C-49E0-8537-2933907D740D}" srcOrd="0" destOrd="0" parTransId="{41F06AE2-AFBF-490F-B068-271717AA50ED}" sibTransId="{BB18EB05-8977-4F42-B050-C598FDF57E50}"/>
    <dgm:cxn modelId="{2AD19064-8278-4FCE-85E5-867BDB6AEA78}" type="presParOf" srcId="{EF23349C-61B0-40A1-8AD6-861720DE9F17}" destId="{D459B61E-CE22-4422-B56E-D88BD863AE93}" srcOrd="0" destOrd="0" presId="urn:microsoft.com/office/officeart/2005/8/layout/hierarchy6"/>
    <dgm:cxn modelId="{F23349CA-562E-4A7E-8355-FD1DE874F7DF}" type="presParOf" srcId="{D459B61E-CE22-4422-B56E-D88BD863AE93}" destId="{36471693-F142-4EF5-AB36-CE53420AD25F}" srcOrd="0" destOrd="0" presId="urn:microsoft.com/office/officeart/2005/8/layout/hierarchy6"/>
    <dgm:cxn modelId="{39D9D3F4-09EB-4301-A2DA-69390114EE49}" type="presParOf" srcId="{36471693-F142-4EF5-AB36-CE53420AD25F}" destId="{8E093C79-19E2-4EA1-BC7D-27F6B7E5C0E4}" srcOrd="0" destOrd="0" presId="urn:microsoft.com/office/officeart/2005/8/layout/hierarchy6"/>
    <dgm:cxn modelId="{C18A433C-157C-4D9A-AE2D-F36FEA32E90A}" type="presParOf" srcId="{8E093C79-19E2-4EA1-BC7D-27F6B7E5C0E4}" destId="{5650D326-A668-4157-955D-551A2492151B}" srcOrd="0" destOrd="0" presId="urn:microsoft.com/office/officeart/2005/8/layout/hierarchy6"/>
    <dgm:cxn modelId="{0383A467-8D71-4712-AC6D-849E90CED8D5}" type="presParOf" srcId="{8E093C79-19E2-4EA1-BC7D-27F6B7E5C0E4}" destId="{7B88FBDD-042E-48A3-ADCF-7756CBD37ED2}" srcOrd="1" destOrd="0" presId="urn:microsoft.com/office/officeart/2005/8/layout/hierarchy6"/>
    <dgm:cxn modelId="{93A91B4F-D18A-4B7B-AFC0-30B75ABA478B}" type="presParOf" srcId="{7B88FBDD-042E-48A3-ADCF-7756CBD37ED2}" destId="{FE50C4F3-12DB-454F-86E4-00CB74707EEA}" srcOrd="0" destOrd="0" presId="urn:microsoft.com/office/officeart/2005/8/layout/hierarchy6"/>
    <dgm:cxn modelId="{104BD124-1863-464F-B3E9-3C9B08CB6E93}" type="presParOf" srcId="{7B88FBDD-042E-48A3-ADCF-7756CBD37ED2}" destId="{88FB9421-9E6A-484C-A9A9-8550CA87CF3A}" srcOrd="1" destOrd="0" presId="urn:microsoft.com/office/officeart/2005/8/layout/hierarchy6"/>
    <dgm:cxn modelId="{5C942D9B-FE15-4068-8578-147983AF0D67}" type="presParOf" srcId="{88FB9421-9E6A-484C-A9A9-8550CA87CF3A}" destId="{9A824A5B-B0EA-4F43-BC3F-FC0F51556AB0}" srcOrd="0" destOrd="0" presId="urn:microsoft.com/office/officeart/2005/8/layout/hierarchy6"/>
    <dgm:cxn modelId="{AD9D8CEC-7014-4578-971F-6D682B300D16}" type="presParOf" srcId="{88FB9421-9E6A-484C-A9A9-8550CA87CF3A}" destId="{2A63BD32-79C3-4CE0-8A75-068CEAADB79A}" srcOrd="1" destOrd="0" presId="urn:microsoft.com/office/officeart/2005/8/layout/hierarchy6"/>
    <dgm:cxn modelId="{92156C05-58B9-4DCF-9488-6AE1F907F463}" type="presParOf" srcId="{2A63BD32-79C3-4CE0-8A75-068CEAADB79A}" destId="{0557E78C-4AE8-467E-A797-02B7C19EFA77}" srcOrd="0" destOrd="0" presId="urn:microsoft.com/office/officeart/2005/8/layout/hierarchy6"/>
    <dgm:cxn modelId="{4BE87FCB-EEC7-4346-81E3-A308C33603CA}" type="presParOf" srcId="{2A63BD32-79C3-4CE0-8A75-068CEAADB79A}" destId="{9420D74F-815B-4D17-8BBB-8862983ECA6A}" srcOrd="1" destOrd="0" presId="urn:microsoft.com/office/officeart/2005/8/layout/hierarchy6"/>
    <dgm:cxn modelId="{ABB69633-849F-4A08-A8DF-0C0B6A2CF36A}" type="presParOf" srcId="{9420D74F-815B-4D17-8BBB-8862983ECA6A}" destId="{4D5EA705-135F-415B-A2BD-AC375DE69F43}" srcOrd="0" destOrd="0" presId="urn:microsoft.com/office/officeart/2005/8/layout/hierarchy6"/>
    <dgm:cxn modelId="{350C8125-1FC7-4680-8474-3291656F8D64}" type="presParOf" srcId="{9420D74F-815B-4D17-8BBB-8862983ECA6A}" destId="{D8C57395-B314-4BDD-9A38-406D0FCAD392}" srcOrd="1" destOrd="0" presId="urn:microsoft.com/office/officeart/2005/8/layout/hierarchy6"/>
    <dgm:cxn modelId="{2AAF330A-2D9C-4284-BDE8-B3E5D4287803}" type="presParOf" srcId="{2A63BD32-79C3-4CE0-8A75-068CEAADB79A}" destId="{2D4F39F9-2022-4DC1-BF80-B82F41DD9C7C}" srcOrd="2" destOrd="0" presId="urn:microsoft.com/office/officeart/2005/8/layout/hierarchy6"/>
    <dgm:cxn modelId="{CDEC5B10-EDBD-43EE-A48F-927AF1B7314F}" type="presParOf" srcId="{2A63BD32-79C3-4CE0-8A75-068CEAADB79A}" destId="{075F9041-6EF9-42E8-9314-22182F82F665}" srcOrd="3" destOrd="0" presId="urn:microsoft.com/office/officeart/2005/8/layout/hierarchy6"/>
    <dgm:cxn modelId="{18A39A17-40B6-456C-B799-04D77433C40D}" type="presParOf" srcId="{075F9041-6EF9-42E8-9314-22182F82F665}" destId="{7FBD65FD-73B7-45FD-A75C-B50310E824E9}" srcOrd="0" destOrd="0" presId="urn:microsoft.com/office/officeart/2005/8/layout/hierarchy6"/>
    <dgm:cxn modelId="{B9A21BE2-4F1C-4795-9480-003B87700828}" type="presParOf" srcId="{075F9041-6EF9-42E8-9314-22182F82F665}" destId="{13BD9240-7DDB-4F11-B015-C11D72492ED2}" srcOrd="1" destOrd="0" presId="urn:microsoft.com/office/officeart/2005/8/layout/hierarchy6"/>
    <dgm:cxn modelId="{A044E9D3-BE5D-4408-BD51-15850FD405C2}" type="presParOf" srcId="{7B88FBDD-042E-48A3-ADCF-7756CBD37ED2}" destId="{3E154D42-E511-47A1-BF45-481986E3B322}" srcOrd="2" destOrd="0" presId="urn:microsoft.com/office/officeart/2005/8/layout/hierarchy6"/>
    <dgm:cxn modelId="{02772628-CDB2-47F0-A581-FD5C1F4D24A1}" type="presParOf" srcId="{7B88FBDD-042E-48A3-ADCF-7756CBD37ED2}" destId="{1B5AF94A-7553-49D9-8FE7-2510FAE50405}" srcOrd="3" destOrd="0" presId="urn:microsoft.com/office/officeart/2005/8/layout/hierarchy6"/>
    <dgm:cxn modelId="{265CAC04-B225-4758-8FB2-1F1AE9B1F945}" type="presParOf" srcId="{1B5AF94A-7553-49D9-8FE7-2510FAE50405}" destId="{0912EEB1-5637-43CA-B125-6D80BE67BE44}" srcOrd="0" destOrd="0" presId="urn:microsoft.com/office/officeart/2005/8/layout/hierarchy6"/>
    <dgm:cxn modelId="{052A5505-0505-478E-8E41-1241C7D16E07}" type="presParOf" srcId="{1B5AF94A-7553-49D9-8FE7-2510FAE50405}" destId="{B2B08793-FF86-44A3-A6CA-1E7B770A0708}" srcOrd="1" destOrd="0" presId="urn:microsoft.com/office/officeart/2005/8/layout/hierarchy6"/>
    <dgm:cxn modelId="{A80E2182-11DC-4B0A-9F02-2E95037B100E}" type="presParOf" srcId="{B2B08793-FF86-44A3-A6CA-1E7B770A0708}" destId="{CC7E5FF1-9C37-4319-959C-1FB593106B13}" srcOrd="0" destOrd="0" presId="urn:microsoft.com/office/officeart/2005/8/layout/hierarchy6"/>
    <dgm:cxn modelId="{BBB23EDE-927B-4FDE-8264-6E475A35CA21}" type="presParOf" srcId="{B2B08793-FF86-44A3-A6CA-1E7B770A0708}" destId="{4BB1B183-8E19-407B-87EF-39E108A2B82C}" srcOrd="1" destOrd="0" presId="urn:microsoft.com/office/officeart/2005/8/layout/hierarchy6"/>
    <dgm:cxn modelId="{E9784BF8-38AA-4A5D-A1C8-41E3319B12CD}" type="presParOf" srcId="{4BB1B183-8E19-407B-87EF-39E108A2B82C}" destId="{6ABE248D-D992-40DD-AD35-FC1269578C3F}" srcOrd="0" destOrd="0" presId="urn:microsoft.com/office/officeart/2005/8/layout/hierarchy6"/>
    <dgm:cxn modelId="{F5D1131C-BB78-436A-85A5-3DE0D334B01A}" type="presParOf" srcId="{4BB1B183-8E19-407B-87EF-39E108A2B82C}" destId="{57A7590E-EA00-4C4A-A477-3F3FE8D8783A}" srcOrd="1" destOrd="0" presId="urn:microsoft.com/office/officeart/2005/8/layout/hierarchy6"/>
    <dgm:cxn modelId="{1E02F638-36B6-4AD4-9ABF-F65EE4765FCB}" type="presParOf" srcId="{B2B08793-FF86-44A3-A6CA-1E7B770A0708}" destId="{80E7F9DD-D0CA-4C34-9018-F0E88847994A}" srcOrd="2" destOrd="0" presId="urn:microsoft.com/office/officeart/2005/8/layout/hierarchy6"/>
    <dgm:cxn modelId="{A50CA01D-88B2-4A9A-AF0E-4C284C28C39C}" type="presParOf" srcId="{B2B08793-FF86-44A3-A6CA-1E7B770A0708}" destId="{D4D72779-91EA-4832-AAD4-4AD4DD9F117B}" srcOrd="3" destOrd="0" presId="urn:microsoft.com/office/officeart/2005/8/layout/hierarchy6"/>
    <dgm:cxn modelId="{F5F4512B-5646-43FC-B66F-5BBEFC7A3CC7}" type="presParOf" srcId="{D4D72779-91EA-4832-AAD4-4AD4DD9F117B}" destId="{8FB29511-1D89-40BC-AEBA-AB592276CAF9}" srcOrd="0" destOrd="0" presId="urn:microsoft.com/office/officeart/2005/8/layout/hierarchy6"/>
    <dgm:cxn modelId="{574E3648-F7D0-4032-9E10-DBD1E8CB5BDC}" type="presParOf" srcId="{D4D72779-91EA-4832-AAD4-4AD4DD9F117B}" destId="{6ED6D625-C17D-4476-A29B-15B9060791B0}" srcOrd="1" destOrd="0" presId="urn:microsoft.com/office/officeart/2005/8/layout/hierarchy6"/>
    <dgm:cxn modelId="{5C843A2B-03C4-498E-B40D-0AF222F65588}" type="presParOf" srcId="{EF23349C-61B0-40A1-8AD6-861720DE9F17}" destId="{885A0EDC-F4A7-418B-BFA4-B1DC6ED57A9E}"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4C8CE05-EF74-4825-B1AE-0F22412AAC36}" type="doc">
      <dgm:prSet loTypeId="urn:microsoft.com/office/officeart/2005/8/layout/vList5" loCatId="list" qsTypeId="urn:microsoft.com/office/officeart/2005/8/quickstyle/simple4" qsCatId="simple" csTypeId="urn:microsoft.com/office/officeart/2005/8/colors/accent2_2" csCatId="accent2" phldr="1"/>
      <dgm:spPr/>
      <dgm:t>
        <a:bodyPr/>
        <a:lstStyle/>
        <a:p>
          <a:endParaRPr lang="en-US"/>
        </a:p>
      </dgm:t>
    </dgm:pt>
    <dgm:pt modelId="{5AA470FE-10D6-40E6-B9AB-8D51572BC192}">
      <dgm:prSet phldrT="[Text]"/>
      <dgm:spPr/>
      <dgm:t>
        <a:bodyPr/>
        <a:lstStyle/>
        <a:p>
          <a:r>
            <a:rPr lang="en-US" dirty="0" smtClean="0"/>
            <a:t>&lt;</a:t>
          </a:r>
          <a:r>
            <a:rPr lang="en-US" dirty="0" err="1" smtClean="0"/>
            <a:t>url</a:t>
          </a:r>
          <a:r>
            <a:rPr lang="en-US" dirty="0" smtClean="0"/>
            <a:t>&gt;</a:t>
          </a:r>
          <a:endParaRPr lang="en-US" dirty="0"/>
        </a:p>
      </dgm:t>
    </dgm:pt>
    <dgm:pt modelId="{3A6A0FAA-356E-4E19-ACA8-F55B17E9CF80}" type="parTrans" cxnId="{FB6686E5-74BC-41A3-92DC-E001E1A6B047}">
      <dgm:prSet/>
      <dgm:spPr/>
      <dgm:t>
        <a:bodyPr/>
        <a:lstStyle/>
        <a:p>
          <a:endParaRPr lang="en-US"/>
        </a:p>
      </dgm:t>
    </dgm:pt>
    <dgm:pt modelId="{4DF74632-DFAC-423E-ABE2-94B7BFDCD60B}" type="sibTrans" cxnId="{FB6686E5-74BC-41A3-92DC-E001E1A6B047}">
      <dgm:prSet/>
      <dgm:spPr/>
      <dgm:t>
        <a:bodyPr/>
        <a:lstStyle/>
        <a:p>
          <a:endParaRPr lang="en-US"/>
        </a:p>
      </dgm:t>
    </dgm:pt>
    <dgm:pt modelId="{468EC756-5EBD-4B50-979E-4B3255DC87CB}">
      <dgm:prSet phldrT="[Text]" custT="1"/>
      <dgm:spPr/>
      <dgm:t>
        <a:bodyPr/>
        <a:lstStyle/>
        <a:p>
          <a:r>
            <a:rPr lang="en-US" sz="1200" dirty="0" smtClean="0"/>
            <a:t>Parent tag for each URL entry. The remaining tags are children of this tag.</a:t>
          </a:r>
          <a:endParaRPr lang="en-US" sz="1200" dirty="0"/>
        </a:p>
      </dgm:t>
    </dgm:pt>
    <dgm:pt modelId="{29A6E93E-B06A-4D79-A35E-F73CCA840C31}" type="parTrans" cxnId="{85B098F9-2211-47E9-BEA7-6E935996A9EA}">
      <dgm:prSet/>
      <dgm:spPr/>
      <dgm:t>
        <a:bodyPr/>
        <a:lstStyle/>
        <a:p>
          <a:endParaRPr lang="en-US"/>
        </a:p>
      </dgm:t>
    </dgm:pt>
    <dgm:pt modelId="{1F2946BA-C7CC-4773-8113-D83B07560DE2}" type="sibTrans" cxnId="{85B098F9-2211-47E9-BEA7-6E935996A9EA}">
      <dgm:prSet/>
      <dgm:spPr/>
      <dgm:t>
        <a:bodyPr/>
        <a:lstStyle/>
        <a:p>
          <a:endParaRPr lang="en-US"/>
        </a:p>
      </dgm:t>
    </dgm:pt>
    <dgm:pt modelId="{7FD3A42B-70C5-43AC-A5B5-7FA9165495AD}">
      <dgm:prSet phldrT="[Text]"/>
      <dgm:spPr/>
      <dgm:t>
        <a:bodyPr/>
        <a:lstStyle/>
        <a:p>
          <a:r>
            <a:rPr lang="en-US" dirty="0" smtClean="0"/>
            <a:t>&lt;loc&gt;</a:t>
          </a:r>
          <a:endParaRPr lang="en-US" dirty="0"/>
        </a:p>
      </dgm:t>
    </dgm:pt>
    <dgm:pt modelId="{956038A7-BEB8-4215-A7C1-169382E9033D}" type="parTrans" cxnId="{76E0049B-1F56-4427-ABC5-78BB70852B6F}">
      <dgm:prSet/>
      <dgm:spPr/>
      <dgm:t>
        <a:bodyPr/>
        <a:lstStyle/>
        <a:p>
          <a:endParaRPr lang="en-US"/>
        </a:p>
      </dgm:t>
    </dgm:pt>
    <dgm:pt modelId="{E2FE8482-443D-4455-A39E-4E58A0F8CC1A}" type="sibTrans" cxnId="{76E0049B-1F56-4427-ABC5-78BB70852B6F}">
      <dgm:prSet/>
      <dgm:spPr/>
      <dgm:t>
        <a:bodyPr/>
        <a:lstStyle/>
        <a:p>
          <a:endParaRPr lang="en-US"/>
        </a:p>
      </dgm:t>
    </dgm:pt>
    <dgm:pt modelId="{326F503C-AC80-4CC7-9E87-E41D7451E564}">
      <dgm:prSet phldrT="[Text]" custT="1"/>
      <dgm:spPr/>
      <dgm:t>
        <a:bodyPr/>
        <a:lstStyle/>
        <a:p>
          <a:r>
            <a:rPr lang="en-US" sz="1200" dirty="0" smtClean="0"/>
            <a:t>URL of the page. Must begin with http and end with a trailing slash, if web server requires it. Must be less than 2,048 characters.</a:t>
          </a:r>
          <a:endParaRPr lang="en-US" sz="1200" dirty="0"/>
        </a:p>
      </dgm:t>
    </dgm:pt>
    <dgm:pt modelId="{A5CE56FD-8635-417E-A230-3E70C80DB45F}" type="parTrans" cxnId="{0E917354-6152-4204-B000-3B19A3171997}">
      <dgm:prSet/>
      <dgm:spPr/>
      <dgm:t>
        <a:bodyPr/>
        <a:lstStyle/>
        <a:p>
          <a:endParaRPr lang="en-US"/>
        </a:p>
      </dgm:t>
    </dgm:pt>
    <dgm:pt modelId="{A1B39F33-44B9-421E-A248-22E3BCEF1E12}" type="sibTrans" cxnId="{0E917354-6152-4204-B000-3B19A3171997}">
      <dgm:prSet/>
      <dgm:spPr/>
      <dgm:t>
        <a:bodyPr/>
        <a:lstStyle/>
        <a:p>
          <a:endParaRPr lang="en-US"/>
        </a:p>
      </dgm:t>
    </dgm:pt>
    <dgm:pt modelId="{FE7D6591-A931-49A1-A611-6EAF92900679}">
      <dgm:prSet phldrT="[Text]"/>
      <dgm:spPr/>
      <dgm:t>
        <a:bodyPr/>
        <a:lstStyle/>
        <a:p>
          <a:r>
            <a:rPr lang="en-US" dirty="0" smtClean="0"/>
            <a:t>&lt;</a:t>
          </a:r>
          <a:r>
            <a:rPr lang="en-US" dirty="0" err="1" smtClean="0"/>
            <a:t>lastmod</a:t>
          </a:r>
          <a:r>
            <a:rPr lang="en-US" dirty="0" smtClean="0"/>
            <a:t>&gt;</a:t>
          </a:r>
          <a:endParaRPr lang="en-US" dirty="0"/>
        </a:p>
      </dgm:t>
    </dgm:pt>
    <dgm:pt modelId="{0A93F6FF-5E45-4AF8-8142-2851E1353F5A}" type="parTrans" cxnId="{39EA4521-1005-49E6-AEEF-E0D79E6BFA2B}">
      <dgm:prSet/>
      <dgm:spPr/>
      <dgm:t>
        <a:bodyPr/>
        <a:lstStyle/>
        <a:p>
          <a:endParaRPr lang="en-US"/>
        </a:p>
      </dgm:t>
    </dgm:pt>
    <dgm:pt modelId="{84CB5347-2AF6-456C-95A1-E3E1A942F0C0}" type="sibTrans" cxnId="{39EA4521-1005-49E6-AEEF-E0D79E6BFA2B}">
      <dgm:prSet/>
      <dgm:spPr/>
      <dgm:t>
        <a:bodyPr/>
        <a:lstStyle/>
        <a:p>
          <a:endParaRPr lang="en-US"/>
        </a:p>
      </dgm:t>
    </dgm:pt>
    <dgm:pt modelId="{60B42A45-2101-4498-9A70-95BB7382AB9D}">
      <dgm:prSet phldrT="[Text]" custT="1"/>
      <dgm:spPr/>
      <dgm:t>
        <a:bodyPr/>
        <a:lstStyle/>
        <a:p>
          <a:r>
            <a:rPr lang="en-US" sz="1200" dirty="0" smtClean="0"/>
            <a:t>The date of last modification of the page. Format should be YYYY-MM-DD. </a:t>
          </a:r>
          <a:endParaRPr lang="en-US" sz="1200" dirty="0"/>
        </a:p>
      </dgm:t>
    </dgm:pt>
    <dgm:pt modelId="{2F387639-96A8-4FEA-94CC-E3A7ADE6B83F}" type="parTrans" cxnId="{450CB4B5-05D2-4838-969B-01F6DE62ED94}">
      <dgm:prSet/>
      <dgm:spPr/>
      <dgm:t>
        <a:bodyPr/>
        <a:lstStyle/>
        <a:p>
          <a:endParaRPr lang="en-US"/>
        </a:p>
      </dgm:t>
    </dgm:pt>
    <dgm:pt modelId="{8838D10D-4038-496B-88A0-6F5A76B24DFF}" type="sibTrans" cxnId="{450CB4B5-05D2-4838-969B-01F6DE62ED94}">
      <dgm:prSet/>
      <dgm:spPr/>
      <dgm:t>
        <a:bodyPr/>
        <a:lstStyle/>
        <a:p>
          <a:endParaRPr lang="en-US"/>
        </a:p>
      </dgm:t>
    </dgm:pt>
    <dgm:pt modelId="{A772CCFA-C3C8-4830-9C05-965E3FD9EED2}">
      <dgm:prSet phldrT="[Text]" custT="1"/>
      <dgm:spPr/>
      <dgm:t>
        <a:bodyPr/>
        <a:lstStyle/>
        <a:p>
          <a:r>
            <a:rPr lang="en-US" sz="2000" dirty="0" smtClean="0"/>
            <a:t>&lt;</a:t>
          </a:r>
          <a:r>
            <a:rPr lang="en-US" sz="2000" dirty="0" err="1" smtClean="0"/>
            <a:t>changefreq</a:t>
          </a:r>
          <a:r>
            <a:rPr lang="en-US" sz="2000" dirty="0" smtClean="0"/>
            <a:t>&gt;</a:t>
          </a:r>
          <a:endParaRPr lang="en-US" sz="2000" dirty="0"/>
        </a:p>
      </dgm:t>
    </dgm:pt>
    <dgm:pt modelId="{FF4E9A04-960E-4355-A8B4-E9581FEF5F14}" type="parTrans" cxnId="{5AB62E99-5DC6-46FB-B27E-A821776F39FB}">
      <dgm:prSet/>
      <dgm:spPr/>
      <dgm:t>
        <a:bodyPr/>
        <a:lstStyle/>
        <a:p>
          <a:endParaRPr lang="en-US"/>
        </a:p>
      </dgm:t>
    </dgm:pt>
    <dgm:pt modelId="{F2847445-1267-410D-840F-14615FFA51E1}" type="sibTrans" cxnId="{5AB62E99-5DC6-46FB-B27E-A821776F39FB}">
      <dgm:prSet/>
      <dgm:spPr/>
      <dgm:t>
        <a:bodyPr/>
        <a:lstStyle/>
        <a:p>
          <a:endParaRPr lang="en-US"/>
        </a:p>
      </dgm:t>
    </dgm:pt>
    <dgm:pt modelId="{A085CE85-3F12-45FE-B16D-31C101E2747F}">
      <dgm:prSet phldrT="[Text]" custT="1"/>
      <dgm:spPr/>
      <dgm:t>
        <a:bodyPr/>
        <a:lstStyle/>
        <a:p>
          <a:pPr algn="l"/>
          <a:r>
            <a:rPr lang="en-US" sz="1200" dirty="0" smtClean="0"/>
            <a:t>How frequently the page is likely to change. Valid values are: always, hourly, daily, weekly, monthly, yearly, and never.</a:t>
          </a:r>
          <a:endParaRPr lang="en-US" sz="1200" dirty="0"/>
        </a:p>
      </dgm:t>
    </dgm:pt>
    <dgm:pt modelId="{A8901786-FAFC-472B-B264-0D97D331BE25}" type="parTrans" cxnId="{5FFBCDB3-7087-4310-A371-B8A30916EA41}">
      <dgm:prSet/>
      <dgm:spPr/>
      <dgm:t>
        <a:bodyPr/>
        <a:lstStyle/>
        <a:p>
          <a:endParaRPr lang="en-US"/>
        </a:p>
      </dgm:t>
    </dgm:pt>
    <dgm:pt modelId="{93E87F80-D47F-479C-B9D1-86317EDB8618}" type="sibTrans" cxnId="{5FFBCDB3-7087-4310-A371-B8A30916EA41}">
      <dgm:prSet/>
      <dgm:spPr/>
      <dgm:t>
        <a:bodyPr/>
        <a:lstStyle/>
        <a:p>
          <a:endParaRPr lang="en-US"/>
        </a:p>
      </dgm:t>
    </dgm:pt>
    <dgm:pt modelId="{E9D792CB-66F2-43DB-9218-FFD2F19E16F0}">
      <dgm:prSet phldrT="[Text]" custT="1"/>
      <dgm:spPr/>
      <dgm:t>
        <a:bodyPr/>
        <a:lstStyle/>
        <a:p>
          <a:pPr algn="ctr"/>
          <a:r>
            <a:rPr lang="en-US" sz="2000" dirty="0" smtClean="0"/>
            <a:t>&lt;priority&gt;</a:t>
          </a:r>
          <a:endParaRPr lang="en-US" sz="2000" dirty="0"/>
        </a:p>
      </dgm:t>
    </dgm:pt>
    <dgm:pt modelId="{9FA252F1-6FCA-4157-A0D4-71D6A181C70A}" type="parTrans" cxnId="{48ED957B-CAB9-4F64-A4D3-E9D3E1E77B79}">
      <dgm:prSet/>
      <dgm:spPr/>
      <dgm:t>
        <a:bodyPr/>
        <a:lstStyle/>
        <a:p>
          <a:endParaRPr lang="en-US"/>
        </a:p>
      </dgm:t>
    </dgm:pt>
    <dgm:pt modelId="{A8783533-1589-4EA5-AF2B-FD5A060D5446}" type="sibTrans" cxnId="{48ED957B-CAB9-4F64-A4D3-E9D3E1E77B79}">
      <dgm:prSet/>
      <dgm:spPr/>
      <dgm:t>
        <a:bodyPr/>
        <a:lstStyle/>
        <a:p>
          <a:endParaRPr lang="en-US"/>
        </a:p>
      </dgm:t>
    </dgm:pt>
    <dgm:pt modelId="{57B5FF69-8828-44CB-9429-E37EEF44AC64}">
      <dgm:prSet phldrT="[Text]" custT="1"/>
      <dgm:spPr/>
      <dgm:t>
        <a:bodyPr/>
        <a:lstStyle/>
        <a:p>
          <a:pPr algn="l"/>
          <a:r>
            <a:rPr lang="en-US" sz="1200" dirty="0" smtClean="0"/>
            <a:t>The priority of this URL relative to other URLs on the website. Valid values range from 0.0 to 1.0. The default priority is 0.5.</a:t>
          </a:r>
          <a:endParaRPr lang="en-US" sz="1200" dirty="0"/>
        </a:p>
      </dgm:t>
    </dgm:pt>
    <dgm:pt modelId="{1A6B0BEE-7F46-4E2D-9366-046778BE2AE9}" type="parTrans" cxnId="{7F4996A2-9703-42C7-A997-EB36EFA49CC9}">
      <dgm:prSet/>
      <dgm:spPr/>
      <dgm:t>
        <a:bodyPr/>
        <a:lstStyle/>
        <a:p>
          <a:endParaRPr lang="en-US"/>
        </a:p>
      </dgm:t>
    </dgm:pt>
    <dgm:pt modelId="{22FDBDDD-255C-49DC-87A5-0DF05DDC797E}" type="sibTrans" cxnId="{7F4996A2-9703-42C7-A997-EB36EFA49CC9}">
      <dgm:prSet/>
      <dgm:spPr/>
      <dgm:t>
        <a:bodyPr/>
        <a:lstStyle/>
        <a:p>
          <a:endParaRPr lang="en-US"/>
        </a:p>
      </dgm:t>
    </dgm:pt>
    <dgm:pt modelId="{6E9D69BC-9FF4-48D9-A569-7924E2A17387}" type="pres">
      <dgm:prSet presAssocID="{54C8CE05-EF74-4825-B1AE-0F22412AAC36}" presName="Name0" presStyleCnt="0">
        <dgm:presLayoutVars>
          <dgm:dir/>
          <dgm:animLvl val="lvl"/>
          <dgm:resizeHandles val="exact"/>
        </dgm:presLayoutVars>
      </dgm:prSet>
      <dgm:spPr/>
      <dgm:t>
        <a:bodyPr/>
        <a:lstStyle/>
        <a:p>
          <a:endParaRPr lang="en-US"/>
        </a:p>
      </dgm:t>
    </dgm:pt>
    <dgm:pt modelId="{88CE6808-6C39-405C-84AD-45389E921686}" type="pres">
      <dgm:prSet presAssocID="{5AA470FE-10D6-40E6-B9AB-8D51572BC192}" presName="linNode" presStyleCnt="0"/>
      <dgm:spPr/>
      <dgm:t>
        <a:bodyPr/>
        <a:lstStyle/>
        <a:p>
          <a:endParaRPr lang="en-US"/>
        </a:p>
      </dgm:t>
    </dgm:pt>
    <dgm:pt modelId="{CC720E5F-5DAA-475E-BC30-F2ADEFD3D04B}" type="pres">
      <dgm:prSet presAssocID="{5AA470FE-10D6-40E6-B9AB-8D51572BC192}" presName="parentText" presStyleLbl="node1" presStyleIdx="0" presStyleCnt="5">
        <dgm:presLayoutVars>
          <dgm:chMax val="1"/>
          <dgm:bulletEnabled val="1"/>
        </dgm:presLayoutVars>
      </dgm:prSet>
      <dgm:spPr/>
      <dgm:t>
        <a:bodyPr/>
        <a:lstStyle/>
        <a:p>
          <a:endParaRPr lang="en-US"/>
        </a:p>
      </dgm:t>
    </dgm:pt>
    <dgm:pt modelId="{D8E5ABC9-DE22-453B-A87C-025E45394756}" type="pres">
      <dgm:prSet presAssocID="{5AA470FE-10D6-40E6-B9AB-8D51572BC192}" presName="descendantText" presStyleLbl="alignAccFollowNode1" presStyleIdx="0" presStyleCnt="5">
        <dgm:presLayoutVars>
          <dgm:bulletEnabled val="1"/>
        </dgm:presLayoutVars>
      </dgm:prSet>
      <dgm:spPr/>
      <dgm:t>
        <a:bodyPr/>
        <a:lstStyle/>
        <a:p>
          <a:endParaRPr lang="en-US"/>
        </a:p>
      </dgm:t>
    </dgm:pt>
    <dgm:pt modelId="{D3673B5F-223E-42E1-B9EA-D8E429A5F82E}" type="pres">
      <dgm:prSet presAssocID="{4DF74632-DFAC-423E-ABE2-94B7BFDCD60B}" presName="sp" presStyleCnt="0"/>
      <dgm:spPr/>
      <dgm:t>
        <a:bodyPr/>
        <a:lstStyle/>
        <a:p>
          <a:endParaRPr lang="en-US"/>
        </a:p>
      </dgm:t>
    </dgm:pt>
    <dgm:pt modelId="{5B18494A-33BC-4EC1-A298-97DE5ADE0FCD}" type="pres">
      <dgm:prSet presAssocID="{7FD3A42B-70C5-43AC-A5B5-7FA9165495AD}" presName="linNode" presStyleCnt="0"/>
      <dgm:spPr/>
      <dgm:t>
        <a:bodyPr/>
        <a:lstStyle/>
        <a:p>
          <a:endParaRPr lang="en-US"/>
        </a:p>
      </dgm:t>
    </dgm:pt>
    <dgm:pt modelId="{5F9A229C-BFA5-42AD-B9B5-03C54C7CA666}" type="pres">
      <dgm:prSet presAssocID="{7FD3A42B-70C5-43AC-A5B5-7FA9165495AD}" presName="parentText" presStyleLbl="node1" presStyleIdx="1" presStyleCnt="5">
        <dgm:presLayoutVars>
          <dgm:chMax val="1"/>
          <dgm:bulletEnabled val="1"/>
        </dgm:presLayoutVars>
      </dgm:prSet>
      <dgm:spPr/>
      <dgm:t>
        <a:bodyPr/>
        <a:lstStyle/>
        <a:p>
          <a:endParaRPr lang="en-US"/>
        </a:p>
      </dgm:t>
    </dgm:pt>
    <dgm:pt modelId="{3006D1D5-1ED6-40B3-B8AF-B3F26ED101EA}" type="pres">
      <dgm:prSet presAssocID="{7FD3A42B-70C5-43AC-A5B5-7FA9165495AD}" presName="descendantText" presStyleLbl="alignAccFollowNode1" presStyleIdx="1" presStyleCnt="5">
        <dgm:presLayoutVars>
          <dgm:bulletEnabled val="1"/>
        </dgm:presLayoutVars>
      </dgm:prSet>
      <dgm:spPr/>
      <dgm:t>
        <a:bodyPr/>
        <a:lstStyle/>
        <a:p>
          <a:endParaRPr lang="en-US"/>
        </a:p>
      </dgm:t>
    </dgm:pt>
    <dgm:pt modelId="{8778187C-D770-4E75-A1BE-E19CE54CD2C4}" type="pres">
      <dgm:prSet presAssocID="{E2FE8482-443D-4455-A39E-4E58A0F8CC1A}" presName="sp" presStyleCnt="0"/>
      <dgm:spPr/>
      <dgm:t>
        <a:bodyPr/>
        <a:lstStyle/>
        <a:p>
          <a:endParaRPr lang="en-US"/>
        </a:p>
      </dgm:t>
    </dgm:pt>
    <dgm:pt modelId="{69323376-60C0-4F13-BDFC-D8F43FEFE0F2}" type="pres">
      <dgm:prSet presAssocID="{FE7D6591-A931-49A1-A611-6EAF92900679}" presName="linNode" presStyleCnt="0"/>
      <dgm:spPr/>
      <dgm:t>
        <a:bodyPr/>
        <a:lstStyle/>
        <a:p>
          <a:endParaRPr lang="en-US"/>
        </a:p>
      </dgm:t>
    </dgm:pt>
    <dgm:pt modelId="{D982AD28-8523-471F-B8DC-26ACB237FBB4}" type="pres">
      <dgm:prSet presAssocID="{FE7D6591-A931-49A1-A611-6EAF92900679}" presName="parentText" presStyleLbl="node1" presStyleIdx="2" presStyleCnt="5">
        <dgm:presLayoutVars>
          <dgm:chMax val="1"/>
          <dgm:bulletEnabled val="1"/>
        </dgm:presLayoutVars>
      </dgm:prSet>
      <dgm:spPr/>
      <dgm:t>
        <a:bodyPr/>
        <a:lstStyle/>
        <a:p>
          <a:endParaRPr lang="en-US"/>
        </a:p>
      </dgm:t>
    </dgm:pt>
    <dgm:pt modelId="{5ACBDE9B-DA34-4217-B872-D46B0E87EED6}" type="pres">
      <dgm:prSet presAssocID="{FE7D6591-A931-49A1-A611-6EAF92900679}" presName="descendantText" presStyleLbl="alignAccFollowNode1" presStyleIdx="2" presStyleCnt="5">
        <dgm:presLayoutVars>
          <dgm:bulletEnabled val="1"/>
        </dgm:presLayoutVars>
      </dgm:prSet>
      <dgm:spPr/>
      <dgm:t>
        <a:bodyPr/>
        <a:lstStyle/>
        <a:p>
          <a:endParaRPr lang="en-US"/>
        </a:p>
      </dgm:t>
    </dgm:pt>
    <dgm:pt modelId="{9F57F947-21AA-4361-80AF-283175D1D1F8}" type="pres">
      <dgm:prSet presAssocID="{84CB5347-2AF6-456C-95A1-E3E1A942F0C0}" presName="sp" presStyleCnt="0"/>
      <dgm:spPr/>
      <dgm:t>
        <a:bodyPr/>
        <a:lstStyle/>
        <a:p>
          <a:endParaRPr lang="en-US"/>
        </a:p>
      </dgm:t>
    </dgm:pt>
    <dgm:pt modelId="{CB122F61-F8A3-459E-8CD3-493F9D0E9211}" type="pres">
      <dgm:prSet presAssocID="{A772CCFA-C3C8-4830-9C05-965E3FD9EED2}" presName="linNode" presStyleCnt="0"/>
      <dgm:spPr/>
      <dgm:t>
        <a:bodyPr/>
        <a:lstStyle/>
        <a:p>
          <a:endParaRPr lang="en-US"/>
        </a:p>
      </dgm:t>
    </dgm:pt>
    <dgm:pt modelId="{E832BD0E-AE41-4599-A333-FC067D46F4FD}" type="pres">
      <dgm:prSet presAssocID="{A772CCFA-C3C8-4830-9C05-965E3FD9EED2}" presName="parentText" presStyleLbl="node1" presStyleIdx="3" presStyleCnt="5">
        <dgm:presLayoutVars>
          <dgm:chMax val="1"/>
          <dgm:bulletEnabled val="1"/>
        </dgm:presLayoutVars>
      </dgm:prSet>
      <dgm:spPr/>
      <dgm:t>
        <a:bodyPr/>
        <a:lstStyle/>
        <a:p>
          <a:endParaRPr lang="en-US"/>
        </a:p>
      </dgm:t>
    </dgm:pt>
    <dgm:pt modelId="{7EDCBEE8-77A0-45E5-B0C8-901A5B10212F}" type="pres">
      <dgm:prSet presAssocID="{A772CCFA-C3C8-4830-9C05-965E3FD9EED2}" presName="descendantText" presStyleLbl="alignAccFollowNode1" presStyleIdx="3" presStyleCnt="5">
        <dgm:presLayoutVars>
          <dgm:bulletEnabled val="1"/>
        </dgm:presLayoutVars>
      </dgm:prSet>
      <dgm:spPr/>
      <dgm:t>
        <a:bodyPr/>
        <a:lstStyle/>
        <a:p>
          <a:endParaRPr lang="en-US"/>
        </a:p>
      </dgm:t>
    </dgm:pt>
    <dgm:pt modelId="{545166D0-7120-4233-B9C9-B39998F0C418}" type="pres">
      <dgm:prSet presAssocID="{F2847445-1267-410D-840F-14615FFA51E1}" presName="sp" presStyleCnt="0"/>
      <dgm:spPr/>
      <dgm:t>
        <a:bodyPr/>
        <a:lstStyle/>
        <a:p>
          <a:endParaRPr lang="en-US"/>
        </a:p>
      </dgm:t>
    </dgm:pt>
    <dgm:pt modelId="{AF9EE73B-B9BB-481E-A8CF-41E1B877D777}" type="pres">
      <dgm:prSet presAssocID="{E9D792CB-66F2-43DB-9218-FFD2F19E16F0}" presName="linNode" presStyleCnt="0"/>
      <dgm:spPr/>
      <dgm:t>
        <a:bodyPr/>
        <a:lstStyle/>
        <a:p>
          <a:endParaRPr lang="en-US"/>
        </a:p>
      </dgm:t>
    </dgm:pt>
    <dgm:pt modelId="{DFC0E36B-085B-41E3-8452-CBFB73A4894C}" type="pres">
      <dgm:prSet presAssocID="{E9D792CB-66F2-43DB-9218-FFD2F19E16F0}" presName="parentText" presStyleLbl="node1" presStyleIdx="4" presStyleCnt="5">
        <dgm:presLayoutVars>
          <dgm:chMax val="1"/>
          <dgm:bulletEnabled val="1"/>
        </dgm:presLayoutVars>
      </dgm:prSet>
      <dgm:spPr/>
      <dgm:t>
        <a:bodyPr/>
        <a:lstStyle/>
        <a:p>
          <a:endParaRPr lang="en-US"/>
        </a:p>
      </dgm:t>
    </dgm:pt>
    <dgm:pt modelId="{B3D5423E-423A-4B55-BE46-0C7678931A26}" type="pres">
      <dgm:prSet presAssocID="{E9D792CB-66F2-43DB-9218-FFD2F19E16F0}" presName="descendantText" presStyleLbl="alignAccFollowNode1" presStyleIdx="4" presStyleCnt="5">
        <dgm:presLayoutVars>
          <dgm:bulletEnabled val="1"/>
        </dgm:presLayoutVars>
      </dgm:prSet>
      <dgm:spPr/>
      <dgm:t>
        <a:bodyPr/>
        <a:lstStyle/>
        <a:p>
          <a:endParaRPr lang="en-US"/>
        </a:p>
      </dgm:t>
    </dgm:pt>
  </dgm:ptLst>
  <dgm:cxnLst>
    <dgm:cxn modelId="{9FA0A13E-CC94-4E1D-8B9E-D4CEC05726FA}" type="presOf" srcId="{468EC756-5EBD-4B50-979E-4B3255DC87CB}" destId="{D8E5ABC9-DE22-453B-A87C-025E45394756}" srcOrd="0" destOrd="0" presId="urn:microsoft.com/office/officeart/2005/8/layout/vList5"/>
    <dgm:cxn modelId="{5AB62E99-5DC6-46FB-B27E-A821776F39FB}" srcId="{54C8CE05-EF74-4825-B1AE-0F22412AAC36}" destId="{A772CCFA-C3C8-4830-9C05-965E3FD9EED2}" srcOrd="3" destOrd="0" parTransId="{FF4E9A04-960E-4355-A8B4-E9581FEF5F14}" sibTransId="{F2847445-1267-410D-840F-14615FFA51E1}"/>
    <dgm:cxn modelId="{BD872111-CC20-4F2A-AFEF-0EA5A88AFCEC}" type="presOf" srcId="{57B5FF69-8828-44CB-9429-E37EEF44AC64}" destId="{B3D5423E-423A-4B55-BE46-0C7678931A26}" srcOrd="0" destOrd="0" presId="urn:microsoft.com/office/officeart/2005/8/layout/vList5"/>
    <dgm:cxn modelId="{24D6ED60-A467-4F72-80E1-212522925E12}" type="presOf" srcId="{326F503C-AC80-4CC7-9E87-E41D7451E564}" destId="{3006D1D5-1ED6-40B3-B8AF-B3F26ED101EA}" srcOrd="0" destOrd="0" presId="urn:microsoft.com/office/officeart/2005/8/layout/vList5"/>
    <dgm:cxn modelId="{64836000-F515-4D16-AA07-F7E466428593}" type="presOf" srcId="{A085CE85-3F12-45FE-B16D-31C101E2747F}" destId="{7EDCBEE8-77A0-45E5-B0C8-901A5B10212F}" srcOrd="0" destOrd="0" presId="urn:microsoft.com/office/officeart/2005/8/layout/vList5"/>
    <dgm:cxn modelId="{0E917354-6152-4204-B000-3B19A3171997}" srcId="{7FD3A42B-70C5-43AC-A5B5-7FA9165495AD}" destId="{326F503C-AC80-4CC7-9E87-E41D7451E564}" srcOrd="0" destOrd="0" parTransId="{A5CE56FD-8635-417E-A230-3E70C80DB45F}" sibTransId="{A1B39F33-44B9-421E-A248-22E3BCEF1E12}"/>
    <dgm:cxn modelId="{450CB4B5-05D2-4838-969B-01F6DE62ED94}" srcId="{FE7D6591-A931-49A1-A611-6EAF92900679}" destId="{60B42A45-2101-4498-9A70-95BB7382AB9D}" srcOrd="0" destOrd="0" parTransId="{2F387639-96A8-4FEA-94CC-E3A7ADE6B83F}" sibTransId="{8838D10D-4038-496B-88A0-6F5A76B24DFF}"/>
    <dgm:cxn modelId="{83F56C78-A8A5-45B1-A578-24A6430353CA}" type="presOf" srcId="{E9D792CB-66F2-43DB-9218-FFD2F19E16F0}" destId="{DFC0E36B-085B-41E3-8452-CBFB73A4894C}" srcOrd="0" destOrd="0" presId="urn:microsoft.com/office/officeart/2005/8/layout/vList5"/>
    <dgm:cxn modelId="{76E0049B-1F56-4427-ABC5-78BB70852B6F}" srcId="{54C8CE05-EF74-4825-B1AE-0F22412AAC36}" destId="{7FD3A42B-70C5-43AC-A5B5-7FA9165495AD}" srcOrd="1" destOrd="0" parTransId="{956038A7-BEB8-4215-A7C1-169382E9033D}" sibTransId="{E2FE8482-443D-4455-A39E-4E58A0F8CC1A}"/>
    <dgm:cxn modelId="{135A57B1-94BA-4929-9ECA-E8C6F4BA4FC1}" type="presOf" srcId="{7FD3A42B-70C5-43AC-A5B5-7FA9165495AD}" destId="{5F9A229C-BFA5-42AD-B9B5-03C54C7CA666}" srcOrd="0" destOrd="0" presId="urn:microsoft.com/office/officeart/2005/8/layout/vList5"/>
    <dgm:cxn modelId="{85B098F9-2211-47E9-BEA7-6E935996A9EA}" srcId="{5AA470FE-10D6-40E6-B9AB-8D51572BC192}" destId="{468EC756-5EBD-4B50-979E-4B3255DC87CB}" srcOrd="0" destOrd="0" parTransId="{29A6E93E-B06A-4D79-A35E-F73CCA840C31}" sibTransId="{1F2946BA-C7CC-4773-8113-D83B07560DE2}"/>
    <dgm:cxn modelId="{22FB4C13-E5A0-4B31-B83E-911E1AD518F1}" type="presOf" srcId="{A772CCFA-C3C8-4830-9C05-965E3FD9EED2}" destId="{E832BD0E-AE41-4599-A333-FC067D46F4FD}" srcOrd="0" destOrd="0" presId="urn:microsoft.com/office/officeart/2005/8/layout/vList5"/>
    <dgm:cxn modelId="{39EA4521-1005-49E6-AEEF-E0D79E6BFA2B}" srcId="{54C8CE05-EF74-4825-B1AE-0F22412AAC36}" destId="{FE7D6591-A931-49A1-A611-6EAF92900679}" srcOrd="2" destOrd="0" parTransId="{0A93F6FF-5E45-4AF8-8142-2851E1353F5A}" sibTransId="{84CB5347-2AF6-456C-95A1-E3E1A942F0C0}"/>
    <dgm:cxn modelId="{F4D9A55D-FC63-4365-800A-13C3FADAB0C1}" type="presOf" srcId="{5AA470FE-10D6-40E6-B9AB-8D51572BC192}" destId="{CC720E5F-5DAA-475E-BC30-F2ADEFD3D04B}" srcOrd="0" destOrd="0" presId="urn:microsoft.com/office/officeart/2005/8/layout/vList5"/>
    <dgm:cxn modelId="{FB6686E5-74BC-41A3-92DC-E001E1A6B047}" srcId="{54C8CE05-EF74-4825-B1AE-0F22412AAC36}" destId="{5AA470FE-10D6-40E6-B9AB-8D51572BC192}" srcOrd="0" destOrd="0" parTransId="{3A6A0FAA-356E-4E19-ACA8-F55B17E9CF80}" sibTransId="{4DF74632-DFAC-423E-ABE2-94B7BFDCD60B}"/>
    <dgm:cxn modelId="{C0217386-ADA9-48E5-B745-E88A2AD4841A}" type="presOf" srcId="{FE7D6591-A931-49A1-A611-6EAF92900679}" destId="{D982AD28-8523-471F-B8DC-26ACB237FBB4}" srcOrd="0" destOrd="0" presId="urn:microsoft.com/office/officeart/2005/8/layout/vList5"/>
    <dgm:cxn modelId="{48ED957B-CAB9-4F64-A4D3-E9D3E1E77B79}" srcId="{54C8CE05-EF74-4825-B1AE-0F22412AAC36}" destId="{E9D792CB-66F2-43DB-9218-FFD2F19E16F0}" srcOrd="4" destOrd="0" parTransId="{9FA252F1-6FCA-4157-A0D4-71D6A181C70A}" sibTransId="{A8783533-1589-4EA5-AF2B-FD5A060D5446}"/>
    <dgm:cxn modelId="{896BCB69-E3DF-438A-BC0B-C37E201CD497}" type="presOf" srcId="{60B42A45-2101-4498-9A70-95BB7382AB9D}" destId="{5ACBDE9B-DA34-4217-B872-D46B0E87EED6}" srcOrd="0" destOrd="0" presId="urn:microsoft.com/office/officeart/2005/8/layout/vList5"/>
    <dgm:cxn modelId="{5FFBCDB3-7087-4310-A371-B8A30916EA41}" srcId="{A772CCFA-C3C8-4830-9C05-965E3FD9EED2}" destId="{A085CE85-3F12-45FE-B16D-31C101E2747F}" srcOrd="0" destOrd="0" parTransId="{A8901786-FAFC-472B-B264-0D97D331BE25}" sibTransId="{93E87F80-D47F-479C-B9D1-86317EDB8618}"/>
    <dgm:cxn modelId="{E0413979-9075-4A30-8E4C-D81ED41564DA}" type="presOf" srcId="{54C8CE05-EF74-4825-B1AE-0F22412AAC36}" destId="{6E9D69BC-9FF4-48D9-A569-7924E2A17387}" srcOrd="0" destOrd="0" presId="urn:microsoft.com/office/officeart/2005/8/layout/vList5"/>
    <dgm:cxn modelId="{7F4996A2-9703-42C7-A997-EB36EFA49CC9}" srcId="{E9D792CB-66F2-43DB-9218-FFD2F19E16F0}" destId="{57B5FF69-8828-44CB-9429-E37EEF44AC64}" srcOrd="0" destOrd="0" parTransId="{1A6B0BEE-7F46-4E2D-9366-046778BE2AE9}" sibTransId="{22FDBDDD-255C-49DC-87A5-0DF05DDC797E}"/>
    <dgm:cxn modelId="{13510C21-4432-4C4C-8ECA-0B15AC397357}" type="presParOf" srcId="{6E9D69BC-9FF4-48D9-A569-7924E2A17387}" destId="{88CE6808-6C39-405C-84AD-45389E921686}" srcOrd="0" destOrd="0" presId="urn:microsoft.com/office/officeart/2005/8/layout/vList5"/>
    <dgm:cxn modelId="{F2088B92-6796-4777-8EB5-AD85A53565CD}" type="presParOf" srcId="{88CE6808-6C39-405C-84AD-45389E921686}" destId="{CC720E5F-5DAA-475E-BC30-F2ADEFD3D04B}" srcOrd="0" destOrd="0" presId="urn:microsoft.com/office/officeart/2005/8/layout/vList5"/>
    <dgm:cxn modelId="{AADC35ED-CE95-4D0E-B1F7-0BB4377276D0}" type="presParOf" srcId="{88CE6808-6C39-405C-84AD-45389E921686}" destId="{D8E5ABC9-DE22-453B-A87C-025E45394756}" srcOrd="1" destOrd="0" presId="urn:microsoft.com/office/officeart/2005/8/layout/vList5"/>
    <dgm:cxn modelId="{6C092885-E209-487D-9A60-C51D8614D42B}" type="presParOf" srcId="{6E9D69BC-9FF4-48D9-A569-7924E2A17387}" destId="{D3673B5F-223E-42E1-B9EA-D8E429A5F82E}" srcOrd="1" destOrd="0" presId="urn:microsoft.com/office/officeart/2005/8/layout/vList5"/>
    <dgm:cxn modelId="{DA4F5338-B045-4DCB-84B5-5143CF09CE74}" type="presParOf" srcId="{6E9D69BC-9FF4-48D9-A569-7924E2A17387}" destId="{5B18494A-33BC-4EC1-A298-97DE5ADE0FCD}" srcOrd="2" destOrd="0" presId="urn:microsoft.com/office/officeart/2005/8/layout/vList5"/>
    <dgm:cxn modelId="{B179B7A8-70B1-4C77-8422-A658BD04D600}" type="presParOf" srcId="{5B18494A-33BC-4EC1-A298-97DE5ADE0FCD}" destId="{5F9A229C-BFA5-42AD-B9B5-03C54C7CA666}" srcOrd="0" destOrd="0" presId="urn:microsoft.com/office/officeart/2005/8/layout/vList5"/>
    <dgm:cxn modelId="{3C55ABA3-2D6C-4751-8FC0-51A8ABBDF48E}" type="presParOf" srcId="{5B18494A-33BC-4EC1-A298-97DE5ADE0FCD}" destId="{3006D1D5-1ED6-40B3-B8AF-B3F26ED101EA}" srcOrd="1" destOrd="0" presId="urn:microsoft.com/office/officeart/2005/8/layout/vList5"/>
    <dgm:cxn modelId="{283F168D-62D4-4C0F-A812-24A839BC9D05}" type="presParOf" srcId="{6E9D69BC-9FF4-48D9-A569-7924E2A17387}" destId="{8778187C-D770-4E75-A1BE-E19CE54CD2C4}" srcOrd="3" destOrd="0" presId="urn:microsoft.com/office/officeart/2005/8/layout/vList5"/>
    <dgm:cxn modelId="{8998D443-E31C-46D4-91B4-F66EE4159858}" type="presParOf" srcId="{6E9D69BC-9FF4-48D9-A569-7924E2A17387}" destId="{69323376-60C0-4F13-BDFC-D8F43FEFE0F2}" srcOrd="4" destOrd="0" presId="urn:microsoft.com/office/officeart/2005/8/layout/vList5"/>
    <dgm:cxn modelId="{4B4605BD-9543-4180-AC62-473FED68ACE8}" type="presParOf" srcId="{69323376-60C0-4F13-BDFC-D8F43FEFE0F2}" destId="{D982AD28-8523-471F-B8DC-26ACB237FBB4}" srcOrd="0" destOrd="0" presId="urn:microsoft.com/office/officeart/2005/8/layout/vList5"/>
    <dgm:cxn modelId="{D02CA6B5-E600-45C8-9F4D-E302E23ABC5B}" type="presParOf" srcId="{69323376-60C0-4F13-BDFC-D8F43FEFE0F2}" destId="{5ACBDE9B-DA34-4217-B872-D46B0E87EED6}" srcOrd="1" destOrd="0" presId="urn:microsoft.com/office/officeart/2005/8/layout/vList5"/>
    <dgm:cxn modelId="{FC6F69F9-C15D-4EB1-AA49-44E7EEE78BED}" type="presParOf" srcId="{6E9D69BC-9FF4-48D9-A569-7924E2A17387}" destId="{9F57F947-21AA-4361-80AF-283175D1D1F8}" srcOrd="5" destOrd="0" presId="urn:microsoft.com/office/officeart/2005/8/layout/vList5"/>
    <dgm:cxn modelId="{CE2CE4D3-51EC-4296-9CCF-5450F3B01D47}" type="presParOf" srcId="{6E9D69BC-9FF4-48D9-A569-7924E2A17387}" destId="{CB122F61-F8A3-459E-8CD3-493F9D0E9211}" srcOrd="6" destOrd="0" presId="urn:microsoft.com/office/officeart/2005/8/layout/vList5"/>
    <dgm:cxn modelId="{C92F7D6C-5125-43AE-A7A5-7930C1899824}" type="presParOf" srcId="{CB122F61-F8A3-459E-8CD3-493F9D0E9211}" destId="{E832BD0E-AE41-4599-A333-FC067D46F4FD}" srcOrd="0" destOrd="0" presId="urn:microsoft.com/office/officeart/2005/8/layout/vList5"/>
    <dgm:cxn modelId="{DC8FA637-14CD-4C38-81D9-07858B60F65A}" type="presParOf" srcId="{CB122F61-F8A3-459E-8CD3-493F9D0E9211}" destId="{7EDCBEE8-77A0-45E5-B0C8-901A5B10212F}" srcOrd="1" destOrd="0" presId="urn:microsoft.com/office/officeart/2005/8/layout/vList5"/>
    <dgm:cxn modelId="{4E9D4DBA-9B65-42A4-B2AC-776FACA2CD81}" type="presParOf" srcId="{6E9D69BC-9FF4-48D9-A569-7924E2A17387}" destId="{545166D0-7120-4233-B9C9-B39998F0C418}" srcOrd="7" destOrd="0" presId="urn:microsoft.com/office/officeart/2005/8/layout/vList5"/>
    <dgm:cxn modelId="{B685F88C-3B51-4883-9FDE-59108564EB6E}" type="presParOf" srcId="{6E9D69BC-9FF4-48D9-A569-7924E2A17387}" destId="{AF9EE73B-B9BB-481E-A8CF-41E1B877D777}" srcOrd="8" destOrd="0" presId="urn:microsoft.com/office/officeart/2005/8/layout/vList5"/>
    <dgm:cxn modelId="{0760EE48-82E3-4F54-838F-2F15179E1B89}" type="presParOf" srcId="{AF9EE73B-B9BB-481E-A8CF-41E1B877D777}" destId="{DFC0E36B-085B-41E3-8452-CBFB73A4894C}" srcOrd="0" destOrd="0" presId="urn:microsoft.com/office/officeart/2005/8/layout/vList5"/>
    <dgm:cxn modelId="{08C8F4EA-FD05-491C-96A8-67A7DF2C9876}" type="presParOf" srcId="{AF9EE73B-B9BB-481E-A8CF-41E1B877D777}" destId="{B3D5423E-423A-4B55-BE46-0C7678931A2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55E9EB-81F6-4EA5-B3D6-E471854A8D19}" type="doc">
      <dgm:prSet loTypeId="urn:microsoft.com/office/officeart/2005/8/layout/pyramid3" loCatId="pyramid" qsTypeId="urn:microsoft.com/office/officeart/2005/8/quickstyle/simple5" qsCatId="simple" csTypeId="urn:microsoft.com/office/officeart/2005/8/colors/accent0_3" csCatId="mainScheme" phldr="1"/>
      <dgm:spPr/>
    </dgm:pt>
    <dgm:pt modelId="{A0F18718-47AD-4438-B4C7-8CD104E6F4A6}">
      <dgm:prSet phldrT="[Text]" custT="1"/>
      <dgm:spPr/>
      <dgm:t>
        <a:bodyPr/>
        <a:lstStyle/>
        <a:p>
          <a:r>
            <a:rPr lang="en-US" sz="2400" b="1" dirty="0" smtClean="0"/>
            <a:t>Category Interest</a:t>
          </a:r>
          <a:endParaRPr lang="en-US" sz="2400" b="1" dirty="0"/>
        </a:p>
      </dgm:t>
    </dgm:pt>
    <dgm:pt modelId="{8C7CFD67-13ED-4BF7-9543-21615B323978}" type="parTrans" cxnId="{3F210765-BCCD-49C5-A64D-A1ADFB7930DD}">
      <dgm:prSet/>
      <dgm:spPr/>
      <dgm:t>
        <a:bodyPr/>
        <a:lstStyle/>
        <a:p>
          <a:endParaRPr lang="en-US"/>
        </a:p>
      </dgm:t>
    </dgm:pt>
    <dgm:pt modelId="{E4C50991-D91E-4713-B093-25195AFDA05F}" type="sibTrans" cxnId="{3F210765-BCCD-49C5-A64D-A1ADFB7930DD}">
      <dgm:prSet/>
      <dgm:spPr/>
      <dgm:t>
        <a:bodyPr/>
        <a:lstStyle/>
        <a:p>
          <a:endParaRPr lang="en-US"/>
        </a:p>
      </dgm:t>
    </dgm:pt>
    <dgm:pt modelId="{B188DFA6-66C4-437C-9FDD-418743670C2B}">
      <dgm:prSet phldrT="[Text]" custT="1"/>
      <dgm:spPr/>
      <dgm:t>
        <a:bodyPr/>
        <a:lstStyle/>
        <a:p>
          <a:r>
            <a:rPr lang="en-US" sz="2400" b="1" dirty="0" smtClean="0"/>
            <a:t>Brand Awareness</a:t>
          </a:r>
          <a:endParaRPr lang="en-US" sz="2400" b="1" dirty="0"/>
        </a:p>
      </dgm:t>
    </dgm:pt>
    <dgm:pt modelId="{7E5C28E9-252C-4AB0-84A6-3FB129C42E8D}" type="parTrans" cxnId="{59833907-44C9-4D96-93C5-F7FF6B4FF32C}">
      <dgm:prSet/>
      <dgm:spPr/>
      <dgm:t>
        <a:bodyPr/>
        <a:lstStyle/>
        <a:p>
          <a:endParaRPr lang="en-US"/>
        </a:p>
      </dgm:t>
    </dgm:pt>
    <dgm:pt modelId="{D1A97B10-A097-4E17-9561-0F86B4E2E643}" type="sibTrans" cxnId="{59833907-44C9-4D96-93C5-F7FF6B4FF32C}">
      <dgm:prSet/>
      <dgm:spPr/>
      <dgm:t>
        <a:bodyPr/>
        <a:lstStyle/>
        <a:p>
          <a:endParaRPr lang="en-US"/>
        </a:p>
      </dgm:t>
    </dgm:pt>
    <dgm:pt modelId="{9F0BBC87-C727-4E0C-A64F-9EC5D9CA29CA}">
      <dgm:prSet phldrT="[Text]" custT="1"/>
      <dgm:spPr/>
      <dgm:t>
        <a:bodyPr/>
        <a:lstStyle/>
        <a:p>
          <a:r>
            <a:rPr lang="en-US" sz="2400" b="1" dirty="0" smtClean="0"/>
            <a:t>Trial</a:t>
          </a:r>
        </a:p>
        <a:p>
          <a:endParaRPr lang="en-US" sz="3200" dirty="0"/>
        </a:p>
      </dgm:t>
    </dgm:pt>
    <dgm:pt modelId="{AD78AB6B-040A-4FF3-B9E3-5DD2943229C6}" type="parTrans" cxnId="{30196C55-FB5B-4BD1-8FF7-B46DEC4F6B52}">
      <dgm:prSet/>
      <dgm:spPr/>
      <dgm:t>
        <a:bodyPr/>
        <a:lstStyle/>
        <a:p>
          <a:endParaRPr lang="en-US"/>
        </a:p>
      </dgm:t>
    </dgm:pt>
    <dgm:pt modelId="{8F05E4D1-BF2D-456A-8979-A6022521EA5B}" type="sibTrans" cxnId="{30196C55-FB5B-4BD1-8FF7-B46DEC4F6B52}">
      <dgm:prSet/>
      <dgm:spPr/>
      <dgm:t>
        <a:bodyPr/>
        <a:lstStyle/>
        <a:p>
          <a:endParaRPr lang="en-US"/>
        </a:p>
      </dgm:t>
    </dgm:pt>
    <dgm:pt modelId="{4CD1444A-3112-4FB7-BF97-65A65C61D9E0}" type="pres">
      <dgm:prSet presAssocID="{0655E9EB-81F6-4EA5-B3D6-E471854A8D19}" presName="Name0" presStyleCnt="0">
        <dgm:presLayoutVars>
          <dgm:dir/>
          <dgm:animLvl val="lvl"/>
          <dgm:resizeHandles val="exact"/>
        </dgm:presLayoutVars>
      </dgm:prSet>
      <dgm:spPr/>
    </dgm:pt>
    <dgm:pt modelId="{9B87796D-7C5B-4382-BCC6-FA517D30A706}" type="pres">
      <dgm:prSet presAssocID="{A0F18718-47AD-4438-B4C7-8CD104E6F4A6}" presName="Name8" presStyleCnt="0"/>
      <dgm:spPr/>
    </dgm:pt>
    <dgm:pt modelId="{DC150CA3-FD02-498A-916B-3938BAAF8B4B}" type="pres">
      <dgm:prSet presAssocID="{A0F18718-47AD-4438-B4C7-8CD104E6F4A6}" presName="level" presStyleLbl="node1" presStyleIdx="0" presStyleCnt="3">
        <dgm:presLayoutVars>
          <dgm:chMax val="1"/>
          <dgm:bulletEnabled val="1"/>
        </dgm:presLayoutVars>
      </dgm:prSet>
      <dgm:spPr/>
      <dgm:t>
        <a:bodyPr/>
        <a:lstStyle/>
        <a:p>
          <a:endParaRPr lang="en-US"/>
        </a:p>
      </dgm:t>
    </dgm:pt>
    <dgm:pt modelId="{D21A36D8-D9CB-4792-A8AD-6AABFDEA0EBC}" type="pres">
      <dgm:prSet presAssocID="{A0F18718-47AD-4438-B4C7-8CD104E6F4A6}" presName="levelTx" presStyleLbl="revTx" presStyleIdx="0" presStyleCnt="0">
        <dgm:presLayoutVars>
          <dgm:chMax val="1"/>
          <dgm:bulletEnabled val="1"/>
        </dgm:presLayoutVars>
      </dgm:prSet>
      <dgm:spPr/>
      <dgm:t>
        <a:bodyPr/>
        <a:lstStyle/>
        <a:p>
          <a:endParaRPr lang="en-US"/>
        </a:p>
      </dgm:t>
    </dgm:pt>
    <dgm:pt modelId="{B97DFF1F-091A-428F-81AA-6B59F3F6ED48}" type="pres">
      <dgm:prSet presAssocID="{B188DFA6-66C4-437C-9FDD-418743670C2B}" presName="Name8" presStyleCnt="0"/>
      <dgm:spPr/>
    </dgm:pt>
    <dgm:pt modelId="{6CBDAC9F-936F-4034-AA60-88E6B5A6EBEE}" type="pres">
      <dgm:prSet presAssocID="{B188DFA6-66C4-437C-9FDD-418743670C2B}" presName="level" presStyleLbl="node1" presStyleIdx="1" presStyleCnt="3">
        <dgm:presLayoutVars>
          <dgm:chMax val="1"/>
          <dgm:bulletEnabled val="1"/>
        </dgm:presLayoutVars>
      </dgm:prSet>
      <dgm:spPr/>
      <dgm:t>
        <a:bodyPr/>
        <a:lstStyle/>
        <a:p>
          <a:endParaRPr lang="en-US"/>
        </a:p>
      </dgm:t>
    </dgm:pt>
    <dgm:pt modelId="{E8E6168C-6116-4F0B-A57A-429BD2151B7A}" type="pres">
      <dgm:prSet presAssocID="{B188DFA6-66C4-437C-9FDD-418743670C2B}" presName="levelTx" presStyleLbl="revTx" presStyleIdx="0" presStyleCnt="0">
        <dgm:presLayoutVars>
          <dgm:chMax val="1"/>
          <dgm:bulletEnabled val="1"/>
        </dgm:presLayoutVars>
      </dgm:prSet>
      <dgm:spPr/>
      <dgm:t>
        <a:bodyPr/>
        <a:lstStyle/>
        <a:p>
          <a:endParaRPr lang="en-US"/>
        </a:p>
      </dgm:t>
    </dgm:pt>
    <dgm:pt modelId="{549823DE-9CE3-48A8-A238-447591C079A4}" type="pres">
      <dgm:prSet presAssocID="{9F0BBC87-C727-4E0C-A64F-9EC5D9CA29CA}" presName="Name8" presStyleCnt="0"/>
      <dgm:spPr/>
    </dgm:pt>
    <dgm:pt modelId="{7F6BA898-D246-427D-B758-6BAEE3BC84CC}" type="pres">
      <dgm:prSet presAssocID="{9F0BBC87-C727-4E0C-A64F-9EC5D9CA29CA}" presName="level" presStyleLbl="node1" presStyleIdx="2" presStyleCnt="3" custAng="0">
        <dgm:presLayoutVars>
          <dgm:chMax val="1"/>
          <dgm:bulletEnabled val="1"/>
        </dgm:presLayoutVars>
      </dgm:prSet>
      <dgm:spPr/>
      <dgm:t>
        <a:bodyPr/>
        <a:lstStyle/>
        <a:p>
          <a:endParaRPr lang="en-US"/>
        </a:p>
      </dgm:t>
    </dgm:pt>
    <dgm:pt modelId="{FB9E789E-30E7-4EB1-BB72-2C587C9C65AD}" type="pres">
      <dgm:prSet presAssocID="{9F0BBC87-C727-4E0C-A64F-9EC5D9CA29CA}" presName="levelTx" presStyleLbl="revTx" presStyleIdx="0" presStyleCnt="0">
        <dgm:presLayoutVars>
          <dgm:chMax val="1"/>
          <dgm:bulletEnabled val="1"/>
        </dgm:presLayoutVars>
      </dgm:prSet>
      <dgm:spPr/>
      <dgm:t>
        <a:bodyPr/>
        <a:lstStyle/>
        <a:p>
          <a:endParaRPr lang="en-US"/>
        </a:p>
      </dgm:t>
    </dgm:pt>
  </dgm:ptLst>
  <dgm:cxnLst>
    <dgm:cxn modelId="{59833907-44C9-4D96-93C5-F7FF6B4FF32C}" srcId="{0655E9EB-81F6-4EA5-B3D6-E471854A8D19}" destId="{B188DFA6-66C4-437C-9FDD-418743670C2B}" srcOrd="1" destOrd="0" parTransId="{7E5C28E9-252C-4AB0-84A6-3FB129C42E8D}" sibTransId="{D1A97B10-A097-4E17-9561-0F86B4E2E643}"/>
    <dgm:cxn modelId="{87F577D9-E864-41BC-9256-49524F7C8E70}" type="presOf" srcId="{B188DFA6-66C4-437C-9FDD-418743670C2B}" destId="{E8E6168C-6116-4F0B-A57A-429BD2151B7A}" srcOrd="1" destOrd="0" presId="urn:microsoft.com/office/officeart/2005/8/layout/pyramid3"/>
    <dgm:cxn modelId="{06C600A7-B32E-48C1-AA05-29539BF239F4}" type="presOf" srcId="{A0F18718-47AD-4438-B4C7-8CD104E6F4A6}" destId="{D21A36D8-D9CB-4792-A8AD-6AABFDEA0EBC}" srcOrd="1" destOrd="0" presId="urn:microsoft.com/office/officeart/2005/8/layout/pyramid3"/>
    <dgm:cxn modelId="{E2A655FC-DA1C-45F9-8C16-71660720B634}" type="presOf" srcId="{0655E9EB-81F6-4EA5-B3D6-E471854A8D19}" destId="{4CD1444A-3112-4FB7-BF97-65A65C61D9E0}" srcOrd="0" destOrd="0" presId="urn:microsoft.com/office/officeart/2005/8/layout/pyramid3"/>
    <dgm:cxn modelId="{8E98EA3F-2158-4989-B78D-AB1E962A394D}" type="presOf" srcId="{9F0BBC87-C727-4E0C-A64F-9EC5D9CA29CA}" destId="{FB9E789E-30E7-4EB1-BB72-2C587C9C65AD}" srcOrd="1" destOrd="0" presId="urn:microsoft.com/office/officeart/2005/8/layout/pyramid3"/>
    <dgm:cxn modelId="{30196C55-FB5B-4BD1-8FF7-B46DEC4F6B52}" srcId="{0655E9EB-81F6-4EA5-B3D6-E471854A8D19}" destId="{9F0BBC87-C727-4E0C-A64F-9EC5D9CA29CA}" srcOrd="2" destOrd="0" parTransId="{AD78AB6B-040A-4FF3-B9E3-5DD2943229C6}" sibTransId="{8F05E4D1-BF2D-456A-8979-A6022521EA5B}"/>
    <dgm:cxn modelId="{3F210765-BCCD-49C5-A64D-A1ADFB7930DD}" srcId="{0655E9EB-81F6-4EA5-B3D6-E471854A8D19}" destId="{A0F18718-47AD-4438-B4C7-8CD104E6F4A6}" srcOrd="0" destOrd="0" parTransId="{8C7CFD67-13ED-4BF7-9543-21615B323978}" sibTransId="{E4C50991-D91E-4713-B093-25195AFDA05F}"/>
    <dgm:cxn modelId="{FD207500-36D2-488E-B51D-FD3AD7A557C5}" type="presOf" srcId="{A0F18718-47AD-4438-B4C7-8CD104E6F4A6}" destId="{DC150CA3-FD02-498A-916B-3938BAAF8B4B}" srcOrd="0" destOrd="0" presId="urn:microsoft.com/office/officeart/2005/8/layout/pyramid3"/>
    <dgm:cxn modelId="{C14275A1-7644-4C20-A11D-09BE8DA9802A}" type="presOf" srcId="{9F0BBC87-C727-4E0C-A64F-9EC5D9CA29CA}" destId="{7F6BA898-D246-427D-B758-6BAEE3BC84CC}" srcOrd="0" destOrd="0" presId="urn:microsoft.com/office/officeart/2005/8/layout/pyramid3"/>
    <dgm:cxn modelId="{9B2CFD11-3013-4DDC-BF7A-F6360AE8F1A4}" type="presOf" srcId="{B188DFA6-66C4-437C-9FDD-418743670C2B}" destId="{6CBDAC9F-936F-4034-AA60-88E6B5A6EBEE}" srcOrd="0" destOrd="0" presId="urn:microsoft.com/office/officeart/2005/8/layout/pyramid3"/>
    <dgm:cxn modelId="{0EE4F962-12E9-4E1F-9254-C14090DD0146}" type="presParOf" srcId="{4CD1444A-3112-4FB7-BF97-65A65C61D9E0}" destId="{9B87796D-7C5B-4382-BCC6-FA517D30A706}" srcOrd="0" destOrd="0" presId="urn:microsoft.com/office/officeart/2005/8/layout/pyramid3"/>
    <dgm:cxn modelId="{BC90AC06-A7FE-4857-A0AE-C9517B1B387C}" type="presParOf" srcId="{9B87796D-7C5B-4382-BCC6-FA517D30A706}" destId="{DC150CA3-FD02-498A-916B-3938BAAF8B4B}" srcOrd="0" destOrd="0" presId="urn:microsoft.com/office/officeart/2005/8/layout/pyramid3"/>
    <dgm:cxn modelId="{DB6CDBF3-6E39-4E9B-AB06-0C187AF058ED}" type="presParOf" srcId="{9B87796D-7C5B-4382-BCC6-FA517D30A706}" destId="{D21A36D8-D9CB-4792-A8AD-6AABFDEA0EBC}" srcOrd="1" destOrd="0" presId="urn:microsoft.com/office/officeart/2005/8/layout/pyramid3"/>
    <dgm:cxn modelId="{4300BDDE-8D48-466E-B9B2-85D433941472}" type="presParOf" srcId="{4CD1444A-3112-4FB7-BF97-65A65C61D9E0}" destId="{B97DFF1F-091A-428F-81AA-6B59F3F6ED48}" srcOrd="1" destOrd="0" presId="urn:microsoft.com/office/officeart/2005/8/layout/pyramid3"/>
    <dgm:cxn modelId="{96EC01BB-77C8-47C3-8E03-AD1F862FFAF8}" type="presParOf" srcId="{B97DFF1F-091A-428F-81AA-6B59F3F6ED48}" destId="{6CBDAC9F-936F-4034-AA60-88E6B5A6EBEE}" srcOrd="0" destOrd="0" presId="urn:microsoft.com/office/officeart/2005/8/layout/pyramid3"/>
    <dgm:cxn modelId="{82FB187C-8A60-4437-B622-EC997252E20D}" type="presParOf" srcId="{B97DFF1F-091A-428F-81AA-6B59F3F6ED48}" destId="{E8E6168C-6116-4F0B-A57A-429BD2151B7A}" srcOrd="1" destOrd="0" presId="urn:microsoft.com/office/officeart/2005/8/layout/pyramid3"/>
    <dgm:cxn modelId="{CF2875C9-DE21-4098-A22A-8C77AD5AAB3D}" type="presParOf" srcId="{4CD1444A-3112-4FB7-BF97-65A65C61D9E0}" destId="{549823DE-9CE3-48A8-A238-447591C079A4}" srcOrd="2" destOrd="0" presId="urn:microsoft.com/office/officeart/2005/8/layout/pyramid3"/>
    <dgm:cxn modelId="{085400BA-E3E8-44A3-BC99-3EF1FD35DA49}" type="presParOf" srcId="{549823DE-9CE3-48A8-A238-447591C079A4}" destId="{7F6BA898-D246-427D-B758-6BAEE3BC84CC}" srcOrd="0" destOrd="0" presId="urn:microsoft.com/office/officeart/2005/8/layout/pyramid3"/>
    <dgm:cxn modelId="{121CB9F8-4BE0-4629-B779-DCB8663D9314}" type="presParOf" srcId="{549823DE-9CE3-48A8-A238-447591C079A4}" destId="{FB9E789E-30E7-4EB1-BB72-2C587C9C65AD}"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31AAF0-9CE6-4A4D-A3F7-87BC647D05F2}" type="doc">
      <dgm:prSet loTypeId="urn:microsoft.com/office/officeart/2005/8/layout/default#1" loCatId="list" qsTypeId="urn:microsoft.com/office/officeart/2005/8/quickstyle/3d6" qsCatId="3D" csTypeId="urn:microsoft.com/office/officeart/2005/8/colors/accent1_5" csCatId="accent1" phldr="1"/>
      <dgm:spPr/>
      <dgm:t>
        <a:bodyPr/>
        <a:lstStyle/>
        <a:p>
          <a:endParaRPr lang="en-US"/>
        </a:p>
      </dgm:t>
    </dgm:pt>
    <dgm:pt modelId="{5148D561-B151-41A3-96DE-3B3D779AD31C}">
      <dgm:prSet phldrT="[Text]" custT="1"/>
      <dgm:spPr>
        <a:solidFill>
          <a:schemeClr val="tx1">
            <a:lumMod val="50000"/>
            <a:lumOff val="50000"/>
            <a:alpha val="90000"/>
          </a:schemeClr>
        </a:solidFill>
      </dgm:spPr>
      <dgm:t>
        <a:bodyPr/>
        <a:lstStyle/>
        <a:p>
          <a:r>
            <a:rPr lang="en-US" sz="2800" dirty="0" smtClean="0"/>
            <a:t>A/B Testing</a:t>
          </a:r>
        </a:p>
        <a:p>
          <a:r>
            <a:rPr lang="en-US" sz="1800" dirty="0" smtClean="0"/>
            <a:t>(Rotate ads evenly)</a:t>
          </a:r>
          <a:endParaRPr lang="en-US" sz="1800" dirty="0"/>
        </a:p>
      </dgm:t>
    </dgm:pt>
    <dgm:pt modelId="{B7775BAE-FC4C-429A-818D-6611E5AB50BA}" type="parTrans" cxnId="{A62B95BF-BA01-4547-83C7-530547413D4F}">
      <dgm:prSet/>
      <dgm:spPr/>
      <dgm:t>
        <a:bodyPr/>
        <a:lstStyle/>
        <a:p>
          <a:endParaRPr lang="en-US"/>
        </a:p>
      </dgm:t>
    </dgm:pt>
    <dgm:pt modelId="{BF1EB636-DF68-4E26-9DB8-FB24B0CA1941}" type="sibTrans" cxnId="{A62B95BF-BA01-4547-83C7-530547413D4F}">
      <dgm:prSet/>
      <dgm:spPr/>
      <dgm:t>
        <a:bodyPr/>
        <a:lstStyle/>
        <a:p>
          <a:endParaRPr lang="en-US"/>
        </a:p>
      </dgm:t>
    </dgm:pt>
    <dgm:pt modelId="{5C8FE19D-D807-40D1-A71A-D5E49D8944BE}">
      <dgm:prSet phldrT="[Text]"/>
      <dgm:spPr>
        <a:solidFill>
          <a:schemeClr val="tx1">
            <a:lumMod val="50000"/>
            <a:lumOff val="50000"/>
            <a:alpha val="80000"/>
          </a:schemeClr>
        </a:solidFill>
      </dgm:spPr>
      <dgm:t>
        <a:bodyPr/>
        <a:lstStyle/>
        <a:p>
          <a:r>
            <a:rPr lang="en-US" dirty="0" smtClean="0"/>
            <a:t>4-5 Pieces of Copy per Ad Group</a:t>
          </a:r>
          <a:endParaRPr lang="en-US" dirty="0"/>
        </a:p>
      </dgm:t>
    </dgm:pt>
    <dgm:pt modelId="{13A6D0FC-5098-464E-80CB-EEDD50B0B693}" type="parTrans" cxnId="{3B791E55-26BE-4A66-AF86-A5D0C5A20E70}">
      <dgm:prSet/>
      <dgm:spPr/>
      <dgm:t>
        <a:bodyPr/>
        <a:lstStyle/>
        <a:p>
          <a:endParaRPr lang="en-US"/>
        </a:p>
      </dgm:t>
    </dgm:pt>
    <dgm:pt modelId="{73611921-A337-4E72-A0BE-C5756B1AC6FD}" type="sibTrans" cxnId="{3B791E55-26BE-4A66-AF86-A5D0C5A20E70}">
      <dgm:prSet/>
      <dgm:spPr/>
      <dgm:t>
        <a:bodyPr/>
        <a:lstStyle/>
        <a:p>
          <a:endParaRPr lang="en-US"/>
        </a:p>
      </dgm:t>
    </dgm:pt>
    <dgm:pt modelId="{D22031A9-1043-42D5-82F2-99176984AE73}">
      <dgm:prSet phldrT="[Text]"/>
      <dgm:spPr>
        <a:solidFill>
          <a:schemeClr val="tx1">
            <a:lumMod val="50000"/>
            <a:lumOff val="50000"/>
            <a:alpha val="70000"/>
          </a:schemeClr>
        </a:solidFill>
      </dgm:spPr>
      <dgm:t>
        <a:bodyPr/>
        <a:lstStyle/>
        <a:p>
          <a:r>
            <a:rPr lang="en-US" dirty="0" smtClean="0"/>
            <a:t>Balance Ads With and Without Dynamic Keyword insertion</a:t>
          </a:r>
          <a:endParaRPr lang="en-US" dirty="0"/>
        </a:p>
      </dgm:t>
    </dgm:pt>
    <dgm:pt modelId="{8ECDDD74-AC22-445A-9D5B-70C5CFE8234A}" type="parTrans" cxnId="{390EAF7C-809B-467C-9E38-D555491630DA}">
      <dgm:prSet/>
      <dgm:spPr/>
      <dgm:t>
        <a:bodyPr/>
        <a:lstStyle/>
        <a:p>
          <a:endParaRPr lang="en-US"/>
        </a:p>
      </dgm:t>
    </dgm:pt>
    <dgm:pt modelId="{61B33473-8E34-484A-A263-DF84DD089EE7}" type="sibTrans" cxnId="{390EAF7C-809B-467C-9E38-D555491630DA}">
      <dgm:prSet/>
      <dgm:spPr/>
      <dgm:t>
        <a:bodyPr/>
        <a:lstStyle/>
        <a:p>
          <a:endParaRPr lang="en-US"/>
        </a:p>
      </dgm:t>
    </dgm:pt>
    <dgm:pt modelId="{CC91B84C-C379-49AF-8A26-056B0FF2B76C}">
      <dgm:prSet phldrT="[Text]"/>
      <dgm:spPr>
        <a:solidFill>
          <a:schemeClr val="tx1">
            <a:lumMod val="50000"/>
            <a:lumOff val="50000"/>
            <a:alpha val="60000"/>
          </a:schemeClr>
        </a:solidFill>
      </dgm:spPr>
      <dgm:t>
        <a:bodyPr/>
        <a:lstStyle/>
        <a:p>
          <a:r>
            <a:rPr lang="en-US" dirty="0" smtClean="0"/>
            <a:t>Use a Strong Call to Action</a:t>
          </a:r>
          <a:endParaRPr lang="en-US" dirty="0"/>
        </a:p>
      </dgm:t>
    </dgm:pt>
    <dgm:pt modelId="{8E3F08C3-3F8E-4612-981B-C5DB70F2641B}" type="parTrans" cxnId="{20190B3E-82CC-40F2-A1F0-1C85CCB03E9A}">
      <dgm:prSet/>
      <dgm:spPr/>
      <dgm:t>
        <a:bodyPr/>
        <a:lstStyle/>
        <a:p>
          <a:endParaRPr lang="en-US"/>
        </a:p>
      </dgm:t>
    </dgm:pt>
    <dgm:pt modelId="{2D448631-92F9-4487-B04D-0D09FB9CE9D0}" type="sibTrans" cxnId="{20190B3E-82CC-40F2-A1F0-1C85CCB03E9A}">
      <dgm:prSet/>
      <dgm:spPr/>
      <dgm:t>
        <a:bodyPr/>
        <a:lstStyle/>
        <a:p>
          <a:endParaRPr lang="en-US"/>
        </a:p>
      </dgm:t>
    </dgm:pt>
    <dgm:pt modelId="{AF9B827C-E016-4BC2-8E32-C58D3C7A0EF9}">
      <dgm:prSet phldrT="[Text]"/>
      <dgm:spPr>
        <a:solidFill>
          <a:schemeClr val="tx1">
            <a:lumMod val="50000"/>
            <a:lumOff val="50000"/>
            <a:alpha val="50000"/>
          </a:schemeClr>
        </a:solidFill>
      </dgm:spPr>
      <dgm:t>
        <a:bodyPr/>
        <a:lstStyle/>
        <a:p>
          <a:r>
            <a:rPr lang="en-US" dirty="0" smtClean="0"/>
            <a:t>Have a Message Tailored to the Intended “WHO”</a:t>
          </a:r>
          <a:endParaRPr lang="en-US" dirty="0"/>
        </a:p>
      </dgm:t>
    </dgm:pt>
    <dgm:pt modelId="{EA9209D1-535E-45F5-9BE3-1D9844938FFB}" type="parTrans" cxnId="{26C5DFEE-3A7A-49B2-B377-8DEAC48E4F37}">
      <dgm:prSet/>
      <dgm:spPr/>
      <dgm:t>
        <a:bodyPr/>
        <a:lstStyle/>
        <a:p>
          <a:endParaRPr lang="en-US"/>
        </a:p>
      </dgm:t>
    </dgm:pt>
    <dgm:pt modelId="{BF546506-3DA9-42AE-8358-B310F2F7FAC1}" type="sibTrans" cxnId="{26C5DFEE-3A7A-49B2-B377-8DEAC48E4F37}">
      <dgm:prSet/>
      <dgm:spPr/>
      <dgm:t>
        <a:bodyPr/>
        <a:lstStyle/>
        <a:p>
          <a:endParaRPr lang="en-US"/>
        </a:p>
      </dgm:t>
    </dgm:pt>
    <dgm:pt modelId="{E8686FCE-A4E6-4126-B0F5-E26DE6DABFBA}" type="pres">
      <dgm:prSet presAssocID="{BD31AAF0-9CE6-4A4D-A3F7-87BC647D05F2}" presName="diagram" presStyleCnt="0">
        <dgm:presLayoutVars>
          <dgm:dir/>
          <dgm:resizeHandles val="exact"/>
        </dgm:presLayoutVars>
      </dgm:prSet>
      <dgm:spPr/>
      <dgm:t>
        <a:bodyPr/>
        <a:lstStyle/>
        <a:p>
          <a:endParaRPr lang="en-US"/>
        </a:p>
      </dgm:t>
    </dgm:pt>
    <dgm:pt modelId="{782B1109-48F3-4674-AC31-031D025995CC}" type="pres">
      <dgm:prSet presAssocID="{5148D561-B151-41A3-96DE-3B3D779AD31C}" presName="node" presStyleLbl="node1" presStyleIdx="0" presStyleCnt="5">
        <dgm:presLayoutVars>
          <dgm:bulletEnabled val="1"/>
        </dgm:presLayoutVars>
      </dgm:prSet>
      <dgm:spPr/>
      <dgm:t>
        <a:bodyPr/>
        <a:lstStyle/>
        <a:p>
          <a:endParaRPr lang="en-US"/>
        </a:p>
      </dgm:t>
    </dgm:pt>
    <dgm:pt modelId="{1C3BB9D9-3215-48F7-8816-D87B78570748}" type="pres">
      <dgm:prSet presAssocID="{BF1EB636-DF68-4E26-9DB8-FB24B0CA1941}" presName="sibTrans" presStyleCnt="0"/>
      <dgm:spPr/>
    </dgm:pt>
    <dgm:pt modelId="{588432C6-5A7B-413B-8144-6298D1303B17}" type="pres">
      <dgm:prSet presAssocID="{5C8FE19D-D807-40D1-A71A-D5E49D8944BE}" presName="node" presStyleLbl="node1" presStyleIdx="1" presStyleCnt="5">
        <dgm:presLayoutVars>
          <dgm:bulletEnabled val="1"/>
        </dgm:presLayoutVars>
      </dgm:prSet>
      <dgm:spPr/>
      <dgm:t>
        <a:bodyPr/>
        <a:lstStyle/>
        <a:p>
          <a:endParaRPr lang="en-US"/>
        </a:p>
      </dgm:t>
    </dgm:pt>
    <dgm:pt modelId="{45E130E8-3E2D-4C5B-9ADA-55F6E6549A38}" type="pres">
      <dgm:prSet presAssocID="{73611921-A337-4E72-A0BE-C5756B1AC6FD}" presName="sibTrans" presStyleCnt="0"/>
      <dgm:spPr/>
    </dgm:pt>
    <dgm:pt modelId="{0CBE914F-C3C1-414B-ABAF-4C63CA78340E}" type="pres">
      <dgm:prSet presAssocID="{D22031A9-1043-42D5-82F2-99176984AE73}" presName="node" presStyleLbl="node1" presStyleIdx="2" presStyleCnt="5">
        <dgm:presLayoutVars>
          <dgm:bulletEnabled val="1"/>
        </dgm:presLayoutVars>
      </dgm:prSet>
      <dgm:spPr/>
      <dgm:t>
        <a:bodyPr/>
        <a:lstStyle/>
        <a:p>
          <a:endParaRPr lang="en-US"/>
        </a:p>
      </dgm:t>
    </dgm:pt>
    <dgm:pt modelId="{7A085283-41E4-4B5C-B558-5568FB54049E}" type="pres">
      <dgm:prSet presAssocID="{61B33473-8E34-484A-A263-DF84DD089EE7}" presName="sibTrans" presStyleCnt="0"/>
      <dgm:spPr/>
    </dgm:pt>
    <dgm:pt modelId="{FCC00D8D-82DD-4B3C-ACDB-09BB381D6BDD}" type="pres">
      <dgm:prSet presAssocID="{CC91B84C-C379-49AF-8A26-056B0FF2B76C}" presName="node" presStyleLbl="node1" presStyleIdx="3" presStyleCnt="5">
        <dgm:presLayoutVars>
          <dgm:bulletEnabled val="1"/>
        </dgm:presLayoutVars>
      </dgm:prSet>
      <dgm:spPr/>
      <dgm:t>
        <a:bodyPr/>
        <a:lstStyle/>
        <a:p>
          <a:endParaRPr lang="en-US"/>
        </a:p>
      </dgm:t>
    </dgm:pt>
    <dgm:pt modelId="{D3F5FA93-E8CD-4FF2-A151-26CCB5EA8375}" type="pres">
      <dgm:prSet presAssocID="{2D448631-92F9-4487-B04D-0D09FB9CE9D0}" presName="sibTrans" presStyleCnt="0"/>
      <dgm:spPr/>
    </dgm:pt>
    <dgm:pt modelId="{2C18125C-A261-45A5-BA20-1360C73EC523}" type="pres">
      <dgm:prSet presAssocID="{AF9B827C-E016-4BC2-8E32-C58D3C7A0EF9}" presName="node" presStyleLbl="node1" presStyleIdx="4" presStyleCnt="5">
        <dgm:presLayoutVars>
          <dgm:bulletEnabled val="1"/>
        </dgm:presLayoutVars>
      </dgm:prSet>
      <dgm:spPr/>
      <dgm:t>
        <a:bodyPr/>
        <a:lstStyle/>
        <a:p>
          <a:endParaRPr lang="en-US"/>
        </a:p>
      </dgm:t>
    </dgm:pt>
  </dgm:ptLst>
  <dgm:cxnLst>
    <dgm:cxn modelId="{9F0BF4B3-73D2-4CBE-BD05-D70B5C1F4B6C}" type="presOf" srcId="{CC91B84C-C379-49AF-8A26-056B0FF2B76C}" destId="{FCC00D8D-82DD-4B3C-ACDB-09BB381D6BDD}" srcOrd="0" destOrd="0" presId="urn:microsoft.com/office/officeart/2005/8/layout/default#1"/>
    <dgm:cxn modelId="{20190B3E-82CC-40F2-A1F0-1C85CCB03E9A}" srcId="{BD31AAF0-9CE6-4A4D-A3F7-87BC647D05F2}" destId="{CC91B84C-C379-49AF-8A26-056B0FF2B76C}" srcOrd="3" destOrd="0" parTransId="{8E3F08C3-3F8E-4612-981B-C5DB70F2641B}" sibTransId="{2D448631-92F9-4487-B04D-0D09FB9CE9D0}"/>
    <dgm:cxn modelId="{86820FD5-1818-475A-82CD-012CCAEF21F2}" type="presOf" srcId="{D22031A9-1043-42D5-82F2-99176984AE73}" destId="{0CBE914F-C3C1-414B-ABAF-4C63CA78340E}" srcOrd="0" destOrd="0" presId="urn:microsoft.com/office/officeart/2005/8/layout/default#1"/>
    <dgm:cxn modelId="{26C5DFEE-3A7A-49B2-B377-8DEAC48E4F37}" srcId="{BD31AAF0-9CE6-4A4D-A3F7-87BC647D05F2}" destId="{AF9B827C-E016-4BC2-8E32-C58D3C7A0EF9}" srcOrd="4" destOrd="0" parTransId="{EA9209D1-535E-45F5-9BE3-1D9844938FFB}" sibTransId="{BF546506-3DA9-42AE-8358-B310F2F7FAC1}"/>
    <dgm:cxn modelId="{390EAF7C-809B-467C-9E38-D555491630DA}" srcId="{BD31AAF0-9CE6-4A4D-A3F7-87BC647D05F2}" destId="{D22031A9-1043-42D5-82F2-99176984AE73}" srcOrd="2" destOrd="0" parTransId="{8ECDDD74-AC22-445A-9D5B-70C5CFE8234A}" sibTransId="{61B33473-8E34-484A-A263-DF84DD089EE7}"/>
    <dgm:cxn modelId="{0025170A-75AC-4D95-BAC7-8E0F33330DA6}" type="presOf" srcId="{5148D561-B151-41A3-96DE-3B3D779AD31C}" destId="{782B1109-48F3-4674-AC31-031D025995CC}" srcOrd="0" destOrd="0" presId="urn:microsoft.com/office/officeart/2005/8/layout/default#1"/>
    <dgm:cxn modelId="{A62B95BF-BA01-4547-83C7-530547413D4F}" srcId="{BD31AAF0-9CE6-4A4D-A3F7-87BC647D05F2}" destId="{5148D561-B151-41A3-96DE-3B3D779AD31C}" srcOrd="0" destOrd="0" parTransId="{B7775BAE-FC4C-429A-818D-6611E5AB50BA}" sibTransId="{BF1EB636-DF68-4E26-9DB8-FB24B0CA1941}"/>
    <dgm:cxn modelId="{6F11E716-A30D-498C-8BB3-6E3F6993D2C9}" type="presOf" srcId="{AF9B827C-E016-4BC2-8E32-C58D3C7A0EF9}" destId="{2C18125C-A261-45A5-BA20-1360C73EC523}" srcOrd="0" destOrd="0" presId="urn:microsoft.com/office/officeart/2005/8/layout/default#1"/>
    <dgm:cxn modelId="{3B791E55-26BE-4A66-AF86-A5D0C5A20E70}" srcId="{BD31AAF0-9CE6-4A4D-A3F7-87BC647D05F2}" destId="{5C8FE19D-D807-40D1-A71A-D5E49D8944BE}" srcOrd="1" destOrd="0" parTransId="{13A6D0FC-5098-464E-80CB-EEDD50B0B693}" sibTransId="{73611921-A337-4E72-A0BE-C5756B1AC6FD}"/>
    <dgm:cxn modelId="{DFD7B7D1-812A-4953-9240-27FCB202E9B4}" type="presOf" srcId="{5C8FE19D-D807-40D1-A71A-D5E49D8944BE}" destId="{588432C6-5A7B-413B-8144-6298D1303B17}" srcOrd="0" destOrd="0" presId="urn:microsoft.com/office/officeart/2005/8/layout/default#1"/>
    <dgm:cxn modelId="{5D6C0FA7-3CFE-4180-8213-9741478F6C59}" type="presOf" srcId="{BD31AAF0-9CE6-4A4D-A3F7-87BC647D05F2}" destId="{E8686FCE-A4E6-4126-B0F5-E26DE6DABFBA}" srcOrd="0" destOrd="0" presId="urn:microsoft.com/office/officeart/2005/8/layout/default#1"/>
    <dgm:cxn modelId="{A560A240-C025-41B9-B04C-274E8A66D015}" type="presParOf" srcId="{E8686FCE-A4E6-4126-B0F5-E26DE6DABFBA}" destId="{782B1109-48F3-4674-AC31-031D025995CC}" srcOrd="0" destOrd="0" presId="urn:microsoft.com/office/officeart/2005/8/layout/default#1"/>
    <dgm:cxn modelId="{56E4F64C-06AF-4CE5-9D89-EB740611D669}" type="presParOf" srcId="{E8686FCE-A4E6-4126-B0F5-E26DE6DABFBA}" destId="{1C3BB9D9-3215-48F7-8816-D87B78570748}" srcOrd="1" destOrd="0" presId="urn:microsoft.com/office/officeart/2005/8/layout/default#1"/>
    <dgm:cxn modelId="{22C27817-87F7-414A-B463-A2C55ED12365}" type="presParOf" srcId="{E8686FCE-A4E6-4126-B0F5-E26DE6DABFBA}" destId="{588432C6-5A7B-413B-8144-6298D1303B17}" srcOrd="2" destOrd="0" presId="urn:microsoft.com/office/officeart/2005/8/layout/default#1"/>
    <dgm:cxn modelId="{BC671D84-F29B-4207-83B8-EABE65BA3C1E}" type="presParOf" srcId="{E8686FCE-A4E6-4126-B0F5-E26DE6DABFBA}" destId="{45E130E8-3E2D-4C5B-9ADA-55F6E6549A38}" srcOrd="3" destOrd="0" presId="urn:microsoft.com/office/officeart/2005/8/layout/default#1"/>
    <dgm:cxn modelId="{112FD88C-F57A-4D6A-9E3C-68E7CB31449E}" type="presParOf" srcId="{E8686FCE-A4E6-4126-B0F5-E26DE6DABFBA}" destId="{0CBE914F-C3C1-414B-ABAF-4C63CA78340E}" srcOrd="4" destOrd="0" presId="urn:microsoft.com/office/officeart/2005/8/layout/default#1"/>
    <dgm:cxn modelId="{2C735AE1-7612-4AC4-9651-AA1020E10460}" type="presParOf" srcId="{E8686FCE-A4E6-4126-B0F5-E26DE6DABFBA}" destId="{7A085283-41E4-4B5C-B558-5568FB54049E}" srcOrd="5" destOrd="0" presId="urn:microsoft.com/office/officeart/2005/8/layout/default#1"/>
    <dgm:cxn modelId="{5DE696EF-3427-4BCC-8C92-50DD1B68CF75}" type="presParOf" srcId="{E8686FCE-A4E6-4126-B0F5-E26DE6DABFBA}" destId="{FCC00D8D-82DD-4B3C-ACDB-09BB381D6BDD}" srcOrd="6" destOrd="0" presId="urn:microsoft.com/office/officeart/2005/8/layout/default#1"/>
    <dgm:cxn modelId="{F81869A3-D6A5-4DCC-B409-ED6C9E153F6E}" type="presParOf" srcId="{E8686FCE-A4E6-4126-B0F5-E26DE6DABFBA}" destId="{D3F5FA93-E8CD-4FF2-A151-26CCB5EA8375}" srcOrd="7" destOrd="0" presId="urn:microsoft.com/office/officeart/2005/8/layout/default#1"/>
    <dgm:cxn modelId="{81E92C82-875F-4F72-8E0C-B34633547163}" type="presParOf" srcId="{E8686FCE-A4E6-4126-B0F5-E26DE6DABFBA}" destId="{2C18125C-A261-45A5-BA20-1360C73EC523}"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DD280B-E487-47D5-8A1F-5847C3B30647}" type="doc">
      <dgm:prSet loTypeId="urn:microsoft.com/office/officeart/2005/8/layout/process5" loCatId="process" qsTypeId="urn:microsoft.com/office/officeart/2005/8/quickstyle/simple1" qsCatId="simple" csTypeId="urn:microsoft.com/office/officeart/2005/8/colors/accent6_2" csCatId="accent6" phldr="1"/>
      <dgm:spPr/>
      <dgm:t>
        <a:bodyPr/>
        <a:lstStyle/>
        <a:p>
          <a:endParaRPr lang="en-US"/>
        </a:p>
      </dgm:t>
    </dgm:pt>
    <dgm:pt modelId="{1C8B9D1A-CC19-4F61-93B4-50EA6700CD37}">
      <dgm:prSet phldrT="[Text]"/>
      <dgm:spPr/>
      <dgm:t>
        <a:bodyPr/>
        <a:lstStyle/>
        <a:p>
          <a:r>
            <a:rPr lang="en-US" dirty="0" smtClean="0"/>
            <a:t>Get Traffic and CPC Estimates from the Google Keyword Tool</a:t>
          </a:r>
          <a:endParaRPr lang="en-US" dirty="0"/>
        </a:p>
      </dgm:t>
    </dgm:pt>
    <dgm:pt modelId="{AA890763-41A3-4D0C-B39A-F78AF9EB574B}" type="parTrans" cxnId="{68371EA4-CD55-4294-AF6E-46FDBA7A6B52}">
      <dgm:prSet/>
      <dgm:spPr/>
      <dgm:t>
        <a:bodyPr/>
        <a:lstStyle/>
        <a:p>
          <a:endParaRPr lang="en-US"/>
        </a:p>
      </dgm:t>
    </dgm:pt>
    <dgm:pt modelId="{E08ACE5B-7753-4E8E-A3EC-5B66F22475CD}" type="sibTrans" cxnId="{68371EA4-CD55-4294-AF6E-46FDBA7A6B52}">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9E9C1FC3-8096-4276-BE04-BD01DB240DC9}">
      <dgm:prSet phldrT="[Text]"/>
      <dgm:spPr/>
      <dgm:t>
        <a:bodyPr/>
        <a:lstStyle/>
        <a:p>
          <a:r>
            <a:rPr lang="en-US" dirty="0" smtClean="0"/>
            <a:t>Use Historical data to derive an appropriate CTR</a:t>
          </a:r>
          <a:endParaRPr lang="en-US" dirty="0"/>
        </a:p>
      </dgm:t>
    </dgm:pt>
    <dgm:pt modelId="{24C9441D-3ED4-4087-BC03-5015C58D1FF8}" type="parTrans" cxnId="{6893E02A-4791-4F61-8934-AFC7A6C1B598}">
      <dgm:prSet/>
      <dgm:spPr/>
      <dgm:t>
        <a:bodyPr/>
        <a:lstStyle/>
        <a:p>
          <a:endParaRPr lang="en-US"/>
        </a:p>
      </dgm:t>
    </dgm:pt>
    <dgm:pt modelId="{BCCDD828-6F72-457C-9DD0-2FD314E06EF3}" type="sibTrans" cxnId="{6893E02A-4791-4F61-8934-AFC7A6C1B598}">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5B139F66-D960-4484-8AE2-84696F99AD84}">
      <dgm:prSet phldrT="[Text]"/>
      <dgm:spPr/>
      <dgm:t>
        <a:bodyPr/>
        <a:lstStyle/>
        <a:p>
          <a:r>
            <a:rPr lang="en-US" dirty="0" smtClean="0"/>
            <a:t>Multiply the Estimated Traffic (per keyword) by the CTR</a:t>
          </a:r>
        </a:p>
      </dgm:t>
    </dgm:pt>
    <dgm:pt modelId="{80311DA0-F77F-42B9-B872-2D8B182CA318}" type="parTrans" cxnId="{8EB467F9-12CC-42D7-A274-46C0C27B2B3C}">
      <dgm:prSet/>
      <dgm:spPr/>
      <dgm:t>
        <a:bodyPr/>
        <a:lstStyle/>
        <a:p>
          <a:endParaRPr lang="en-US"/>
        </a:p>
      </dgm:t>
    </dgm:pt>
    <dgm:pt modelId="{339D7CDE-9294-4121-AE0B-90D1D0C2BF3E}" type="sibTrans" cxnId="{8EB467F9-12CC-42D7-A274-46C0C27B2B3C}">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D424469A-2923-40F3-B851-D7FFDE22090C}">
      <dgm:prSet phldrT="[Text]"/>
      <dgm:spPr/>
      <dgm:t>
        <a:bodyPr/>
        <a:lstStyle/>
        <a:p>
          <a:r>
            <a:rPr lang="en-US" dirty="0" smtClean="0"/>
            <a:t>Multiply each quotient by the Estimated CPCs to receive the estimated monthly spend per keyword</a:t>
          </a:r>
          <a:endParaRPr lang="en-US" dirty="0"/>
        </a:p>
      </dgm:t>
    </dgm:pt>
    <dgm:pt modelId="{8E5661C8-2A1E-463E-A38D-CAD365BB7849}" type="parTrans" cxnId="{EBF53AAC-BF7D-4C43-B40B-324DEF9DC0B5}">
      <dgm:prSet/>
      <dgm:spPr/>
      <dgm:t>
        <a:bodyPr/>
        <a:lstStyle/>
        <a:p>
          <a:endParaRPr lang="en-US"/>
        </a:p>
      </dgm:t>
    </dgm:pt>
    <dgm:pt modelId="{EFFEA5A5-7794-487D-B3F8-1A7F463DF765}" type="sibTrans" cxnId="{EBF53AAC-BF7D-4C43-B40B-324DEF9DC0B5}">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21763B4D-70ED-47B3-AFB9-F037B94572A5}">
      <dgm:prSet phldrT="[Text]"/>
      <dgm:spPr/>
      <dgm:t>
        <a:bodyPr/>
        <a:lstStyle/>
        <a:p>
          <a:r>
            <a:rPr lang="en-US" dirty="0" smtClean="0"/>
            <a:t>Add all the estimated expenditures to receive the estimated account spend for one month</a:t>
          </a:r>
          <a:endParaRPr lang="en-US" dirty="0"/>
        </a:p>
      </dgm:t>
    </dgm:pt>
    <dgm:pt modelId="{B73E7CF4-F3DE-42CA-9A91-CD46A84647B3}" type="parTrans" cxnId="{08F50BE2-A42C-410F-B741-522B1169A6B8}">
      <dgm:prSet/>
      <dgm:spPr/>
      <dgm:t>
        <a:bodyPr/>
        <a:lstStyle/>
        <a:p>
          <a:endParaRPr lang="en-US"/>
        </a:p>
      </dgm:t>
    </dgm:pt>
    <dgm:pt modelId="{8E02D6C2-9DD2-4A5A-BA26-A780D1F857B1}" type="sibTrans" cxnId="{08F50BE2-A42C-410F-B741-522B1169A6B8}">
      <dgm:prSet>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92639F6C-2755-42FE-8C8D-B44495788F61}">
      <dgm:prSet phldrT="[Text]"/>
      <dgm:spPr/>
      <dgm:t>
        <a:bodyPr/>
        <a:lstStyle/>
        <a:p>
          <a:r>
            <a:rPr lang="en-US" dirty="0" smtClean="0"/>
            <a:t>Set monthly budget by this amount at the campaign level</a:t>
          </a:r>
          <a:endParaRPr lang="en-US" dirty="0"/>
        </a:p>
      </dgm:t>
    </dgm:pt>
    <dgm:pt modelId="{00C15D23-35B8-492B-98A3-70E31EEFD4F4}" type="parTrans" cxnId="{686DE5BA-A26A-4289-9D5E-57AB32F2BC8E}">
      <dgm:prSet/>
      <dgm:spPr/>
      <dgm:t>
        <a:bodyPr/>
        <a:lstStyle/>
        <a:p>
          <a:endParaRPr lang="en-US"/>
        </a:p>
      </dgm:t>
    </dgm:pt>
    <dgm:pt modelId="{176F1889-1EAB-415F-8CCA-304A26AA64DA}" type="sibTrans" cxnId="{686DE5BA-A26A-4289-9D5E-57AB32F2BC8E}">
      <dgm:prSet/>
      <dgm:spPr/>
      <dgm:t>
        <a:bodyPr/>
        <a:lstStyle/>
        <a:p>
          <a:endParaRPr lang="en-US"/>
        </a:p>
      </dgm:t>
    </dgm:pt>
    <dgm:pt modelId="{889C32FF-1B32-404C-9EB6-CB62966A4283}" type="pres">
      <dgm:prSet presAssocID="{D3DD280B-E487-47D5-8A1F-5847C3B30647}" presName="diagram" presStyleCnt="0">
        <dgm:presLayoutVars>
          <dgm:dir/>
          <dgm:resizeHandles val="exact"/>
        </dgm:presLayoutVars>
      </dgm:prSet>
      <dgm:spPr/>
      <dgm:t>
        <a:bodyPr/>
        <a:lstStyle/>
        <a:p>
          <a:endParaRPr lang="en-US"/>
        </a:p>
      </dgm:t>
    </dgm:pt>
    <dgm:pt modelId="{55CED2B5-A513-46C2-8817-BAE1A765C518}" type="pres">
      <dgm:prSet presAssocID="{1C8B9D1A-CC19-4F61-93B4-50EA6700CD37}" presName="node" presStyleLbl="node1" presStyleIdx="0" presStyleCnt="6">
        <dgm:presLayoutVars>
          <dgm:bulletEnabled val="1"/>
        </dgm:presLayoutVars>
      </dgm:prSet>
      <dgm:spPr/>
      <dgm:t>
        <a:bodyPr/>
        <a:lstStyle/>
        <a:p>
          <a:endParaRPr lang="en-US"/>
        </a:p>
      </dgm:t>
    </dgm:pt>
    <dgm:pt modelId="{60BDC5CE-CF45-4FA4-B3F1-7057FA827344}" type="pres">
      <dgm:prSet presAssocID="{E08ACE5B-7753-4E8E-A3EC-5B66F22475CD}" presName="sibTrans" presStyleLbl="sibTrans2D1" presStyleIdx="0" presStyleCnt="5"/>
      <dgm:spPr/>
      <dgm:t>
        <a:bodyPr/>
        <a:lstStyle/>
        <a:p>
          <a:endParaRPr lang="en-US"/>
        </a:p>
      </dgm:t>
    </dgm:pt>
    <dgm:pt modelId="{AC6091A6-D59A-4A3D-B6FA-29BFD3E23C8B}" type="pres">
      <dgm:prSet presAssocID="{E08ACE5B-7753-4E8E-A3EC-5B66F22475CD}" presName="connectorText" presStyleLbl="sibTrans2D1" presStyleIdx="0" presStyleCnt="5"/>
      <dgm:spPr/>
      <dgm:t>
        <a:bodyPr/>
        <a:lstStyle/>
        <a:p>
          <a:endParaRPr lang="en-US"/>
        </a:p>
      </dgm:t>
    </dgm:pt>
    <dgm:pt modelId="{0068AB62-924B-457C-B51C-A7823CD1E15D}" type="pres">
      <dgm:prSet presAssocID="{9E9C1FC3-8096-4276-BE04-BD01DB240DC9}" presName="node" presStyleLbl="node1" presStyleIdx="1" presStyleCnt="6">
        <dgm:presLayoutVars>
          <dgm:bulletEnabled val="1"/>
        </dgm:presLayoutVars>
      </dgm:prSet>
      <dgm:spPr/>
      <dgm:t>
        <a:bodyPr/>
        <a:lstStyle/>
        <a:p>
          <a:endParaRPr lang="en-US"/>
        </a:p>
      </dgm:t>
    </dgm:pt>
    <dgm:pt modelId="{555F2076-B022-4ED3-B793-FB564CA3E1BF}" type="pres">
      <dgm:prSet presAssocID="{BCCDD828-6F72-457C-9DD0-2FD314E06EF3}" presName="sibTrans" presStyleLbl="sibTrans2D1" presStyleIdx="1" presStyleCnt="5"/>
      <dgm:spPr/>
      <dgm:t>
        <a:bodyPr/>
        <a:lstStyle/>
        <a:p>
          <a:endParaRPr lang="en-US"/>
        </a:p>
      </dgm:t>
    </dgm:pt>
    <dgm:pt modelId="{CE0DE152-DDDC-4636-B496-5BC73785C373}" type="pres">
      <dgm:prSet presAssocID="{BCCDD828-6F72-457C-9DD0-2FD314E06EF3}" presName="connectorText" presStyleLbl="sibTrans2D1" presStyleIdx="1" presStyleCnt="5"/>
      <dgm:spPr/>
      <dgm:t>
        <a:bodyPr/>
        <a:lstStyle/>
        <a:p>
          <a:endParaRPr lang="en-US"/>
        </a:p>
      </dgm:t>
    </dgm:pt>
    <dgm:pt modelId="{3F8CD3F4-8618-4649-929B-6ADA0230925C}" type="pres">
      <dgm:prSet presAssocID="{5B139F66-D960-4484-8AE2-84696F99AD84}" presName="node" presStyleLbl="node1" presStyleIdx="2" presStyleCnt="6">
        <dgm:presLayoutVars>
          <dgm:bulletEnabled val="1"/>
        </dgm:presLayoutVars>
      </dgm:prSet>
      <dgm:spPr/>
      <dgm:t>
        <a:bodyPr/>
        <a:lstStyle/>
        <a:p>
          <a:endParaRPr lang="en-US"/>
        </a:p>
      </dgm:t>
    </dgm:pt>
    <dgm:pt modelId="{7E11EE8B-0337-4018-9A3C-9092CCC003FA}" type="pres">
      <dgm:prSet presAssocID="{339D7CDE-9294-4121-AE0B-90D1D0C2BF3E}" presName="sibTrans" presStyleLbl="sibTrans2D1" presStyleIdx="2" presStyleCnt="5"/>
      <dgm:spPr/>
      <dgm:t>
        <a:bodyPr/>
        <a:lstStyle/>
        <a:p>
          <a:endParaRPr lang="en-US"/>
        </a:p>
      </dgm:t>
    </dgm:pt>
    <dgm:pt modelId="{4DE2F795-231D-4604-8F35-B6B357A9A8CB}" type="pres">
      <dgm:prSet presAssocID="{339D7CDE-9294-4121-AE0B-90D1D0C2BF3E}" presName="connectorText" presStyleLbl="sibTrans2D1" presStyleIdx="2" presStyleCnt="5"/>
      <dgm:spPr/>
      <dgm:t>
        <a:bodyPr/>
        <a:lstStyle/>
        <a:p>
          <a:endParaRPr lang="en-US"/>
        </a:p>
      </dgm:t>
    </dgm:pt>
    <dgm:pt modelId="{0E520242-3671-4C6A-AFD5-B6C340DC6D72}" type="pres">
      <dgm:prSet presAssocID="{D424469A-2923-40F3-B851-D7FFDE22090C}" presName="node" presStyleLbl="node1" presStyleIdx="3" presStyleCnt="6" custScaleY="134696">
        <dgm:presLayoutVars>
          <dgm:bulletEnabled val="1"/>
        </dgm:presLayoutVars>
      </dgm:prSet>
      <dgm:spPr/>
      <dgm:t>
        <a:bodyPr/>
        <a:lstStyle/>
        <a:p>
          <a:endParaRPr lang="en-US"/>
        </a:p>
      </dgm:t>
    </dgm:pt>
    <dgm:pt modelId="{B13C473B-1DC6-4B33-BA12-8BFF4655B5F0}" type="pres">
      <dgm:prSet presAssocID="{EFFEA5A5-7794-487D-B3F8-1A7F463DF765}" presName="sibTrans" presStyleLbl="sibTrans2D1" presStyleIdx="3" presStyleCnt="5"/>
      <dgm:spPr/>
      <dgm:t>
        <a:bodyPr/>
        <a:lstStyle/>
        <a:p>
          <a:endParaRPr lang="en-US"/>
        </a:p>
      </dgm:t>
    </dgm:pt>
    <dgm:pt modelId="{6177DF6F-1B24-4A8E-AF86-AA865452EEFF}" type="pres">
      <dgm:prSet presAssocID="{EFFEA5A5-7794-487D-B3F8-1A7F463DF765}" presName="connectorText" presStyleLbl="sibTrans2D1" presStyleIdx="3" presStyleCnt="5"/>
      <dgm:spPr/>
      <dgm:t>
        <a:bodyPr/>
        <a:lstStyle/>
        <a:p>
          <a:endParaRPr lang="en-US"/>
        </a:p>
      </dgm:t>
    </dgm:pt>
    <dgm:pt modelId="{C7C96829-949C-474F-916C-620675AB666F}" type="pres">
      <dgm:prSet presAssocID="{21763B4D-70ED-47B3-AFB9-F037B94572A5}" presName="node" presStyleLbl="node1" presStyleIdx="4" presStyleCnt="6">
        <dgm:presLayoutVars>
          <dgm:bulletEnabled val="1"/>
        </dgm:presLayoutVars>
      </dgm:prSet>
      <dgm:spPr/>
      <dgm:t>
        <a:bodyPr/>
        <a:lstStyle/>
        <a:p>
          <a:endParaRPr lang="en-US"/>
        </a:p>
      </dgm:t>
    </dgm:pt>
    <dgm:pt modelId="{BEA9BE3F-73CA-4E58-A1B7-379FE9BA3B02}" type="pres">
      <dgm:prSet presAssocID="{8E02D6C2-9DD2-4A5A-BA26-A780D1F857B1}" presName="sibTrans" presStyleLbl="sibTrans2D1" presStyleIdx="4" presStyleCnt="5"/>
      <dgm:spPr/>
      <dgm:t>
        <a:bodyPr/>
        <a:lstStyle/>
        <a:p>
          <a:endParaRPr lang="en-US"/>
        </a:p>
      </dgm:t>
    </dgm:pt>
    <dgm:pt modelId="{8FCEB835-AD78-4C6D-A4F2-467002FF6074}" type="pres">
      <dgm:prSet presAssocID="{8E02D6C2-9DD2-4A5A-BA26-A780D1F857B1}" presName="connectorText" presStyleLbl="sibTrans2D1" presStyleIdx="4" presStyleCnt="5"/>
      <dgm:spPr/>
      <dgm:t>
        <a:bodyPr/>
        <a:lstStyle/>
        <a:p>
          <a:endParaRPr lang="en-US"/>
        </a:p>
      </dgm:t>
    </dgm:pt>
    <dgm:pt modelId="{6F0971C6-0C1D-4CDC-82D3-44B84579EF98}" type="pres">
      <dgm:prSet presAssocID="{92639F6C-2755-42FE-8C8D-B44495788F61}" presName="node" presStyleLbl="node1" presStyleIdx="5" presStyleCnt="6">
        <dgm:presLayoutVars>
          <dgm:bulletEnabled val="1"/>
        </dgm:presLayoutVars>
      </dgm:prSet>
      <dgm:spPr/>
      <dgm:t>
        <a:bodyPr/>
        <a:lstStyle/>
        <a:p>
          <a:endParaRPr lang="en-US"/>
        </a:p>
      </dgm:t>
    </dgm:pt>
  </dgm:ptLst>
  <dgm:cxnLst>
    <dgm:cxn modelId="{EE993FAB-FCA1-44B5-ABE4-C8B15A19C459}" type="presOf" srcId="{339D7CDE-9294-4121-AE0B-90D1D0C2BF3E}" destId="{7E11EE8B-0337-4018-9A3C-9092CCC003FA}" srcOrd="0" destOrd="0" presId="urn:microsoft.com/office/officeart/2005/8/layout/process5"/>
    <dgm:cxn modelId="{08F50BE2-A42C-410F-B741-522B1169A6B8}" srcId="{D3DD280B-E487-47D5-8A1F-5847C3B30647}" destId="{21763B4D-70ED-47B3-AFB9-F037B94572A5}" srcOrd="4" destOrd="0" parTransId="{B73E7CF4-F3DE-42CA-9A91-CD46A84647B3}" sibTransId="{8E02D6C2-9DD2-4A5A-BA26-A780D1F857B1}"/>
    <dgm:cxn modelId="{466A5D43-BF9C-4B4B-B348-DDE6346846F3}" type="presOf" srcId="{BCCDD828-6F72-457C-9DD0-2FD314E06EF3}" destId="{555F2076-B022-4ED3-B793-FB564CA3E1BF}" srcOrd="0" destOrd="0" presId="urn:microsoft.com/office/officeart/2005/8/layout/process5"/>
    <dgm:cxn modelId="{B5C2DFDA-F2A3-445D-846F-F1E6621823E0}" type="presOf" srcId="{BCCDD828-6F72-457C-9DD0-2FD314E06EF3}" destId="{CE0DE152-DDDC-4636-B496-5BC73785C373}" srcOrd="1" destOrd="0" presId="urn:microsoft.com/office/officeart/2005/8/layout/process5"/>
    <dgm:cxn modelId="{68371EA4-CD55-4294-AF6E-46FDBA7A6B52}" srcId="{D3DD280B-E487-47D5-8A1F-5847C3B30647}" destId="{1C8B9D1A-CC19-4F61-93B4-50EA6700CD37}" srcOrd="0" destOrd="0" parTransId="{AA890763-41A3-4D0C-B39A-F78AF9EB574B}" sibTransId="{E08ACE5B-7753-4E8E-A3EC-5B66F22475CD}"/>
    <dgm:cxn modelId="{9229A0AE-B1E8-4B40-A284-B0F168E49D1A}" type="presOf" srcId="{21763B4D-70ED-47B3-AFB9-F037B94572A5}" destId="{C7C96829-949C-474F-916C-620675AB666F}" srcOrd="0" destOrd="0" presId="urn:microsoft.com/office/officeart/2005/8/layout/process5"/>
    <dgm:cxn modelId="{D00D0D67-FD00-4A8D-95CB-006243E996B2}" type="presOf" srcId="{E08ACE5B-7753-4E8E-A3EC-5B66F22475CD}" destId="{AC6091A6-D59A-4A3D-B6FA-29BFD3E23C8B}" srcOrd="1" destOrd="0" presId="urn:microsoft.com/office/officeart/2005/8/layout/process5"/>
    <dgm:cxn modelId="{8EB467F9-12CC-42D7-A274-46C0C27B2B3C}" srcId="{D3DD280B-E487-47D5-8A1F-5847C3B30647}" destId="{5B139F66-D960-4484-8AE2-84696F99AD84}" srcOrd="2" destOrd="0" parTransId="{80311DA0-F77F-42B9-B872-2D8B182CA318}" sibTransId="{339D7CDE-9294-4121-AE0B-90D1D0C2BF3E}"/>
    <dgm:cxn modelId="{0F253A67-06DD-4507-80D7-2B161AB50406}" type="presOf" srcId="{EFFEA5A5-7794-487D-B3F8-1A7F463DF765}" destId="{B13C473B-1DC6-4B33-BA12-8BFF4655B5F0}" srcOrd="0" destOrd="0" presId="urn:microsoft.com/office/officeart/2005/8/layout/process5"/>
    <dgm:cxn modelId="{EBF53AAC-BF7D-4C43-B40B-324DEF9DC0B5}" srcId="{D3DD280B-E487-47D5-8A1F-5847C3B30647}" destId="{D424469A-2923-40F3-B851-D7FFDE22090C}" srcOrd="3" destOrd="0" parTransId="{8E5661C8-2A1E-463E-A38D-CAD365BB7849}" sibTransId="{EFFEA5A5-7794-487D-B3F8-1A7F463DF765}"/>
    <dgm:cxn modelId="{E09C3D92-A647-482C-A990-AB462F08CA0A}" type="presOf" srcId="{1C8B9D1A-CC19-4F61-93B4-50EA6700CD37}" destId="{55CED2B5-A513-46C2-8817-BAE1A765C518}" srcOrd="0" destOrd="0" presId="urn:microsoft.com/office/officeart/2005/8/layout/process5"/>
    <dgm:cxn modelId="{B35A586A-8D12-4898-9B3F-7DD97D56D51A}" type="presOf" srcId="{D424469A-2923-40F3-B851-D7FFDE22090C}" destId="{0E520242-3671-4C6A-AFD5-B6C340DC6D72}" srcOrd="0" destOrd="0" presId="urn:microsoft.com/office/officeart/2005/8/layout/process5"/>
    <dgm:cxn modelId="{C29E6039-6E64-4D5B-8608-1ED73148D45B}" type="presOf" srcId="{8E02D6C2-9DD2-4A5A-BA26-A780D1F857B1}" destId="{BEA9BE3F-73CA-4E58-A1B7-379FE9BA3B02}" srcOrd="0" destOrd="0" presId="urn:microsoft.com/office/officeart/2005/8/layout/process5"/>
    <dgm:cxn modelId="{686DE5BA-A26A-4289-9D5E-57AB32F2BC8E}" srcId="{D3DD280B-E487-47D5-8A1F-5847C3B30647}" destId="{92639F6C-2755-42FE-8C8D-B44495788F61}" srcOrd="5" destOrd="0" parTransId="{00C15D23-35B8-492B-98A3-70E31EEFD4F4}" sibTransId="{176F1889-1EAB-415F-8CCA-304A26AA64DA}"/>
    <dgm:cxn modelId="{0989D694-69A7-4CE9-BD24-BE4872CEDD81}" type="presOf" srcId="{E08ACE5B-7753-4E8E-A3EC-5B66F22475CD}" destId="{60BDC5CE-CF45-4FA4-B3F1-7057FA827344}" srcOrd="0" destOrd="0" presId="urn:microsoft.com/office/officeart/2005/8/layout/process5"/>
    <dgm:cxn modelId="{AC1F3765-14E3-415C-A5D2-2404C4B9D7E9}" type="presOf" srcId="{92639F6C-2755-42FE-8C8D-B44495788F61}" destId="{6F0971C6-0C1D-4CDC-82D3-44B84579EF98}" srcOrd="0" destOrd="0" presId="urn:microsoft.com/office/officeart/2005/8/layout/process5"/>
    <dgm:cxn modelId="{33F2390F-4D52-4B1F-83C1-73A7CEB1A5DC}" type="presOf" srcId="{D3DD280B-E487-47D5-8A1F-5847C3B30647}" destId="{889C32FF-1B32-404C-9EB6-CB62966A4283}" srcOrd="0" destOrd="0" presId="urn:microsoft.com/office/officeart/2005/8/layout/process5"/>
    <dgm:cxn modelId="{76D14A4A-DB66-459F-9B7B-17283D7BDFEE}" type="presOf" srcId="{EFFEA5A5-7794-487D-B3F8-1A7F463DF765}" destId="{6177DF6F-1B24-4A8E-AF86-AA865452EEFF}" srcOrd="1" destOrd="0" presId="urn:microsoft.com/office/officeart/2005/8/layout/process5"/>
    <dgm:cxn modelId="{978EC5D0-D890-4E36-9E79-539AB0E69AED}" type="presOf" srcId="{5B139F66-D960-4484-8AE2-84696F99AD84}" destId="{3F8CD3F4-8618-4649-929B-6ADA0230925C}" srcOrd="0" destOrd="0" presId="urn:microsoft.com/office/officeart/2005/8/layout/process5"/>
    <dgm:cxn modelId="{5CB336A2-4009-41A4-AB29-645025E2F662}" type="presOf" srcId="{9E9C1FC3-8096-4276-BE04-BD01DB240DC9}" destId="{0068AB62-924B-457C-B51C-A7823CD1E15D}" srcOrd="0" destOrd="0" presId="urn:microsoft.com/office/officeart/2005/8/layout/process5"/>
    <dgm:cxn modelId="{E4652D29-84EC-48CB-8883-D5502F89C4A5}" type="presOf" srcId="{339D7CDE-9294-4121-AE0B-90D1D0C2BF3E}" destId="{4DE2F795-231D-4604-8F35-B6B357A9A8CB}" srcOrd="1" destOrd="0" presId="urn:microsoft.com/office/officeart/2005/8/layout/process5"/>
    <dgm:cxn modelId="{6893E02A-4791-4F61-8934-AFC7A6C1B598}" srcId="{D3DD280B-E487-47D5-8A1F-5847C3B30647}" destId="{9E9C1FC3-8096-4276-BE04-BD01DB240DC9}" srcOrd="1" destOrd="0" parTransId="{24C9441D-3ED4-4087-BC03-5015C58D1FF8}" sibTransId="{BCCDD828-6F72-457C-9DD0-2FD314E06EF3}"/>
    <dgm:cxn modelId="{885C8E0D-A0DB-4210-A57B-38358AF39D72}" type="presOf" srcId="{8E02D6C2-9DD2-4A5A-BA26-A780D1F857B1}" destId="{8FCEB835-AD78-4C6D-A4F2-467002FF6074}" srcOrd="1" destOrd="0" presId="urn:microsoft.com/office/officeart/2005/8/layout/process5"/>
    <dgm:cxn modelId="{6FDCF874-B24C-4967-B504-A67B10A3C3A4}" type="presParOf" srcId="{889C32FF-1B32-404C-9EB6-CB62966A4283}" destId="{55CED2B5-A513-46C2-8817-BAE1A765C518}" srcOrd="0" destOrd="0" presId="urn:microsoft.com/office/officeart/2005/8/layout/process5"/>
    <dgm:cxn modelId="{341EBE61-C998-42B3-B18F-14355C51F02E}" type="presParOf" srcId="{889C32FF-1B32-404C-9EB6-CB62966A4283}" destId="{60BDC5CE-CF45-4FA4-B3F1-7057FA827344}" srcOrd="1" destOrd="0" presId="urn:microsoft.com/office/officeart/2005/8/layout/process5"/>
    <dgm:cxn modelId="{AC594E98-21A0-4E56-BD59-C1EBCEE243D4}" type="presParOf" srcId="{60BDC5CE-CF45-4FA4-B3F1-7057FA827344}" destId="{AC6091A6-D59A-4A3D-B6FA-29BFD3E23C8B}" srcOrd="0" destOrd="0" presId="urn:microsoft.com/office/officeart/2005/8/layout/process5"/>
    <dgm:cxn modelId="{FBBD2923-36C1-4BAC-90AA-7ECB6A1EA5C3}" type="presParOf" srcId="{889C32FF-1B32-404C-9EB6-CB62966A4283}" destId="{0068AB62-924B-457C-B51C-A7823CD1E15D}" srcOrd="2" destOrd="0" presId="urn:microsoft.com/office/officeart/2005/8/layout/process5"/>
    <dgm:cxn modelId="{558685FB-D780-42A2-A64B-ACCF90FBF373}" type="presParOf" srcId="{889C32FF-1B32-404C-9EB6-CB62966A4283}" destId="{555F2076-B022-4ED3-B793-FB564CA3E1BF}" srcOrd="3" destOrd="0" presId="urn:microsoft.com/office/officeart/2005/8/layout/process5"/>
    <dgm:cxn modelId="{6F5DBF95-8F02-4444-B8C1-891DEEEB491F}" type="presParOf" srcId="{555F2076-B022-4ED3-B793-FB564CA3E1BF}" destId="{CE0DE152-DDDC-4636-B496-5BC73785C373}" srcOrd="0" destOrd="0" presId="urn:microsoft.com/office/officeart/2005/8/layout/process5"/>
    <dgm:cxn modelId="{5E5A6CEE-7892-4220-B37A-9A1DD58978C3}" type="presParOf" srcId="{889C32FF-1B32-404C-9EB6-CB62966A4283}" destId="{3F8CD3F4-8618-4649-929B-6ADA0230925C}" srcOrd="4" destOrd="0" presId="urn:microsoft.com/office/officeart/2005/8/layout/process5"/>
    <dgm:cxn modelId="{106187BC-8FFC-4A9C-AA3A-3F161E7D7435}" type="presParOf" srcId="{889C32FF-1B32-404C-9EB6-CB62966A4283}" destId="{7E11EE8B-0337-4018-9A3C-9092CCC003FA}" srcOrd="5" destOrd="0" presId="urn:microsoft.com/office/officeart/2005/8/layout/process5"/>
    <dgm:cxn modelId="{D271DAF2-9F77-4F17-B56A-6FFAEB6B54CF}" type="presParOf" srcId="{7E11EE8B-0337-4018-9A3C-9092CCC003FA}" destId="{4DE2F795-231D-4604-8F35-B6B357A9A8CB}" srcOrd="0" destOrd="0" presId="urn:microsoft.com/office/officeart/2005/8/layout/process5"/>
    <dgm:cxn modelId="{DB619FFA-D62A-441F-A21A-210D633ED3C1}" type="presParOf" srcId="{889C32FF-1B32-404C-9EB6-CB62966A4283}" destId="{0E520242-3671-4C6A-AFD5-B6C340DC6D72}" srcOrd="6" destOrd="0" presId="urn:microsoft.com/office/officeart/2005/8/layout/process5"/>
    <dgm:cxn modelId="{CBC6F534-DEE2-4CBA-B067-92BEF110F255}" type="presParOf" srcId="{889C32FF-1B32-404C-9EB6-CB62966A4283}" destId="{B13C473B-1DC6-4B33-BA12-8BFF4655B5F0}" srcOrd="7" destOrd="0" presId="urn:microsoft.com/office/officeart/2005/8/layout/process5"/>
    <dgm:cxn modelId="{E494C886-7822-4E7B-8C06-B8D7A8F80B11}" type="presParOf" srcId="{B13C473B-1DC6-4B33-BA12-8BFF4655B5F0}" destId="{6177DF6F-1B24-4A8E-AF86-AA865452EEFF}" srcOrd="0" destOrd="0" presId="urn:microsoft.com/office/officeart/2005/8/layout/process5"/>
    <dgm:cxn modelId="{103B3B03-D78C-4F78-9E85-6BBB6B8991F7}" type="presParOf" srcId="{889C32FF-1B32-404C-9EB6-CB62966A4283}" destId="{C7C96829-949C-474F-916C-620675AB666F}" srcOrd="8" destOrd="0" presId="urn:microsoft.com/office/officeart/2005/8/layout/process5"/>
    <dgm:cxn modelId="{F0B7EB20-9AF7-486D-A3A1-40795E026A1C}" type="presParOf" srcId="{889C32FF-1B32-404C-9EB6-CB62966A4283}" destId="{BEA9BE3F-73CA-4E58-A1B7-379FE9BA3B02}" srcOrd="9" destOrd="0" presId="urn:microsoft.com/office/officeart/2005/8/layout/process5"/>
    <dgm:cxn modelId="{009149CD-A30C-42F0-8027-5AEC16D08DEF}" type="presParOf" srcId="{BEA9BE3F-73CA-4E58-A1B7-379FE9BA3B02}" destId="{8FCEB835-AD78-4C6D-A4F2-467002FF6074}" srcOrd="0" destOrd="0" presId="urn:microsoft.com/office/officeart/2005/8/layout/process5"/>
    <dgm:cxn modelId="{C1FCE4D3-7858-4ABF-9E65-54C64F6244A1}" type="presParOf" srcId="{889C32FF-1B32-404C-9EB6-CB62966A4283}" destId="{6F0971C6-0C1D-4CDC-82D3-44B84579EF98}"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C8CE05-EF74-4825-B1AE-0F22412AAC36}" type="doc">
      <dgm:prSet loTypeId="urn:microsoft.com/office/officeart/2005/8/layout/vList5" loCatId="list" qsTypeId="urn:microsoft.com/office/officeart/2005/8/quickstyle/3d2" qsCatId="3D" csTypeId="urn:microsoft.com/office/officeart/2005/8/colors/accent0_2" csCatId="mainScheme" phldr="1"/>
      <dgm:spPr/>
      <dgm:t>
        <a:bodyPr/>
        <a:lstStyle/>
        <a:p>
          <a:endParaRPr lang="en-US"/>
        </a:p>
      </dgm:t>
    </dgm:pt>
    <dgm:pt modelId="{5AA470FE-10D6-40E6-B9AB-8D51572BC192}">
      <dgm:prSet phldrT="[Text]"/>
      <dgm:spPr/>
      <dgm:t>
        <a:bodyPr/>
        <a:lstStyle/>
        <a:p>
          <a:r>
            <a:rPr lang="en-US" dirty="0" smtClean="0">
              <a:solidFill>
                <a:schemeClr val="tx1"/>
              </a:solidFill>
            </a:rPr>
            <a:t>Monitor</a:t>
          </a:r>
          <a:endParaRPr lang="en-US" dirty="0">
            <a:solidFill>
              <a:schemeClr val="tx1"/>
            </a:solidFill>
          </a:endParaRPr>
        </a:p>
      </dgm:t>
    </dgm:pt>
    <dgm:pt modelId="{3A6A0FAA-356E-4E19-ACA8-F55B17E9CF80}" type="parTrans" cxnId="{FB6686E5-74BC-41A3-92DC-E001E1A6B047}">
      <dgm:prSet/>
      <dgm:spPr/>
      <dgm:t>
        <a:bodyPr/>
        <a:lstStyle/>
        <a:p>
          <a:endParaRPr lang="en-US"/>
        </a:p>
      </dgm:t>
    </dgm:pt>
    <dgm:pt modelId="{4DF74632-DFAC-423E-ABE2-94B7BFDCD60B}" type="sibTrans" cxnId="{FB6686E5-74BC-41A3-92DC-E001E1A6B047}">
      <dgm:prSet/>
      <dgm:spPr/>
      <dgm:t>
        <a:bodyPr/>
        <a:lstStyle/>
        <a:p>
          <a:endParaRPr lang="en-US"/>
        </a:p>
      </dgm:t>
    </dgm:pt>
    <dgm:pt modelId="{468EC756-5EBD-4B50-979E-4B3255DC87CB}">
      <dgm:prSet phldrT="[Text]"/>
      <dgm:spPr>
        <a:ln>
          <a:solidFill>
            <a:schemeClr val="tx1">
              <a:alpha val="90000"/>
            </a:schemeClr>
          </a:solidFill>
        </a:ln>
      </dgm:spPr>
      <dgm:t>
        <a:bodyPr/>
        <a:lstStyle/>
        <a:p>
          <a:r>
            <a:rPr lang="en-US" dirty="0" smtClean="0">
              <a:solidFill>
                <a:schemeClr val="tx1"/>
              </a:solidFill>
            </a:rPr>
            <a:t>Monitor spend closely to avoid going over budget</a:t>
          </a:r>
          <a:endParaRPr lang="en-US" dirty="0">
            <a:solidFill>
              <a:schemeClr val="tx1"/>
            </a:solidFill>
          </a:endParaRPr>
        </a:p>
      </dgm:t>
    </dgm:pt>
    <dgm:pt modelId="{29A6E93E-B06A-4D79-A35E-F73CCA840C31}" type="parTrans" cxnId="{85B098F9-2211-47E9-BEA7-6E935996A9EA}">
      <dgm:prSet/>
      <dgm:spPr/>
      <dgm:t>
        <a:bodyPr/>
        <a:lstStyle/>
        <a:p>
          <a:endParaRPr lang="en-US"/>
        </a:p>
      </dgm:t>
    </dgm:pt>
    <dgm:pt modelId="{1F2946BA-C7CC-4773-8113-D83B07560DE2}" type="sibTrans" cxnId="{85B098F9-2211-47E9-BEA7-6E935996A9EA}">
      <dgm:prSet/>
      <dgm:spPr/>
      <dgm:t>
        <a:bodyPr/>
        <a:lstStyle/>
        <a:p>
          <a:endParaRPr lang="en-US"/>
        </a:p>
      </dgm:t>
    </dgm:pt>
    <dgm:pt modelId="{7FD3A42B-70C5-43AC-A5B5-7FA9165495AD}">
      <dgm:prSet phldrT="[Text]"/>
      <dgm:spPr/>
      <dgm:t>
        <a:bodyPr/>
        <a:lstStyle/>
        <a:p>
          <a:r>
            <a:rPr lang="en-US" dirty="0" smtClean="0">
              <a:solidFill>
                <a:schemeClr val="tx1"/>
              </a:solidFill>
            </a:rPr>
            <a:t>Adjust</a:t>
          </a:r>
          <a:endParaRPr lang="en-US" dirty="0">
            <a:solidFill>
              <a:schemeClr val="tx1"/>
            </a:solidFill>
          </a:endParaRPr>
        </a:p>
      </dgm:t>
    </dgm:pt>
    <dgm:pt modelId="{956038A7-BEB8-4215-A7C1-169382E9033D}" type="parTrans" cxnId="{76E0049B-1F56-4427-ABC5-78BB70852B6F}">
      <dgm:prSet/>
      <dgm:spPr/>
      <dgm:t>
        <a:bodyPr/>
        <a:lstStyle/>
        <a:p>
          <a:endParaRPr lang="en-US"/>
        </a:p>
      </dgm:t>
    </dgm:pt>
    <dgm:pt modelId="{E2FE8482-443D-4455-A39E-4E58A0F8CC1A}" type="sibTrans" cxnId="{76E0049B-1F56-4427-ABC5-78BB70852B6F}">
      <dgm:prSet/>
      <dgm:spPr/>
      <dgm:t>
        <a:bodyPr/>
        <a:lstStyle/>
        <a:p>
          <a:endParaRPr lang="en-US"/>
        </a:p>
      </dgm:t>
    </dgm:pt>
    <dgm:pt modelId="{326F503C-AC80-4CC7-9E87-E41D7451E564}">
      <dgm:prSet phldrT="[Text]"/>
      <dgm:spPr>
        <a:ln>
          <a:solidFill>
            <a:schemeClr val="tx1">
              <a:alpha val="90000"/>
            </a:schemeClr>
          </a:solidFill>
        </a:ln>
      </dgm:spPr>
      <dgm:t>
        <a:bodyPr/>
        <a:lstStyle/>
        <a:p>
          <a:r>
            <a:rPr lang="en-US" dirty="0" smtClean="0">
              <a:solidFill>
                <a:schemeClr val="tx1"/>
              </a:solidFill>
            </a:rPr>
            <a:t>If the account is over spending keywords, ad groups or whole campaigns can be paused or bid down</a:t>
          </a:r>
          <a:endParaRPr lang="en-US" dirty="0">
            <a:solidFill>
              <a:schemeClr val="tx1"/>
            </a:solidFill>
          </a:endParaRPr>
        </a:p>
      </dgm:t>
    </dgm:pt>
    <dgm:pt modelId="{A5CE56FD-8635-417E-A230-3E70C80DB45F}" type="parTrans" cxnId="{0E917354-6152-4204-B000-3B19A3171997}">
      <dgm:prSet/>
      <dgm:spPr/>
      <dgm:t>
        <a:bodyPr/>
        <a:lstStyle/>
        <a:p>
          <a:endParaRPr lang="en-US"/>
        </a:p>
      </dgm:t>
    </dgm:pt>
    <dgm:pt modelId="{A1B39F33-44B9-421E-A248-22E3BCEF1E12}" type="sibTrans" cxnId="{0E917354-6152-4204-B000-3B19A3171997}">
      <dgm:prSet/>
      <dgm:spPr/>
      <dgm:t>
        <a:bodyPr/>
        <a:lstStyle/>
        <a:p>
          <a:endParaRPr lang="en-US"/>
        </a:p>
      </dgm:t>
    </dgm:pt>
    <dgm:pt modelId="{CBE4C856-2A59-465A-BD62-C1AE98370BA7}">
      <dgm:prSet phldrT="[Text]"/>
      <dgm:spPr>
        <a:ln>
          <a:solidFill>
            <a:schemeClr val="tx1">
              <a:alpha val="90000"/>
            </a:schemeClr>
          </a:solidFill>
        </a:ln>
      </dgm:spPr>
      <dgm:t>
        <a:bodyPr/>
        <a:lstStyle/>
        <a:p>
          <a:r>
            <a:rPr lang="en-US" dirty="0" smtClean="0">
              <a:solidFill>
                <a:schemeClr val="tx1"/>
              </a:solidFill>
            </a:rPr>
            <a:t>If the account is under spending keywords can be added  from Google Opportunities Tab or bid up</a:t>
          </a:r>
          <a:endParaRPr lang="en-US" dirty="0">
            <a:solidFill>
              <a:schemeClr val="tx1"/>
            </a:solidFill>
          </a:endParaRPr>
        </a:p>
      </dgm:t>
    </dgm:pt>
    <dgm:pt modelId="{4B423191-7218-4480-852B-6F0F775B005E}" type="parTrans" cxnId="{6A237324-B430-4A35-B1D1-F79167A1B91A}">
      <dgm:prSet/>
      <dgm:spPr/>
      <dgm:t>
        <a:bodyPr/>
        <a:lstStyle/>
        <a:p>
          <a:endParaRPr lang="en-US"/>
        </a:p>
      </dgm:t>
    </dgm:pt>
    <dgm:pt modelId="{5E34D5E3-3AC6-41B4-B70C-A7D218C5781E}" type="sibTrans" cxnId="{6A237324-B430-4A35-B1D1-F79167A1B91A}">
      <dgm:prSet/>
      <dgm:spPr/>
      <dgm:t>
        <a:bodyPr/>
        <a:lstStyle/>
        <a:p>
          <a:endParaRPr lang="en-US"/>
        </a:p>
      </dgm:t>
    </dgm:pt>
    <dgm:pt modelId="{FE7D6591-A931-49A1-A611-6EAF92900679}">
      <dgm:prSet phldrT="[Text]"/>
      <dgm:spPr/>
      <dgm:t>
        <a:bodyPr/>
        <a:lstStyle/>
        <a:p>
          <a:r>
            <a:rPr lang="en-US" dirty="0" smtClean="0">
              <a:solidFill>
                <a:schemeClr val="tx1"/>
              </a:solidFill>
            </a:rPr>
            <a:t>Repeat</a:t>
          </a:r>
          <a:endParaRPr lang="en-US" dirty="0">
            <a:solidFill>
              <a:schemeClr val="tx1"/>
            </a:solidFill>
          </a:endParaRPr>
        </a:p>
      </dgm:t>
    </dgm:pt>
    <dgm:pt modelId="{0A93F6FF-5E45-4AF8-8142-2851E1353F5A}" type="parTrans" cxnId="{39EA4521-1005-49E6-AEEF-E0D79E6BFA2B}">
      <dgm:prSet/>
      <dgm:spPr/>
      <dgm:t>
        <a:bodyPr/>
        <a:lstStyle/>
        <a:p>
          <a:endParaRPr lang="en-US"/>
        </a:p>
      </dgm:t>
    </dgm:pt>
    <dgm:pt modelId="{84CB5347-2AF6-456C-95A1-E3E1A942F0C0}" type="sibTrans" cxnId="{39EA4521-1005-49E6-AEEF-E0D79E6BFA2B}">
      <dgm:prSet/>
      <dgm:spPr/>
      <dgm:t>
        <a:bodyPr/>
        <a:lstStyle/>
        <a:p>
          <a:endParaRPr lang="en-US"/>
        </a:p>
      </dgm:t>
    </dgm:pt>
    <dgm:pt modelId="{60B42A45-2101-4498-9A70-95BB7382AB9D}">
      <dgm:prSet phldrT="[Text]"/>
      <dgm:spPr>
        <a:ln>
          <a:solidFill>
            <a:schemeClr val="tx1">
              <a:alpha val="90000"/>
            </a:schemeClr>
          </a:solidFill>
        </a:ln>
      </dgm:spPr>
      <dgm:t>
        <a:bodyPr/>
        <a:lstStyle/>
        <a:p>
          <a:r>
            <a:rPr lang="en-US" dirty="0" smtClean="0">
              <a:solidFill>
                <a:schemeClr val="tx1"/>
              </a:solidFill>
            </a:rPr>
            <a:t>If changes are made to the budget then continue to watch carefully and make further adjustments as needed</a:t>
          </a:r>
          <a:endParaRPr lang="en-US" dirty="0">
            <a:solidFill>
              <a:schemeClr val="tx1"/>
            </a:solidFill>
          </a:endParaRPr>
        </a:p>
      </dgm:t>
    </dgm:pt>
    <dgm:pt modelId="{2F387639-96A8-4FEA-94CC-E3A7ADE6B83F}" type="parTrans" cxnId="{450CB4B5-05D2-4838-969B-01F6DE62ED94}">
      <dgm:prSet/>
      <dgm:spPr/>
      <dgm:t>
        <a:bodyPr/>
        <a:lstStyle/>
        <a:p>
          <a:endParaRPr lang="en-US"/>
        </a:p>
      </dgm:t>
    </dgm:pt>
    <dgm:pt modelId="{8838D10D-4038-496B-88A0-6F5A76B24DFF}" type="sibTrans" cxnId="{450CB4B5-05D2-4838-969B-01F6DE62ED94}">
      <dgm:prSet/>
      <dgm:spPr/>
      <dgm:t>
        <a:bodyPr/>
        <a:lstStyle/>
        <a:p>
          <a:endParaRPr lang="en-US"/>
        </a:p>
      </dgm:t>
    </dgm:pt>
    <dgm:pt modelId="{FB295002-9726-4896-BEB1-D37AF7DC581D}">
      <dgm:prSet phldrT="[Text]"/>
      <dgm:spPr>
        <a:ln>
          <a:solidFill>
            <a:schemeClr val="tx1">
              <a:alpha val="90000"/>
            </a:schemeClr>
          </a:solidFill>
        </a:ln>
      </dgm:spPr>
      <dgm:t>
        <a:bodyPr/>
        <a:lstStyle/>
        <a:p>
          <a:r>
            <a:rPr lang="en-US" dirty="0" smtClean="0">
              <a:solidFill>
                <a:schemeClr val="tx1"/>
              </a:solidFill>
            </a:rPr>
            <a:t>Budget should be set so ads will show all through out the day</a:t>
          </a:r>
          <a:endParaRPr lang="en-US" dirty="0">
            <a:solidFill>
              <a:schemeClr val="tx1"/>
            </a:solidFill>
          </a:endParaRPr>
        </a:p>
      </dgm:t>
    </dgm:pt>
    <dgm:pt modelId="{72DBF6D7-334A-47AF-910E-E81311E6489E}" type="parTrans" cxnId="{D422DA4E-CE4A-4893-8DB8-283831A927FA}">
      <dgm:prSet/>
      <dgm:spPr/>
      <dgm:t>
        <a:bodyPr/>
        <a:lstStyle/>
        <a:p>
          <a:endParaRPr lang="en-US"/>
        </a:p>
      </dgm:t>
    </dgm:pt>
    <dgm:pt modelId="{6F8EF36C-561F-447B-B411-DFB9AE9A9690}" type="sibTrans" cxnId="{D422DA4E-CE4A-4893-8DB8-283831A927FA}">
      <dgm:prSet/>
      <dgm:spPr/>
      <dgm:t>
        <a:bodyPr/>
        <a:lstStyle/>
        <a:p>
          <a:endParaRPr lang="en-US"/>
        </a:p>
      </dgm:t>
    </dgm:pt>
    <dgm:pt modelId="{99B9FBE3-9039-439F-8D01-ED2130F64062}">
      <dgm:prSet phldrT="[Text]"/>
      <dgm:spPr>
        <a:ln>
          <a:solidFill>
            <a:schemeClr val="tx1">
              <a:alpha val="90000"/>
            </a:schemeClr>
          </a:solidFill>
        </a:ln>
      </dgm:spPr>
      <dgm:t>
        <a:bodyPr/>
        <a:lstStyle/>
        <a:p>
          <a:r>
            <a:rPr lang="en-US" dirty="0" smtClean="0">
              <a:solidFill>
                <a:schemeClr val="tx1"/>
              </a:solidFill>
            </a:rPr>
            <a:t>Other optimizations may be more appropriate depending on the condition of the account and will be discussed later</a:t>
          </a:r>
          <a:endParaRPr lang="en-US" dirty="0">
            <a:solidFill>
              <a:schemeClr val="tx1"/>
            </a:solidFill>
          </a:endParaRPr>
        </a:p>
      </dgm:t>
    </dgm:pt>
    <dgm:pt modelId="{7AA7B10C-6125-4820-A794-D2B4D1A4D773}" type="parTrans" cxnId="{1F515BB0-B7D5-4D50-B7AB-9C92A11E31C6}">
      <dgm:prSet/>
      <dgm:spPr/>
      <dgm:t>
        <a:bodyPr/>
        <a:lstStyle/>
        <a:p>
          <a:endParaRPr lang="en-US"/>
        </a:p>
      </dgm:t>
    </dgm:pt>
    <dgm:pt modelId="{A917C776-29D3-47BD-80DA-AB120E541CA0}" type="sibTrans" cxnId="{1F515BB0-B7D5-4D50-B7AB-9C92A11E31C6}">
      <dgm:prSet/>
      <dgm:spPr/>
      <dgm:t>
        <a:bodyPr/>
        <a:lstStyle/>
        <a:p>
          <a:endParaRPr lang="en-US"/>
        </a:p>
      </dgm:t>
    </dgm:pt>
    <dgm:pt modelId="{E070E085-8A69-4FF1-9856-18BA229278BC}">
      <dgm:prSet phldrT="[Text]"/>
      <dgm:spPr>
        <a:ln>
          <a:solidFill>
            <a:schemeClr val="tx1">
              <a:alpha val="90000"/>
            </a:schemeClr>
          </a:solidFill>
        </a:ln>
      </dgm:spPr>
      <dgm:t>
        <a:bodyPr/>
        <a:lstStyle/>
        <a:p>
          <a:r>
            <a:rPr lang="en-US" dirty="0" smtClean="0">
              <a:solidFill>
                <a:schemeClr val="tx1"/>
              </a:solidFill>
            </a:rPr>
            <a:t>Allocate budget for ads to show all month</a:t>
          </a:r>
          <a:endParaRPr lang="en-US" dirty="0">
            <a:solidFill>
              <a:schemeClr val="tx1"/>
            </a:solidFill>
          </a:endParaRPr>
        </a:p>
      </dgm:t>
    </dgm:pt>
    <dgm:pt modelId="{FC96472B-2931-4425-81B0-D7759F543F04}" type="parTrans" cxnId="{EFB61358-0CB7-49DB-8CF5-F63D975E63B0}">
      <dgm:prSet/>
      <dgm:spPr/>
    </dgm:pt>
    <dgm:pt modelId="{1A423F6C-ECEB-4409-9E9B-B0486E25E54B}" type="sibTrans" cxnId="{EFB61358-0CB7-49DB-8CF5-F63D975E63B0}">
      <dgm:prSet/>
      <dgm:spPr/>
    </dgm:pt>
    <dgm:pt modelId="{CF6A8DBC-B238-496E-A8DE-6BB6D9FAFFAE}">
      <dgm:prSet phldrT="[Text]"/>
      <dgm:spPr>
        <a:ln>
          <a:solidFill>
            <a:schemeClr val="tx1">
              <a:alpha val="90000"/>
            </a:schemeClr>
          </a:solidFill>
        </a:ln>
      </dgm:spPr>
      <dgm:t>
        <a:bodyPr/>
        <a:lstStyle/>
        <a:p>
          <a:r>
            <a:rPr lang="en-US" dirty="0" smtClean="0">
              <a:solidFill>
                <a:schemeClr val="tx1"/>
              </a:solidFill>
            </a:rPr>
            <a:t>Consider day parting or evenly displaying ads for campaigns spending too quickly</a:t>
          </a:r>
          <a:endParaRPr lang="en-US" dirty="0">
            <a:solidFill>
              <a:schemeClr val="tx1"/>
            </a:solidFill>
          </a:endParaRPr>
        </a:p>
      </dgm:t>
    </dgm:pt>
    <dgm:pt modelId="{0A3C1CAA-7402-4CD2-8718-78106DDC3DC4}" type="parTrans" cxnId="{93F20128-C6E7-49ED-B4FD-B5996C6B9B24}">
      <dgm:prSet/>
      <dgm:spPr/>
    </dgm:pt>
    <dgm:pt modelId="{E5CBED6B-813E-4D67-9496-993ABB94B5F9}" type="sibTrans" cxnId="{93F20128-C6E7-49ED-B4FD-B5996C6B9B24}">
      <dgm:prSet/>
      <dgm:spPr/>
    </dgm:pt>
    <dgm:pt modelId="{6E9D69BC-9FF4-48D9-A569-7924E2A17387}" type="pres">
      <dgm:prSet presAssocID="{54C8CE05-EF74-4825-B1AE-0F22412AAC36}" presName="Name0" presStyleCnt="0">
        <dgm:presLayoutVars>
          <dgm:dir/>
          <dgm:animLvl val="lvl"/>
          <dgm:resizeHandles val="exact"/>
        </dgm:presLayoutVars>
      </dgm:prSet>
      <dgm:spPr/>
      <dgm:t>
        <a:bodyPr/>
        <a:lstStyle/>
        <a:p>
          <a:endParaRPr lang="en-US"/>
        </a:p>
      </dgm:t>
    </dgm:pt>
    <dgm:pt modelId="{88CE6808-6C39-405C-84AD-45389E921686}" type="pres">
      <dgm:prSet presAssocID="{5AA470FE-10D6-40E6-B9AB-8D51572BC192}" presName="linNode" presStyleCnt="0"/>
      <dgm:spPr/>
    </dgm:pt>
    <dgm:pt modelId="{CC720E5F-5DAA-475E-BC30-F2ADEFD3D04B}" type="pres">
      <dgm:prSet presAssocID="{5AA470FE-10D6-40E6-B9AB-8D51572BC192}" presName="parentText" presStyleLbl="node1" presStyleIdx="0" presStyleCnt="3">
        <dgm:presLayoutVars>
          <dgm:chMax val="1"/>
          <dgm:bulletEnabled val="1"/>
        </dgm:presLayoutVars>
      </dgm:prSet>
      <dgm:spPr/>
      <dgm:t>
        <a:bodyPr/>
        <a:lstStyle/>
        <a:p>
          <a:endParaRPr lang="en-US"/>
        </a:p>
      </dgm:t>
    </dgm:pt>
    <dgm:pt modelId="{D8E5ABC9-DE22-453B-A87C-025E45394756}" type="pres">
      <dgm:prSet presAssocID="{5AA470FE-10D6-40E6-B9AB-8D51572BC192}" presName="descendantText" presStyleLbl="alignAccFollowNode1" presStyleIdx="0" presStyleCnt="3">
        <dgm:presLayoutVars>
          <dgm:bulletEnabled val="1"/>
        </dgm:presLayoutVars>
      </dgm:prSet>
      <dgm:spPr/>
      <dgm:t>
        <a:bodyPr/>
        <a:lstStyle/>
        <a:p>
          <a:endParaRPr lang="en-US"/>
        </a:p>
      </dgm:t>
    </dgm:pt>
    <dgm:pt modelId="{D3673B5F-223E-42E1-B9EA-D8E429A5F82E}" type="pres">
      <dgm:prSet presAssocID="{4DF74632-DFAC-423E-ABE2-94B7BFDCD60B}" presName="sp" presStyleCnt="0"/>
      <dgm:spPr/>
    </dgm:pt>
    <dgm:pt modelId="{5B18494A-33BC-4EC1-A298-97DE5ADE0FCD}" type="pres">
      <dgm:prSet presAssocID="{7FD3A42B-70C5-43AC-A5B5-7FA9165495AD}" presName="linNode" presStyleCnt="0"/>
      <dgm:spPr/>
    </dgm:pt>
    <dgm:pt modelId="{5F9A229C-BFA5-42AD-B9B5-03C54C7CA666}" type="pres">
      <dgm:prSet presAssocID="{7FD3A42B-70C5-43AC-A5B5-7FA9165495AD}" presName="parentText" presStyleLbl="node1" presStyleIdx="1" presStyleCnt="3">
        <dgm:presLayoutVars>
          <dgm:chMax val="1"/>
          <dgm:bulletEnabled val="1"/>
        </dgm:presLayoutVars>
      </dgm:prSet>
      <dgm:spPr/>
      <dgm:t>
        <a:bodyPr/>
        <a:lstStyle/>
        <a:p>
          <a:endParaRPr lang="en-US"/>
        </a:p>
      </dgm:t>
    </dgm:pt>
    <dgm:pt modelId="{3006D1D5-1ED6-40B3-B8AF-B3F26ED101EA}" type="pres">
      <dgm:prSet presAssocID="{7FD3A42B-70C5-43AC-A5B5-7FA9165495AD}" presName="descendantText" presStyleLbl="alignAccFollowNode1" presStyleIdx="1" presStyleCnt="3">
        <dgm:presLayoutVars>
          <dgm:bulletEnabled val="1"/>
        </dgm:presLayoutVars>
      </dgm:prSet>
      <dgm:spPr/>
      <dgm:t>
        <a:bodyPr/>
        <a:lstStyle/>
        <a:p>
          <a:endParaRPr lang="en-US"/>
        </a:p>
      </dgm:t>
    </dgm:pt>
    <dgm:pt modelId="{8778187C-D770-4E75-A1BE-E19CE54CD2C4}" type="pres">
      <dgm:prSet presAssocID="{E2FE8482-443D-4455-A39E-4E58A0F8CC1A}" presName="sp" presStyleCnt="0"/>
      <dgm:spPr/>
    </dgm:pt>
    <dgm:pt modelId="{69323376-60C0-4F13-BDFC-D8F43FEFE0F2}" type="pres">
      <dgm:prSet presAssocID="{FE7D6591-A931-49A1-A611-6EAF92900679}" presName="linNode" presStyleCnt="0"/>
      <dgm:spPr/>
    </dgm:pt>
    <dgm:pt modelId="{D982AD28-8523-471F-B8DC-26ACB237FBB4}" type="pres">
      <dgm:prSet presAssocID="{FE7D6591-A931-49A1-A611-6EAF92900679}" presName="parentText" presStyleLbl="node1" presStyleIdx="2" presStyleCnt="3">
        <dgm:presLayoutVars>
          <dgm:chMax val="1"/>
          <dgm:bulletEnabled val="1"/>
        </dgm:presLayoutVars>
      </dgm:prSet>
      <dgm:spPr/>
      <dgm:t>
        <a:bodyPr/>
        <a:lstStyle/>
        <a:p>
          <a:endParaRPr lang="en-US"/>
        </a:p>
      </dgm:t>
    </dgm:pt>
    <dgm:pt modelId="{5ACBDE9B-DA34-4217-B872-D46B0E87EED6}" type="pres">
      <dgm:prSet presAssocID="{FE7D6591-A931-49A1-A611-6EAF92900679}" presName="descendantText" presStyleLbl="alignAccFollowNode1" presStyleIdx="2" presStyleCnt="3">
        <dgm:presLayoutVars>
          <dgm:bulletEnabled val="1"/>
        </dgm:presLayoutVars>
      </dgm:prSet>
      <dgm:spPr/>
      <dgm:t>
        <a:bodyPr/>
        <a:lstStyle/>
        <a:p>
          <a:endParaRPr lang="en-US"/>
        </a:p>
      </dgm:t>
    </dgm:pt>
  </dgm:ptLst>
  <dgm:cxnLst>
    <dgm:cxn modelId="{AA7BBE83-3B0F-46B6-8C6A-7367776060B7}" type="presOf" srcId="{60B42A45-2101-4498-9A70-95BB7382AB9D}" destId="{5ACBDE9B-DA34-4217-B872-D46B0E87EED6}" srcOrd="0" destOrd="0" presId="urn:microsoft.com/office/officeart/2005/8/layout/vList5"/>
    <dgm:cxn modelId="{6A237324-B430-4A35-B1D1-F79167A1B91A}" srcId="{7FD3A42B-70C5-43AC-A5B5-7FA9165495AD}" destId="{CBE4C856-2A59-465A-BD62-C1AE98370BA7}" srcOrd="1" destOrd="0" parTransId="{4B423191-7218-4480-852B-6F0F775B005E}" sibTransId="{5E34D5E3-3AC6-41B4-B70C-A7D218C5781E}"/>
    <dgm:cxn modelId="{93F20128-C6E7-49ED-B4FD-B5996C6B9B24}" srcId="{7FD3A42B-70C5-43AC-A5B5-7FA9165495AD}" destId="{CF6A8DBC-B238-496E-A8DE-6BB6D9FAFFAE}" srcOrd="3" destOrd="0" parTransId="{0A3C1CAA-7402-4CD2-8718-78106DDC3DC4}" sibTransId="{E5CBED6B-813E-4D67-9496-993ABB94B5F9}"/>
    <dgm:cxn modelId="{EBA19576-6D0B-41AB-B297-56D59BC778CB}" type="presOf" srcId="{54C8CE05-EF74-4825-B1AE-0F22412AAC36}" destId="{6E9D69BC-9FF4-48D9-A569-7924E2A17387}" srcOrd="0" destOrd="0" presId="urn:microsoft.com/office/officeart/2005/8/layout/vList5"/>
    <dgm:cxn modelId="{450CB4B5-05D2-4838-969B-01F6DE62ED94}" srcId="{FE7D6591-A931-49A1-A611-6EAF92900679}" destId="{60B42A45-2101-4498-9A70-95BB7382AB9D}" srcOrd="0" destOrd="0" parTransId="{2F387639-96A8-4FEA-94CC-E3A7ADE6B83F}" sibTransId="{8838D10D-4038-496B-88A0-6F5A76B24DFF}"/>
    <dgm:cxn modelId="{C51FB439-B6FC-4891-88A5-AD1F6293A387}" type="presOf" srcId="{FB295002-9726-4896-BEB1-D37AF7DC581D}" destId="{D8E5ABC9-DE22-453B-A87C-025E45394756}" srcOrd="0" destOrd="1" presId="urn:microsoft.com/office/officeart/2005/8/layout/vList5"/>
    <dgm:cxn modelId="{8F5853EC-2CCB-44F3-8F87-45BCBF03FDD4}" type="presOf" srcId="{FE7D6591-A931-49A1-A611-6EAF92900679}" destId="{D982AD28-8523-471F-B8DC-26ACB237FBB4}" srcOrd="0" destOrd="0" presId="urn:microsoft.com/office/officeart/2005/8/layout/vList5"/>
    <dgm:cxn modelId="{E7736E1A-BDDE-4D74-8714-BA648CBC8C8D}" type="presOf" srcId="{468EC756-5EBD-4B50-979E-4B3255DC87CB}" destId="{D8E5ABC9-DE22-453B-A87C-025E45394756}" srcOrd="0" destOrd="0" presId="urn:microsoft.com/office/officeart/2005/8/layout/vList5"/>
    <dgm:cxn modelId="{30ED66D2-9397-4E7D-A160-E6C218C13DE8}" type="presOf" srcId="{7FD3A42B-70C5-43AC-A5B5-7FA9165495AD}" destId="{5F9A229C-BFA5-42AD-B9B5-03C54C7CA666}" srcOrd="0" destOrd="0" presId="urn:microsoft.com/office/officeart/2005/8/layout/vList5"/>
    <dgm:cxn modelId="{9A961121-9B8E-4BE1-B3D2-B84BDB59702C}" type="presOf" srcId="{99B9FBE3-9039-439F-8D01-ED2130F64062}" destId="{3006D1D5-1ED6-40B3-B8AF-B3F26ED101EA}" srcOrd="0" destOrd="2" presId="urn:microsoft.com/office/officeart/2005/8/layout/vList5"/>
    <dgm:cxn modelId="{76E0049B-1F56-4427-ABC5-78BB70852B6F}" srcId="{54C8CE05-EF74-4825-B1AE-0F22412AAC36}" destId="{7FD3A42B-70C5-43AC-A5B5-7FA9165495AD}" srcOrd="1" destOrd="0" parTransId="{956038A7-BEB8-4215-A7C1-169382E9033D}" sibTransId="{E2FE8482-443D-4455-A39E-4E58A0F8CC1A}"/>
    <dgm:cxn modelId="{85B098F9-2211-47E9-BEA7-6E935996A9EA}" srcId="{5AA470FE-10D6-40E6-B9AB-8D51572BC192}" destId="{468EC756-5EBD-4B50-979E-4B3255DC87CB}" srcOrd="0" destOrd="0" parTransId="{29A6E93E-B06A-4D79-A35E-F73CCA840C31}" sibTransId="{1F2946BA-C7CC-4773-8113-D83B07560DE2}"/>
    <dgm:cxn modelId="{61B13135-CFA8-4AC5-B54C-3F49CD1EB857}" type="presOf" srcId="{E070E085-8A69-4FF1-9856-18BA229278BC}" destId="{D8E5ABC9-DE22-453B-A87C-025E45394756}" srcOrd="0" destOrd="2" presId="urn:microsoft.com/office/officeart/2005/8/layout/vList5"/>
    <dgm:cxn modelId="{D422DA4E-CE4A-4893-8DB8-283831A927FA}" srcId="{5AA470FE-10D6-40E6-B9AB-8D51572BC192}" destId="{FB295002-9726-4896-BEB1-D37AF7DC581D}" srcOrd="1" destOrd="0" parTransId="{72DBF6D7-334A-47AF-910E-E81311E6489E}" sibTransId="{6F8EF36C-561F-447B-B411-DFB9AE9A9690}"/>
    <dgm:cxn modelId="{0E917354-6152-4204-B000-3B19A3171997}" srcId="{7FD3A42B-70C5-43AC-A5B5-7FA9165495AD}" destId="{326F503C-AC80-4CC7-9E87-E41D7451E564}" srcOrd="0" destOrd="0" parTransId="{A5CE56FD-8635-417E-A230-3E70C80DB45F}" sibTransId="{A1B39F33-44B9-421E-A248-22E3BCEF1E12}"/>
    <dgm:cxn modelId="{AC19CD21-2A55-4C3F-B62C-5CC41E7554F1}" type="presOf" srcId="{CF6A8DBC-B238-496E-A8DE-6BB6D9FAFFAE}" destId="{3006D1D5-1ED6-40B3-B8AF-B3F26ED101EA}" srcOrd="0" destOrd="3" presId="urn:microsoft.com/office/officeart/2005/8/layout/vList5"/>
    <dgm:cxn modelId="{EFB61358-0CB7-49DB-8CF5-F63D975E63B0}" srcId="{5AA470FE-10D6-40E6-B9AB-8D51572BC192}" destId="{E070E085-8A69-4FF1-9856-18BA229278BC}" srcOrd="2" destOrd="0" parTransId="{FC96472B-2931-4425-81B0-D7759F543F04}" sibTransId="{1A423F6C-ECEB-4409-9E9B-B0486E25E54B}"/>
    <dgm:cxn modelId="{1F515BB0-B7D5-4D50-B7AB-9C92A11E31C6}" srcId="{7FD3A42B-70C5-43AC-A5B5-7FA9165495AD}" destId="{99B9FBE3-9039-439F-8D01-ED2130F64062}" srcOrd="2" destOrd="0" parTransId="{7AA7B10C-6125-4820-A794-D2B4D1A4D773}" sibTransId="{A917C776-29D3-47BD-80DA-AB120E541CA0}"/>
    <dgm:cxn modelId="{39EA4521-1005-49E6-AEEF-E0D79E6BFA2B}" srcId="{54C8CE05-EF74-4825-B1AE-0F22412AAC36}" destId="{FE7D6591-A931-49A1-A611-6EAF92900679}" srcOrd="2" destOrd="0" parTransId="{0A93F6FF-5E45-4AF8-8142-2851E1353F5A}" sibTransId="{84CB5347-2AF6-456C-95A1-E3E1A942F0C0}"/>
    <dgm:cxn modelId="{637833C0-9524-41F6-9249-D11159393C4A}" type="presOf" srcId="{326F503C-AC80-4CC7-9E87-E41D7451E564}" destId="{3006D1D5-1ED6-40B3-B8AF-B3F26ED101EA}" srcOrd="0" destOrd="0" presId="urn:microsoft.com/office/officeart/2005/8/layout/vList5"/>
    <dgm:cxn modelId="{36FAC11C-D93F-4EB0-85E3-E77A3C91A49F}" type="presOf" srcId="{5AA470FE-10D6-40E6-B9AB-8D51572BC192}" destId="{CC720E5F-5DAA-475E-BC30-F2ADEFD3D04B}" srcOrd="0" destOrd="0" presId="urn:microsoft.com/office/officeart/2005/8/layout/vList5"/>
    <dgm:cxn modelId="{FB6686E5-74BC-41A3-92DC-E001E1A6B047}" srcId="{54C8CE05-EF74-4825-B1AE-0F22412AAC36}" destId="{5AA470FE-10D6-40E6-B9AB-8D51572BC192}" srcOrd="0" destOrd="0" parTransId="{3A6A0FAA-356E-4E19-ACA8-F55B17E9CF80}" sibTransId="{4DF74632-DFAC-423E-ABE2-94B7BFDCD60B}"/>
    <dgm:cxn modelId="{D3B726D6-7BDA-4653-9BD5-4571C2190402}" type="presOf" srcId="{CBE4C856-2A59-465A-BD62-C1AE98370BA7}" destId="{3006D1D5-1ED6-40B3-B8AF-B3F26ED101EA}" srcOrd="0" destOrd="1" presId="urn:microsoft.com/office/officeart/2005/8/layout/vList5"/>
    <dgm:cxn modelId="{7DE839B9-ADA4-4149-B503-8302F89A28F5}" type="presParOf" srcId="{6E9D69BC-9FF4-48D9-A569-7924E2A17387}" destId="{88CE6808-6C39-405C-84AD-45389E921686}" srcOrd="0" destOrd="0" presId="urn:microsoft.com/office/officeart/2005/8/layout/vList5"/>
    <dgm:cxn modelId="{046E4AF5-6F35-4437-981F-C119BA212BAF}" type="presParOf" srcId="{88CE6808-6C39-405C-84AD-45389E921686}" destId="{CC720E5F-5DAA-475E-BC30-F2ADEFD3D04B}" srcOrd="0" destOrd="0" presId="urn:microsoft.com/office/officeart/2005/8/layout/vList5"/>
    <dgm:cxn modelId="{32563180-BFE4-4E4B-834C-39492DA6FCD8}" type="presParOf" srcId="{88CE6808-6C39-405C-84AD-45389E921686}" destId="{D8E5ABC9-DE22-453B-A87C-025E45394756}" srcOrd="1" destOrd="0" presId="urn:microsoft.com/office/officeart/2005/8/layout/vList5"/>
    <dgm:cxn modelId="{A9CA9C89-97AA-4244-9853-039DA8B8B01D}" type="presParOf" srcId="{6E9D69BC-9FF4-48D9-A569-7924E2A17387}" destId="{D3673B5F-223E-42E1-B9EA-D8E429A5F82E}" srcOrd="1" destOrd="0" presId="urn:microsoft.com/office/officeart/2005/8/layout/vList5"/>
    <dgm:cxn modelId="{5346C08B-0F6B-4F1F-909A-8CADF13ADF0F}" type="presParOf" srcId="{6E9D69BC-9FF4-48D9-A569-7924E2A17387}" destId="{5B18494A-33BC-4EC1-A298-97DE5ADE0FCD}" srcOrd="2" destOrd="0" presId="urn:microsoft.com/office/officeart/2005/8/layout/vList5"/>
    <dgm:cxn modelId="{4D3316C9-945B-45E0-9992-45BD929D2A4F}" type="presParOf" srcId="{5B18494A-33BC-4EC1-A298-97DE5ADE0FCD}" destId="{5F9A229C-BFA5-42AD-B9B5-03C54C7CA666}" srcOrd="0" destOrd="0" presId="urn:microsoft.com/office/officeart/2005/8/layout/vList5"/>
    <dgm:cxn modelId="{52A63A8F-F027-49A7-AB1A-9B971E051655}" type="presParOf" srcId="{5B18494A-33BC-4EC1-A298-97DE5ADE0FCD}" destId="{3006D1D5-1ED6-40B3-B8AF-B3F26ED101EA}" srcOrd="1" destOrd="0" presId="urn:microsoft.com/office/officeart/2005/8/layout/vList5"/>
    <dgm:cxn modelId="{A1A2BA3D-81C7-4289-A4A4-5DC01467EC71}" type="presParOf" srcId="{6E9D69BC-9FF4-48D9-A569-7924E2A17387}" destId="{8778187C-D770-4E75-A1BE-E19CE54CD2C4}" srcOrd="3" destOrd="0" presId="urn:microsoft.com/office/officeart/2005/8/layout/vList5"/>
    <dgm:cxn modelId="{76E4435E-32E4-4436-A6C3-033A8C6A3AE7}" type="presParOf" srcId="{6E9D69BC-9FF4-48D9-A569-7924E2A17387}" destId="{69323376-60C0-4F13-BDFC-D8F43FEFE0F2}" srcOrd="4" destOrd="0" presId="urn:microsoft.com/office/officeart/2005/8/layout/vList5"/>
    <dgm:cxn modelId="{0BF1C2CE-A35E-44C1-A38F-921AC160DCBD}" type="presParOf" srcId="{69323376-60C0-4F13-BDFC-D8F43FEFE0F2}" destId="{D982AD28-8523-471F-B8DC-26ACB237FBB4}" srcOrd="0" destOrd="0" presId="urn:microsoft.com/office/officeart/2005/8/layout/vList5"/>
    <dgm:cxn modelId="{FB9B0ABC-0D96-4EBF-8E82-D98482835E0D}" type="presParOf" srcId="{69323376-60C0-4F13-BDFC-D8F43FEFE0F2}" destId="{5ACBDE9B-DA34-4217-B872-D46B0E87EED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99CC90-FECE-470D-BC08-B19AC6225C6B}" type="doc">
      <dgm:prSet loTypeId="urn:microsoft.com/office/officeart/2005/8/layout/vList5" loCatId="list" qsTypeId="urn:microsoft.com/office/officeart/2005/8/quickstyle/3d2" qsCatId="3D" csTypeId="urn:microsoft.com/office/officeart/2005/8/colors/accent2_3" csCatId="accent2" phldr="1"/>
      <dgm:spPr/>
      <dgm:t>
        <a:bodyPr/>
        <a:lstStyle/>
        <a:p>
          <a:endParaRPr lang="en-US"/>
        </a:p>
      </dgm:t>
    </dgm:pt>
    <dgm:pt modelId="{F23BC067-F5EA-4285-BB9A-D10899FF1E5C}">
      <dgm:prSet phldrT="[Text]" custT="1"/>
      <dgm:spPr/>
      <dgm:t>
        <a:bodyPr/>
        <a:lstStyle/>
        <a:p>
          <a:r>
            <a:rPr lang="en-US" sz="2400" dirty="0" smtClean="0"/>
            <a:t>Optimization Based on CTRs</a:t>
          </a:r>
          <a:endParaRPr lang="en-US" sz="2400" dirty="0"/>
        </a:p>
      </dgm:t>
    </dgm:pt>
    <dgm:pt modelId="{50BC9E07-A806-4AEF-B121-BC47E3217496}" type="parTrans" cxnId="{612A4BEF-9D98-43ED-BF94-346B4D51289B}">
      <dgm:prSet/>
      <dgm:spPr/>
      <dgm:t>
        <a:bodyPr/>
        <a:lstStyle/>
        <a:p>
          <a:endParaRPr lang="en-US"/>
        </a:p>
      </dgm:t>
    </dgm:pt>
    <dgm:pt modelId="{B9C8336F-6FA5-43AD-8B5E-E8DA56216449}" type="sibTrans" cxnId="{612A4BEF-9D98-43ED-BF94-346B4D51289B}">
      <dgm:prSet/>
      <dgm:spPr/>
      <dgm:t>
        <a:bodyPr/>
        <a:lstStyle/>
        <a:p>
          <a:endParaRPr lang="en-US"/>
        </a:p>
      </dgm:t>
    </dgm:pt>
    <dgm:pt modelId="{CA4866F3-55EC-4C37-AFB8-9C67A83DD341}">
      <dgm:prSet phldrT="[Text]"/>
      <dgm:spPr/>
      <dgm:t>
        <a:bodyPr/>
        <a:lstStyle/>
        <a:p>
          <a:r>
            <a:rPr lang="en-US" dirty="0" smtClean="0"/>
            <a:t>Pause keywords and ads with low CTRs</a:t>
          </a:r>
          <a:endParaRPr lang="en-US" dirty="0"/>
        </a:p>
      </dgm:t>
    </dgm:pt>
    <dgm:pt modelId="{0D0A3F62-0F14-445C-815A-099948CD4A2A}" type="parTrans" cxnId="{DF42FDDC-DD4A-4D21-9D37-EE88DD956F34}">
      <dgm:prSet/>
      <dgm:spPr/>
      <dgm:t>
        <a:bodyPr/>
        <a:lstStyle/>
        <a:p>
          <a:endParaRPr lang="en-US"/>
        </a:p>
      </dgm:t>
    </dgm:pt>
    <dgm:pt modelId="{96D5121A-B7EA-4EE3-89F2-87C7FF5E2C5A}" type="sibTrans" cxnId="{DF42FDDC-DD4A-4D21-9D37-EE88DD956F34}">
      <dgm:prSet/>
      <dgm:spPr/>
      <dgm:t>
        <a:bodyPr/>
        <a:lstStyle/>
        <a:p>
          <a:endParaRPr lang="en-US"/>
        </a:p>
      </dgm:t>
    </dgm:pt>
    <dgm:pt modelId="{71505625-DE8B-4F54-8FF0-7F5F9AB59AB4}">
      <dgm:prSet phldrT="[Text]"/>
      <dgm:spPr/>
      <dgm:t>
        <a:bodyPr/>
        <a:lstStyle/>
        <a:p>
          <a:r>
            <a:rPr lang="en-US" dirty="0" smtClean="0"/>
            <a:t>If CTR is low run a query report to see if ads are showing on unqualified searches, if so, add terms as negatives</a:t>
          </a:r>
          <a:endParaRPr lang="en-US" dirty="0"/>
        </a:p>
      </dgm:t>
    </dgm:pt>
    <dgm:pt modelId="{A9DB96DF-70B1-4F7E-9A21-138B0C34BFD6}" type="parTrans" cxnId="{D77BEE29-89D8-4135-B756-353F97894BAC}">
      <dgm:prSet/>
      <dgm:spPr/>
      <dgm:t>
        <a:bodyPr/>
        <a:lstStyle/>
        <a:p>
          <a:endParaRPr lang="en-US"/>
        </a:p>
      </dgm:t>
    </dgm:pt>
    <dgm:pt modelId="{2D5F5427-E171-40B8-8761-2FF6A76249EA}" type="sibTrans" cxnId="{D77BEE29-89D8-4135-B756-353F97894BAC}">
      <dgm:prSet/>
      <dgm:spPr/>
      <dgm:t>
        <a:bodyPr/>
        <a:lstStyle/>
        <a:p>
          <a:endParaRPr lang="en-US"/>
        </a:p>
      </dgm:t>
    </dgm:pt>
    <dgm:pt modelId="{53A4330D-F5B4-4F7F-9098-E9D51F814828}">
      <dgm:prSet phldrT="[Text]" custT="1"/>
      <dgm:spPr/>
      <dgm:t>
        <a:bodyPr/>
        <a:lstStyle/>
        <a:p>
          <a:r>
            <a:rPr lang="en-US" sz="2400" dirty="0" smtClean="0"/>
            <a:t>Optimizations Based on CPCs</a:t>
          </a:r>
          <a:endParaRPr lang="en-US" sz="2400" dirty="0"/>
        </a:p>
      </dgm:t>
    </dgm:pt>
    <dgm:pt modelId="{22E5E108-A0D3-42DC-9D66-4EC05EBB4639}" type="parTrans" cxnId="{750A7922-98A8-4BF3-A874-756F6218C12B}">
      <dgm:prSet/>
      <dgm:spPr/>
      <dgm:t>
        <a:bodyPr/>
        <a:lstStyle/>
        <a:p>
          <a:endParaRPr lang="en-US"/>
        </a:p>
      </dgm:t>
    </dgm:pt>
    <dgm:pt modelId="{F72CABD7-2126-4F8B-B157-53B4E36A66DD}" type="sibTrans" cxnId="{750A7922-98A8-4BF3-A874-756F6218C12B}">
      <dgm:prSet/>
      <dgm:spPr/>
      <dgm:t>
        <a:bodyPr/>
        <a:lstStyle/>
        <a:p>
          <a:endParaRPr lang="en-US"/>
        </a:p>
      </dgm:t>
    </dgm:pt>
    <dgm:pt modelId="{8F3E890B-E3FC-4609-A92A-3D75181228A1}">
      <dgm:prSet phldrT="[Text]"/>
      <dgm:spPr/>
      <dgm:t>
        <a:bodyPr/>
        <a:lstStyle/>
        <a:p>
          <a:r>
            <a:rPr lang="en-US" dirty="0" smtClean="0"/>
            <a:t>Lower max bids</a:t>
          </a:r>
          <a:endParaRPr lang="en-US" dirty="0"/>
        </a:p>
      </dgm:t>
    </dgm:pt>
    <dgm:pt modelId="{34811639-3340-46FC-84B8-EAE5C26CC682}" type="parTrans" cxnId="{FFA7088E-2F7D-4F1E-8308-1F8ABC641448}">
      <dgm:prSet/>
      <dgm:spPr/>
      <dgm:t>
        <a:bodyPr/>
        <a:lstStyle/>
        <a:p>
          <a:endParaRPr lang="en-US"/>
        </a:p>
      </dgm:t>
    </dgm:pt>
    <dgm:pt modelId="{927A2538-4F44-4199-83CD-77D38A45765A}" type="sibTrans" cxnId="{FFA7088E-2F7D-4F1E-8308-1F8ABC641448}">
      <dgm:prSet/>
      <dgm:spPr/>
      <dgm:t>
        <a:bodyPr/>
        <a:lstStyle/>
        <a:p>
          <a:endParaRPr lang="en-US"/>
        </a:p>
      </dgm:t>
    </dgm:pt>
    <dgm:pt modelId="{0201C6C1-8545-4899-93F4-58ABA6AF41E3}">
      <dgm:prSet phldrT="[Text]"/>
      <dgm:spPr/>
      <dgm:t>
        <a:bodyPr/>
        <a:lstStyle/>
        <a:p>
          <a:r>
            <a:rPr lang="en-US" dirty="0" smtClean="0"/>
            <a:t>Take steps to increase Quality Score (see optimizations based on CTR)</a:t>
          </a:r>
          <a:endParaRPr lang="en-US" dirty="0"/>
        </a:p>
      </dgm:t>
    </dgm:pt>
    <dgm:pt modelId="{E3E9DC65-7B3C-45E8-844E-3E70530FEBD0}" type="parTrans" cxnId="{12F68A01-784E-46B1-8027-CAB4B46BA2B0}">
      <dgm:prSet/>
      <dgm:spPr/>
      <dgm:t>
        <a:bodyPr/>
        <a:lstStyle/>
        <a:p>
          <a:endParaRPr lang="en-US"/>
        </a:p>
      </dgm:t>
    </dgm:pt>
    <dgm:pt modelId="{68D45994-719F-4C5C-8A5A-D87B6D314C46}" type="sibTrans" cxnId="{12F68A01-784E-46B1-8027-CAB4B46BA2B0}">
      <dgm:prSet/>
      <dgm:spPr/>
      <dgm:t>
        <a:bodyPr/>
        <a:lstStyle/>
        <a:p>
          <a:endParaRPr lang="en-US"/>
        </a:p>
      </dgm:t>
    </dgm:pt>
    <dgm:pt modelId="{0BFA5573-3D69-4CF4-89B8-F226E48ACD3B}">
      <dgm:prSet phldrT="[Text]"/>
      <dgm:spPr/>
      <dgm:t>
        <a:bodyPr/>
        <a:lstStyle/>
        <a:p>
          <a:r>
            <a:rPr lang="en-US" dirty="0" smtClean="0"/>
            <a:t>Increase max bids to get higher positions, historically the higher the position the higher the CTR. This is worth testing, however some ads do perform better or just as well in lower positions for lower CPCs</a:t>
          </a:r>
          <a:endParaRPr lang="en-US" dirty="0"/>
        </a:p>
      </dgm:t>
    </dgm:pt>
    <dgm:pt modelId="{E0226ECC-85A4-47A6-BD2E-2601257A0AE6}" type="parTrans" cxnId="{57A524D3-3CCE-427F-8F49-B85B71F2C4B1}">
      <dgm:prSet/>
      <dgm:spPr/>
      <dgm:t>
        <a:bodyPr/>
        <a:lstStyle/>
        <a:p>
          <a:endParaRPr lang="en-US"/>
        </a:p>
      </dgm:t>
    </dgm:pt>
    <dgm:pt modelId="{760197D4-D368-4ECF-BBF1-22D7B0881E1B}" type="sibTrans" cxnId="{57A524D3-3CCE-427F-8F49-B85B71F2C4B1}">
      <dgm:prSet/>
      <dgm:spPr/>
      <dgm:t>
        <a:bodyPr/>
        <a:lstStyle/>
        <a:p>
          <a:endParaRPr lang="en-US"/>
        </a:p>
      </dgm:t>
    </dgm:pt>
    <dgm:pt modelId="{66599F01-9CCA-429E-A05A-6ED64E3BA85D}">
      <dgm:prSet phldrT="[Text]"/>
      <dgm:spPr/>
      <dgm:t>
        <a:bodyPr/>
        <a:lstStyle/>
        <a:p>
          <a:r>
            <a:rPr lang="en-US" dirty="0" smtClean="0"/>
            <a:t>Implement different bids per match type (bid higher on exact match, lower on phrase match, and even lower on broad match)</a:t>
          </a:r>
          <a:endParaRPr lang="en-US" dirty="0"/>
        </a:p>
      </dgm:t>
    </dgm:pt>
    <dgm:pt modelId="{52040844-86D2-48C1-B5C4-9FE7CE300C0E}" type="parTrans" cxnId="{DE4CA62B-709E-4678-9093-C2DCF9ECC368}">
      <dgm:prSet/>
      <dgm:spPr/>
      <dgm:t>
        <a:bodyPr/>
        <a:lstStyle/>
        <a:p>
          <a:endParaRPr lang="en-US"/>
        </a:p>
      </dgm:t>
    </dgm:pt>
    <dgm:pt modelId="{8F1443BE-D6B1-442B-81AE-BFB22D2BC88F}" type="sibTrans" cxnId="{DE4CA62B-709E-4678-9093-C2DCF9ECC368}">
      <dgm:prSet/>
      <dgm:spPr/>
      <dgm:t>
        <a:bodyPr/>
        <a:lstStyle/>
        <a:p>
          <a:endParaRPr lang="en-US"/>
        </a:p>
      </dgm:t>
    </dgm:pt>
    <dgm:pt modelId="{0D7866DF-1952-44A9-A750-D6BFAD5CA9EA}">
      <dgm:prSet phldrT="[Text]"/>
      <dgm:spPr/>
      <dgm:t>
        <a:bodyPr/>
        <a:lstStyle/>
        <a:p>
          <a:r>
            <a:rPr lang="en-US" dirty="0" smtClean="0"/>
            <a:t>Low CTR can also be contributed to irrelevant ad copy.  Looking at current ad copy performance and write new ads  based on best performers.</a:t>
          </a:r>
          <a:endParaRPr lang="en-US" dirty="0"/>
        </a:p>
      </dgm:t>
    </dgm:pt>
    <dgm:pt modelId="{46A11A03-874E-4565-8725-E9891BA23898}" type="parTrans" cxnId="{7D0E12F6-A58F-42E0-B205-6540F8D42A76}">
      <dgm:prSet/>
      <dgm:spPr/>
      <dgm:t>
        <a:bodyPr/>
        <a:lstStyle/>
        <a:p>
          <a:endParaRPr lang="en-US"/>
        </a:p>
      </dgm:t>
    </dgm:pt>
    <dgm:pt modelId="{4BC022F1-C21B-46EB-811F-9555F1A49CAD}" type="sibTrans" cxnId="{7D0E12F6-A58F-42E0-B205-6540F8D42A76}">
      <dgm:prSet/>
      <dgm:spPr/>
      <dgm:t>
        <a:bodyPr/>
        <a:lstStyle/>
        <a:p>
          <a:endParaRPr lang="en-US"/>
        </a:p>
      </dgm:t>
    </dgm:pt>
    <dgm:pt modelId="{5D78FCFC-D8BC-42F5-9A7F-9D439B5CCBFA}" type="pres">
      <dgm:prSet presAssocID="{D299CC90-FECE-470D-BC08-B19AC6225C6B}" presName="Name0" presStyleCnt="0">
        <dgm:presLayoutVars>
          <dgm:dir/>
          <dgm:animLvl val="lvl"/>
          <dgm:resizeHandles val="exact"/>
        </dgm:presLayoutVars>
      </dgm:prSet>
      <dgm:spPr/>
      <dgm:t>
        <a:bodyPr/>
        <a:lstStyle/>
        <a:p>
          <a:endParaRPr lang="en-US"/>
        </a:p>
      </dgm:t>
    </dgm:pt>
    <dgm:pt modelId="{08636863-59C7-48FC-AE13-85221601363E}" type="pres">
      <dgm:prSet presAssocID="{F23BC067-F5EA-4285-BB9A-D10899FF1E5C}" presName="linNode" presStyleCnt="0"/>
      <dgm:spPr/>
    </dgm:pt>
    <dgm:pt modelId="{8AFB064F-1DB5-4274-8013-BC207C08DCC8}" type="pres">
      <dgm:prSet presAssocID="{F23BC067-F5EA-4285-BB9A-D10899FF1E5C}" presName="parentText" presStyleLbl="node1" presStyleIdx="0" presStyleCnt="2" custScaleX="73611" custScaleY="136404">
        <dgm:presLayoutVars>
          <dgm:chMax val="1"/>
          <dgm:bulletEnabled val="1"/>
        </dgm:presLayoutVars>
      </dgm:prSet>
      <dgm:spPr/>
      <dgm:t>
        <a:bodyPr/>
        <a:lstStyle/>
        <a:p>
          <a:endParaRPr lang="en-US"/>
        </a:p>
      </dgm:t>
    </dgm:pt>
    <dgm:pt modelId="{85D026CA-BF3E-479D-B048-4ACBF04F7D0A}" type="pres">
      <dgm:prSet presAssocID="{F23BC067-F5EA-4285-BB9A-D10899FF1E5C}" presName="descendantText" presStyleLbl="alignAccFollowNode1" presStyleIdx="0" presStyleCnt="2" custScaleX="114707" custScaleY="118861" custLinFactNeighborX="794" custLinFactNeighborY="-3073">
        <dgm:presLayoutVars>
          <dgm:bulletEnabled val="1"/>
        </dgm:presLayoutVars>
      </dgm:prSet>
      <dgm:spPr/>
      <dgm:t>
        <a:bodyPr/>
        <a:lstStyle/>
        <a:p>
          <a:endParaRPr lang="en-US"/>
        </a:p>
      </dgm:t>
    </dgm:pt>
    <dgm:pt modelId="{816DD5CE-3024-402B-96E7-CF2CBCD00B78}" type="pres">
      <dgm:prSet presAssocID="{B9C8336F-6FA5-43AD-8B5E-E8DA56216449}" presName="sp" presStyleCnt="0"/>
      <dgm:spPr/>
    </dgm:pt>
    <dgm:pt modelId="{91852E5E-50D9-48A8-8EF1-44CBF4BB05C9}" type="pres">
      <dgm:prSet presAssocID="{53A4330D-F5B4-4F7F-9098-E9D51F814828}" presName="linNode" presStyleCnt="0"/>
      <dgm:spPr/>
    </dgm:pt>
    <dgm:pt modelId="{E07B46A4-76FE-45CC-90FC-33DC2E847872}" type="pres">
      <dgm:prSet presAssocID="{53A4330D-F5B4-4F7F-9098-E9D51F814828}" presName="parentText" presStyleLbl="node1" presStyleIdx="1" presStyleCnt="2" custScaleX="78408">
        <dgm:presLayoutVars>
          <dgm:chMax val="1"/>
          <dgm:bulletEnabled val="1"/>
        </dgm:presLayoutVars>
      </dgm:prSet>
      <dgm:spPr/>
      <dgm:t>
        <a:bodyPr/>
        <a:lstStyle/>
        <a:p>
          <a:endParaRPr lang="en-US"/>
        </a:p>
      </dgm:t>
    </dgm:pt>
    <dgm:pt modelId="{7661BE02-BE80-41F2-898B-1D20F0E02189}" type="pres">
      <dgm:prSet presAssocID="{53A4330D-F5B4-4F7F-9098-E9D51F814828}" presName="descendantText" presStyleLbl="alignAccFollowNode1" presStyleIdx="1" presStyleCnt="2" custScaleX="122136">
        <dgm:presLayoutVars>
          <dgm:bulletEnabled val="1"/>
        </dgm:presLayoutVars>
      </dgm:prSet>
      <dgm:spPr/>
      <dgm:t>
        <a:bodyPr/>
        <a:lstStyle/>
        <a:p>
          <a:endParaRPr lang="en-US"/>
        </a:p>
      </dgm:t>
    </dgm:pt>
  </dgm:ptLst>
  <dgm:cxnLst>
    <dgm:cxn modelId="{DF42FDDC-DD4A-4D21-9D37-EE88DD956F34}" srcId="{F23BC067-F5EA-4285-BB9A-D10899FF1E5C}" destId="{CA4866F3-55EC-4C37-AFB8-9C67A83DD341}" srcOrd="0" destOrd="0" parTransId="{0D0A3F62-0F14-445C-815A-099948CD4A2A}" sibTransId="{96D5121A-B7EA-4EE3-89F2-87C7FF5E2C5A}"/>
    <dgm:cxn modelId="{FFA7088E-2F7D-4F1E-8308-1F8ABC641448}" srcId="{53A4330D-F5B4-4F7F-9098-E9D51F814828}" destId="{8F3E890B-E3FC-4609-A92A-3D75181228A1}" srcOrd="0" destOrd="0" parTransId="{34811639-3340-46FC-84B8-EAE5C26CC682}" sibTransId="{927A2538-4F44-4199-83CD-77D38A45765A}"/>
    <dgm:cxn modelId="{DE4CA62B-709E-4678-9093-C2DCF9ECC368}" srcId="{53A4330D-F5B4-4F7F-9098-E9D51F814828}" destId="{66599F01-9CCA-429E-A05A-6ED64E3BA85D}" srcOrd="2" destOrd="0" parTransId="{52040844-86D2-48C1-B5C4-9FE7CE300C0E}" sibTransId="{8F1443BE-D6B1-442B-81AE-BFB22D2BC88F}"/>
    <dgm:cxn modelId="{265DC067-6480-4DB1-A7B1-75DDB0521324}" type="presOf" srcId="{0BFA5573-3D69-4CF4-89B8-F226E48ACD3B}" destId="{85D026CA-BF3E-479D-B048-4ACBF04F7D0A}" srcOrd="0" destOrd="1" presId="urn:microsoft.com/office/officeart/2005/8/layout/vList5"/>
    <dgm:cxn modelId="{9B940C1E-1BCA-4AA1-8D9E-D339DF31C590}" type="presOf" srcId="{0201C6C1-8545-4899-93F4-58ABA6AF41E3}" destId="{7661BE02-BE80-41F2-898B-1D20F0E02189}" srcOrd="0" destOrd="1" presId="urn:microsoft.com/office/officeart/2005/8/layout/vList5"/>
    <dgm:cxn modelId="{B5268C76-5059-49A7-83A0-9AADE40E6BE0}" type="presOf" srcId="{F23BC067-F5EA-4285-BB9A-D10899FF1E5C}" destId="{8AFB064F-1DB5-4274-8013-BC207C08DCC8}" srcOrd="0" destOrd="0" presId="urn:microsoft.com/office/officeart/2005/8/layout/vList5"/>
    <dgm:cxn modelId="{8F09EB23-E071-4757-B59F-41331A60DD0F}" type="presOf" srcId="{0D7866DF-1952-44A9-A750-D6BFAD5CA9EA}" destId="{85D026CA-BF3E-479D-B048-4ACBF04F7D0A}" srcOrd="0" destOrd="3" presId="urn:microsoft.com/office/officeart/2005/8/layout/vList5"/>
    <dgm:cxn modelId="{12F68A01-784E-46B1-8027-CAB4B46BA2B0}" srcId="{53A4330D-F5B4-4F7F-9098-E9D51F814828}" destId="{0201C6C1-8545-4899-93F4-58ABA6AF41E3}" srcOrd="1" destOrd="0" parTransId="{E3E9DC65-7B3C-45E8-844E-3E70530FEBD0}" sibTransId="{68D45994-719F-4C5C-8A5A-D87B6D314C46}"/>
    <dgm:cxn modelId="{750A7922-98A8-4BF3-A874-756F6218C12B}" srcId="{D299CC90-FECE-470D-BC08-B19AC6225C6B}" destId="{53A4330D-F5B4-4F7F-9098-E9D51F814828}" srcOrd="1" destOrd="0" parTransId="{22E5E108-A0D3-42DC-9D66-4EC05EBB4639}" sibTransId="{F72CABD7-2126-4F8B-B157-53B4E36A66DD}"/>
    <dgm:cxn modelId="{D77BEE29-89D8-4135-B756-353F97894BAC}" srcId="{F23BC067-F5EA-4285-BB9A-D10899FF1E5C}" destId="{71505625-DE8B-4F54-8FF0-7F5F9AB59AB4}" srcOrd="2" destOrd="0" parTransId="{A9DB96DF-70B1-4F7E-9A21-138B0C34BFD6}" sibTransId="{2D5F5427-E171-40B8-8761-2FF6A76249EA}"/>
    <dgm:cxn modelId="{6F351329-C7AA-486C-815E-538C968A2CCB}" type="presOf" srcId="{71505625-DE8B-4F54-8FF0-7F5F9AB59AB4}" destId="{85D026CA-BF3E-479D-B048-4ACBF04F7D0A}" srcOrd="0" destOrd="2" presId="urn:microsoft.com/office/officeart/2005/8/layout/vList5"/>
    <dgm:cxn modelId="{CAD56EE1-04B9-4AD7-8DAC-0C6B58084DD0}" type="presOf" srcId="{53A4330D-F5B4-4F7F-9098-E9D51F814828}" destId="{E07B46A4-76FE-45CC-90FC-33DC2E847872}" srcOrd="0" destOrd="0" presId="urn:microsoft.com/office/officeart/2005/8/layout/vList5"/>
    <dgm:cxn modelId="{B3B26B30-F56C-4680-9AD4-8270CA72C43F}" type="presOf" srcId="{D299CC90-FECE-470D-BC08-B19AC6225C6B}" destId="{5D78FCFC-D8BC-42F5-9A7F-9D439B5CCBFA}" srcOrd="0" destOrd="0" presId="urn:microsoft.com/office/officeart/2005/8/layout/vList5"/>
    <dgm:cxn modelId="{57A524D3-3CCE-427F-8F49-B85B71F2C4B1}" srcId="{F23BC067-F5EA-4285-BB9A-D10899FF1E5C}" destId="{0BFA5573-3D69-4CF4-89B8-F226E48ACD3B}" srcOrd="1" destOrd="0" parTransId="{E0226ECC-85A4-47A6-BD2E-2601257A0AE6}" sibTransId="{760197D4-D368-4ECF-BBF1-22D7B0881E1B}"/>
    <dgm:cxn modelId="{B5659344-33C7-4D94-954E-98F50892D4EB}" type="presOf" srcId="{66599F01-9CCA-429E-A05A-6ED64E3BA85D}" destId="{7661BE02-BE80-41F2-898B-1D20F0E02189}" srcOrd="0" destOrd="2" presId="urn:microsoft.com/office/officeart/2005/8/layout/vList5"/>
    <dgm:cxn modelId="{8386D214-799B-48AF-AA71-D8C4CC9387DC}" type="presOf" srcId="{CA4866F3-55EC-4C37-AFB8-9C67A83DD341}" destId="{85D026CA-BF3E-479D-B048-4ACBF04F7D0A}" srcOrd="0" destOrd="0" presId="urn:microsoft.com/office/officeart/2005/8/layout/vList5"/>
    <dgm:cxn modelId="{C5C3DE1B-4150-499C-A176-099D790AAE19}" type="presOf" srcId="{8F3E890B-E3FC-4609-A92A-3D75181228A1}" destId="{7661BE02-BE80-41F2-898B-1D20F0E02189}" srcOrd="0" destOrd="0" presId="urn:microsoft.com/office/officeart/2005/8/layout/vList5"/>
    <dgm:cxn modelId="{612A4BEF-9D98-43ED-BF94-346B4D51289B}" srcId="{D299CC90-FECE-470D-BC08-B19AC6225C6B}" destId="{F23BC067-F5EA-4285-BB9A-D10899FF1E5C}" srcOrd="0" destOrd="0" parTransId="{50BC9E07-A806-4AEF-B121-BC47E3217496}" sibTransId="{B9C8336F-6FA5-43AD-8B5E-E8DA56216449}"/>
    <dgm:cxn modelId="{7D0E12F6-A58F-42E0-B205-6540F8D42A76}" srcId="{F23BC067-F5EA-4285-BB9A-D10899FF1E5C}" destId="{0D7866DF-1952-44A9-A750-D6BFAD5CA9EA}" srcOrd="3" destOrd="0" parTransId="{46A11A03-874E-4565-8725-E9891BA23898}" sibTransId="{4BC022F1-C21B-46EB-811F-9555F1A49CAD}"/>
    <dgm:cxn modelId="{55103A2E-B2F6-4151-827F-3210CCC94BC4}" type="presParOf" srcId="{5D78FCFC-D8BC-42F5-9A7F-9D439B5CCBFA}" destId="{08636863-59C7-48FC-AE13-85221601363E}" srcOrd="0" destOrd="0" presId="urn:microsoft.com/office/officeart/2005/8/layout/vList5"/>
    <dgm:cxn modelId="{81140144-3C47-4BCB-A452-4688CD5C85E0}" type="presParOf" srcId="{08636863-59C7-48FC-AE13-85221601363E}" destId="{8AFB064F-1DB5-4274-8013-BC207C08DCC8}" srcOrd="0" destOrd="0" presId="urn:microsoft.com/office/officeart/2005/8/layout/vList5"/>
    <dgm:cxn modelId="{040E91B1-87BF-4E08-98F6-343B6599BABA}" type="presParOf" srcId="{08636863-59C7-48FC-AE13-85221601363E}" destId="{85D026CA-BF3E-479D-B048-4ACBF04F7D0A}" srcOrd="1" destOrd="0" presId="urn:microsoft.com/office/officeart/2005/8/layout/vList5"/>
    <dgm:cxn modelId="{3ECDEBC8-BFFA-442E-8B10-E55672C78D6D}" type="presParOf" srcId="{5D78FCFC-D8BC-42F5-9A7F-9D439B5CCBFA}" destId="{816DD5CE-3024-402B-96E7-CF2CBCD00B78}" srcOrd="1" destOrd="0" presId="urn:microsoft.com/office/officeart/2005/8/layout/vList5"/>
    <dgm:cxn modelId="{0F78AF46-0801-464C-B838-95D60F295601}" type="presParOf" srcId="{5D78FCFC-D8BC-42F5-9A7F-9D439B5CCBFA}" destId="{91852E5E-50D9-48A8-8EF1-44CBF4BB05C9}" srcOrd="2" destOrd="0" presId="urn:microsoft.com/office/officeart/2005/8/layout/vList5"/>
    <dgm:cxn modelId="{3133AC36-01A5-4159-82F1-76BAD05E468F}" type="presParOf" srcId="{91852E5E-50D9-48A8-8EF1-44CBF4BB05C9}" destId="{E07B46A4-76FE-45CC-90FC-33DC2E847872}" srcOrd="0" destOrd="0" presId="urn:microsoft.com/office/officeart/2005/8/layout/vList5"/>
    <dgm:cxn modelId="{E99B90D5-04E0-46E4-A879-15FA8546E34B}" type="presParOf" srcId="{91852E5E-50D9-48A8-8EF1-44CBF4BB05C9}" destId="{7661BE02-BE80-41F2-898B-1D20F0E0218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55E9EB-81F6-4EA5-B3D6-E471854A8D19}" type="doc">
      <dgm:prSet loTypeId="urn:microsoft.com/office/officeart/2005/8/layout/pyramid3" loCatId="pyramid" qsTypeId="urn:microsoft.com/office/officeart/2005/8/quickstyle/simple5" qsCatId="simple" csTypeId="urn:microsoft.com/office/officeart/2005/8/colors/accent2_1" csCatId="accent2" phldr="1"/>
      <dgm:spPr/>
    </dgm:pt>
    <dgm:pt modelId="{A0F18718-47AD-4438-B4C7-8CD104E6F4A6}">
      <dgm:prSet phldrT="[Text]" custT="1"/>
      <dgm:spPr/>
      <dgm:t>
        <a:bodyPr/>
        <a:lstStyle/>
        <a:p>
          <a:r>
            <a:rPr lang="en-US" sz="2600" b="1" dirty="0" smtClean="0"/>
            <a:t>Broad</a:t>
          </a:r>
          <a:endParaRPr lang="en-US" sz="2600" b="1" dirty="0"/>
        </a:p>
      </dgm:t>
    </dgm:pt>
    <dgm:pt modelId="{8C7CFD67-13ED-4BF7-9543-21615B323978}" type="parTrans" cxnId="{3F210765-BCCD-49C5-A64D-A1ADFB7930DD}">
      <dgm:prSet/>
      <dgm:spPr/>
      <dgm:t>
        <a:bodyPr/>
        <a:lstStyle/>
        <a:p>
          <a:endParaRPr lang="en-US"/>
        </a:p>
      </dgm:t>
    </dgm:pt>
    <dgm:pt modelId="{E4C50991-D91E-4713-B093-25195AFDA05F}" type="sibTrans" cxnId="{3F210765-BCCD-49C5-A64D-A1ADFB7930DD}">
      <dgm:prSet/>
      <dgm:spPr/>
      <dgm:t>
        <a:bodyPr/>
        <a:lstStyle/>
        <a:p>
          <a:endParaRPr lang="en-US"/>
        </a:p>
      </dgm:t>
    </dgm:pt>
    <dgm:pt modelId="{B188DFA6-66C4-437C-9FDD-418743670C2B}">
      <dgm:prSet phldrT="[Text]" custT="1"/>
      <dgm:spPr/>
      <dgm:t>
        <a:bodyPr/>
        <a:lstStyle/>
        <a:p>
          <a:r>
            <a:rPr lang="en-US" sz="2000" b="1" dirty="0" smtClean="0"/>
            <a:t>Skin Type/ Product Specific</a:t>
          </a:r>
          <a:endParaRPr lang="en-US" sz="2000" b="1" dirty="0"/>
        </a:p>
      </dgm:t>
    </dgm:pt>
    <dgm:pt modelId="{7E5C28E9-252C-4AB0-84A6-3FB129C42E8D}" type="parTrans" cxnId="{59833907-44C9-4D96-93C5-F7FF6B4FF32C}">
      <dgm:prSet/>
      <dgm:spPr/>
      <dgm:t>
        <a:bodyPr/>
        <a:lstStyle/>
        <a:p>
          <a:endParaRPr lang="en-US"/>
        </a:p>
      </dgm:t>
    </dgm:pt>
    <dgm:pt modelId="{D1A97B10-A097-4E17-9561-0F86B4E2E643}" type="sibTrans" cxnId="{59833907-44C9-4D96-93C5-F7FF6B4FF32C}">
      <dgm:prSet/>
      <dgm:spPr/>
      <dgm:t>
        <a:bodyPr/>
        <a:lstStyle/>
        <a:p>
          <a:endParaRPr lang="en-US"/>
        </a:p>
      </dgm:t>
    </dgm:pt>
    <dgm:pt modelId="{9F0BBC87-C727-4E0C-A64F-9EC5D9CA29CA}">
      <dgm:prSet phldrT="[Text]" custT="1"/>
      <dgm:spPr/>
      <dgm:t>
        <a:bodyPr/>
        <a:lstStyle/>
        <a:p>
          <a:r>
            <a:rPr lang="en-US" sz="1600" b="1" dirty="0" smtClean="0"/>
            <a:t>Branded</a:t>
          </a:r>
        </a:p>
        <a:p>
          <a:endParaRPr lang="en-US" sz="1600" dirty="0"/>
        </a:p>
      </dgm:t>
    </dgm:pt>
    <dgm:pt modelId="{AD78AB6B-040A-4FF3-B9E3-5DD2943229C6}" type="parTrans" cxnId="{30196C55-FB5B-4BD1-8FF7-B46DEC4F6B52}">
      <dgm:prSet/>
      <dgm:spPr/>
      <dgm:t>
        <a:bodyPr/>
        <a:lstStyle/>
        <a:p>
          <a:endParaRPr lang="en-US"/>
        </a:p>
      </dgm:t>
    </dgm:pt>
    <dgm:pt modelId="{8F05E4D1-BF2D-456A-8979-A6022521EA5B}" type="sibTrans" cxnId="{30196C55-FB5B-4BD1-8FF7-B46DEC4F6B52}">
      <dgm:prSet/>
      <dgm:spPr/>
      <dgm:t>
        <a:bodyPr/>
        <a:lstStyle/>
        <a:p>
          <a:endParaRPr lang="en-US"/>
        </a:p>
      </dgm:t>
    </dgm:pt>
    <dgm:pt modelId="{4CD1444A-3112-4FB7-BF97-65A65C61D9E0}" type="pres">
      <dgm:prSet presAssocID="{0655E9EB-81F6-4EA5-B3D6-E471854A8D19}" presName="Name0" presStyleCnt="0">
        <dgm:presLayoutVars>
          <dgm:dir/>
          <dgm:animLvl val="lvl"/>
          <dgm:resizeHandles val="exact"/>
        </dgm:presLayoutVars>
      </dgm:prSet>
      <dgm:spPr/>
    </dgm:pt>
    <dgm:pt modelId="{9B87796D-7C5B-4382-BCC6-FA517D30A706}" type="pres">
      <dgm:prSet presAssocID="{A0F18718-47AD-4438-B4C7-8CD104E6F4A6}" presName="Name8" presStyleCnt="0"/>
      <dgm:spPr/>
    </dgm:pt>
    <dgm:pt modelId="{DC150CA3-FD02-498A-916B-3938BAAF8B4B}" type="pres">
      <dgm:prSet presAssocID="{A0F18718-47AD-4438-B4C7-8CD104E6F4A6}" presName="level" presStyleLbl="node1" presStyleIdx="0" presStyleCnt="3">
        <dgm:presLayoutVars>
          <dgm:chMax val="1"/>
          <dgm:bulletEnabled val="1"/>
        </dgm:presLayoutVars>
      </dgm:prSet>
      <dgm:spPr/>
      <dgm:t>
        <a:bodyPr/>
        <a:lstStyle/>
        <a:p>
          <a:endParaRPr lang="en-US"/>
        </a:p>
      </dgm:t>
    </dgm:pt>
    <dgm:pt modelId="{D21A36D8-D9CB-4792-A8AD-6AABFDEA0EBC}" type="pres">
      <dgm:prSet presAssocID="{A0F18718-47AD-4438-B4C7-8CD104E6F4A6}" presName="levelTx" presStyleLbl="revTx" presStyleIdx="0" presStyleCnt="0">
        <dgm:presLayoutVars>
          <dgm:chMax val="1"/>
          <dgm:bulletEnabled val="1"/>
        </dgm:presLayoutVars>
      </dgm:prSet>
      <dgm:spPr/>
      <dgm:t>
        <a:bodyPr/>
        <a:lstStyle/>
        <a:p>
          <a:endParaRPr lang="en-US"/>
        </a:p>
      </dgm:t>
    </dgm:pt>
    <dgm:pt modelId="{B97DFF1F-091A-428F-81AA-6B59F3F6ED48}" type="pres">
      <dgm:prSet presAssocID="{B188DFA6-66C4-437C-9FDD-418743670C2B}" presName="Name8" presStyleCnt="0"/>
      <dgm:spPr/>
    </dgm:pt>
    <dgm:pt modelId="{6CBDAC9F-936F-4034-AA60-88E6B5A6EBEE}" type="pres">
      <dgm:prSet presAssocID="{B188DFA6-66C4-437C-9FDD-418743670C2B}" presName="level" presStyleLbl="node1" presStyleIdx="1" presStyleCnt="3">
        <dgm:presLayoutVars>
          <dgm:chMax val="1"/>
          <dgm:bulletEnabled val="1"/>
        </dgm:presLayoutVars>
      </dgm:prSet>
      <dgm:spPr/>
      <dgm:t>
        <a:bodyPr/>
        <a:lstStyle/>
        <a:p>
          <a:endParaRPr lang="en-US"/>
        </a:p>
      </dgm:t>
    </dgm:pt>
    <dgm:pt modelId="{E8E6168C-6116-4F0B-A57A-429BD2151B7A}" type="pres">
      <dgm:prSet presAssocID="{B188DFA6-66C4-437C-9FDD-418743670C2B}" presName="levelTx" presStyleLbl="revTx" presStyleIdx="0" presStyleCnt="0">
        <dgm:presLayoutVars>
          <dgm:chMax val="1"/>
          <dgm:bulletEnabled val="1"/>
        </dgm:presLayoutVars>
      </dgm:prSet>
      <dgm:spPr/>
      <dgm:t>
        <a:bodyPr/>
        <a:lstStyle/>
        <a:p>
          <a:endParaRPr lang="en-US"/>
        </a:p>
      </dgm:t>
    </dgm:pt>
    <dgm:pt modelId="{549823DE-9CE3-48A8-A238-447591C079A4}" type="pres">
      <dgm:prSet presAssocID="{9F0BBC87-C727-4E0C-A64F-9EC5D9CA29CA}" presName="Name8" presStyleCnt="0"/>
      <dgm:spPr/>
    </dgm:pt>
    <dgm:pt modelId="{7F6BA898-D246-427D-B758-6BAEE3BC84CC}" type="pres">
      <dgm:prSet presAssocID="{9F0BBC87-C727-4E0C-A64F-9EC5D9CA29CA}" presName="level" presStyleLbl="node1" presStyleIdx="2" presStyleCnt="3" custAng="0">
        <dgm:presLayoutVars>
          <dgm:chMax val="1"/>
          <dgm:bulletEnabled val="1"/>
        </dgm:presLayoutVars>
      </dgm:prSet>
      <dgm:spPr/>
      <dgm:t>
        <a:bodyPr/>
        <a:lstStyle/>
        <a:p>
          <a:endParaRPr lang="en-US"/>
        </a:p>
      </dgm:t>
    </dgm:pt>
    <dgm:pt modelId="{FB9E789E-30E7-4EB1-BB72-2C587C9C65AD}" type="pres">
      <dgm:prSet presAssocID="{9F0BBC87-C727-4E0C-A64F-9EC5D9CA29CA}" presName="levelTx" presStyleLbl="revTx" presStyleIdx="0" presStyleCnt="0">
        <dgm:presLayoutVars>
          <dgm:chMax val="1"/>
          <dgm:bulletEnabled val="1"/>
        </dgm:presLayoutVars>
      </dgm:prSet>
      <dgm:spPr/>
      <dgm:t>
        <a:bodyPr/>
        <a:lstStyle/>
        <a:p>
          <a:endParaRPr lang="en-US"/>
        </a:p>
      </dgm:t>
    </dgm:pt>
  </dgm:ptLst>
  <dgm:cxnLst>
    <dgm:cxn modelId="{3F979448-A0AD-4EC2-A5B1-321DAD4B3B5E}" type="presOf" srcId="{9F0BBC87-C727-4E0C-A64F-9EC5D9CA29CA}" destId="{FB9E789E-30E7-4EB1-BB72-2C587C9C65AD}" srcOrd="1" destOrd="0" presId="urn:microsoft.com/office/officeart/2005/8/layout/pyramid3"/>
    <dgm:cxn modelId="{59833907-44C9-4D96-93C5-F7FF6B4FF32C}" srcId="{0655E9EB-81F6-4EA5-B3D6-E471854A8D19}" destId="{B188DFA6-66C4-437C-9FDD-418743670C2B}" srcOrd="1" destOrd="0" parTransId="{7E5C28E9-252C-4AB0-84A6-3FB129C42E8D}" sibTransId="{D1A97B10-A097-4E17-9561-0F86B4E2E643}"/>
    <dgm:cxn modelId="{53FAFC08-16C9-48E3-954F-A46828B969CF}" type="presOf" srcId="{A0F18718-47AD-4438-B4C7-8CD104E6F4A6}" destId="{DC150CA3-FD02-498A-916B-3938BAAF8B4B}" srcOrd="0" destOrd="0" presId="urn:microsoft.com/office/officeart/2005/8/layout/pyramid3"/>
    <dgm:cxn modelId="{30196C55-FB5B-4BD1-8FF7-B46DEC4F6B52}" srcId="{0655E9EB-81F6-4EA5-B3D6-E471854A8D19}" destId="{9F0BBC87-C727-4E0C-A64F-9EC5D9CA29CA}" srcOrd="2" destOrd="0" parTransId="{AD78AB6B-040A-4FF3-B9E3-5DD2943229C6}" sibTransId="{8F05E4D1-BF2D-456A-8979-A6022521EA5B}"/>
    <dgm:cxn modelId="{3F210765-BCCD-49C5-A64D-A1ADFB7930DD}" srcId="{0655E9EB-81F6-4EA5-B3D6-E471854A8D19}" destId="{A0F18718-47AD-4438-B4C7-8CD104E6F4A6}" srcOrd="0" destOrd="0" parTransId="{8C7CFD67-13ED-4BF7-9543-21615B323978}" sibTransId="{E4C50991-D91E-4713-B093-25195AFDA05F}"/>
    <dgm:cxn modelId="{05257135-8C78-45E9-9C94-C8414438C09F}" type="presOf" srcId="{A0F18718-47AD-4438-B4C7-8CD104E6F4A6}" destId="{D21A36D8-D9CB-4792-A8AD-6AABFDEA0EBC}" srcOrd="1" destOrd="0" presId="urn:microsoft.com/office/officeart/2005/8/layout/pyramid3"/>
    <dgm:cxn modelId="{013B39D1-7DD5-4EB6-86D5-722D021E69E7}" type="presOf" srcId="{B188DFA6-66C4-437C-9FDD-418743670C2B}" destId="{6CBDAC9F-936F-4034-AA60-88E6B5A6EBEE}" srcOrd="0" destOrd="0" presId="urn:microsoft.com/office/officeart/2005/8/layout/pyramid3"/>
    <dgm:cxn modelId="{B42D3DCB-0EB9-49D2-BDF4-A52F22F2AC04}" type="presOf" srcId="{0655E9EB-81F6-4EA5-B3D6-E471854A8D19}" destId="{4CD1444A-3112-4FB7-BF97-65A65C61D9E0}" srcOrd="0" destOrd="0" presId="urn:microsoft.com/office/officeart/2005/8/layout/pyramid3"/>
    <dgm:cxn modelId="{E2807182-905C-4D27-B045-71A968A163D9}" type="presOf" srcId="{9F0BBC87-C727-4E0C-A64F-9EC5D9CA29CA}" destId="{7F6BA898-D246-427D-B758-6BAEE3BC84CC}" srcOrd="0" destOrd="0" presId="urn:microsoft.com/office/officeart/2005/8/layout/pyramid3"/>
    <dgm:cxn modelId="{06BE2C5D-24FD-4369-8BDD-7439A0BBC158}" type="presOf" srcId="{B188DFA6-66C4-437C-9FDD-418743670C2B}" destId="{E8E6168C-6116-4F0B-A57A-429BD2151B7A}" srcOrd="1" destOrd="0" presId="urn:microsoft.com/office/officeart/2005/8/layout/pyramid3"/>
    <dgm:cxn modelId="{7EC21062-D6A9-4762-AE67-DEAAB1576C0D}" type="presParOf" srcId="{4CD1444A-3112-4FB7-BF97-65A65C61D9E0}" destId="{9B87796D-7C5B-4382-BCC6-FA517D30A706}" srcOrd="0" destOrd="0" presId="urn:microsoft.com/office/officeart/2005/8/layout/pyramid3"/>
    <dgm:cxn modelId="{C0990298-E11B-4D11-B1A3-961E525393BC}" type="presParOf" srcId="{9B87796D-7C5B-4382-BCC6-FA517D30A706}" destId="{DC150CA3-FD02-498A-916B-3938BAAF8B4B}" srcOrd="0" destOrd="0" presId="urn:microsoft.com/office/officeart/2005/8/layout/pyramid3"/>
    <dgm:cxn modelId="{27E95966-B615-4D29-9146-FDF6099E38EA}" type="presParOf" srcId="{9B87796D-7C5B-4382-BCC6-FA517D30A706}" destId="{D21A36D8-D9CB-4792-A8AD-6AABFDEA0EBC}" srcOrd="1" destOrd="0" presId="urn:microsoft.com/office/officeart/2005/8/layout/pyramid3"/>
    <dgm:cxn modelId="{ED155AC3-2CDE-4E4B-BC19-DBE144194A57}" type="presParOf" srcId="{4CD1444A-3112-4FB7-BF97-65A65C61D9E0}" destId="{B97DFF1F-091A-428F-81AA-6B59F3F6ED48}" srcOrd="1" destOrd="0" presId="urn:microsoft.com/office/officeart/2005/8/layout/pyramid3"/>
    <dgm:cxn modelId="{B29B6469-52E1-47BB-8116-E83A1EBF5F7A}" type="presParOf" srcId="{B97DFF1F-091A-428F-81AA-6B59F3F6ED48}" destId="{6CBDAC9F-936F-4034-AA60-88E6B5A6EBEE}" srcOrd="0" destOrd="0" presId="urn:microsoft.com/office/officeart/2005/8/layout/pyramid3"/>
    <dgm:cxn modelId="{9159E31F-8640-4101-8159-41050F44D1D7}" type="presParOf" srcId="{B97DFF1F-091A-428F-81AA-6B59F3F6ED48}" destId="{E8E6168C-6116-4F0B-A57A-429BD2151B7A}" srcOrd="1" destOrd="0" presId="urn:microsoft.com/office/officeart/2005/8/layout/pyramid3"/>
    <dgm:cxn modelId="{3C6A9E17-6E22-4750-90D5-E612A63F1452}" type="presParOf" srcId="{4CD1444A-3112-4FB7-BF97-65A65C61D9E0}" destId="{549823DE-9CE3-48A8-A238-447591C079A4}" srcOrd="2" destOrd="0" presId="urn:microsoft.com/office/officeart/2005/8/layout/pyramid3"/>
    <dgm:cxn modelId="{319D36D4-3A4F-4DCE-8DD4-90798CCF3E4E}" type="presParOf" srcId="{549823DE-9CE3-48A8-A238-447591C079A4}" destId="{7F6BA898-D246-427D-B758-6BAEE3BC84CC}" srcOrd="0" destOrd="0" presId="urn:microsoft.com/office/officeart/2005/8/layout/pyramid3"/>
    <dgm:cxn modelId="{F6BC6A41-671D-4098-B827-280161A345AB}" type="presParOf" srcId="{549823DE-9CE3-48A8-A238-447591C079A4}" destId="{FB9E789E-30E7-4EB1-BB72-2C587C9C65AD}" srcOrd="1" destOrd="0" presId="urn:microsoft.com/office/officeart/2005/8/layout/pyramid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8CBD0B-304A-459C-BFF7-A73A63F8BFBD}" type="doc">
      <dgm:prSet loTypeId="urn:microsoft.com/office/officeart/2005/8/layout/cycle8" loCatId="cycle" qsTypeId="urn:microsoft.com/office/officeart/2005/8/quickstyle/simple1" qsCatId="simple" csTypeId="urn:microsoft.com/office/officeart/2005/8/colors/accent0_1" csCatId="mainScheme" phldr="1"/>
      <dgm:spPr/>
    </dgm:pt>
    <dgm:pt modelId="{AAA0579F-C712-431E-B980-3CC6E7ED3E27}">
      <dgm:prSet phldrT="[Text]"/>
      <dgm:spPr/>
      <dgm:t>
        <a:bodyPr/>
        <a:lstStyle/>
        <a:p>
          <a:r>
            <a:rPr lang="en-US" dirty="0" smtClean="0"/>
            <a:t>Relevance</a:t>
          </a:r>
          <a:endParaRPr lang="en-US" dirty="0"/>
        </a:p>
      </dgm:t>
    </dgm:pt>
    <dgm:pt modelId="{5A782F40-3F49-44A0-A8CA-DABB85340270}" type="parTrans" cxnId="{6C9DC837-9ECF-4C3A-93E3-67F76AC47E6B}">
      <dgm:prSet/>
      <dgm:spPr/>
      <dgm:t>
        <a:bodyPr/>
        <a:lstStyle/>
        <a:p>
          <a:endParaRPr lang="en-US"/>
        </a:p>
      </dgm:t>
    </dgm:pt>
    <dgm:pt modelId="{F5670B8F-8B0C-43BD-9112-C4449C8C7358}" type="sibTrans" cxnId="{6C9DC837-9ECF-4C3A-93E3-67F76AC47E6B}">
      <dgm:prSet/>
      <dgm:spPr/>
      <dgm:t>
        <a:bodyPr/>
        <a:lstStyle/>
        <a:p>
          <a:endParaRPr lang="en-US"/>
        </a:p>
      </dgm:t>
    </dgm:pt>
    <dgm:pt modelId="{E38E1DF7-5DC7-47B1-BB2D-F7129A2F04DA}">
      <dgm:prSet phldrT="[Text]"/>
      <dgm:spPr/>
      <dgm:t>
        <a:bodyPr/>
        <a:lstStyle/>
        <a:p>
          <a:r>
            <a:rPr lang="en-US" dirty="0" smtClean="0"/>
            <a:t>Conversion</a:t>
          </a:r>
          <a:endParaRPr lang="en-US" dirty="0"/>
        </a:p>
      </dgm:t>
    </dgm:pt>
    <dgm:pt modelId="{BE9493E7-924B-4C48-8266-CB04519557A5}" type="parTrans" cxnId="{A58CDCE1-347C-4CF7-B30D-BA51AAE8BCCA}">
      <dgm:prSet/>
      <dgm:spPr/>
      <dgm:t>
        <a:bodyPr/>
        <a:lstStyle/>
        <a:p>
          <a:endParaRPr lang="en-US"/>
        </a:p>
      </dgm:t>
    </dgm:pt>
    <dgm:pt modelId="{29BC1CDF-8A59-49E5-AEA5-2971D3C0D303}" type="sibTrans" cxnId="{A58CDCE1-347C-4CF7-B30D-BA51AAE8BCCA}">
      <dgm:prSet/>
      <dgm:spPr/>
      <dgm:t>
        <a:bodyPr/>
        <a:lstStyle/>
        <a:p>
          <a:endParaRPr lang="en-US"/>
        </a:p>
      </dgm:t>
    </dgm:pt>
    <dgm:pt modelId="{BD9F253A-922C-4EE6-8B82-F3671B82B03E}">
      <dgm:prSet phldrT="[Text]"/>
      <dgm:spPr/>
      <dgm:t>
        <a:bodyPr/>
        <a:lstStyle/>
        <a:p>
          <a:r>
            <a:rPr lang="en-US" dirty="0" smtClean="0"/>
            <a:t>Value	</a:t>
          </a:r>
          <a:endParaRPr lang="en-US" dirty="0"/>
        </a:p>
      </dgm:t>
    </dgm:pt>
    <dgm:pt modelId="{132119FC-A2F9-4EA9-968A-0B1A8DC2257C}" type="parTrans" cxnId="{C829E934-D302-4DA2-81FB-4F92C4BA2C0A}">
      <dgm:prSet/>
      <dgm:spPr/>
      <dgm:t>
        <a:bodyPr/>
        <a:lstStyle/>
        <a:p>
          <a:endParaRPr lang="en-US"/>
        </a:p>
      </dgm:t>
    </dgm:pt>
    <dgm:pt modelId="{1B68D96F-360C-4166-A9A6-782CE2ADEA3E}" type="sibTrans" cxnId="{C829E934-D302-4DA2-81FB-4F92C4BA2C0A}">
      <dgm:prSet/>
      <dgm:spPr/>
      <dgm:t>
        <a:bodyPr/>
        <a:lstStyle/>
        <a:p>
          <a:endParaRPr lang="en-US"/>
        </a:p>
      </dgm:t>
    </dgm:pt>
    <dgm:pt modelId="{19900B0B-CEAB-4698-831F-47674EC5F06B}" type="pres">
      <dgm:prSet presAssocID="{958CBD0B-304A-459C-BFF7-A73A63F8BFBD}" presName="compositeShape" presStyleCnt="0">
        <dgm:presLayoutVars>
          <dgm:chMax val="7"/>
          <dgm:dir/>
          <dgm:resizeHandles val="exact"/>
        </dgm:presLayoutVars>
      </dgm:prSet>
      <dgm:spPr/>
    </dgm:pt>
    <dgm:pt modelId="{A07D75DC-EB38-42F3-997D-7CFE26618F46}" type="pres">
      <dgm:prSet presAssocID="{958CBD0B-304A-459C-BFF7-A73A63F8BFBD}" presName="wedge1" presStyleLbl="node1" presStyleIdx="0" presStyleCnt="3"/>
      <dgm:spPr/>
      <dgm:t>
        <a:bodyPr/>
        <a:lstStyle/>
        <a:p>
          <a:endParaRPr lang="en-US"/>
        </a:p>
      </dgm:t>
    </dgm:pt>
    <dgm:pt modelId="{D06EF254-661C-4255-9F21-5C8C78007D75}" type="pres">
      <dgm:prSet presAssocID="{958CBD0B-304A-459C-BFF7-A73A63F8BFBD}" presName="dummy1a" presStyleCnt="0"/>
      <dgm:spPr/>
    </dgm:pt>
    <dgm:pt modelId="{D715BB4A-D23E-4B40-A9E1-34881D9649CD}" type="pres">
      <dgm:prSet presAssocID="{958CBD0B-304A-459C-BFF7-A73A63F8BFBD}" presName="dummy1b" presStyleCnt="0"/>
      <dgm:spPr/>
    </dgm:pt>
    <dgm:pt modelId="{BFA903BC-4164-476C-8A04-CDE33F31A584}" type="pres">
      <dgm:prSet presAssocID="{958CBD0B-304A-459C-BFF7-A73A63F8BFBD}" presName="wedge1Tx" presStyleLbl="node1" presStyleIdx="0" presStyleCnt="3">
        <dgm:presLayoutVars>
          <dgm:chMax val="0"/>
          <dgm:chPref val="0"/>
          <dgm:bulletEnabled val="1"/>
        </dgm:presLayoutVars>
      </dgm:prSet>
      <dgm:spPr/>
      <dgm:t>
        <a:bodyPr/>
        <a:lstStyle/>
        <a:p>
          <a:endParaRPr lang="en-US"/>
        </a:p>
      </dgm:t>
    </dgm:pt>
    <dgm:pt modelId="{840AFFBF-AA9D-45B2-9BA2-9F7597ADE811}" type="pres">
      <dgm:prSet presAssocID="{958CBD0B-304A-459C-BFF7-A73A63F8BFBD}" presName="wedge2" presStyleLbl="node1" presStyleIdx="1" presStyleCnt="3"/>
      <dgm:spPr/>
      <dgm:t>
        <a:bodyPr/>
        <a:lstStyle/>
        <a:p>
          <a:endParaRPr lang="en-US"/>
        </a:p>
      </dgm:t>
    </dgm:pt>
    <dgm:pt modelId="{4EC692BD-3ED5-430D-96C0-D1A645DF10C9}" type="pres">
      <dgm:prSet presAssocID="{958CBD0B-304A-459C-BFF7-A73A63F8BFBD}" presName="dummy2a" presStyleCnt="0"/>
      <dgm:spPr/>
    </dgm:pt>
    <dgm:pt modelId="{08ED58C7-021E-4C20-B6CA-8353318F00D2}" type="pres">
      <dgm:prSet presAssocID="{958CBD0B-304A-459C-BFF7-A73A63F8BFBD}" presName="dummy2b" presStyleCnt="0"/>
      <dgm:spPr/>
    </dgm:pt>
    <dgm:pt modelId="{6A1B13B9-5676-4C2A-B25A-642919DBD7C3}" type="pres">
      <dgm:prSet presAssocID="{958CBD0B-304A-459C-BFF7-A73A63F8BFBD}" presName="wedge2Tx" presStyleLbl="node1" presStyleIdx="1" presStyleCnt="3">
        <dgm:presLayoutVars>
          <dgm:chMax val="0"/>
          <dgm:chPref val="0"/>
          <dgm:bulletEnabled val="1"/>
        </dgm:presLayoutVars>
      </dgm:prSet>
      <dgm:spPr/>
      <dgm:t>
        <a:bodyPr/>
        <a:lstStyle/>
        <a:p>
          <a:endParaRPr lang="en-US"/>
        </a:p>
      </dgm:t>
    </dgm:pt>
    <dgm:pt modelId="{D7156E22-B5F9-40CC-A2EC-A7A964E08488}" type="pres">
      <dgm:prSet presAssocID="{958CBD0B-304A-459C-BFF7-A73A63F8BFBD}" presName="wedge3" presStyleLbl="node1" presStyleIdx="2" presStyleCnt="3"/>
      <dgm:spPr/>
      <dgm:t>
        <a:bodyPr/>
        <a:lstStyle/>
        <a:p>
          <a:endParaRPr lang="en-US"/>
        </a:p>
      </dgm:t>
    </dgm:pt>
    <dgm:pt modelId="{EBC876F0-717D-4655-8F4A-BF2C85B29722}" type="pres">
      <dgm:prSet presAssocID="{958CBD0B-304A-459C-BFF7-A73A63F8BFBD}" presName="dummy3a" presStyleCnt="0"/>
      <dgm:spPr/>
    </dgm:pt>
    <dgm:pt modelId="{BCB2BD83-3A79-4C76-AA08-D3482ACEFA99}" type="pres">
      <dgm:prSet presAssocID="{958CBD0B-304A-459C-BFF7-A73A63F8BFBD}" presName="dummy3b" presStyleCnt="0"/>
      <dgm:spPr/>
    </dgm:pt>
    <dgm:pt modelId="{C9C952BA-6218-4CAA-A278-76A077DA1142}" type="pres">
      <dgm:prSet presAssocID="{958CBD0B-304A-459C-BFF7-A73A63F8BFBD}" presName="wedge3Tx" presStyleLbl="node1" presStyleIdx="2" presStyleCnt="3">
        <dgm:presLayoutVars>
          <dgm:chMax val="0"/>
          <dgm:chPref val="0"/>
          <dgm:bulletEnabled val="1"/>
        </dgm:presLayoutVars>
      </dgm:prSet>
      <dgm:spPr/>
      <dgm:t>
        <a:bodyPr/>
        <a:lstStyle/>
        <a:p>
          <a:endParaRPr lang="en-US"/>
        </a:p>
      </dgm:t>
    </dgm:pt>
    <dgm:pt modelId="{7B4EE67F-D8B7-4105-8242-C471D0C5E160}" type="pres">
      <dgm:prSet presAssocID="{F5670B8F-8B0C-43BD-9112-C4449C8C7358}" presName="arrowWedge1" presStyleLbl="fgSibTrans2D1" presStyleIdx="0" presStyleCnt="3"/>
      <dgm:spPr/>
    </dgm:pt>
    <dgm:pt modelId="{8FAE3116-4DA4-4766-A64E-74F4CC6E2EE3}" type="pres">
      <dgm:prSet presAssocID="{29BC1CDF-8A59-49E5-AEA5-2971D3C0D303}" presName="arrowWedge2" presStyleLbl="fgSibTrans2D1" presStyleIdx="1" presStyleCnt="3"/>
      <dgm:spPr/>
    </dgm:pt>
    <dgm:pt modelId="{8A2B729A-506C-42B9-8FB4-E3FCA84A4731}" type="pres">
      <dgm:prSet presAssocID="{1B68D96F-360C-4166-A9A6-782CE2ADEA3E}" presName="arrowWedge3" presStyleLbl="fgSibTrans2D1" presStyleIdx="2" presStyleCnt="3"/>
      <dgm:spPr/>
    </dgm:pt>
  </dgm:ptLst>
  <dgm:cxnLst>
    <dgm:cxn modelId="{EED8BF04-00CC-4327-A3AD-F4E57A9B5822}" type="presOf" srcId="{958CBD0B-304A-459C-BFF7-A73A63F8BFBD}" destId="{19900B0B-CEAB-4698-831F-47674EC5F06B}" srcOrd="0" destOrd="0" presId="urn:microsoft.com/office/officeart/2005/8/layout/cycle8"/>
    <dgm:cxn modelId="{C5A98D42-FB01-4217-B1C4-3AA855625559}" type="presOf" srcId="{E38E1DF7-5DC7-47B1-BB2D-F7129A2F04DA}" destId="{6A1B13B9-5676-4C2A-B25A-642919DBD7C3}" srcOrd="1" destOrd="0" presId="urn:microsoft.com/office/officeart/2005/8/layout/cycle8"/>
    <dgm:cxn modelId="{56E3A3C6-75BD-4DA8-B3A1-5D974A8975A5}" type="presOf" srcId="{BD9F253A-922C-4EE6-8B82-F3671B82B03E}" destId="{D7156E22-B5F9-40CC-A2EC-A7A964E08488}" srcOrd="0" destOrd="0" presId="urn:microsoft.com/office/officeart/2005/8/layout/cycle8"/>
    <dgm:cxn modelId="{A7B634A2-C5A7-4835-9CBE-B912D96070F6}" type="presOf" srcId="{AAA0579F-C712-431E-B980-3CC6E7ED3E27}" destId="{BFA903BC-4164-476C-8A04-CDE33F31A584}" srcOrd="1" destOrd="0" presId="urn:microsoft.com/office/officeart/2005/8/layout/cycle8"/>
    <dgm:cxn modelId="{A58CDCE1-347C-4CF7-B30D-BA51AAE8BCCA}" srcId="{958CBD0B-304A-459C-BFF7-A73A63F8BFBD}" destId="{E38E1DF7-5DC7-47B1-BB2D-F7129A2F04DA}" srcOrd="1" destOrd="0" parTransId="{BE9493E7-924B-4C48-8266-CB04519557A5}" sibTransId="{29BC1CDF-8A59-49E5-AEA5-2971D3C0D303}"/>
    <dgm:cxn modelId="{D5D495E2-DCBA-42EA-B6E1-03B6087AA2A4}" type="presOf" srcId="{E38E1DF7-5DC7-47B1-BB2D-F7129A2F04DA}" destId="{840AFFBF-AA9D-45B2-9BA2-9F7597ADE811}" srcOrd="0" destOrd="0" presId="urn:microsoft.com/office/officeart/2005/8/layout/cycle8"/>
    <dgm:cxn modelId="{6C9DC837-9ECF-4C3A-93E3-67F76AC47E6B}" srcId="{958CBD0B-304A-459C-BFF7-A73A63F8BFBD}" destId="{AAA0579F-C712-431E-B980-3CC6E7ED3E27}" srcOrd="0" destOrd="0" parTransId="{5A782F40-3F49-44A0-A8CA-DABB85340270}" sibTransId="{F5670B8F-8B0C-43BD-9112-C4449C8C7358}"/>
    <dgm:cxn modelId="{097044DE-FE84-4653-934F-C57198A10E44}" type="presOf" srcId="{BD9F253A-922C-4EE6-8B82-F3671B82B03E}" destId="{C9C952BA-6218-4CAA-A278-76A077DA1142}" srcOrd="1" destOrd="0" presId="urn:microsoft.com/office/officeart/2005/8/layout/cycle8"/>
    <dgm:cxn modelId="{180C0368-B894-44CE-8D6B-77519122CE61}" type="presOf" srcId="{AAA0579F-C712-431E-B980-3CC6E7ED3E27}" destId="{A07D75DC-EB38-42F3-997D-7CFE26618F46}" srcOrd="0" destOrd="0" presId="urn:microsoft.com/office/officeart/2005/8/layout/cycle8"/>
    <dgm:cxn modelId="{C829E934-D302-4DA2-81FB-4F92C4BA2C0A}" srcId="{958CBD0B-304A-459C-BFF7-A73A63F8BFBD}" destId="{BD9F253A-922C-4EE6-8B82-F3671B82B03E}" srcOrd="2" destOrd="0" parTransId="{132119FC-A2F9-4EA9-968A-0B1A8DC2257C}" sibTransId="{1B68D96F-360C-4166-A9A6-782CE2ADEA3E}"/>
    <dgm:cxn modelId="{2929B966-3D32-496D-B6CC-188A9103845E}" type="presParOf" srcId="{19900B0B-CEAB-4698-831F-47674EC5F06B}" destId="{A07D75DC-EB38-42F3-997D-7CFE26618F46}" srcOrd="0" destOrd="0" presId="urn:microsoft.com/office/officeart/2005/8/layout/cycle8"/>
    <dgm:cxn modelId="{E5612F45-F0FC-4B10-BEE2-455ACB3E02B9}" type="presParOf" srcId="{19900B0B-CEAB-4698-831F-47674EC5F06B}" destId="{D06EF254-661C-4255-9F21-5C8C78007D75}" srcOrd="1" destOrd="0" presId="urn:microsoft.com/office/officeart/2005/8/layout/cycle8"/>
    <dgm:cxn modelId="{C2936C77-D812-4283-8087-E721F06655A2}" type="presParOf" srcId="{19900B0B-CEAB-4698-831F-47674EC5F06B}" destId="{D715BB4A-D23E-4B40-A9E1-34881D9649CD}" srcOrd="2" destOrd="0" presId="urn:microsoft.com/office/officeart/2005/8/layout/cycle8"/>
    <dgm:cxn modelId="{66E43D2A-4B8B-4346-BD0E-ABAE8CDC7FA5}" type="presParOf" srcId="{19900B0B-CEAB-4698-831F-47674EC5F06B}" destId="{BFA903BC-4164-476C-8A04-CDE33F31A584}" srcOrd="3" destOrd="0" presId="urn:microsoft.com/office/officeart/2005/8/layout/cycle8"/>
    <dgm:cxn modelId="{11F7A564-CA70-4390-9D83-AA0F0AB8B790}" type="presParOf" srcId="{19900B0B-CEAB-4698-831F-47674EC5F06B}" destId="{840AFFBF-AA9D-45B2-9BA2-9F7597ADE811}" srcOrd="4" destOrd="0" presId="urn:microsoft.com/office/officeart/2005/8/layout/cycle8"/>
    <dgm:cxn modelId="{FC32876C-DA55-4F23-925A-88F9FEED8B9B}" type="presParOf" srcId="{19900B0B-CEAB-4698-831F-47674EC5F06B}" destId="{4EC692BD-3ED5-430D-96C0-D1A645DF10C9}" srcOrd="5" destOrd="0" presId="urn:microsoft.com/office/officeart/2005/8/layout/cycle8"/>
    <dgm:cxn modelId="{33933543-1468-4B41-9D7D-CA941E92C141}" type="presParOf" srcId="{19900B0B-CEAB-4698-831F-47674EC5F06B}" destId="{08ED58C7-021E-4C20-B6CA-8353318F00D2}" srcOrd="6" destOrd="0" presId="urn:microsoft.com/office/officeart/2005/8/layout/cycle8"/>
    <dgm:cxn modelId="{6E605540-8230-4267-9CCF-9619CBC43C9B}" type="presParOf" srcId="{19900B0B-CEAB-4698-831F-47674EC5F06B}" destId="{6A1B13B9-5676-4C2A-B25A-642919DBD7C3}" srcOrd="7" destOrd="0" presId="urn:microsoft.com/office/officeart/2005/8/layout/cycle8"/>
    <dgm:cxn modelId="{9A3D2BE8-8579-4D6C-9FDD-C2D741CEB4C3}" type="presParOf" srcId="{19900B0B-CEAB-4698-831F-47674EC5F06B}" destId="{D7156E22-B5F9-40CC-A2EC-A7A964E08488}" srcOrd="8" destOrd="0" presId="urn:microsoft.com/office/officeart/2005/8/layout/cycle8"/>
    <dgm:cxn modelId="{35DE9D86-5269-4F12-95D2-A2CE26664BC3}" type="presParOf" srcId="{19900B0B-CEAB-4698-831F-47674EC5F06B}" destId="{EBC876F0-717D-4655-8F4A-BF2C85B29722}" srcOrd="9" destOrd="0" presId="urn:microsoft.com/office/officeart/2005/8/layout/cycle8"/>
    <dgm:cxn modelId="{80AE5D2F-0E8D-4EFA-9A72-289B99D95368}" type="presParOf" srcId="{19900B0B-CEAB-4698-831F-47674EC5F06B}" destId="{BCB2BD83-3A79-4C76-AA08-D3482ACEFA99}" srcOrd="10" destOrd="0" presId="urn:microsoft.com/office/officeart/2005/8/layout/cycle8"/>
    <dgm:cxn modelId="{F87E0BC1-F307-46FC-B0D1-FE37092FB8FF}" type="presParOf" srcId="{19900B0B-CEAB-4698-831F-47674EC5F06B}" destId="{C9C952BA-6218-4CAA-A278-76A077DA1142}" srcOrd="11" destOrd="0" presId="urn:microsoft.com/office/officeart/2005/8/layout/cycle8"/>
    <dgm:cxn modelId="{D84F3A98-FB9D-4ED7-BEB3-26F3DDA83A3C}" type="presParOf" srcId="{19900B0B-CEAB-4698-831F-47674EC5F06B}" destId="{7B4EE67F-D8B7-4105-8242-C471D0C5E160}" srcOrd="12" destOrd="0" presId="urn:microsoft.com/office/officeart/2005/8/layout/cycle8"/>
    <dgm:cxn modelId="{5A53345A-E5B0-4B4D-B6EB-01ECDA6E818A}" type="presParOf" srcId="{19900B0B-CEAB-4698-831F-47674EC5F06B}" destId="{8FAE3116-4DA4-4766-A64E-74F4CC6E2EE3}" srcOrd="13" destOrd="0" presId="urn:microsoft.com/office/officeart/2005/8/layout/cycle8"/>
    <dgm:cxn modelId="{DBE6C4C4-6CC6-4EAE-82A3-71922F4B8899}" type="presParOf" srcId="{19900B0B-CEAB-4698-831F-47674EC5F06B}" destId="{8A2B729A-506C-42B9-8FB4-E3FCA84A473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55E9EB-81F6-4EA5-B3D6-E471854A8D19}" type="doc">
      <dgm:prSet loTypeId="urn:microsoft.com/office/officeart/2005/8/layout/pyramid3" loCatId="pyramid" qsTypeId="urn:microsoft.com/office/officeart/2005/8/quickstyle/simple5" qsCatId="simple" csTypeId="urn:microsoft.com/office/officeart/2005/8/colors/accent2_1" csCatId="accent2" phldr="1"/>
      <dgm:spPr/>
    </dgm:pt>
    <dgm:pt modelId="{A0F18718-47AD-4438-B4C7-8CD104E6F4A6}">
      <dgm:prSet phldrT="[Text]" custT="1"/>
      <dgm:spPr/>
      <dgm:t>
        <a:bodyPr/>
        <a:lstStyle/>
        <a:p>
          <a:r>
            <a:rPr lang="en-US" sz="2600" b="1" dirty="0" smtClean="0"/>
            <a:t>Home Page</a:t>
          </a:r>
          <a:endParaRPr lang="en-US" sz="2600" b="1" dirty="0"/>
        </a:p>
      </dgm:t>
    </dgm:pt>
    <dgm:pt modelId="{8C7CFD67-13ED-4BF7-9543-21615B323978}" type="parTrans" cxnId="{3F210765-BCCD-49C5-A64D-A1ADFB7930DD}">
      <dgm:prSet/>
      <dgm:spPr/>
      <dgm:t>
        <a:bodyPr/>
        <a:lstStyle/>
        <a:p>
          <a:endParaRPr lang="en-US"/>
        </a:p>
      </dgm:t>
    </dgm:pt>
    <dgm:pt modelId="{E4C50991-D91E-4713-B093-25195AFDA05F}" type="sibTrans" cxnId="{3F210765-BCCD-49C5-A64D-A1ADFB7930DD}">
      <dgm:prSet/>
      <dgm:spPr/>
      <dgm:t>
        <a:bodyPr/>
        <a:lstStyle/>
        <a:p>
          <a:endParaRPr lang="en-US"/>
        </a:p>
      </dgm:t>
    </dgm:pt>
    <dgm:pt modelId="{B188DFA6-66C4-437C-9FDD-418743670C2B}">
      <dgm:prSet phldrT="[Text]" custT="1"/>
      <dgm:spPr/>
      <dgm:t>
        <a:bodyPr/>
        <a:lstStyle/>
        <a:p>
          <a:r>
            <a:rPr lang="en-US" sz="1800" b="1" dirty="0" smtClean="0"/>
            <a:t>Sub-Category Pages</a:t>
          </a:r>
          <a:endParaRPr lang="en-US" sz="1800" b="1" dirty="0"/>
        </a:p>
      </dgm:t>
    </dgm:pt>
    <dgm:pt modelId="{7E5C28E9-252C-4AB0-84A6-3FB129C42E8D}" type="parTrans" cxnId="{59833907-44C9-4D96-93C5-F7FF6B4FF32C}">
      <dgm:prSet/>
      <dgm:spPr/>
      <dgm:t>
        <a:bodyPr/>
        <a:lstStyle/>
        <a:p>
          <a:endParaRPr lang="en-US"/>
        </a:p>
      </dgm:t>
    </dgm:pt>
    <dgm:pt modelId="{D1A97B10-A097-4E17-9561-0F86B4E2E643}" type="sibTrans" cxnId="{59833907-44C9-4D96-93C5-F7FF6B4FF32C}">
      <dgm:prSet/>
      <dgm:spPr/>
      <dgm:t>
        <a:bodyPr/>
        <a:lstStyle/>
        <a:p>
          <a:endParaRPr lang="en-US"/>
        </a:p>
      </dgm:t>
    </dgm:pt>
    <dgm:pt modelId="{9F0BBC87-C727-4E0C-A64F-9EC5D9CA29CA}">
      <dgm:prSet phldrT="[Text]" custT="1"/>
      <dgm:spPr/>
      <dgm:t>
        <a:bodyPr/>
        <a:lstStyle/>
        <a:p>
          <a:r>
            <a:rPr lang="en-US" sz="1200" b="1" dirty="0" smtClean="0"/>
            <a:t>4</a:t>
          </a:r>
          <a:r>
            <a:rPr lang="en-US" sz="1200" b="1" baseline="30000" dirty="0" smtClean="0"/>
            <a:t>th</a:t>
          </a:r>
          <a:r>
            <a:rPr lang="en-US" sz="1200" b="1" dirty="0" smtClean="0"/>
            <a:t> Level Category pages</a:t>
          </a:r>
        </a:p>
        <a:p>
          <a:endParaRPr lang="en-US" sz="1200" dirty="0"/>
        </a:p>
      </dgm:t>
    </dgm:pt>
    <dgm:pt modelId="{AD78AB6B-040A-4FF3-B9E3-5DD2943229C6}" type="parTrans" cxnId="{30196C55-FB5B-4BD1-8FF7-B46DEC4F6B52}">
      <dgm:prSet/>
      <dgm:spPr/>
      <dgm:t>
        <a:bodyPr/>
        <a:lstStyle/>
        <a:p>
          <a:endParaRPr lang="en-US"/>
        </a:p>
      </dgm:t>
    </dgm:pt>
    <dgm:pt modelId="{8F05E4D1-BF2D-456A-8979-A6022521EA5B}" type="sibTrans" cxnId="{30196C55-FB5B-4BD1-8FF7-B46DEC4F6B52}">
      <dgm:prSet/>
      <dgm:spPr/>
      <dgm:t>
        <a:bodyPr/>
        <a:lstStyle/>
        <a:p>
          <a:endParaRPr lang="en-US"/>
        </a:p>
      </dgm:t>
    </dgm:pt>
    <dgm:pt modelId="{D3AA1822-D035-48E5-BC69-3A126BAF8430}">
      <dgm:prSet phldrT="[Text]" custT="1"/>
      <dgm:spPr/>
      <dgm:t>
        <a:bodyPr/>
        <a:lstStyle/>
        <a:p>
          <a:r>
            <a:rPr lang="en-US" sz="2200" b="1" dirty="0" smtClean="0"/>
            <a:t>Category Pages</a:t>
          </a:r>
          <a:endParaRPr lang="en-US" sz="2200" b="1" dirty="0"/>
        </a:p>
      </dgm:t>
    </dgm:pt>
    <dgm:pt modelId="{0CA47EA7-9E33-4953-82ED-3AD42D8ECBD3}" type="sibTrans" cxnId="{3261B2E0-8EC2-4A52-A2A5-CAD0724364C3}">
      <dgm:prSet/>
      <dgm:spPr/>
      <dgm:t>
        <a:bodyPr/>
        <a:lstStyle/>
        <a:p>
          <a:endParaRPr lang="en-US"/>
        </a:p>
      </dgm:t>
    </dgm:pt>
    <dgm:pt modelId="{6D874F36-2AB8-4863-90F5-958752ED9B50}" type="parTrans" cxnId="{3261B2E0-8EC2-4A52-A2A5-CAD0724364C3}">
      <dgm:prSet/>
      <dgm:spPr/>
      <dgm:t>
        <a:bodyPr/>
        <a:lstStyle/>
        <a:p>
          <a:endParaRPr lang="en-US"/>
        </a:p>
      </dgm:t>
    </dgm:pt>
    <dgm:pt modelId="{4CD1444A-3112-4FB7-BF97-65A65C61D9E0}" type="pres">
      <dgm:prSet presAssocID="{0655E9EB-81F6-4EA5-B3D6-E471854A8D19}" presName="Name0" presStyleCnt="0">
        <dgm:presLayoutVars>
          <dgm:dir/>
          <dgm:animLvl val="lvl"/>
          <dgm:resizeHandles val="exact"/>
        </dgm:presLayoutVars>
      </dgm:prSet>
      <dgm:spPr/>
    </dgm:pt>
    <dgm:pt modelId="{9B87796D-7C5B-4382-BCC6-FA517D30A706}" type="pres">
      <dgm:prSet presAssocID="{A0F18718-47AD-4438-B4C7-8CD104E6F4A6}" presName="Name8" presStyleCnt="0"/>
      <dgm:spPr/>
    </dgm:pt>
    <dgm:pt modelId="{DC150CA3-FD02-498A-916B-3938BAAF8B4B}" type="pres">
      <dgm:prSet presAssocID="{A0F18718-47AD-4438-B4C7-8CD104E6F4A6}" presName="level" presStyleLbl="node1" presStyleIdx="0" presStyleCnt="4">
        <dgm:presLayoutVars>
          <dgm:chMax val="1"/>
          <dgm:bulletEnabled val="1"/>
        </dgm:presLayoutVars>
      </dgm:prSet>
      <dgm:spPr/>
      <dgm:t>
        <a:bodyPr/>
        <a:lstStyle/>
        <a:p>
          <a:endParaRPr lang="en-US"/>
        </a:p>
      </dgm:t>
    </dgm:pt>
    <dgm:pt modelId="{D21A36D8-D9CB-4792-A8AD-6AABFDEA0EBC}" type="pres">
      <dgm:prSet presAssocID="{A0F18718-47AD-4438-B4C7-8CD104E6F4A6}" presName="levelTx" presStyleLbl="revTx" presStyleIdx="0" presStyleCnt="0">
        <dgm:presLayoutVars>
          <dgm:chMax val="1"/>
          <dgm:bulletEnabled val="1"/>
        </dgm:presLayoutVars>
      </dgm:prSet>
      <dgm:spPr/>
      <dgm:t>
        <a:bodyPr/>
        <a:lstStyle/>
        <a:p>
          <a:endParaRPr lang="en-US"/>
        </a:p>
      </dgm:t>
    </dgm:pt>
    <dgm:pt modelId="{C17EC6BA-AB1B-441D-9975-5F6CB18D8E2E}" type="pres">
      <dgm:prSet presAssocID="{D3AA1822-D035-48E5-BC69-3A126BAF8430}" presName="Name8" presStyleCnt="0"/>
      <dgm:spPr/>
    </dgm:pt>
    <dgm:pt modelId="{8D96179F-F120-4E38-BAF4-4D54E045A965}" type="pres">
      <dgm:prSet presAssocID="{D3AA1822-D035-48E5-BC69-3A126BAF8430}" presName="level" presStyleLbl="node1" presStyleIdx="1" presStyleCnt="4">
        <dgm:presLayoutVars>
          <dgm:chMax val="1"/>
          <dgm:bulletEnabled val="1"/>
        </dgm:presLayoutVars>
      </dgm:prSet>
      <dgm:spPr/>
      <dgm:t>
        <a:bodyPr/>
        <a:lstStyle/>
        <a:p>
          <a:endParaRPr lang="en-US"/>
        </a:p>
      </dgm:t>
    </dgm:pt>
    <dgm:pt modelId="{779A2C18-9C4F-48FC-8A1A-101DDBA0D915}" type="pres">
      <dgm:prSet presAssocID="{D3AA1822-D035-48E5-BC69-3A126BAF8430}" presName="levelTx" presStyleLbl="revTx" presStyleIdx="0" presStyleCnt="0">
        <dgm:presLayoutVars>
          <dgm:chMax val="1"/>
          <dgm:bulletEnabled val="1"/>
        </dgm:presLayoutVars>
      </dgm:prSet>
      <dgm:spPr/>
      <dgm:t>
        <a:bodyPr/>
        <a:lstStyle/>
        <a:p>
          <a:endParaRPr lang="en-US"/>
        </a:p>
      </dgm:t>
    </dgm:pt>
    <dgm:pt modelId="{B97DFF1F-091A-428F-81AA-6B59F3F6ED48}" type="pres">
      <dgm:prSet presAssocID="{B188DFA6-66C4-437C-9FDD-418743670C2B}" presName="Name8" presStyleCnt="0"/>
      <dgm:spPr/>
    </dgm:pt>
    <dgm:pt modelId="{6CBDAC9F-936F-4034-AA60-88E6B5A6EBEE}" type="pres">
      <dgm:prSet presAssocID="{B188DFA6-66C4-437C-9FDD-418743670C2B}" presName="level" presStyleLbl="node1" presStyleIdx="2" presStyleCnt="4">
        <dgm:presLayoutVars>
          <dgm:chMax val="1"/>
          <dgm:bulletEnabled val="1"/>
        </dgm:presLayoutVars>
      </dgm:prSet>
      <dgm:spPr/>
      <dgm:t>
        <a:bodyPr/>
        <a:lstStyle/>
        <a:p>
          <a:endParaRPr lang="en-US"/>
        </a:p>
      </dgm:t>
    </dgm:pt>
    <dgm:pt modelId="{E8E6168C-6116-4F0B-A57A-429BD2151B7A}" type="pres">
      <dgm:prSet presAssocID="{B188DFA6-66C4-437C-9FDD-418743670C2B}" presName="levelTx" presStyleLbl="revTx" presStyleIdx="0" presStyleCnt="0">
        <dgm:presLayoutVars>
          <dgm:chMax val="1"/>
          <dgm:bulletEnabled val="1"/>
        </dgm:presLayoutVars>
      </dgm:prSet>
      <dgm:spPr/>
      <dgm:t>
        <a:bodyPr/>
        <a:lstStyle/>
        <a:p>
          <a:endParaRPr lang="en-US"/>
        </a:p>
      </dgm:t>
    </dgm:pt>
    <dgm:pt modelId="{549823DE-9CE3-48A8-A238-447591C079A4}" type="pres">
      <dgm:prSet presAssocID="{9F0BBC87-C727-4E0C-A64F-9EC5D9CA29CA}" presName="Name8" presStyleCnt="0"/>
      <dgm:spPr/>
    </dgm:pt>
    <dgm:pt modelId="{7F6BA898-D246-427D-B758-6BAEE3BC84CC}" type="pres">
      <dgm:prSet presAssocID="{9F0BBC87-C727-4E0C-A64F-9EC5D9CA29CA}" presName="level" presStyleLbl="node1" presStyleIdx="3" presStyleCnt="4" custAng="0">
        <dgm:presLayoutVars>
          <dgm:chMax val="1"/>
          <dgm:bulletEnabled val="1"/>
        </dgm:presLayoutVars>
      </dgm:prSet>
      <dgm:spPr/>
      <dgm:t>
        <a:bodyPr/>
        <a:lstStyle/>
        <a:p>
          <a:endParaRPr lang="en-US"/>
        </a:p>
      </dgm:t>
    </dgm:pt>
    <dgm:pt modelId="{FB9E789E-30E7-4EB1-BB72-2C587C9C65AD}" type="pres">
      <dgm:prSet presAssocID="{9F0BBC87-C727-4E0C-A64F-9EC5D9CA29CA}" presName="levelTx" presStyleLbl="revTx" presStyleIdx="0" presStyleCnt="0">
        <dgm:presLayoutVars>
          <dgm:chMax val="1"/>
          <dgm:bulletEnabled val="1"/>
        </dgm:presLayoutVars>
      </dgm:prSet>
      <dgm:spPr/>
      <dgm:t>
        <a:bodyPr/>
        <a:lstStyle/>
        <a:p>
          <a:endParaRPr lang="en-US"/>
        </a:p>
      </dgm:t>
    </dgm:pt>
  </dgm:ptLst>
  <dgm:cxnLst>
    <dgm:cxn modelId="{93922874-5FEE-46BC-A2C5-6C74898212AC}" type="presOf" srcId="{D3AA1822-D035-48E5-BC69-3A126BAF8430}" destId="{779A2C18-9C4F-48FC-8A1A-101DDBA0D915}" srcOrd="1" destOrd="0" presId="urn:microsoft.com/office/officeart/2005/8/layout/pyramid3"/>
    <dgm:cxn modelId="{1A2F8A80-E613-42B7-9E4D-A4D4F8F8FDD3}" type="presOf" srcId="{A0F18718-47AD-4438-B4C7-8CD104E6F4A6}" destId="{D21A36D8-D9CB-4792-A8AD-6AABFDEA0EBC}" srcOrd="1" destOrd="0" presId="urn:microsoft.com/office/officeart/2005/8/layout/pyramid3"/>
    <dgm:cxn modelId="{59833907-44C9-4D96-93C5-F7FF6B4FF32C}" srcId="{0655E9EB-81F6-4EA5-B3D6-E471854A8D19}" destId="{B188DFA6-66C4-437C-9FDD-418743670C2B}" srcOrd="2" destOrd="0" parTransId="{7E5C28E9-252C-4AB0-84A6-3FB129C42E8D}" sibTransId="{D1A97B10-A097-4E17-9561-0F86B4E2E643}"/>
    <dgm:cxn modelId="{9A7CA125-BDAD-4CD5-8D0D-43B3CA007875}" type="presOf" srcId="{A0F18718-47AD-4438-B4C7-8CD104E6F4A6}" destId="{DC150CA3-FD02-498A-916B-3938BAAF8B4B}" srcOrd="0" destOrd="0" presId="urn:microsoft.com/office/officeart/2005/8/layout/pyramid3"/>
    <dgm:cxn modelId="{30196C55-FB5B-4BD1-8FF7-B46DEC4F6B52}" srcId="{0655E9EB-81F6-4EA5-B3D6-E471854A8D19}" destId="{9F0BBC87-C727-4E0C-A64F-9EC5D9CA29CA}" srcOrd="3" destOrd="0" parTransId="{AD78AB6B-040A-4FF3-B9E3-5DD2943229C6}" sibTransId="{8F05E4D1-BF2D-456A-8979-A6022521EA5B}"/>
    <dgm:cxn modelId="{3F210765-BCCD-49C5-A64D-A1ADFB7930DD}" srcId="{0655E9EB-81F6-4EA5-B3D6-E471854A8D19}" destId="{A0F18718-47AD-4438-B4C7-8CD104E6F4A6}" srcOrd="0" destOrd="0" parTransId="{8C7CFD67-13ED-4BF7-9543-21615B323978}" sibTransId="{E4C50991-D91E-4713-B093-25195AFDA05F}"/>
    <dgm:cxn modelId="{F6C8F2D0-45B1-4316-BD42-2E5EE5EB9761}" type="presOf" srcId="{9F0BBC87-C727-4E0C-A64F-9EC5D9CA29CA}" destId="{FB9E789E-30E7-4EB1-BB72-2C587C9C65AD}" srcOrd="1" destOrd="0" presId="urn:microsoft.com/office/officeart/2005/8/layout/pyramid3"/>
    <dgm:cxn modelId="{3261B2E0-8EC2-4A52-A2A5-CAD0724364C3}" srcId="{0655E9EB-81F6-4EA5-B3D6-E471854A8D19}" destId="{D3AA1822-D035-48E5-BC69-3A126BAF8430}" srcOrd="1" destOrd="0" parTransId="{6D874F36-2AB8-4863-90F5-958752ED9B50}" sibTransId="{0CA47EA7-9E33-4953-82ED-3AD42D8ECBD3}"/>
    <dgm:cxn modelId="{DE77B3B6-0EEC-42C2-8718-2AA730D2BDF5}" type="presOf" srcId="{B188DFA6-66C4-437C-9FDD-418743670C2B}" destId="{6CBDAC9F-936F-4034-AA60-88E6B5A6EBEE}" srcOrd="0" destOrd="0" presId="urn:microsoft.com/office/officeart/2005/8/layout/pyramid3"/>
    <dgm:cxn modelId="{A7198F89-9259-434B-842A-106D449D2835}" type="presOf" srcId="{0655E9EB-81F6-4EA5-B3D6-E471854A8D19}" destId="{4CD1444A-3112-4FB7-BF97-65A65C61D9E0}" srcOrd="0" destOrd="0" presId="urn:microsoft.com/office/officeart/2005/8/layout/pyramid3"/>
    <dgm:cxn modelId="{24F12B08-27F1-4565-AF87-D04F2FF1BE09}" type="presOf" srcId="{9F0BBC87-C727-4E0C-A64F-9EC5D9CA29CA}" destId="{7F6BA898-D246-427D-B758-6BAEE3BC84CC}" srcOrd="0" destOrd="0" presId="urn:microsoft.com/office/officeart/2005/8/layout/pyramid3"/>
    <dgm:cxn modelId="{A3D90B43-7681-49AE-B33C-B4E61EF94359}" type="presOf" srcId="{B188DFA6-66C4-437C-9FDD-418743670C2B}" destId="{E8E6168C-6116-4F0B-A57A-429BD2151B7A}" srcOrd="1" destOrd="0" presId="urn:microsoft.com/office/officeart/2005/8/layout/pyramid3"/>
    <dgm:cxn modelId="{80EFB95B-D445-4346-8844-B9DE3E35FF20}" type="presOf" srcId="{D3AA1822-D035-48E5-BC69-3A126BAF8430}" destId="{8D96179F-F120-4E38-BAF4-4D54E045A965}" srcOrd="0" destOrd="0" presId="urn:microsoft.com/office/officeart/2005/8/layout/pyramid3"/>
    <dgm:cxn modelId="{E38399FF-CDCF-4103-94A0-ADE996F632EC}" type="presParOf" srcId="{4CD1444A-3112-4FB7-BF97-65A65C61D9E0}" destId="{9B87796D-7C5B-4382-BCC6-FA517D30A706}" srcOrd="0" destOrd="0" presId="urn:microsoft.com/office/officeart/2005/8/layout/pyramid3"/>
    <dgm:cxn modelId="{02DFBF45-40A3-4486-8574-A1795AE561CC}" type="presParOf" srcId="{9B87796D-7C5B-4382-BCC6-FA517D30A706}" destId="{DC150CA3-FD02-498A-916B-3938BAAF8B4B}" srcOrd="0" destOrd="0" presId="urn:microsoft.com/office/officeart/2005/8/layout/pyramid3"/>
    <dgm:cxn modelId="{B448EFD8-0FFF-46F5-80CD-F1892425B9BA}" type="presParOf" srcId="{9B87796D-7C5B-4382-BCC6-FA517D30A706}" destId="{D21A36D8-D9CB-4792-A8AD-6AABFDEA0EBC}" srcOrd="1" destOrd="0" presId="urn:microsoft.com/office/officeart/2005/8/layout/pyramid3"/>
    <dgm:cxn modelId="{6F51BAAA-D3FA-40E1-A8D8-A2FE3CC1338A}" type="presParOf" srcId="{4CD1444A-3112-4FB7-BF97-65A65C61D9E0}" destId="{C17EC6BA-AB1B-441D-9975-5F6CB18D8E2E}" srcOrd="1" destOrd="0" presId="urn:microsoft.com/office/officeart/2005/8/layout/pyramid3"/>
    <dgm:cxn modelId="{4A58CE29-9060-4F2D-98E0-C7BBE96159C0}" type="presParOf" srcId="{C17EC6BA-AB1B-441D-9975-5F6CB18D8E2E}" destId="{8D96179F-F120-4E38-BAF4-4D54E045A965}" srcOrd="0" destOrd="0" presId="urn:microsoft.com/office/officeart/2005/8/layout/pyramid3"/>
    <dgm:cxn modelId="{E0BD889E-A14E-4309-A049-B73201E1052B}" type="presParOf" srcId="{C17EC6BA-AB1B-441D-9975-5F6CB18D8E2E}" destId="{779A2C18-9C4F-48FC-8A1A-101DDBA0D915}" srcOrd="1" destOrd="0" presId="urn:microsoft.com/office/officeart/2005/8/layout/pyramid3"/>
    <dgm:cxn modelId="{C40B70B8-4743-40BD-866F-1FAF58D54446}" type="presParOf" srcId="{4CD1444A-3112-4FB7-BF97-65A65C61D9E0}" destId="{B97DFF1F-091A-428F-81AA-6B59F3F6ED48}" srcOrd="2" destOrd="0" presId="urn:microsoft.com/office/officeart/2005/8/layout/pyramid3"/>
    <dgm:cxn modelId="{8C27AAB9-A435-4121-8D45-D0B538B5B946}" type="presParOf" srcId="{B97DFF1F-091A-428F-81AA-6B59F3F6ED48}" destId="{6CBDAC9F-936F-4034-AA60-88E6B5A6EBEE}" srcOrd="0" destOrd="0" presId="urn:microsoft.com/office/officeart/2005/8/layout/pyramid3"/>
    <dgm:cxn modelId="{F6A5AB76-18AB-4692-A12D-70321A78AD6B}" type="presParOf" srcId="{B97DFF1F-091A-428F-81AA-6B59F3F6ED48}" destId="{E8E6168C-6116-4F0B-A57A-429BD2151B7A}" srcOrd="1" destOrd="0" presId="urn:microsoft.com/office/officeart/2005/8/layout/pyramid3"/>
    <dgm:cxn modelId="{BC78A4B8-7E9B-4B9C-8D46-9C177B591065}" type="presParOf" srcId="{4CD1444A-3112-4FB7-BF97-65A65C61D9E0}" destId="{549823DE-9CE3-48A8-A238-447591C079A4}" srcOrd="3" destOrd="0" presId="urn:microsoft.com/office/officeart/2005/8/layout/pyramid3"/>
    <dgm:cxn modelId="{3245EF59-BC90-4048-A8B7-D3D2EB7046D0}" type="presParOf" srcId="{549823DE-9CE3-48A8-A238-447591C079A4}" destId="{7F6BA898-D246-427D-B758-6BAEE3BC84CC}" srcOrd="0" destOrd="0" presId="urn:microsoft.com/office/officeart/2005/8/layout/pyramid3"/>
    <dgm:cxn modelId="{97F95A41-C0B9-468B-B018-D17B00ECC8F8}" type="presParOf" srcId="{549823DE-9CE3-48A8-A238-447591C079A4}" destId="{FB9E789E-30E7-4EB1-BB72-2C587C9C65AD}" srcOrd="1" destOrd="0" presId="urn:microsoft.com/office/officeart/2005/8/layout/pyramid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50CA3-FD02-498A-916B-3938BAAF8B4B}">
      <dsp:nvSpPr>
        <dsp:cNvPr id="0" name=""/>
        <dsp:cNvSpPr/>
      </dsp:nvSpPr>
      <dsp:spPr>
        <a:xfrm rot="10800000">
          <a:off x="0" y="0"/>
          <a:ext cx="3810000" cy="1397000"/>
        </a:xfrm>
        <a:prstGeom prst="trapezoid">
          <a:avLst>
            <a:gd name="adj" fmla="val 45455"/>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1" kern="1200" dirty="0" smtClean="0"/>
            <a:t>Broad</a:t>
          </a:r>
          <a:endParaRPr lang="en-US" sz="2600" b="1" kern="1200" dirty="0"/>
        </a:p>
      </dsp:txBody>
      <dsp:txXfrm rot="-10800000">
        <a:off x="666749" y="0"/>
        <a:ext cx="2476500" cy="1397000"/>
      </dsp:txXfrm>
    </dsp:sp>
    <dsp:sp modelId="{6CBDAC9F-936F-4034-AA60-88E6B5A6EBEE}">
      <dsp:nvSpPr>
        <dsp:cNvPr id="0" name=""/>
        <dsp:cNvSpPr/>
      </dsp:nvSpPr>
      <dsp:spPr>
        <a:xfrm rot="10800000">
          <a:off x="634999" y="1397000"/>
          <a:ext cx="2540000" cy="1397000"/>
        </a:xfrm>
        <a:prstGeom prst="trapezoid">
          <a:avLst>
            <a:gd name="adj" fmla="val 45455"/>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Skin Type/ Product Specific</a:t>
          </a:r>
          <a:endParaRPr lang="en-US" sz="2000" b="1" kern="1200" dirty="0"/>
        </a:p>
      </dsp:txBody>
      <dsp:txXfrm rot="-10800000">
        <a:off x="1079499" y="1397000"/>
        <a:ext cx="1651000" cy="1397000"/>
      </dsp:txXfrm>
    </dsp:sp>
    <dsp:sp modelId="{7F6BA898-D246-427D-B758-6BAEE3BC84CC}">
      <dsp:nvSpPr>
        <dsp:cNvPr id="0" name=""/>
        <dsp:cNvSpPr/>
      </dsp:nvSpPr>
      <dsp:spPr>
        <a:xfrm rot="10800000">
          <a:off x="1269999" y="2794000"/>
          <a:ext cx="1270000" cy="1397000"/>
        </a:xfrm>
        <a:prstGeom prst="trapezoid">
          <a:avLst>
            <a:gd name="adj" fmla="val 5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t>Branded</a:t>
          </a:r>
        </a:p>
        <a:p>
          <a:pPr lvl="0" algn="ctr" defTabSz="711200">
            <a:lnSpc>
              <a:spcPct val="90000"/>
            </a:lnSpc>
            <a:spcBef>
              <a:spcPct val="0"/>
            </a:spcBef>
            <a:spcAft>
              <a:spcPct val="35000"/>
            </a:spcAft>
          </a:pPr>
          <a:endParaRPr lang="en-US" sz="1600" kern="1200" dirty="0"/>
        </a:p>
      </dsp:txBody>
      <dsp:txXfrm rot="-10800000">
        <a:off x="1269999" y="2794000"/>
        <a:ext cx="1270000" cy="1397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D75DC-EB38-42F3-997D-7CFE26618F46}">
      <dsp:nvSpPr>
        <dsp:cNvPr id="0" name=""/>
        <dsp:cNvSpPr/>
      </dsp:nvSpPr>
      <dsp:spPr>
        <a:xfrm>
          <a:off x="1123513" y="224536"/>
          <a:ext cx="2901696" cy="2901696"/>
        </a:xfrm>
        <a:prstGeom prst="pie">
          <a:avLst>
            <a:gd name="adj1" fmla="val 16200000"/>
            <a:gd name="adj2" fmla="val 18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Relevance</a:t>
          </a:r>
          <a:endParaRPr lang="en-US" sz="1800" kern="1200" dirty="0"/>
        </a:p>
      </dsp:txBody>
      <dsp:txXfrm>
        <a:off x="2652776" y="839419"/>
        <a:ext cx="1036320" cy="863600"/>
      </dsp:txXfrm>
    </dsp:sp>
    <dsp:sp modelId="{840AFFBF-AA9D-45B2-9BA2-9F7597ADE811}">
      <dsp:nvSpPr>
        <dsp:cNvPr id="0" name=""/>
        <dsp:cNvSpPr/>
      </dsp:nvSpPr>
      <dsp:spPr>
        <a:xfrm>
          <a:off x="1063751" y="328168"/>
          <a:ext cx="2901696" cy="2901696"/>
        </a:xfrm>
        <a:prstGeom prst="pie">
          <a:avLst>
            <a:gd name="adj1" fmla="val 1800000"/>
            <a:gd name="adj2" fmla="val 90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Conversion</a:t>
          </a:r>
          <a:endParaRPr lang="en-US" sz="1800" kern="1200" dirty="0"/>
        </a:p>
      </dsp:txBody>
      <dsp:txXfrm>
        <a:off x="1754632" y="2210816"/>
        <a:ext cx="1554480" cy="759968"/>
      </dsp:txXfrm>
    </dsp:sp>
    <dsp:sp modelId="{D7156E22-B5F9-40CC-A2EC-A7A964E08488}">
      <dsp:nvSpPr>
        <dsp:cNvPr id="0" name=""/>
        <dsp:cNvSpPr/>
      </dsp:nvSpPr>
      <dsp:spPr>
        <a:xfrm>
          <a:off x="1003990" y="224536"/>
          <a:ext cx="2901696" cy="2901696"/>
        </a:xfrm>
        <a:prstGeom prst="pie">
          <a:avLst>
            <a:gd name="adj1" fmla="val 9000000"/>
            <a:gd name="adj2" fmla="val 1620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Value	</a:t>
          </a:r>
          <a:endParaRPr lang="en-US" sz="1800" kern="1200" dirty="0"/>
        </a:p>
      </dsp:txBody>
      <dsp:txXfrm>
        <a:off x="1340103" y="839419"/>
        <a:ext cx="1036320" cy="863600"/>
      </dsp:txXfrm>
    </dsp:sp>
    <dsp:sp modelId="{7B4EE67F-D8B7-4105-8242-C471D0C5E160}">
      <dsp:nvSpPr>
        <dsp:cNvPr id="0" name=""/>
        <dsp:cNvSpPr/>
      </dsp:nvSpPr>
      <dsp:spPr>
        <a:xfrm>
          <a:off x="944123" y="44907"/>
          <a:ext cx="3260953" cy="3260953"/>
        </a:xfrm>
        <a:prstGeom prst="circularArrow">
          <a:avLst>
            <a:gd name="adj1" fmla="val 5085"/>
            <a:gd name="adj2" fmla="val 327528"/>
            <a:gd name="adj3" fmla="val 1472472"/>
            <a:gd name="adj4" fmla="val 16199432"/>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AE3116-4DA4-4766-A64E-74F4CC6E2EE3}">
      <dsp:nvSpPr>
        <dsp:cNvPr id="0" name=""/>
        <dsp:cNvSpPr/>
      </dsp:nvSpPr>
      <dsp:spPr>
        <a:xfrm>
          <a:off x="884123" y="148355"/>
          <a:ext cx="3260953" cy="3260953"/>
        </a:xfrm>
        <a:prstGeom prst="circularArrow">
          <a:avLst>
            <a:gd name="adj1" fmla="val 5085"/>
            <a:gd name="adj2" fmla="val 327528"/>
            <a:gd name="adj3" fmla="val 8671970"/>
            <a:gd name="adj4" fmla="val 1800502"/>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2B729A-506C-42B9-8FB4-E3FCA84A4731}">
      <dsp:nvSpPr>
        <dsp:cNvPr id="0" name=""/>
        <dsp:cNvSpPr/>
      </dsp:nvSpPr>
      <dsp:spPr>
        <a:xfrm>
          <a:off x="824122" y="44907"/>
          <a:ext cx="3260953" cy="3260953"/>
        </a:xfrm>
        <a:prstGeom prst="circularArrow">
          <a:avLst>
            <a:gd name="adj1" fmla="val 5085"/>
            <a:gd name="adj2" fmla="val 327528"/>
            <a:gd name="adj3" fmla="val 15873039"/>
            <a:gd name="adj4" fmla="val 90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spcBef>
                <a:spcPct val="25000"/>
              </a:spcBef>
              <a:buClr>
                <a:schemeClr val="tx2"/>
              </a:buClr>
              <a:buFont typeface="Wingdings" pitchFamily="2" charset="2"/>
              <a:buNone/>
              <a:defRPr sz="1200">
                <a:latin typeface="Arial" charset="0"/>
              </a:defRPr>
            </a:lvl1pPr>
          </a:lstStyle>
          <a:p>
            <a:pPr>
              <a:defRPr/>
            </a:pPr>
            <a:endParaRPr lang="en-US" dirty="0">
              <a:latin typeface="Calibri" pitchFamily="34" charset="0"/>
            </a:endParaRPr>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spcBef>
                <a:spcPct val="25000"/>
              </a:spcBef>
              <a:buClr>
                <a:schemeClr val="tx2"/>
              </a:buClr>
              <a:buFont typeface="Wingdings" pitchFamily="2" charset="2"/>
              <a:buNone/>
              <a:defRPr sz="1200">
                <a:latin typeface="Arial" charset="0"/>
              </a:defRPr>
            </a:lvl1pPr>
          </a:lstStyle>
          <a:p>
            <a:pPr>
              <a:defRPr/>
            </a:pPr>
            <a:fld id="{0832A509-3DD9-4B4C-9625-0E6FB1052337}" type="datetimeFigureOut">
              <a:rPr lang="en-US">
                <a:latin typeface="Calibri" pitchFamily="34" charset="0"/>
              </a:rPr>
              <a:pPr>
                <a:defRPr/>
              </a:pPr>
              <a:t>12/11/2013</a:t>
            </a:fld>
            <a:endParaRPr lang="en-US" dirty="0">
              <a:latin typeface="Calibri" pitchFamily="34" charset="0"/>
            </a:endParaRPr>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spcBef>
                <a:spcPct val="25000"/>
              </a:spcBef>
              <a:buClr>
                <a:schemeClr val="tx2"/>
              </a:buClr>
              <a:buFont typeface="Wingdings" pitchFamily="2" charset="2"/>
              <a:buNone/>
              <a:defRPr sz="1200">
                <a:latin typeface="Arial" charset="0"/>
              </a:defRPr>
            </a:lvl1pPr>
          </a:lstStyle>
          <a:p>
            <a:pPr>
              <a:defRPr/>
            </a:pPr>
            <a:endParaRPr lang="en-US" dirty="0">
              <a:latin typeface="Calibri" pitchFamily="34" charset="0"/>
            </a:endParaRPr>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spcBef>
                <a:spcPct val="25000"/>
              </a:spcBef>
              <a:buClr>
                <a:schemeClr val="tx2"/>
              </a:buClr>
              <a:buFont typeface="Wingdings" pitchFamily="2" charset="2"/>
              <a:buNone/>
              <a:defRPr sz="1200">
                <a:latin typeface="Arial" charset="0"/>
              </a:defRPr>
            </a:lvl1pPr>
          </a:lstStyle>
          <a:p>
            <a:pPr>
              <a:defRPr/>
            </a:pPr>
            <a:fld id="{CF9AFB03-8E04-4D6E-B96A-CEE4BA462820}" type="slidenum">
              <a:rPr lang="en-US">
                <a:latin typeface="Calibri" pitchFamily="34" charset="0"/>
              </a:rPr>
              <a:pPr>
                <a:defRPr/>
              </a:pPr>
              <a:t>‹#›</a:t>
            </a:fld>
            <a:endParaRPr lang="en-US" dirty="0">
              <a:latin typeface="Calibri" pitchFamily="34" charset="0"/>
            </a:endParaRPr>
          </a:p>
        </p:txBody>
      </p:sp>
    </p:spTree>
    <p:extLst>
      <p:ext uri="{BB962C8B-B14F-4D97-AF65-F5344CB8AC3E}">
        <p14:creationId xmlns:p14="http://schemas.microsoft.com/office/powerpoint/2010/main" val="2991012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251" tIns="46125" rIns="92251" bIns="46125" numCol="1" anchor="t" anchorCtr="0" compatLnSpc="1">
            <a:prstTxWarp prst="textNoShape">
              <a:avLst/>
            </a:prstTxWarp>
          </a:bodyPr>
          <a:lstStyle>
            <a:lvl1pPr defTabSz="923186">
              <a:spcBef>
                <a:spcPct val="0"/>
              </a:spcBef>
              <a:buClrTx/>
              <a:buFontTx/>
              <a:buNone/>
              <a:defRPr sz="1200">
                <a:solidFill>
                  <a:schemeClr val="tx1"/>
                </a:solidFill>
                <a:latin typeface="Calibri" pitchFamily="34" charset="0"/>
              </a:defRPr>
            </a:lvl1pPr>
          </a:lstStyle>
          <a:p>
            <a:pPr>
              <a:defRPr/>
            </a:pPr>
            <a:endParaRPr lang="en-US" dirty="0"/>
          </a:p>
        </p:txBody>
      </p:sp>
      <p:sp>
        <p:nvSpPr>
          <p:cNvPr id="13315"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251" tIns="46125" rIns="92251" bIns="46125" numCol="1" anchor="t" anchorCtr="0" compatLnSpc="1">
            <a:prstTxWarp prst="textNoShape">
              <a:avLst/>
            </a:prstTxWarp>
          </a:bodyPr>
          <a:lstStyle>
            <a:lvl1pPr algn="r" defTabSz="923186">
              <a:spcBef>
                <a:spcPct val="0"/>
              </a:spcBef>
              <a:buClrTx/>
              <a:buFontTx/>
              <a:buNone/>
              <a:defRPr sz="1200">
                <a:solidFill>
                  <a:schemeClr val="tx1"/>
                </a:solidFill>
                <a:latin typeface="Calibri" pitchFamily="34" charset="0"/>
              </a:defRPr>
            </a:lvl1pPr>
          </a:lstStyle>
          <a:p>
            <a:pPr>
              <a:defRPr/>
            </a:pPr>
            <a:endParaRPr lang="en-US" dirty="0"/>
          </a:p>
        </p:txBody>
      </p:sp>
      <p:sp>
        <p:nvSpPr>
          <p:cNvPr id="55300"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8975" y="4414838"/>
            <a:ext cx="5505450" cy="4184650"/>
          </a:xfrm>
          <a:prstGeom prst="rect">
            <a:avLst/>
          </a:prstGeom>
          <a:noFill/>
          <a:ln w="9525">
            <a:noFill/>
            <a:miter lim="800000"/>
            <a:headEnd/>
            <a:tailEnd/>
          </a:ln>
          <a:effectLst/>
        </p:spPr>
        <p:txBody>
          <a:bodyPr vert="horz" wrap="square" lIns="92251" tIns="46125" rIns="92251" bIns="4612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3318" name="Rectangle 6"/>
          <p:cNvSpPr>
            <a:spLocks noGrp="1" noChangeArrowheads="1"/>
          </p:cNvSpPr>
          <p:nvPr>
            <p:ph type="ftr" sz="quarter" idx="4"/>
          </p:nvPr>
        </p:nvSpPr>
        <p:spPr bwMode="auto">
          <a:xfrm>
            <a:off x="0" y="8831263"/>
            <a:ext cx="2982913" cy="463550"/>
          </a:xfrm>
          <a:prstGeom prst="rect">
            <a:avLst/>
          </a:prstGeom>
          <a:noFill/>
          <a:ln w="9525">
            <a:noFill/>
            <a:miter lim="800000"/>
            <a:headEnd/>
            <a:tailEnd/>
          </a:ln>
          <a:effectLst/>
        </p:spPr>
        <p:txBody>
          <a:bodyPr vert="horz" wrap="square" lIns="92251" tIns="46125" rIns="92251" bIns="46125" numCol="1" anchor="b" anchorCtr="0" compatLnSpc="1">
            <a:prstTxWarp prst="textNoShape">
              <a:avLst/>
            </a:prstTxWarp>
          </a:bodyPr>
          <a:lstStyle>
            <a:lvl1pPr defTabSz="923186">
              <a:spcBef>
                <a:spcPct val="0"/>
              </a:spcBef>
              <a:buClrTx/>
              <a:buFontTx/>
              <a:buNone/>
              <a:defRPr sz="1200">
                <a:solidFill>
                  <a:schemeClr val="tx1"/>
                </a:solidFill>
                <a:latin typeface="Calibri" pitchFamily="34" charset="0"/>
              </a:defRPr>
            </a:lvl1pPr>
          </a:lstStyle>
          <a:p>
            <a:pPr>
              <a:defRPr/>
            </a:pPr>
            <a:endParaRPr lang="en-US" dirty="0"/>
          </a:p>
        </p:txBody>
      </p:sp>
      <p:sp>
        <p:nvSpPr>
          <p:cNvPr id="13319" name="Rectangle 7"/>
          <p:cNvSpPr>
            <a:spLocks noGrp="1" noChangeArrowheads="1"/>
          </p:cNvSpPr>
          <p:nvPr>
            <p:ph type="sldNum" sz="quarter" idx="5"/>
          </p:nvPr>
        </p:nvSpPr>
        <p:spPr bwMode="auto">
          <a:xfrm>
            <a:off x="3897313" y="8831263"/>
            <a:ext cx="2982912" cy="463550"/>
          </a:xfrm>
          <a:prstGeom prst="rect">
            <a:avLst/>
          </a:prstGeom>
          <a:noFill/>
          <a:ln w="9525">
            <a:noFill/>
            <a:miter lim="800000"/>
            <a:headEnd/>
            <a:tailEnd/>
          </a:ln>
          <a:effectLst/>
        </p:spPr>
        <p:txBody>
          <a:bodyPr vert="horz" wrap="square" lIns="92251" tIns="46125" rIns="92251" bIns="46125" numCol="1" anchor="b" anchorCtr="0" compatLnSpc="1">
            <a:prstTxWarp prst="textNoShape">
              <a:avLst/>
            </a:prstTxWarp>
          </a:bodyPr>
          <a:lstStyle>
            <a:lvl1pPr algn="r" defTabSz="923186">
              <a:spcBef>
                <a:spcPct val="0"/>
              </a:spcBef>
              <a:buClrTx/>
              <a:buFontTx/>
              <a:buNone/>
              <a:defRPr sz="1200">
                <a:solidFill>
                  <a:schemeClr val="tx1"/>
                </a:solidFill>
                <a:latin typeface="Calibri" pitchFamily="34" charset="0"/>
              </a:defRPr>
            </a:lvl1pPr>
          </a:lstStyle>
          <a:p>
            <a:pPr>
              <a:defRPr/>
            </a:pPr>
            <a:fld id="{D7B6A151-E504-4B9C-BDFA-F8734467E8FD}" type="slidenum">
              <a:rPr lang="en-US" smtClean="0"/>
              <a:pPr>
                <a:defRPr/>
              </a:pPr>
              <a:t>‹#›</a:t>
            </a:fld>
            <a:endParaRPr lang="en-US" dirty="0"/>
          </a:p>
        </p:txBody>
      </p:sp>
    </p:spTree>
    <p:extLst>
      <p:ext uri="{BB962C8B-B14F-4D97-AF65-F5344CB8AC3E}">
        <p14:creationId xmlns:p14="http://schemas.microsoft.com/office/powerpoint/2010/main" val="5401882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lgn="l">
              <a:spcBef>
                <a:spcPct val="25000"/>
              </a:spcBef>
              <a:buClrTx/>
              <a:buFontTx/>
              <a:buChar char="•"/>
            </a:pPr>
            <a:r>
              <a:rPr lang="en-US" altLang="ko-KR" sz="1600" b="1" dirty="0" smtClean="0">
                <a:solidFill>
                  <a:srgbClr val="FFFFFF"/>
                </a:solidFill>
                <a:ea typeface="Gulim" pitchFamily="34" charset="-127"/>
              </a:rPr>
              <a:t>Search</a:t>
            </a:r>
          </a:p>
          <a:p>
            <a:pPr lvl="1" algn="l">
              <a:spcBef>
                <a:spcPct val="25000"/>
              </a:spcBef>
              <a:buClrTx/>
              <a:buFontTx/>
              <a:buChar char="•"/>
            </a:pPr>
            <a:r>
              <a:rPr lang="en-US" altLang="ko-KR" sz="1200" dirty="0" smtClean="0">
                <a:solidFill>
                  <a:srgbClr val="FFFFFF"/>
                </a:solidFill>
                <a:ea typeface="Gulim" pitchFamily="34" charset="-127"/>
              </a:rPr>
              <a:t>Paid Search</a:t>
            </a:r>
          </a:p>
          <a:p>
            <a:pPr marL="171450" indent="-171450" algn="l">
              <a:spcBef>
                <a:spcPct val="25000"/>
              </a:spcBef>
              <a:buClrTx/>
              <a:buFontTx/>
              <a:buChar char="•"/>
            </a:pPr>
            <a:r>
              <a:rPr lang="en-US" altLang="ko-KR" sz="1600" b="1" dirty="0" smtClean="0">
                <a:solidFill>
                  <a:srgbClr val="FFFFFF"/>
                </a:solidFill>
                <a:ea typeface="Gulim" pitchFamily="34" charset="-127"/>
              </a:rPr>
              <a:t>Web Content</a:t>
            </a:r>
          </a:p>
          <a:p>
            <a:pPr lvl="1" algn="l">
              <a:spcBef>
                <a:spcPct val="25000"/>
              </a:spcBef>
              <a:buClrTx/>
              <a:buFontTx/>
              <a:buChar char="•"/>
            </a:pPr>
            <a:r>
              <a:rPr lang="en-US" altLang="ko-KR" sz="1200" dirty="0" smtClean="0">
                <a:solidFill>
                  <a:srgbClr val="FFFFFF"/>
                </a:solidFill>
                <a:ea typeface="Gulim" pitchFamily="34" charset="-127"/>
              </a:rPr>
              <a:t>Brand Website</a:t>
            </a:r>
          </a:p>
          <a:p>
            <a:pPr lvl="1" algn="l">
              <a:spcBef>
                <a:spcPct val="25000"/>
              </a:spcBef>
              <a:buClrTx/>
              <a:buFontTx/>
              <a:buChar char="•"/>
            </a:pPr>
            <a:r>
              <a:rPr lang="en-US" altLang="ko-KR" sz="1200" dirty="0" smtClean="0">
                <a:solidFill>
                  <a:srgbClr val="FFFFFF"/>
                </a:solidFill>
                <a:ea typeface="Gulim" pitchFamily="34" charset="-127"/>
              </a:rPr>
              <a:t>Content Syndication</a:t>
            </a:r>
          </a:p>
          <a:p>
            <a:pPr lvl="1" algn="l">
              <a:spcBef>
                <a:spcPct val="25000"/>
              </a:spcBef>
              <a:buClrTx/>
              <a:buFontTx/>
              <a:buChar char="•"/>
            </a:pPr>
            <a:r>
              <a:rPr lang="en-US" altLang="ko-KR" sz="1200" dirty="0" smtClean="0">
                <a:solidFill>
                  <a:srgbClr val="FFFFFF"/>
                </a:solidFill>
                <a:ea typeface="Gulim" pitchFamily="34" charset="-127"/>
              </a:rPr>
              <a:t>Google Content</a:t>
            </a:r>
          </a:p>
          <a:p>
            <a:pPr marL="171450" indent="-171450" algn="l">
              <a:spcBef>
                <a:spcPct val="25000"/>
              </a:spcBef>
              <a:buClrTx/>
              <a:buFontTx/>
              <a:buChar char="•"/>
            </a:pPr>
            <a:r>
              <a:rPr lang="en-US" altLang="ko-KR" sz="1600" b="1" dirty="0" smtClean="0">
                <a:solidFill>
                  <a:srgbClr val="FFFFFF"/>
                </a:solidFill>
                <a:ea typeface="Gulim" pitchFamily="34" charset="-127"/>
              </a:rPr>
              <a:t>CRM</a:t>
            </a:r>
          </a:p>
          <a:p>
            <a:pPr lvl="1" algn="l">
              <a:spcBef>
                <a:spcPct val="25000"/>
              </a:spcBef>
              <a:buClrTx/>
              <a:buFontTx/>
              <a:buChar char="•"/>
            </a:pPr>
            <a:r>
              <a:rPr lang="en-US" altLang="ko-KR" sz="1200" dirty="0" smtClean="0">
                <a:solidFill>
                  <a:srgbClr val="FFFFFF"/>
                </a:solidFill>
                <a:ea typeface="Gulim" pitchFamily="34" charset="-127"/>
              </a:rPr>
              <a:t>E-Coupons</a:t>
            </a:r>
          </a:p>
          <a:p>
            <a:pPr lvl="1" algn="l">
              <a:spcBef>
                <a:spcPct val="25000"/>
              </a:spcBef>
              <a:buClrTx/>
              <a:buFontTx/>
              <a:buChar char="•"/>
            </a:pPr>
            <a:r>
              <a:rPr lang="en-US" altLang="ko-KR" sz="1200" dirty="0" smtClean="0">
                <a:solidFill>
                  <a:srgbClr val="FFFFFF"/>
                </a:solidFill>
                <a:ea typeface="Gulim" pitchFamily="34" charset="-127"/>
              </a:rPr>
              <a:t>E-Sampling</a:t>
            </a:r>
          </a:p>
          <a:p>
            <a:pPr lvl="1" algn="l">
              <a:spcBef>
                <a:spcPct val="25000"/>
              </a:spcBef>
              <a:buClrTx/>
              <a:buFontTx/>
              <a:buChar char="•"/>
            </a:pPr>
            <a:r>
              <a:rPr lang="en-US" altLang="ko-KR" sz="1200" dirty="0" smtClean="0">
                <a:solidFill>
                  <a:srgbClr val="FFFFFF"/>
                </a:solidFill>
                <a:ea typeface="Gulim" pitchFamily="34" charset="-127"/>
              </a:rPr>
              <a:t>Brand E-mails</a:t>
            </a:r>
          </a:p>
          <a:p>
            <a:pPr marL="171450" indent="-171450" algn="l">
              <a:spcBef>
                <a:spcPct val="25000"/>
              </a:spcBef>
              <a:buClrTx/>
              <a:buFontTx/>
              <a:buChar char="•"/>
            </a:pPr>
            <a:r>
              <a:rPr lang="en-US" altLang="ko-KR" sz="1600" b="1" dirty="0" smtClean="0">
                <a:solidFill>
                  <a:srgbClr val="FFFFFF"/>
                </a:solidFill>
                <a:ea typeface="Gulim" pitchFamily="34" charset="-127"/>
              </a:rPr>
              <a:t>Social Media</a:t>
            </a:r>
          </a:p>
          <a:p>
            <a:pPr lvl="1" algn="l">
              <a:spcBef>
                <a:spcPct val="25000"/>
              </a:spcBef>
              <a:buClrTx/>
              <a:buFontTx/>
              <a:buChar char="•"/>
            </a:pPr>
            <a:r>
              <a:rPr lang="en-US" altLang="ko-KR" sz="1200" dirty="0" smtClean="0">
                <a:solidFill>
                  <a:srgbClr val="FFFFFF"/>
                </a:solidFill>
                <a:ea typeface="Gulim" pitchFamily="34" charset="-127"/>
              </a:rPr>
              <a:t>Social Networks</a:t>
            </a:r>
          </a:p>
          <a:p>
            <a:pPr marL="171450" indent="-171450" algn="l">
              <a:spcBef>
                <a:spcPct val="25000"/>
              </a:spcBef>
              <a:buClrTx/>
              <a:buFontTx/>
              <a:buChar char="•"/>
            </a:pPr>
            <a:r>
              <a:rPr lang="en-US" altLang="ko-KR" sz="1600" b="1" dirty="0" err="1" smtClean="0">
                <a:solidFill>
                  <a:srgbClr val="FFFFFF"/>
                </a:solidFill>
                <a:ea typeface="Gulim" pitchFamily="34" charset="-127"/>
              </a:rPr>
              <a:t>iMedia</a:t>
            </a:r>
            <a:endParaRPr lang="en-US" altLang="ko-KR" sz="1600" b="1" dirty="0" smtClean="0">
              <a:solidFill>
                <a:srgbClr val="FFFFFF"/>
              </a:solidFill>
              <a:ea typeface="Gulim" pitchFamily="34" charset="-127"/>
            </a:endParaRPr>
          </a:p>
          <a:p>
            <a:pPr lvl="1" algn="l">
              <a:spcBef>
                <a:spcPct val="25000"/>
              </a:spcBef>
              <a:buClrTx/>
              <a:buFontTx/>
              <a:buChar char="•"/>
            </a:pPr>
            <a:r>
              <a:rPr lang="en-US" altLang="ko-KR" sz="1200" dirty="0" smtClean="0">
                <a:solidFill>
                  <a:srgbClr val="FFFFFF"/>
                </a:solidFill>
                <a:ea typeface="Gulim" pitchFamily="34" charset="-127"/>
              </a:rPr>
              <a:t>Banner Advertising</a:t>
            </a:r>
          </a:p>
          <a:p>
            <a:pPr lvl="1" algn="l">
              <a:spcBef>
                <a:spcPct val="25000"/>
              </a:spcBef>
              <a:buClrTx/>
              <a:buFontTx/>
              <a:buChar char="•"/>
            </a:pPr>
            <a:r>
              <a:rPr lang="en-US" altLang="ko-KR" sz="1200" dirty="0" smtClean="0">
                <a:solidFill>
                  <a:srgbClr val="FFFFFF"/>
                </a:solidFill>
                <a:ea typeface="Gulim" pitchFamily="34" charset="-127"/>
              </a:rPr>
              <a:t>Broadband Advertising</a:t>
            </a:r>
          </a:p>
          <a:p>
            <a:pPr marL="171450" indent="-171450" algn="l">
              <a:spcBef>
                <a:spcPct val="25000"/>
              </a:spcBef>
              <a:buClrTx/>
              <a:buFontTx/>
              <a:buChar char="•"/>
            </a:pPr>
            <a:r>
              <a:rPr lang="en-US" altLang="ko-KR" sz="1600" b="1" dirty="0" smtClean="0">
                <a:solidFill>
                  <a:srgbClr val="FFFFFF"/>
                </a:solidFill>
                <a:ea typeface="Gulim" pitchFamily="34" charset="-127"/>
              </a:rPr>
              <a:t>Mobile</a:t>
            </a:r>
          </a:p>
          <a:p>
            <a:pPr lvl="1" algn="l">
              <a:spcBef>
                <a:spcPct val="25000"/>
              </a:spcBef>
              <a:buClrTx/>
              <a:buFontTx/>
              <a:buChar char="•"/>
            </a:pPr>
            <a:r>
              <a:rPr lang="en-US" altLang="ko-KR" sz="1200" dirty="0" smtClean="0">
                <a:solidFill>
                  <a:srgbClr val="FFFFFF"/>
                </a:solidFill>
                <a:ea typeface="Gulim" pitchFamily="34" charset="-127"/>
              </a:rPr>
              <a:t>Mobile Banner Ads</a:t>
            </a:r>
          </a:p>
          <a:p>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pPr>
                <a:defRPr/>
              </a:pPr>
              <a:t>8</a:t>
            </a:fld>
            <a:endParaRPr lang="en-US" dirty="0"/>
          </a:p>
        </p:txBody>
      </p:sp>
    </p:spTree>
    <p:extLst>
      <p:ext uri="{BB962C8B-B14F-4D97-AF65-F5344CB8AC3E}">
        <p14:creationId xmlns:p14="http://schemas.microsoft.com/office/powerpoint/2010/main" val="95752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99326F0-3408-4561-BC90-ACCC9933AEAA}" type="slidenum">
              <a:rPr lang="en-US" smtClean="0"/>
              <a:pPr>
                <a:defRPr/>
              </a:pPr>
              <a:t>44</a:t>
            </a:fld>
            <a:endParaRPr lang="en-US" dirty="0"/>
          </a:p>
        </p:txBody>
      </p:sp>
    </p:spTree>
    <p:extLst>
      <p:ext uri="{BB962C8B-B14F-4D97-AF65-F5344CB8AC3E}">
        <p14:creationId xmlns:p14="http://schemas.microsoft.com/office/powerpoint/2010/main" val="17508272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199</a:t>
            </a:fld>
            <a:endParaRPr lang="en-US" dirty="0">
              <a:solidFill>
                <a:prstClr val="black"/>
              </a:solidFill>
            </a:endParaRPr>
          </a:p>
        </p:txBody>
      </p:sp>
    </p:spTree>
    <p:extLst>
      <p:ext uri="{BB962C8B-B14F-4D97-AF65-F5344CB8AC3E}">
        <p14:creationId xmlns:p14="http://schemas.microsoft.com/office/powerpoint/2010/main" val="24998232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202</a:t>
            </a:fld>
            <a:endParaRPr lang="en-US" dirty="0">
              <a:solidFill>
                <a:prstClr val="black"/>
              </a:solidFill>
            </a:endParaRPr>
          </a:p>
        </p:txBody>
      </p:sp>
    </p:spTree>
    <p:extLst>
      <p:ext uri="{BB962C8B-B14F-4D97-AF65-F5344CB8AC3E}">
        <p14:creationId xmlns:p14="http://schemas.microsoft.com/office/powerpoint/2010/main" val="41113966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203</a:t>
            </a:fld>
            <a:endParaRPr lang="en-US" dirty="0">
              <a:solidFill>
                <a:prstClr val="black"/>
              </a:solidFill>
            </a:endParaRPr>
          </a:p>
        </p:txBody>
      </p:sp>
    </p:spTree>
    <p:extLst>
      <p:ext uri="{BB962C8B-B14F-4D97-AF65-F5344CB8AC3E}">
        <p14:creationId xmlns:p14="http://schemas.microsoft.com/office/powerpoint/2010/main" val="38269581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210</a:t>
            </a:fld>
            <a:endParaRPr lang="en-US" dirty="0">
              <a:solidFill>
                <a:prstClr val="black"/>
              </a:solidFill>
            </a:endParaRPr>
          </a:p>
        </p:txBody>
      </p:sp>
    </p:spTree>
    <p:extLst>
      <p:ext uri="{BB962C8B-B14F-4D97-AF65-F5344CB8AC3E}">
        <p14:creationId xmlns:p14="http://schemas.microsoft.com/office/powerpoint/2010/main" val="38709598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214</a:t>
            </a:fld>
            <a:endParaRPr lang="en-US" dirty="0">
              <a:solidFill>
                <a:prstClr val="black"/>
              </a:solidFill>
            </a:endParaRPr>
          </a:p>
        </p:txBody>
      </p:sp>
    </p:spTree>
    <p:extLst>
      <p:ext uri="{BB962C8B-B14F-4D97-AF65-F5344CB8AC3E}">
        <p14:creationId xmlns:p14="http://schemas.microsoft.com/office/powerpoint/2010/main" val="28079826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215</a:t>
            </a:fld>
            <a:endParaRPr lang="en-US" dirty="0">
              <a:solidFill>
                <a:prstClr val="black"/>
              </a:solidFill>
            </a:endParaRPr>
          </a:p>
        </p:txBody>
      </p:sp>
    </p:spTree>
    <p:extLst>
      <p:ext uri="{BB962C8B-B14F-4D97-AF65-F5344CB8AC3E}">
        <p14:creationId xmlns:p14="http://schemas.microsoft.com/office/powerpoint/2010/main" val="12347005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216</a:t>
            </a:fld>
            <a:endParaRPr lang="en-US" dirty="0">
              <a:solidFill>
                <a:prstClr val="black"/>
              </a:solidFill>
            </a:endParaRPr>
          </a:p>
        </p:txBody>
      </p:sp>
    </p:spTree>
    <p:extLst>
      <p:ext uri="{BB962C8B-B14F-4D97-AF65-F5344CB8AC3E}">
        <p14:creationId xmlns:p14="http://schemas.microsoft.com/office/powerpoint/2010/main" val="6085872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217</a:t>
            </a:fld>
            <a:endParaRPr lang="en-US" dirty="0">
              <a:solidFill>
                <a:prstClr val="black"/>
              </a:solidFill>
            </a:endParaRPr>
          </a:p>
        </p:txBody>
      </p:sp>
    </p:spTree>
    <p:extLst>
      <p:ext uri="{BB962C8B-B14F-4D97-AF65-F5344CB8AC3E}">
        <p14:creationId xmlns:p14="http://schemas.microsoft.com/office/powerpoint/2010/main" val="17909444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218</a:t>
            </a:fld>
            <a:endParaRPr lang="en-US" dirty="0">
              <a:solidFill>
                <a:prstClr val="black"/>
              </a:solidFill>
            </a:endParaRPr>
          </a:p>
        </p:txBody>
      </p:sp>
    </p:spTree>
    <p:extLst>
      <p:ext uri="{BB962C8B-B14F-4D97-AF65-F5344CB8AC3E}">
        <p14:creationId xmlns:p14="http://schemas.microsoft.com/office/powerpoint/2010/main" val="38759583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219</a:t>
            </a:fld>
            <a:endParaRPr lang="en-US" dirty="0">
              <a:solidFill>
                <a:prstClr val="black"/>
              </a:solidFill>
            </a:endParaRPr>
          </a:p>
        </p:txBody>
      </p:sp>
    </p:spTree>
    <p:extLst>
      <p:ext uri="{BB962C8B-B14F-4D97-AF65-F5344CB8AC3E}">
        <p14:creationId xmlns:p14="http://schemas.microsoft.com/office/powerpoint/2010/main" val="364894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50F9C8-C215-4651-A173-01F418250090}" type="slidenum">
              <a:rPr lang="en-US" smtClean="0"/>
              <a:pPr/>
              <a:t>55</a:t>
            </a:fld>
            <a:endParaRPr lang="en-US"/>
          </a:p>
        </p:txBody>
      </p:sp>
    </p:spTree>
    <p:extLst>
      <p:ext uri="{BB962C8B-B14F-4D97-AF65-F5344CB8AC3E}">
        <p14:creationId xmlns:p14="http://schemas.microsoft.com/office/powerpoint/2010/main" val="38722868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220</a:t>
            </a:fld>
            <a:endParaRPr lang="en-US" dirty="0">
              <a:solidFill>
                <a:prstClr val="black"/>
              </a:solidFill>
            </a:endParaRPr>
          </a:p>
        </p:txBody>
      </p:sp>
    </p:spTree>
    <p:extLst>
      <p:ext uri="{BB962C8B-B14F-4D97-AF65-F5344CB8AC3E}">
        <p14:creationId xmlns:p14="http://schemas.microsoft.com/office/powerpoint/2010/main" val="25783107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221</a:t>
            </a:fld>
            <a:endParaRPr lang="en-US" dirty="0">
              <a:solidFill>
                <a:prstClr val="black"/>
              </a:solidFill>
            </a:endParaRPr>
          </a:p>
        </p:txBody>
      </p:sp>
    </p:spTree>
    <p:extLst>
      <p:ext uri="{BB962C8B-B14F-4D97-AF65-F5344CB8AC3E}">
        <p14:creationId xmlns:p14="http://schemas.microsoft.com/office/powerpoint/2010/main" val="12454934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222</a:t>
            </a:fld>
            <a:endParaRPr lang="en-US" dirty="0">
              <a:solidFill>
                <a:prstClr val="black"/>
              </a:solidFill>
            </a:endParaRPr>
          </a:p>
        </p:txBody>
      </p:sp>
    </p:spTree>
    <p:extLst>
      <p:ext uri="{BB962C8B-B14F-4D97-AF65-F5344CB8AC3E}">
        <p14:creationId xmlns:p14="http://schemas.microsoft.com/office/powerpoint/2010/main" val="19026958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223</a:t>
            </a:fld>
            <a:endParaRPr lang="en-US" dirty="0">
              <a:solidFill>
                <a:prstClr val="black"/>
              </a:solidFill>
            </a:endParaRPr>
          </a:p>
        </p:txBody>
      </p:sp>
    </p:spTree>
    <p:extLst>
      <p:ext uri="{BB962C8B-B14F-4D97-AF65-F5344CB8AC3E}">
        <p14:creationId xmlns:p14="http://schemas.microsoft.com/office/powerpoint/2010/main" val="23545221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224</a:t>
            </a:fld>
            <a:endParaRPr lang="en-US" dirty="0">
              <a:solidFill>
                <a:prstClr val="black"/>
              </a:solidFill>
            </a:endParaRPr>
          </a:p>
        </p:txBody>
      </p:sp>
    </p:spTree>
    <p:extLst>
      <p:ext uri="{BB962C8B-B14F-4D97-AF65-F5344CB8AC3E}">
        <p14:creationId xmlns:p14="http://schemas.microsoft.com/office/powerpoint/2010/main" val="17624152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225</a:t>
            </a:fld>
            <a:endParaRPr lang="en-US" dirty="0">
              <a:solidFill>
                <a:prstClr val="black"/>
              </a:solidFill>
            </a:endParaRPr>
          </a:p>
        </p:txBody>
      </p:sp>
    </p:spTree>
    <p:extLst>
      <p:ext uri="{BB962C8B-B14F-4D97-AF65-F5344CB8AC3E}">
        <p14:creationId xmlns:p14="http://schemas.microsoft.com/office/powerpoint/2010/main" val="42883839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226</a:t>
            </a:fld>
            <a:endParaRPr lang="en-US" dirty="0">
              <a:solidFill>
                <a:prstClr val="black"/>
              </a:solidFill>
            </a:endParaRPr>
          </a:p>
        </p:txBody>
      </p:sp>
    </p:spTree>
    <p:extLst>
      <p:ext uri="{BB962C8B-B14F-4D97-AF65-F5344CB8AC3E}">
        <p14:creationId xmlns:p14="http://schemas.microsoft.com/office/powerpoint/2010/main" val="3613124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227</a:t>
            </a:fld>
            <a:endParaRPr lang="en-US" dirty="0">
              <a:solidFill>
                <a:prstClr val="black"/>
              </a:solidFill>
            </a:endParaRPr>
          </a:p>
        </p:txBody>
      </p:sp>
    </p:spTree>
    <p:extLst>
      <p:ext uri="{BB962C8B-B14F-4D97-AF65-F5344CB8AC3E}">
        <p14:creationId xmlns:p14="http://schemas.microsoft.com/office/powerpoint/2010/main" val="7492216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228</a:t>
            </a:fld>
            <a:endParaRPr lang="en-US" dirty="0">
              <a:solidFill>
                <a:prstClr val="black"/>
              </a:solidFill>
            </a:endParaRPr>
          </a:p>
        </p:txBody>
      </p:sp>
    </p:spTree>
    <p:extLst>
      <p:ext uri="{BB962C8B-B14F-4D97-AF65-F5344CB8AC3E}">
        <p14:creationId xmlns:p14="http://schemas.microsoft.com/office/powerpoint/2010/main" val="18482140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229</a:t>
            </a:fld>
            <a:endParaRPr lang="en-US" dirty="0">
              <a:solidFill>
                <a:prstClr val="black"/>
              </a:solidFill>
            </a:endParaRPr>
          </a:p>
        </p:txBody>
      </p:sp>
    </p:spTree>
    <p:extLst>
      <p:ext uri="{BB962C8B-B14F-4D97-AF65-F5344CB8AC3E}">
        <p14:creationId xmlns:p14="http://schemas.microsoft.com/office/powerpoint/2010/main" val="3121229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74</a:t>
            </a:fld>
            <a:endParaRPr lang="en-US" dirty="0">
              <a:solidFill>
                <a:prstClr val="black"/>
              </a:solidFill>
            </a:endParaRPr>
          </a:p>
        </p:txBody>
      </p:sp>
    </p:spTree>
    <p:extLst>
      <p:ext uri="{BB962C8B-B14F-4D97-AF65-F5344CB8AC3E}">
        <p14:creationId xmlns:p14="http://schemas.microsoft.com/office/powerpoint/2010/main" val="37780848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230</a:t>
            </a:fld>
            <a:endParaRPr lang="en-US" dirty="0">
              <a:solidFill>
                <a:prstClr val="black"/>
              </a:solidFill>
            </a:endParaRPr>
          </a:p>
        </p:txBody>
      </p:sp>
    </p:spTree>
    <p:extLst>
      <p:ext uri="{BB962C8B-B14F-4D97-AF65-F5344CB8AC3E}">
        <p14:creationId xmlns:p14="http://schemas.microsoft.com/office/powerpoint/2010/main" val="22417170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231</a:t>
            </a:fld>
            <a:endParaRPr lang="en-US" dirty="0">
              <a:solidFill>
                <a:prstClr val="black"/>
              </a:solidFill>
            </a:endParaRPr>
          </a:p>
        </p:txBody>
      </p:sp>
    </p:spTree>
    <p:extLst>
      <p:ext uri="{BB962C8B-B14F-4D97-AF65-F5344CB8AC3E}">
        <p14:creationId xmlns:p14="http://schemas.microsoft.com/office/powerpoint/2010/main" val="4696261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232</a:t>
            </a:fld>
            <a:endParaRPr lang="en-US" dirty="0">
              <a:solidFill>
                <a:prstClr val="black"/>
              </a:solidFill>
            </a:endParaRPr>
          </a:p>
        </p:txBody>
      </p:sp>
    </p:spTree>
    <p:extLst>
      <p:ext uri="{BB962C8B-B14F-4D97-AF65-F5344CB8AC3E}">
        <p14:creationId xmlns:p14="http://schemas.microsoft.com/office/powerpoint/2010/main" val="245301349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234</a:t>
            </a:fld>
            <a:endParaRPr lang="en-US" dirty="0">
              <a:solidFill>
                <a:prstClr val="black"/>
              </a:solidFill>
            </a:endParaRPr>
          </a:p>
        </p:txBody>
      </p:sp>
    </p:spTree>
    <p:extLst>
      <p:ext uri="{BB962C8B-B14F-4D97-AF65-F5344CB8AC3E}">
        <p14:creationId xmlns:p14="http://schemas.microsoft.com/office/powerpoint/2010/main" val="3611997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235</a:t>
            </a:fld>
            <a:endParaRPr lang="en-US" dirty="0">
              <a:solidFill>
                <a:prstClr val="black"/>
              </a:solidFill>
            </a:endParaRPr>
          </a:p>
        </p:txBody>
      </p:sp>
    </p:spTree>
    <p:extLst>
      <p:ext uri="{BB962C8B-B14F-4D97-AF65-F5344CB8AC3E}">
        <p14:creationId xmlns:p14="http://schemas.microsoft.com/office/powerpoint/2010/main" val="20497541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236</a:t>
            </a:fld>
            <a:endParaRPr lang="en-US" dirty="0">
              <a:solidFill>
                <a:prstClr val="black"/>
              </a:solidFill>
            </a:endParaRPr>
          </a:p>
        </p:txBody>
      </p:sp>
    </p:spTree>
    <p:extLst>
      <p:ext uri="{BB962C8B-B14F-4D97-AF65-F5344CB8AC3E}">
        <p14:creationId xmlns:p14="http://schemas.microsoft.com/office/powerpoint/2010/main" val="31995625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237</a:t>
            </a:fld>
            <a:endParaRPr lang="en-US" dirty="0">
              <a:solidFill>
                <a:prstClr val="black"/>
              </a:solidFill>
            </a:endParaRPr>
          </a:p>
        </p:txBody>
      </p:sp>
    </p:spTree>
    <p:extLst>
      <p:ext uri="{BB962C8B-B14F-4D97-AF65-F5344CB8AC3E}">
        <p14:creationId xmlns:p14="http://schemas.microsoft.com/office/powerpoint/2010/main" val="16648039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238</a:t>
            </a:fld>
            <a:endParaRPr lang="en-US" dirty="0">
              <a:solidFill>
                <a:prstClr val="black"/>
              </a:solidFill>
            </a:endParaRPr>
          </a:p>
        </p:txBody>
      </p:sp>
    </p:spTree>
    <p:extLst>
      <p:ext uri="{BB962C8B-B14F-4D97-AF65-F5344CB8AC3E}">
        <p14:creationId xmlns:p14="http://schemas.microsoft.com/office/powerpoint/2010/main" val="16598135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239</a:t>
            </a:fld>
            <a:endParaRPr lang="en-US" dirty="0">
              <a:solidFill>
                <a:prstClr val="black"/>
              </a:solidFill>
            </a:endParaRPr>
          </a:p>
        </p:txBody>
      </p:sp>
    </p:spTree>
    <p:extLst>
      <p:ext uri="{BB962C8B-B14F-4D97-AF65-F5344CB8AC3E}">
        <p14:creationId xmlns:p14="http://schemas.microsoft.com/office/powerpoint/2010/main" val="233531802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240</a:t>
            </a:fld>
            <a:endParaRPr lang="en-US" dirty="0">
              <a:solidFill>
                <a:prstClr val="black"/>
              </a:solidFill>
            </a:endParaRPr>
          </a:p>
        </p:txBody>
      </p:sp>
    </p:spTree>
    <p:extLst>
      <p:ext uri="{BB962C8B-B14F-4D97-AF65-F5344CB8AC3E}">
        <p14:creationId xmlns:p14="http://schemas.microsoft.com/office/powerpoint/2010/main" val="230749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val="312274950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241</a:t>
            </a:fld>
            <a:endParaRPr lang="en-US" dirty="0">
              <a:solidFill>
                <a:prstClr val="black"/>
              </a:solidFill>
            </a:endParaRPr>
          </a:p>
        </p:txBody>
      </p:sp>
    </p:spTree>
    <p:extLst>
      <p:ext uri="{BB962C8B-B14F-4D97-AF65-F5344CB8AC3E}">
        <p14:creationId xmlns:p14="http://schemas.microsoft.com/office/powerpoint/2010/main" val="18986833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242</a:t>
            </a:fld>
            <a:endParaRPr lang="en-US" dirty="0">
              <a:solidFill>
                <a:prstClr val="black"/>
              </a:solidFill>
            </a:endParaRPr>
          </a:p>
        </p:txBody>
      </p:sp>
    </p:spTree>
    <p:extLst>
      <p:ext uri="{BB962C8B-B14F-4D97-AF65-F5344CB8AC3E}">
        <p14:creationId xmlns:p14="http://schemas.microsoft.com/office/powerpoint/2010/main" val="16744554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244</a:t>
            </a:fld>
            <a:endParaRPr lang="en-US" dirty="0">
              <a:solidFill>
                <a:prstClr val="black"/>
              </a:solidFill>
            </a:endParaRPr>
          </a:p>
        </p:txBody>
      </p:sp>
    </p:spTree>
    <p:extLst>
      <p:ext uri="{BB962C8B-B14F-4D97-AF65-F5344CB8AC3E}">
        <p14:creationId xmlns:p14="http://schemas.microsoft.com/office/powerpoint/2010/main" val="12139780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245</a:t>
            </a:fld>
            <a:endParaRPr lang="en-US" dirty="0">
              <a:solidFill>
                <a:prstClr val="black"/>
              </a:solidFill>
            </a:endParaRPr>
          </a:p>
        </p:txBody>
      </p:sp>
    </p:spTree>
    <p:extLst>
      <p:ext uri="{BB962C8B-B14F-4D97-AF65-F5344CB8AC3E}">
        <p14:creationId xmlns:p14="http://schemas.microsoft.com/office/powerpoint/2010/main" val="14861904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246</a:t>
            </a:fld>
            <a:endParaRPr lang="en-US" dirty="0">
              <a:solidFill>
                <a:prstClr val="black"/>
              </a:solidFill>
            </a:endParaRPr>
          </a:p>
        </p:txBody>
      </p:sp>
    </p:spTree>
    <p:extLst>
      <p:ext uri="{BB962C8B-B14F-4D97-AF65-F5344CB8AC3E}">
        <p14:creationId xmlns:p14="http://schemas.microsoft.com/office/powerpoint/2010/main" val="24327637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247</a:t>
            </a:fld>
            <a:endParaRPr lang="en-US" dirty="0">
              <a:solidFill>
                <a:prstClr val="black"/>
              </a:solidFill>
            </a:endParaRPr>
          </a:p>
        </p:txBody>
      </p:sp>
    </p:spTree>
    <p:extLst>
      <p:ext uri="{BB962C8B-B14F-4D97-AF65-F5344CB8AC3E}">
        <p14:creationId xmlns:p14="http://schemas.microsoft.com/office/powerpoint/2010/main" val="35052831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133C6C-034F-4FC7-8868-FB2F71A24BCD}" type="slidenum">
              <a:rPr lang="en-US" smtClean="0">
                <a:solidFill>
                  <a:prstClr val="black"/>
                </a:solidFill>
              </a:rPr>
              <a:pPr>
                <a:defRPr/>
              </a:pPr>
              <a:t>248</a:t>
            </a:fld>
            <a:endParaRPr lang="en-US" dirty="0">
              <a:solidFill>
                <a:prstClr val="black"/>
              </a:solidFill>
            </a:endParaRPr>
          </a:p>
        </p:txBody>
      </p:sp>
    </p:spTree>
    <p:extLst>
      <p:ext uri="{BB962C8B-B14F-4D97-AF65-F5344CB8AC3E}">
        <p14:creationId xmlns:p14="http://schemas.microsoft.com/office/powerpoint/2010/main" val="257078078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249</a:t>
            </a:fld>
            <a:endParaRPr lang="en-US" dirty="0">
              <a:solidFill>
                <a:prstClr val="black"/>
              </a:solidFill>
            </a:endParaRPr>
          </a:p>
        </p:txBody>
      </p:sp>
    </p:spTree>
    <p:extLst>
      <p:ext uri="{BB962C8B-B14F-4D97-AF65-F5344CB8AC3E}">
        <p14:creationId xmlns:p14="http://schemas.microsoft.com/office/powerpoint/2010/main" val="13529009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250</a:t>
            </a:fld>
            <a:endParaRPr lang="en-US" dirty="0">
              <a:solidFill>
                <a:prstClr val="black"/>
              </a:solidFill>
            </a:endParaRPr>
          </a:p>
        </p:txBody>
      </p:sp>
    </p:spTree>
    <p:extLst>
      <p:ext uri="{BB962C8B-B14F-4D97-AF65-F5344CB8AC3E}">
        <p14:creationId xmlns:p14="http://schemas.microsoft.com/office/powerpoint/2010/main" val="368057413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251</a:t>
            </a:fld>
            <a:endParaRPr lang="en-US" dirty="0">
              <a:solidFill>
                <a:prstClr val="black"/>
              </a:solidFill>
            </a:endParaRPr>
          </a:p>
        </p:txBody>
      </p:sp>
    </p:spTree>
    <p:extLst>
      <p:ext uri="{BB962C8B-B14F-4D97-AF65-F5344CB8AC3E}">
        <p14:creationId xmlns:p14="http://schemas.microsoft.com/office/powerpoint/2010/main" val="624533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76</a:t>
            </a:fld>
            <a:endParaRPr lang="en-US" dirty="0">
              <a:solidFill>
                <a:prstClr val="black"/>
              </a:solidFill>
            </a:endParaRPr>
          </a:p>
        </p:txBody>
      </p:sp>
    </p:spTree>
    <p:extLst>
      <p:ext uri="{BB962C8B-B14F-4D97-AF65-F5344CB8AC3E}">
        <p14:creationId xmlns:p14="http://schemas.microsoft.com/office/powerpoint/2010/main" val="195495339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252</a:t>
            </a:fld>
            <a:endParaRPr lang="en-US" dirty="0">
              <a:solidFill>
                <a:prstClr val="black"/>
              </a:solidFill>
            </a:endParaRPr>
          </a:p>
        </p:txBody>
      </p:sp>
    </p:spTree>
    <p:extLst>
      <p:ext uri="{BB962C8B-B14F-4D97-AF65-F5344CB8AC3E}">
        <p14:creationId xmlns:p14="http://schemas.microsoft.com/office/powerpoint/2010/main" val="13959776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253</a:t>
            </a:fld>
            <a:endParaRPr lang="en-US" dirty="0">
              <a:solidFill>
                <a:prstClr val="black"/>
              </a:solidFill>
            </a:endParaRPr>
          </a:p>
        </p:txBody>
      </p:sp>
    </p:spTree>
    <p:extLst>
      <p:ext uri="{BB962C8B-B14F-4D97-AF65-F5344CB8AC3E}">
        <p14:creationId xmlns:p14="http://schemas.microsoft.com/office/powerpoint/2010/main" val="156676650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254</a:t>
            </a:fld>
            <a:endParaRPr lang="en-US" dirty="0">
              <a:solidFill>
                <a:prstClr val="black"/>
              </a:solidFill>
            </a:endParaRPr>
          </a:p>
        </p:txBody>
      </p:sp>
    </p:spTree>
    <p:extLst>
      <p:ext uri="{BB962C8B-B14F-4D97-AF65-F5344CB8AC3E}">
        <p14:creationId xmlns:p14="http://schemas.microsoft.com/office/powerpoint/2010/main" val="12847835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255</a:t>
            </a:fld>
            <a:endParaRPr lang="en-US" dirty="0">
              <a:solidFill>
                <a:prstClr val="black"/>
              </a:solidFill>
            </a:endParaRPr>
          </a:p>
        </p:txBody>
      </p:sp>
    </p:spTree>
    <p:extLst>
      <p:ext uri="{BB962C8B-B14F-4D97-AF65-F5344CB8AC3E}">
        <p14:creationId xmlns:p14="http://schemas.microsoft.com/office/powerpoint/2010/main" val="787951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133C6C-034F-4FC7-8868-FB2F71A24BCD}" type="slidenum">
              <a:rPr lang="en-US" smtClean="0">
                <a:solidFill>
                  <a:prstClr val="black"/>
                </a:solidFill>
              </a:rPr>
              <a:pPr>
                <a:defRPr/>
              </a:pPr>
              <a:t>256</a:t>
            </a:fld>
            <a:endParaRPr lang="en-US" dirty="0">
              <a:solidFill>
                <a:prstClr val="black"/>
              </a:solidFill>
            </a:endParaRPr>
          </a:p>
        </p:txBody>
      </p:sp>
    </p:spTree>
    <p:extLst>
      <p:ext uri="{BB962C8B-B14F-4D97-AF65-F5344CB8AC3E}">
        <p14:creationId xmlns:p14="http://schemas.microsoft.com/office/powerpoint/2010/main" val="27711102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257</a:t>
            </a:fld>
            <a:endParaRPr lang="en-US" dirty="0">
              <a:solidFill>
                <a:prstClr val="black"/>
              </a:solidFill>
            </a:endParaRPr>
          </a:p>
        </p:txBody>
      </p:sp>
    </p:spTree>
    <p:extLst>
      <p:ext uri="{BB962C8B-B14F-4D97-AF65-F5344CB8AC3E}">
        <p14:creationId xmlns:p14="http://schemas.microsoft.com/office/powerpoint/2010/main" val="7126842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258</a:t>
            </a:fld>
            <a:endParaRPr lang="en-US" dirty="0">
              <a:solidFill>
                <a:prstClr val="black"/>
              </a:solidFill>
            </a:endParaRPr>
          </a:p>
        </p:txBody>
      </p:sp>
    </p:spTree>
    <p:extLst>
      <p:ext uri="{BB962C8B-B14F-4D97-AF65-F5344CB8AC3E}">
        <p14:creationId xmlns:p14="http://schemas.microsoft.com/office/powerpoint/2010/main" val="16189065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259</a:t>
            </a:fld>
            <a:endParaRPr lang="en-US" dirty="0">
              <a:solidFill>
                <a:prstClr val="black"/>
              </a:solidFill>
            </a:endParaRPr>
          </a:p>
        </p:txBody>
      </p:sp>
    </p:spTree>
    <p:extLst>
      <p:ext uri="{BB962C8B-B14F-4D97-AF65-F5344CB8AC3E}">
        <p14:creationId xmlns:p14="http://schemas.microsoft.com/office/powerpoint/2010/main" val="69699009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261</a:t>
            </a:fld>
            <a:endParaRPr lang="en-US" dirty="0">
              <a:solidFill>
                <a:prstClr val="black"/>
              </a:solidFill>
            </a:endParaRPr>
          </a:p>
        </p:txBody>
      </p:sp>
    </p:spTree>
    <p:extLst>
      <p:ext uri="{BB962C8B-B14F-4D97-AF65-F5344CB8AC3E}">
        <p14:creationId xmlns:p14="http://schemas.microsoft.com/office/powerpoint/2010/main" val="395336490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262</a:t>
            </a:fld>
            <a:endParaRPr lang="en-US" dirty="0">
              <a:solidFill>
                <a:prstClr val="black"/>
              </a:solidFill>
            </a:endParaRPr>
          </a:p>
        </p:txBody>
      </p:sp>
    </p:spTree>
    <p:extLst>
      <p:ext uri="{BB962C8B-B14F-4D97-AF65-F5344CB8AC3E}">
        <p14:creationId xmlns:p14="http://schemas.microsoft.com/office/powerpoint/2010/main" val="912874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77</a:t>
            </a:fld>
            <a:endParaRPr lang="en-US" dirty="0">
              <a:solidFill>
                <a:prstClr val="black"/>
              </a:solidFill>
            </a:endParaRPr>
          </a:p>
        </p:txBody>
      </p:sp>
    </p:spTree>
    <p:extLst>
      <p:ext uri="{BB962C8B-B14F-4D97-AF65-F5344CB8AC3E}">
        <p14:creationId xmlns:p14="http://schemas.microsoft.com/office/powerpoint/2010/main" val="221886160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263</a:t>
            </a:fld>
            <a:endParaRPr lang="en-US" dirty="0">
              <a:solidFill>
                <a:prstClr val="black"/>
              </a:solidFill>
            </a:endParaRPr>
          </a:p>
        </p:txBody>
      </p:sp>
    </p:spTree>
    <p:extLst>
      <p:ext uri="{BB962C8B-B14F-4D97-AF65-F5344CB8AC3E}">
        <p14:creationId xmlns:p14="http://schemas.microsoft.com/office/powerpoint/2010/main" val="38328920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264</a:t>
            </a:fld>
            <a:endParaRPr lang="en-US" dirty="0">
              <a:solidFill>
                <a:prstClr val="black"/>
              </a:solidFill>
            </a:endParaRPr>
          </a:p>
        </p:txBody>
      </p:sp>
    </p:spTree>
    <p:extLst>
      <p:ext uri="{BB962C8B-B14F-4D97-AF65-F5344CB8AC3E}">
        <p14:creationId xmlns:p14="http://schemas.microsoft.com/office/powerpoint/2010/main" val="295114922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265</a:t>
            </a:fld>
            <a:endParaRPr lang="en-US" dirty="0">
              <a:solidFill>
                <a:prstClr val="black"/>
              </a:solidFill>
            </a:endParaRPr>
          </a:p>
        </p:txBody>
      </p:sp>
    </p:spTree>
    <p:extLst>
      <p:ext uri="{BB962C8B-B14F-4D97-AF65-F5344CB8AC3E}">
        <p14:creationId xmlns:p14="http://schemas.microsoft.com/office/powerpoint/2010/main" val="11985118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266</a:t>
            </a:fld>
            <a:endParaRPr lang="en-US" dirty="0">
              <a:solidFill>
                <a:prstClr val="black"/>
              </a:solidFill>
            </a:endParaRPr>
          </a:p>
        </p:txBody>
      </p:sp>
    </p:spTree>
    <p:extLst>
      <p:ext uri="{BB962C8B-B14F-4D97-AF65-F5344CB8AC3E}">
        <p14:creationId xmlns:p14="http://schemas.microsoft.com/office/powerpoint/2010/main" val="57338987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267</a:t>
            </a:fld>
            <a:endParaRPr lang="en-US" dirty="0">
              <a:solidFill>
                <a:prstClr val="black"/>
              </a:solidFill>
            </a:endParaRPr>
          </a:p>
        </p:txBody>
      </p:sp>
    </p:spTree>
    <p:extLst>
      <p:ext uri="{BB962C8B-B14F-4D97-AF65-F5344CB8AC3E}">
        <p14:creationId xmlns:p14="http://schemas.microsoft.com/office/powerpoint/2010/main" val="175614903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268</a:t>
            </a:fld>
            <a:endParaRPr lang="en-US" dirty="0">
              <a:solidFill>
                <a:prstClr val="black"/>
              </a:solidFill>
            </a:endParaRPr>
          </a:p>
        </p:txBody>
      </p:sp>
    </p:spTree>
    <p:extLst>
      <p:ext uri="{BB962C8B-B14F-4D97-AF65-F5344CB8AC3E}">
        <p14:creationId xmlns:p14="http://schemas.microsoft.com/office/powerpoint/2010/main" val="18478865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269</a:t>
            </a:fld>
            <a:endParaRPr lang="en-US" dirty="0">
              <a:solidFill>
                <a:prstClr val="black"/>
              </a:solidFill>
            </a:endParaRPr>
          </a:p>
        </p:txBody>
      </p:sp>
    </p:spTree>
    <p:extLst>
      <p:ext uri="{BB962C8B-B14F-4D97-AF65-F5344CB8AC3E}">
        <p14:creationId xmlns:p14="http://schemas.microsoft.com/office/powerpoint/2010/main" val="15707752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270</a:t>
            </a:fld>
            <a:endParaRPr lang="en-US" dirty="0">
              <a:solidFill>
                <a:prstClr val="black"/>
              </a:solidFill>
            </a:endParaRPr>
          </a:p>
        </p:txBody>
      </p:sp>
    </p:spTree>
    <p:extLst>
      <p:ext uri="{BB962C8B-B14F-4D97-AF65-F5344CB8AC3E}">
        <p14:creationId xmlns:p14="http://schemas.microsoft.com/office/powerpoint/2010/main" val="341804959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271</a:t>
            </a:fld>
            <a:endParaRPr lang="en-US" dirty="0">
              <a:solidFill>
                <a:prstClr val="black"/>
              </a:solidFill>
            </a:endParaRPr>
          </a:p>
        </p:txBody>
      </p:sp>
    </p:spTree>
    <p:extLst>
      <p:ext uri="{BB962C8B-B14F-4D97-AF65-F5344CB8AC3E}">
        <p14:creationId xmlns:p14="http://schemas.microsoft.com/office/powerpoint/2010/main" val="21826399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272</a:t>
            </a:fld>
            <a:endParaRPr lang="en-US" dirty="0">
              <a:solidFill>
                <a:prstClr val="black"/>
              </a:solidFill>
            </a:endParaRPr>
          </a:p>
        </p:txBody>
      </p:sp>
    </p:spTree>
    <p:extLst>
      <p:ext uri="{BB962C8B-B14F-4D97-AF65-F5344CB8AC3E}">
        <p14:creationId xmlns:p14="http://schemas.microsoft.com/office/powerpoint/2010/main" val="3276992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78</a:t>
            </a:fld>
            <a:endParaRPr lang="en-US" dirty="0">
              <a:solidFill>
                <a:prstClr val="black"/>
              </a:solidFill>
            </a:endParaRPr>
          </a:p>
        </p:txBody>
      </p:sp>
    </p:spTree>
    <p:extLst>
      <p:ext uri="{BB962C8B-B14F-4D97-AF65-F5344CB8AC3E}">
        <p14:creationId xmlns:p14="http://schemas.microsoft.com/office/powerpoint/2010/main" val="24813441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273</a:t>
            </a:fld>
            <a:endParaRPr lang="en-US" dirty="0">
              <a:solidFill>
                <a:prstClr val="black"/>
              </a:solidFill>
            </a:endParaRPr>
          </a:p>
        </p:txBody>
      </p:sp>
    </p:spTree>
    <p:extLst>
      <p:ext uri="{BB962C8B-B14F-4D97-AF65-F5344CB8AC3E}">
        <p14:creationId xmlns:p14="http://schemas.microsoft.com/office/powerpoint/2010/main" val="141313121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274</a:t>
            </a:fld>
            <a:endParaRPr lang="en-US" dirty="0">
              <a:solidFill>
                <a:prstClr val="black"/>
              </a:solidFill>
            </a:endParaRPr>
          </a:p>
        </p:txBody>
      </p:sp>
    </p:spTree>
    <p:extLst>
      <p:ext uri="{BB962C8B-B14F-4D97-AF65-F5344CB8AC3E}">
        <p14:creationId xmlns:p14="http://schemas.microsoft.com/office/powerpoint/2010/main" val="32546948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275</a:t>
            </a:fld>
            <a:endParaRPr lang="en-US" dirty="0">
              <a:solidFill>
                <a:prstClr val="black"/>
              </a:solidFill>
            </a:endParaRPr>
          </a:p>
        </p:txBody>
      </p:sp>
    </p:spTree>
    <p:extLst>
      <p:ext uri="{BB962C8B-B14F-4D97-AF65-F5344CB8AC3E}">
        <p14:creationId xmlns:p14="http://schemas.microsoft.com/office/powerpoint/2010/main" val="204404231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276</a:t>
            </a:fld>
            <a:endParaRPr lang="en-US" dirty="0">
              <a:solidFill>
                <a:prstClr val="black"/>
              </a:solidFill>
            </a:endParaRPr>
          </a:p>
        </p:txBody>
      </p:sp>
    </p:spTree>
    <p:extLst>
      <p:ext uri="{BB962C8B-B14F-4D97-AF65-F5344CB8AC3E}">
        <p14:creationId xmlns:p14="http://schemas.microsoft.com/office/powerpoint/2010/main" val="513337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277</a:t>
            </a:fld>
            <a:endParaRPr lang="en-US" dirty="0">
              <a:solidFill>
                <a:prstClr val="black"/>
              </a:solidFill>
            </a:endParaRPr>
          </a:p>
        </p:txBody>
      </p:sp>
    </p:spTree>
    <p:extLst>
      <p:ext uri="{BB962C8B-B14F-4D97-AF65-F5344CB8AC3E}">
        <p14:creationId xmlns:p14="http://schemas.microsoft.com/office/powerpoint/2010/main" val="353691075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278</a:t>
            </a:fld>
            <a:endParaRPr lang="en-US" dirty="0">
              <a:solidFill>
                <a:prstClr val="black"/>
              </a:solidFill>
            </a:endParaRPr>
          </a:p>
        </p:txBody>
      </p:sp>
    </p:spTree>
    <p:extLst>
      <p:ext uri="{BB962C8B-B14F-4D97-AF65-F5344CB8AC3E}">
        <p14:creationId xmlns:p14="http://schemas.microsoft.com/office/powerpoint/2010/main" val="110958309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279</a:t>
            </a:fld>
            <a:endParaRPr lang="en-US" dirty="0">
              <a:solidFill>
                <a:prstClr val="black"/>
              </a:solidFill>
            </a:endParaRPr>
          </a:p>
        </p:txBody>
      </p:sp>
    </p:spTree>
    <p:extLst>
      <p:ext uri="{BB962C8B-B14F-4D97-AF65-F5344CB8AC3E}">
        <p14:creationId xmlns:p14="http://schemas.microsoft.com/office/powerpoint/2010/main" val="255383846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280</a:t>
            </a:fld>
            <a:endParaRPr lang="en-US" dirty="0">
              <a:solidFill>
                <a:prstClr val="black"/>
              </a:solidFill>
            </a:endParaRPr>
          </a:p>
        </p:txBody>
      </p:sp>
    </p:spTree>
    <p:extLst>
      <p:ext uri="{BB962C8B-B14F-4D97-AF65-F5344CB8AC3E}">
        <p14:creationId xmlns:p14="http://schemas.microsoft.com/office/powerpoint/2010/main" val="71391749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281</a:t>
            </a:fld>
            <a:endParaRPr lang="en-US" dirty="0">
              <a:solidFill>
                <a:prstClr val="black"/>
              </a:solidFill>
            </a:endParaRPr>
          </a:p>
        </p:txBody>
      </p:sp>
    </p:spTree>
    <p:extLst>
      <p:ext uri="{BB962C8B-B14F-4D97-AF65-F5344CB8AC3E}">
        <p14:creationId xmlns:p14="http://schemas.microsoft.com/office/powerpoint/2010/main" val="114853762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284</a:t>
            </a:fld>
            <a:endParaRPr lang="en-US" dirty="0">
              <a:solidFill>
                <a:prstClr val="black"/>
              </a:solidFill>
            </a:endParaRPr>
          </a:p>
        </p:txBody>
      </p:sp>
    </p:spTree>
    <p:extLst>
      <p:ext uri="{BB962C8B-B14F-4D97-AF65-F5344CB8AC3E}">
        <p14:creationId xmlns:p14="http://schemas.microsoft.com/office/powerpoint/2010/main" val="370095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79</a:t>
            </a:fld>
            <a:endParaRPr lang="en-US" dirty="0">
              <a:solidFill>
                <a:prstClr val="black"/>
              </a:solidFill>
            </a:endParaRPr>
          </a:p>
        </p:txBody>
      </p:sp>
    </p:spTree>
    <p:extLst>
      <p:ext uri="{BB962C8B-B14F-4D97-AF65-F5344CB8AC3E}">
        <p14:creationId xmlns:p14="http://schemas.microsoft.com/office/powerpoint/2010/main" val="40941917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285</a:t>
            </a:fld>
            <a:endParaRPr lang="en-US" dirty="0">
              <a:solidFill>
                <a:prstClr val="black"/>
              </a:solidFill>
            </a:endParaRPr>
          </a:p>
        </p:txBody>
      </p:sp>
    </p:spTree>
    <p:extLst>
      <p:ext uri="{BB962C8B-B14F-4D97-AF65-F5344CB8AC3E}">
        <p14:creationId xmlns:p14="http://schemas.microsoft.com/office/powerpoint/2010/main" val="78826918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286</a:t>
            </a:fld>
            <a:endParaRPr lang="en-US" dirty="0">
              <a:solidFill>
                <a:prstClr val="black"/>
              </a:solidFill>
            </a:endParaRPr>
          </a:p>
        </p:txBody>
      </p:sp>
    </p:spTree>
    <p:extLst>
      <p:ext uri="{BB962C8B-B14F-4D97-AF65-F5344CB8AC3E}">
        <p14:creationId xmlns:p14="http://schemas.microsoft.com/office/powerpoint/2010/main" val="347256063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287</a:t>
            </a:fld>
            <a:endParaRPr lang="en-US" dirty="0">
              <a:solidFill>
                <a:prstClr val="black"/>
              </a:solidFill>
            </a:endParaRPr>
          </a:p>
        </p:txBody>
      </p:sp>
    </p:spTree>
    <p:extLst>
      <p:ext uri="{BB962C8B-B14F-4D97-AF65-F5344CB8AC3E}">
        <p14:creationId xmlns:p14="http://schemas.microsoft.com/office/powerpoint/2010/main" val="229573996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288</a:t>
            </a:fld>
            <a:endParaRPr lang="en-US" dirty="0">
              <a:solidFill>
                <a:prstClr val="black"/>
              </a:solidFill>
            </a:endParaRPr>
          </a:p>
        </p:txBody>
      </p:sp>
    </p:spTree>
    <p:extLst>
      <p:ext uri="{BB962C8B-B14F-4D97-AF65-F5344CB8AC3E}">
        <p14:creationId xmlns:p14="http://schemas.microsoft.com/office/powerpoint/2010/main" val="74949930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289</a:t>
            </a:fld>
            <a:endParaRPr lang="en-US" dirty="0">
              <a:solidFill>
                <a:prstClr val="black"/>
              </a:solidFill>
            </a:endParaRPr>
          </a:p>
        </p:txBody>
      </p:sp>
    </p:spTree>
    <p:extLst>
      <p:ext uri="{BB962C8B-B14F-4D97-AF65-F5344CB8AC3E}">
        <p14:creationId xmlns:p14="http://schemas.microsoft.com/office/powerpoint/2010/main" val="1099958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290</a:t>
            </a:fld>
            <a:endParaRPr lang="en-US" dirty="0">
              <a:solidFill>
                <a:prstClr val="black"/>
              </a:solidFill>
            </a:endParaRPr>
          </a:p>
        </p:txBody>
      </p:sp>
    </p:spTree>
    <p:extLst>
      <p:ext uri="{BB962C8B-B14F-4D97-AF65-F5344CB8AC3E}">
        <p14:creationId xmlns:p14="http://schemas.microsoft.com/office/powerpoint/2010/main" val="270725510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291</a:t>
            </a:fld>
            <a:endParaRPr lang="en-US" dirty="0">
              <a:solidFill>
                <a:prstClr val="black"/>
              </a:solidFill>
            </a:endParaRPr>
          </a:p>
        </p:txBody>
      </p:sp>
    </p:spTree>
    <p:extLst>
      <p:ext uri="{BB962C8B-B14F-4D97-AF65-F5344CB8AC3E}">
        <p14:creationId xmlns:p14="http://schemas.microsoft.com/office/powerpoint/2010/main" val="313056590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292</a:t>
            </a:fld>
            <a:endParaRPr lang="en-US" dirty="0">
              <a:solidFill>
                <a:prstClr val="black"/>
              </a:solidFill>
            </a:endParaRPr>
          </a:p>
        </p:txBody>
      </p:sp>
    </p:spTree>
    <p:extLst>
      <p:ext uri="{BB962C8B-B14F-4D97-AF65-F5344CB8AC3E}">
        <p14:creationId xmlns:p14="http://schemas.microsoft.com/office/powerpoint/2010/main" val="294130676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293</a:t>
            </a:fld>
            <a:endParaRPr lang="en-US" dirty="0">
              <a:solidFill>
                <a:prstClr val="black"/>
              </a:solidFill>
            </a:endParaRPr>
          </a:p>
        </p:txBody>
      </p:sp>
    </p:spTree>
    <p:extLst>
      <p:ext uri="{BB962C8B-B14F-4D97-AF65-F5344CB8AC3E}">
        <p14:creationId xmlns:p14="http://schemas.microsoft.com/office/powerpoint/2010/main" val="84850558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294</a:t>
            </a:fld>
            <a:endParaRPr lang="en-US" dirty="0">
              <a:solidFill>
                <a:prstClr val="black"/>
              </a:solidFill>
            </a:endParaRPr>
          </a:p>
        </p:txBody>
      </p:sp>
    </p:spTree>
    <p:extLst>
      <p:ext uri="{BB962C8B-B14F-4D97-AF65-F5344CB8AC3E}">
        <p14:creationId xmlns:p14="http://schemas.microsoft.com/office/powerpoint/2010/main" val="230514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80</a:t>
            </a:fld>
            <a:endParaRPr lang="en-US" dirty="0">
              <a:solidFill>
                <a:prstClr val="black"/>
              </a:solidFill>
            </a:endParaRPr>
          </a:p>
        </p:txBody>
      </p:sp>
    </p:spTree>
    <p:extLst>
      <p:ext uri="{BB962C8B-B14F-4D97-AF65-F5344CB8AC3E}">
        <p14:creationId xmlns:p14="http://schemas.microsoft.com/office/powerpoint/2010/main" val="79540798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295</a:t>
            </a:fld>
            <a:endParaRPr lang="en-US" dirty="0">
              <a:solidFill>
                <a:prstClr val="black"/>
              </a:solidFill>
            </a:endParaRPr>
          </a:p>
        </p:txBody>
      </p:sp>
    </p:spTree>
    <p:extLst>
      <p:ext uri="{BB962C8B-B14F-4D97-AF65-F5344CB8AC3E}">
        <p14:creationId xmlns:p14="http://schemas.microsoft.com/office/powerpoint/2010/main" val="194863592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AC332-D46D-4F87-9B97-7CD219C788AF}" type="slidenum">
              <a:rPr lang="en-US" smtClean="0"/>
              <a:pPr>
                <a:defRPr/>
              </a:pPr>
              <a:t>296</a:t>
            </a:fld>
            <a:endParaRPr lang="en-US"/>
          </a:p>
        </p:txBody>
      </p:sp>
    </p:spTree>
    <p:extLst>
      <p:ext uri="{BB962C8B-B14F-4D97-AF65-F5344CB8AC3E}">
        <p14:creationId xmlns:p14="http://schemas.microsoft.com/office/powerpoint/2010/main" val="411018423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AC332-D46D-4F87-9B97-7CD219C788AF}" type="slidenum">
              <a:rPr lang="en-US" smtClean="0"/>
              <a:pPr>
                <a:defRPr/>
              </a:pPr>
              <a:t>297</a:t>
            </a:fld>
            <a:endParaRPr lang="en-US"/>
          </a:p>
        </p:txBody>
      </p:sp>
    </p:spTree>
    <p:extLst>
      <p:ext uri="{BB962C8B-B14F-4D97-AF65-F5344CB8AC3E}">
        <p14:creationId xmlns:p14="http://schemas.microsoft.com/office/powerpoint/2010/main" val="416738706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AC332-D46D-4F87-9B97-7CD219C788AF}" type="slidenum">
              <a:rPr lang="en-US" smtClean="0"/>
              <a:pPr>
                <a:defRPr/>
              </a:pPr>
              <a:t>298</a:t>
            </a:fld>
            <a:endParaRPr lang="en-US"/>
          </a:p>
        </p:txBody>
      </p:sp>
    </p:spTree>
    <p:extLst>
      <p:ext uri="{BB962C8B-B14F-4D97-AF65-F5344CB8AC3E}">
        <p14:creationId xmlns:p14="http://schemas.microsoft.com/office/powerpoint/2010/main" val="118377278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299</a:t>
            </a:fld>
            <a:endParaRPr lang="en-US" dirty="0">
              <a:solidFill>
                <a:prstClr val="black"/>
              </a:solidFill>
            </a:endParaRPr>
          </a:p>
        </p:txBody>
      </p:sp>
    </p:spTree>
    <p:extLst>
      <p:ext uri="{BB962C8B-B14F-4D97-AF65-F5344CB8AC3E}">
        <p14:creationId xmlns:p14="http://schemas.microsoft.com/office/powerpoint/2010/main" val="89576568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300</a:t>
            </a:fld>
            <a:endParaRPr lang="en-US" dirty="0">
              <a:solidFill>
                <a:prstClr val="black"/>
              </a:solidFill>
            </a:endParaRPr>
          </a:p>
        </p:txBody>
      </p:sp>
    </p:spTree>
    <p:extLst>
      <p:ext uri="{BB962C8B-B14F-4D97-AF65-F5344CB8AC3E}">
        <p14:creationId xmlns:p14="http://schemas.microsoft.com/office/powerpoint/2010/main" val="75337260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301</a:t>
            </a:fld>
            <a:endParaRPr lang="en-US" dirty="0">
              <a:solidFill>
                <a:prstClr val="black"/>
              </a:solidFill>
            </a:endParaRPr>
          </a:p>
        </p:txBody>
      </p:sp>
    </p:spTree>
    <p:extLst>
      <p:ext uri="{BB962C8B-B14F-4D97-AF65-F5344CB8AC3E}">
        <p14:creationId xmlns:p14="http://schemas.microsoft.com/office/powerpoint/2010/main" val="361630928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302</a:t>
            </a:fld>
            <a:endParaRPr lang="en-US" dirty="0">
              <a:solidFill>
                <a:prstClr val="black"/>
              </a:solidFill>
            </a:endParaRPr>
          </a:p>
        </p:txBody>
      </p:sp>
    </p:spTree>
    <p:extLst>
      <p:ext uri="{BB962C8B-B14F-4D97-AF65-F5344CB8AC3E}">
        <p14:creationId xmlns:p14="http://schemas.microsoft.com/office/powerpoint/2010/main" val="7038172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307</a:t>
            </a:fld>
            <a:endParaRPr lang="en-US" dirty="0">
              <a:solidFill>
                <a:prstClr val="black"/>
              </a:solidFill>
            </a:endParaRPr>
          </a:p>
        </p:txBody>
      </p:sp>
    </p:spTree>
    <p:extLst>
      <p:ext uri="{BB962C8B-B14F-4D97-AF65-F5344CB8AC3E}">
        <p14:creationId xmlns:p14="http://schemas.microsoft.com/office/powerpoint/2010/main" val="391533608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308</a:t>
            </a:fld>
            <a:endParaRPr lang="en-US" dirty="0">
              <a:solidFill>
                <a:prstClr val="black"/>
              </a:solidFill>
            </a:endParaRPr>
          </a:p>
        </p:txBody>
      </p:sp>
    </p:spTree>
    <p:extLst>
      <p:ext uri="{BB962C8B-B14F-4D97-AF65-F5344CB8AC3E}">
        <p14:creationId xmlns:p14="http://schemas.microsoft.com/office/powerpoint/2010/main" val="3407365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81</a:t>
            </a:fld>
            <a:endParaRPr lang="en-US" dirty="0">
              <a:solidFill>
                <a:prstClr val="black"/>
              </a:solidFill>
            </a:endParaRPr>
          </a:p>
        </p:txBody>
      </p:sp>
    </p:spTree>
    <p:extLst>
      <p:ext uri="{BB962C8B-B14F-4D97-AF65-F5344CB8AC3E}">
        <p14:creationId xmlns:p14="http://schemas.microsoft.com/office/powerpoint/2010/main" val="196451404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309</a:t>
            </a:fld>
            <a:endParaRPr lang="en-US" dirty="0">
              <a:solidFill>
                <a:prstClr val="black"/>
              </a:solidFill>
            </a:endParaRPr>
          </a:p>
        </p:txBody>
      </p:sp>
    </p:spTree>
    <p:extLst>
      <p:ext uri="{BB962C8B-B14F-4D97-AF65-F5344CB8AC3E}">
        <p14:creationId xmlns:p14="http://schemas.microsoft.com/office/powerpoint/2010/main" val="310236068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310</a:t>
            </a:fld>
            <a:endParaRPr lang="en-US" dirty="0">
              <a:solidFill>
                <a:prstClr val="black"/>
              </a:solidFill>
            </a:endParaRPr>
          </a:p>
        </p:txBody>
      </p:sp>
    </p:spTree>
    <p:extLst>
      <p:ext uri="{BB962C8B-B14F-4D97-AF65-F5344CB8AC3E}">
        <p14:creationId xmlns:p14="http://schemas.microsoft.com/office/powerpoint/2010/main" val="199598632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311</a:t>
            </a:fld>
            <a:endParaRPr lang="en-US" dirty="0">
              <a:solidFill>
                <a:prstClr val="black"/>
              </a:solidFill>
            </a:endParaRPr>
          </a:p>
        </p:txBody>
      </p:sp>
    </p:spTree>
    <p:extLst>
      <p:ext uri="{BB962C8B-B14F-4D97-AF65-F5344CB8AC3E}">
        <p14:creationId xmlns:p14="http://schemas.microsoft.com/office/powerpoint/2010/main" val="297322061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312</a:t>
            </a:fld>
            <a:endParaRPr lang="en-US" dirty="0">
              <a:solidFill>
                <a:prstClr val="black"/>
              </a:solidFill>
            </a:endParaRPr>
          </a:p>
        </p:txBody>
      </p:sp>
    </p:spTree>
    <p:extLst>
      <p:ext uri="{BB962C8B-B14F-4D97-AF65-F5344CB8AC3E}">
        <p14:creationId xmlns:p14="http://schemas.microsoft.com/office/powerpoint/2010/main" val="294641802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314</a:t>
            </a:fld>
            <a:endParaRPr lang="en-US" dirty="0">
              <a:solidFill>
                <a:prstClr val="black"/>
              </a:solidFill>
            </a:endParaRPr>
          </a:p>
        </p:txBody>
      </p:sp>
    </p:spTree>
    <p:extLst>
      <p:ext uri="{BB962C8B-B14F-4D97-AF65-F5344CB8AC3E}">
        <p14:creationId xmlns:p14="http://schemas.microsoft.com/office/powerpoint/2010/main" val="282553858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315</a:t>
            </a:fld>
            <a:endParaRPr lang="en-US" dirty="0">
              <a:solidFill>
                <a:prstClr val="black"/>
              </a:solidFill>
            </a:endParaRPr>
          </a:p>
        </p:txBody>
      </p:sp>
    </p:spTree>
    <p:extLst>
      <p:ext uri="{BB962C8B-B14F-4D97-AF65-F5344CB8AC3E}">
        <p14:creationId xmlns:p14="http://schemas.microsoft.com/office/powerpoint/2010/main" val="613415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316</a:t>
            </a:fld>
            <a:endParaRPr lang="en-US" dirty="0">
              <a:solidFill>
                <a:prstClr val="black"/>
              </a:solidFill>
            </a:endParaRPr>
          </a:p>
        </p:txBody>
      </p:sp>
    </p:spTree>
    <p:extLst>
      <p:ext uri="{BB962C8B-B14F-4D97-AF65-F5344CB8AC3E}">
        <p14:creationId xmlns:p14="http://schemas.microsoft.com/office/powerpoint/2010/main" val="154134174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317</a:t>
            </a:fld>
            <a:endParaRPr lang="en-US" dirty="0">
              <a:solidFill>
                <a:prstClr val="black"/>
              </a:solidFill>
            </a:endParaRPr>
          </a:p>
        </p:txBody>
      </p:sp>
    </p:spTree>
    <p:extLst>
      <p:ext uri="{BB962C8B-B14F-4D97-AF65-F5344CB8AC3E}">
        <p14:creationId xmlns:p14="http://schemas.microsoft.com/office/powerpoint/2010/main" val="185129631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318</a:t>
            </a:fld>
            <a:endParaRPr lang="en-US" dirty="0">
              <a:solidFill>
                <a:prstClr val="black"/>
              </a:solidFill>
            </a:endParaRPr>
          </a:p>
        </p:txBody>
      </p:sp>
    </p:spTree>
    <p:extLst>
      <p:ext uri="{BB962C8B-B14F-4D97-AF65-F5344CB8AC3E}">
        <p14:creationId xmlns:p14="http://schemas.microsoft.com/office/powerpoint/2010/main" val="28042163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319</a:t>
            </a:fld>
            <a:endParaRPr lang="en-US" dirty="0">
              <a:solidFill>
                <a:prstClr val="black"/>
              </a:solidFill>
            </a:endParaRPr>
          </a:p>
        </p:txBody>
      </p:sp>
    </p:spTree>
    <p:extLst>
      <p:ext uri="{BB962C8B-B14F-4D97-AF65-F5344CB8AC3E}">
        <p14:creationId xmlns:p14="http://schemas.microsoft.com/office/powerpoint/2010/main" val="2120706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smtClean="0"/>
          </a:p>
        </p:txBody>
      </p:sp>
      <p:sp>
        <p:nvSpPr>
          <p:cNvPr id="82948" name="Slide Number Placeholder 3"/>
          <p:cNvSpPr>
            <a:spLocks noGrp="1"/>
          </p:cNvSpPr>
          <p:nvPr>
            <p:ph type="sldNum" sz="quarter" idx="5"/>
          </p:nvPr>
        </p:nvSpPr>
        <p:spPr>
          <a:noFill/>
        </p:spPr>
        <p:txBody>
          <a:bodyPr/>
          <a:lstStyle/>
          <a:p>
            <a:pPr defTabSz="922338"/>
            <a:fld id="{1ACF8FC0-BAAA-4C3D-A88C-5BC32AA1A5E6}" type="slidenum">
              <a:rPr lang="en-US"/>
              <a:pPr defTabSz="922338"/>
              <a:t>17</a:t>
            </a:fld>
            <a:endParaRPr lang="en-US"/>
          </a:p>
        </p:txBody>
      </p:sp>
    </p:spTree>
    <p:extLst>
      <p:ext uri="{BB962C8B-B14F-4D97-AF65-F5344CB8AC3E}">
        <p14:creationId xmlns:p14="http://schemas.microsoft.com/office/powerpoint/2010/main" val="2322683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82</a:t>
            </a:fld>
            <a:endParaRPr lang="en-US" dirty="0">
              <a:solidFill>
                <a:prstClr val="black"/>
              </a:solidFill>
            </a:endParaRPr>
          </a:p>
        </p:txBody>
      </p:sp>
    </p:spTree>
    <p:extLst>
      <p:ext uri="{BB962C8B-B14F-4D97-AF65-F5344CB8AC3E}">
        <p14:creationId xmlns:p14="http://schemas.microsoft.com/office/powerpoint/2010/main" val="347686227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320</a:t>
            </a:fld>
            <a:endParaRPr lang="en-US" dirty="0">
              <a:solidFill>
                <a:prstClr val="black"/>
              </a:solidFill>
            </a:endParaRPr>
          </a:p>
        </p:txBody>
      </p:sp>
    </p:spTree>
    <p:extLst>
      <p:ext uri="{BB962C8B-B14F-4D97-AF65-F5344CB8AC3E}">
        <p14:creationId xmlns:p14="http://schemas.microsoft.com/office/powerpoint/2010/main" val="13242243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321</a:t>
            </a:fld>
            <a:endParaRPr lang="en-US" dirty="0">
              <a:solidFill>
                <a:prstClr val="black"/>
              </a:solidFill>
            </a:endParaRPr>
          </a:p>
        </p:txBody>
      </p:sp>
    </p:spTree>
    <p:extLst>
      <p:ext uri="{BB962C8B-B14F-4D97-AF65-F5344CB8AC3E}">
        <p14:creationId xmlns:p14="http://schemas.microsoft.com/office/powerpoint/2010/main" val="176552557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322</a:t>
            </a:fld>
            <a:endParaRPr lang="en-US" dirty="0">
              <a:solidFill>
                <a:prstClr val="black"/>
              </a:solidFill>
            </a:endParaRPr>
          </a:p>
        </p:txBody>
      </p:sp>
    </p:spTree>
    <p:extLst>
      <p:ext uri="{BB962C8B-B14F-4D97-AF65-F5344CB8AC3E}">
        <p14:creationId xmlns:p14="http://schemas.microsoft.com/office/powerpoint/2010/main" val="22615637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323</a:t>
            </a:fld>
            <a:endParaRPr lang="en-US" dirty="0">
              <a:solidFill>
                <a:prstClr val="black"/>
              </a:solidFill>
            </a:endParaRPr>
          </a:p>
        </p:txBody>
      </p:sp>
    </p:spTree>
    <p:extLst>
      <p:ext uri="{BB962C8B-B14F-4D97-AF65-F5344CB8AC3E}">
        <p14:creationId xmlns:p14="http://schemas.microsoft.com/office/powerpoint/2010/main" val="203018796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324</a:t>
            </a:fld>
            <a:endParaRPr lang="en-US" dirty="0">
              <a:solidFill>
                <a:prstClr val="black"/>
              </a:solidFill>
            </a:endParaRPr>
          </a:p>
        </p:txBody>
      </p:sp>
    </p:spTree>
    <p:extLst>
      <p:ext uri="{BB962C8B-B14F-4D97-AF65-F5344CB8AC3E}">
        <p14:creationId xmlns:p14="http://schemas.microsoft.com/office/powerpoint/2010/main" val="412710192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326</a:t>
            </a:fld>
            <a:endParaRPr lang="en-US" dirty="0">
              <a:solidFill>
                <a:prstClr val="black"/>
              </a:solidFill>
            </a:endParaRPr>
          </a:p>
        </p:txBody>
      </p:sp>
    </p:spTree>
    <p:extLst>
      <p:ext uri="{BB962C8B-B14F-4D97-AF65-F5344CB8AC3E}">
        <p14:creationId xmlns:p14="http://schemas.microsoft.com/office/powerpoint/2010/main" val="374185980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328</a:t>
            </a:fld>
            <a:endParaRPr lang="en-US" dirty="0">
              <a:solidFill>
                <a:prstClr val="black"/>
              </a:solidFill>
            </a:endParaRPr>
          </a:p>
        </p:txBody>
      </p:sp>
    </p:spTree>
    <p:extLst>
      <p:ext uri="{BB962C8B-B14F-4D97-AF65-F5344CB8AC3E}">
        <p14:creationId xmlns:p14="http://schemas.microsoft.com/office/powerpoint/2010/main" val="323925249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329</a:t>
            </a:fld>
            <a:endParaRPr lang="en-US" dirty="0">
              <a:solidFill>
                <a:prstClr val="black"/>
              </a:solidFill>
            </a:endParaRPr>
          </a:p>
        </p:txBody>
      </p:sp>
    </p:spTree>
    <p:extLst>
      <p:ext uri="{BB962C8B-B14F-4D97-AF65-F5344CB8AC3E}">
        <p14:creationId xmlns:p14="http://schemas.microsoft.com/office/powerpoint/2010/main" val="373957386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330</a:t>
            </a:fld>
            <a:endParaRPr lang="en-US" dirty="0">
              <a:solidFill>
                <a:prstClr val="black"/>
              </a:solidFill>
            </a:endParaRPr>
          </a:p>
        </p:txBody>
      </p:sp>
    </p:spTree>
    <p:extLst>
      <p:ext uri="{BB962C8B-B14F-4D97-AF65-F5344CB8AC3E}">
        <p14:creationId xmlns:p14="http://schemas.microsoft.com/office/powerpoint/2010/main" val="291660306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331</a:t>
            </a:fld>
            <a:endParaRPr lang="en-US" dirty="0">
              <a:solidFill>
                <a:prstClr val="black"/>
              </a:solidFill>
            </a:endParaRPr>
          </a:p>
        </p:txBody>
      </p:sp>
    </p:spTree>
    <p:extLst>
      <p:ext uri="{BB962C8B-B14F-4D97-AF65-F5344CB8AC3E}">
        <p14:creationId xmlns:p14="http://schemas.microsoft.com/office/powerpoint/2010/main" val="377110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84</a:t>
            </a:fld>
            <a:endParaRPr lang="en-US" dirty="0">
              <a:solidFill>
                <a:prstClr val="black"/>
              </a:solidFill>
            </a:endParaRPr>
          </a:p>
        </p:txBody>
      </p:sp>
    </p:spTree>
    <p:extLst>
      <p:ext uri="{BB962C8B-B14F-4D97-AF65-F5344CB8AC3E}">
        <p14:creationId xmlns:p14="http://schemas.microsoft.com/office/powerpoint/2010/main" val="365787168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332</a:t>
            </a:fld>
            <a:endParaRPr lang="en-US" dirty="0">
              <a:solidFill>
                <a:prstClr val="black"/>
              </a:solidFill>
            </a:endParaRPr>
          </a:p>
        </p:txBody>
      </p:sp>
    </p:spTree>
    <p:extLst>
      <p:ext uri="{BB962C8B-B14F-4D97-AF65-F5344CB8AC3E}">
        <p14:creationId xmlns:p14="http://schemas.microsoft.com/office/powerpoint/2010/main" val="10536585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333</a:t>
            </a:fld>
            <a:endParaRPr lang="en-US" dirty="0">
              <a:solidFill>
                <a:prstClr val="black"/>
              </a:solidFill>
            </a:endParaRPr>
          </a:p>
        </p:txBody>
      </p:sp>
    </p:spTree>
    <p:extLst>
      <p:ext uri="{BB962C8B-B14F-4D97-AF65-F5344CB8AC3E}">
        <p14:creationId xmlns:p14="http://schemas.microsoft.com/office/powerpoint/2010/main" val="414388173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334</a:t>
            </a:fld>
            <a:endParaRPr lang="en-US" dirty="0">
              <a:solidFill>
                <a:prstClr val="black"/>
              </a:solidFill>
            </a:endParaRPr>
          </a:p>
        </p:txBody>
      </p:sp>
    </p:spTree>
    <p:extLst>
      <p:ext uri="{BB962C8B-B14F-4D97-AF65-F5344CB8AC3E}">
        <p14:creationId xmlns:p14="http://schemas.microsoft.com/office/powerpoint/2010/main" val="355004286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4DFFE5-6041-490C-A21F-21393B076F37}" type="slidenum">
              <a:rPr lang="en-US" smtClean="0">
                <a:solidFill>
                  <a:prstClr val="black"/>
                </a:solidFill>
              </a:rPr>
              <a:pPr/>
              <a:t>335</a:t>
            </a:fld>
            <a:endParaRPr lang="en-US" dirty="0">
              <a:solidFill>
                <a:prstClr val="black"/>
              </a:solidFill>
            </a:endParaRPr>
          </a:p>
        </p:txBody>
      </p:sp>
    </p:spTree>
    <p:extLst>
      <p:ext uri="{BB962C8B-B14F-4D97-AF65-F5344CB8AC3E}">
        <p14:creationId xmlns:p14="http://schemas.microsoft.com/office/powerpoint/2010/main" val="3974068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85</a:t>
            </a:fld>
            <a:endParaRPr lang="en-US" dirty="0">
              <a:solidFill>
                <a:prstClr val="black"/>
              </a:solidFill>
            </a:endParaRPr>
          </a:p>
        </p:txBody>
      </p:sp>
    </p:spTree>
    <p:extLst>
      <p:ext uri="{BB962C8B-B14F-4D97-AF65-F5344CB8AC3E}">
        <p14:creationId xmlns:p14="http://schemas.microsoft.com/office/powerpoint/2010/main" val="3999892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86</a:t>
            </a:fld>
            <a:endParaRPr lang="en-US" dirty="0">
              <a:solidFill>
                <a:prstClr val="black"/>
              </a:solidFill>
            </a:endParaRPr>
          </a:p>
        </p:txBody>
      </p:sp>
    </p:spTree>
    <p:extLst>
      <p:ext uri="{BB962C8B-B14F-4D97-AF65-F5344CB8AC3E}">
        <p14:creationId xmlns:p14="http://schemas.microsoft.com/office/powerpoint/2010/main" val="422631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87</a:t>
            </a:fld>
            <a:endParaRPr lang="en-US" dirty="0">
              <a:solidFill>
                <a:prstClr val="black"/>
              </a:solidFill>
            </a:endParaRPr>
          </a:p>
        </p:txBody>
      </p:sp>
    </p:spTree>
    <p:extLst>
      <p:ext uri="{BB962C8B-B14F-4D97-AF65-F5344CB8AC3E}">
        <p14:creationId xmlns:p14="http://schemas.microsoft.com/office/powerpoint/2010/main" val="1322626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88</a:t>
            </a:fld>
            <a:endParaRPr lang="en-US" dirty="0">
              <a:solidFill>
                <a:prstClr val="black"/>
              </a:solidFill>
            </a:endParaRPr>
          </a:p>
        </p:txBody>
      </p:sp>
    </p:spTree>
    <p:extLst>
      <p:ext uri="{BB962C8B-B14F-4D97-AF65-F5344CB8AC3E}">
        <p14:creationId xmlns:p14="http://schemas.microsoft.com/office/powerpoint/2010/main" val="4278095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89</a:t>
            </a:fld>
            <a:endParaRPr lang="en-US" dirty="0">
              <a:solidFill>
                <a:prstClr val="black"/>
              </a:solidFill>
            </a:endParaRPr>
          </a:p>
        </p:txBody>
      </p:sp>
    </p:spTree>
    <p:extLst>
      <p:ext uri="{BB962C8B-B14F-4D97-AF65-F5344CB8AC3E}">
        <p14:creationId xmlns:p14="http://schemas.microsoft.com/office/powerpoint/2010/main" val="1665679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90</a:t>
            </a:fld>
            <a:endParaRPr lang="en-US" dirty="0">
              <a:solidFill>
                <a:prstClr val="black"/>
              </a:solidFill>
            </a:endParaRPr>
          </a:p>
        </p:txBody>
      </p:sp>
    </p:spTree>
    <p:extLst>
      <p:ext uri="{BB962C8B-B14F-4D97-AF65-F5344CB8AC3E}">
        <p14:creationId xmlns:p14="http://schemas.microsoft.com/office/powerpoint/2010/main" val="3875140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91</a:t>
            </a:fld>
            <a:endParaRPr lang="en-US" dirty="0">
              <a:solidFill>
                <a:prstClr val="black"/>
              </a:solidFill>
            </a:endParaRPr>
          </a:p>
        </p:txBody>
      </p:sp>
    </p:spTree>
    <p:extLst>
      <p:ext uri="{BB962C8B-B14F-4D97-AF65-F5344CB8AC3E}">
        <p14:creationId xmlns:p14="http://schemas.microsoft.com/office/powerpoint/2010/main" val="2462557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92</a:t>
            </a:fld>
            <a:endParaRPr lang="en-US" dirty="0">
              <a:solidFill>
                <a:prstClr val="black"/>
              </a:solidFill>
            </a:endParaRPr>
          </a:p>
        </p:txBody>
      </p:sp>
    </p:spTree>
    <p:extLst>
      <p:ext uri="{BB962C8B-B14F-4D97-AF65-F5344CB8AC3E}">
        <p14:creationId xmlns:p14="http://schemas.microsoft.com/office/powerpoint/2010/main" val="374825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Calibri" pitchFamily="34" charset="0"/>
                <a:ea typeface="+mn-ea"/>
                <a:cs typeface="Calibri" pitchFamily="34" charset="0"/>
              </a:rPr>
              <a:t>The gold keyword list represents the most appropriate and relevant keyword phrases to optimize for and track, based on the Olay site content, equity pyramid, and consumer interest. </a:t>
            </a:r>
            <a:endParaRPr lang="en-US" sz="400" b="1" dirty="0" smtClean="0"/>
          </a:p>
          <a:p>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pPr>
                <a:defRPr/>
              </a:pPr>
              <a:t>18</a:t>
            </a:fld>
            <a:endParaRPr lang="en-US" dirty="0"/>
          </a:p>
        </p:txBody>
      </p:sp>
    </p:spTree>
    <p:extLst>
      <p:ext uri="{BB962C8B-B14F-4D97-AF65-F5344CB8AC3E}">
        <p14:creationId xmlns:p14="http://schemas.microsoft.com/office/powerpoint/2010/main" val="2061247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93</a:t>
            </a:fld>
            <a:endParaRPr lang="en-US" dirty="0">
              <a:solidFill>
                <a:prstClr val="black"/>
              </a:solidFill>
            </a:endParaRPr>
          </a:p>
        </p:txBody>
      </p:sp>
    </p:spTree>
    <p:extLst>
      <p:ext uri="{BB962C8B-B14F-4D97-AF65-F5344CB8AC3E}">
        <p14:creationId xmlns:p14="http://schemas.microsoft.com/office/powerpoint/2010/main" val="1485996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95</a:t>
            </a:fld>
            <a:endParaRPr lang="en-US" dirty="0">
              <a:solidFill>
                <a:prstClr val="black"/>
              </a:solidFill>
            </a:endParaRPr>
          </a:p>
        </p:txBody>
      </p:sp>
    </p:spTree>
    <p:extLst>
      <p:ext uri="{BB962C8B-B14F-4D97-AF65-F5344CB8AC3E}">
        <p14:creationId xmlns:p14="http://schemas.microsoft.com/office/powerpoint/2010/main" val="3636176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96</a:t>
            </a:fld>
            <a:endParaRPr lang="en-US" dirty="0">
              <a:solidFill>
                <a:prstClr val="black"/>
              </a:solidFill>
            </a:endParaRPr>
          </a:p>
        </p:txBody>
      </p:sp>
    </p:spTree>
    <p:extLst>
      <p:ext uri="{BB962C8B-B14F-4D97-AF65-F5344CB8AC3E}">
        <p14:creationId xmlns:p14="http://schemas.microsoft.com/office/powerpoint/2010/main" val="652715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97</a:t>
            </a:fld>
            <a:endParaRPr lang="en-US" dirty="0">
              <a:solidFill>
                <a:prstClr val="black"/>
              </a:solidFill>
            </a:endParaRPr>
          </a:p>
        </p:txBody>
      </p:sp>
    </p:spTree>
    <p:extLst>
      <p:ext uri="{BB962C8B-B14F-4D97-AF65-F5344CB8AC3E}">
        <p14:creationId xmlns:p14="http://schemas.microsoft.com/office/powerpoint/2010/main" val="3920571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99</a:t>
            </a:fld>
            <a:endParaRPr lang="en-US" dirty="0">
              <a:solidFill>
                <a:prstClr val="black"/>
              </a:solidFill>
            </a:endParaRPr>
          </a:p>
        </p:txBody>
      </p:sp>
    </p:spTree>
    <p:extLst>
      <p:ext uri="{BB962C8B-B14F-4D97-AF65-F5344CB8AC3E}">
        <p14:creationId xmlns:p14="http://schemas.microsoft.com/office/powerpoint/2010/main" val="2113259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100</a:t>
            </a:fld>
            <a:endParaRPr lang="en-US" dirty="0">
              <a:solidFill>
                <a:prstClr val="black"/>
              </a:solidFill>
            </a:endParaRPr>
          </a:p>
        </p:txBody>
      </p:sp>
    </p:spTree>
    <p:extLst>
      <p:ext uri="{BB962C8B-B14F-4D97-AF65-F5344CB8AC3E}">
        <p14:creationId xmlns:p14="http://schemas.microsoft.com/office/powerpoint/2010/main" val="36073257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101</a:t>
            </a:fld>
            <a:endParaRPr lang="en-US" dirty="0">
              <a:solidFill>
                <a:prstClr val="black"/>
              </a:solidFill>
            </a:endParaRPr>
          </a:p>
        </p:txBody>
      </p:sp>
    </p:spTree>
    <p:extLst>
      <p:ext uri="{BB962C8B-B14F-4D97-AF65-F5344CB8AC3E}">
        <p14:creationId xmlns:p14="http://schemas.microsoft.com/office/powerpoint/2010/main" val="53860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102</a:t>
            </a:fld>
            <a:endParaRPr lang="en-US" dirty="0">
              <a:solidFill>
                <a:prstClr val="black"/>
              </a:solidFill>
            </a:endParaRPr>
          </a:p>
        </p:txBody>
      </p:sp>
    </p:spTree>
    <p:extLst>
      <p:ext uri="{BB962C8B-B14F-4D97-AF65-F5344CB8AC3E}">
        <p14:creationId xmlns:p14="http://schemas.microsoft.com/office/powerpoint/2010/main" val="489969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104</a:t>
            </a:fld>
            <a:endParaRPr lang="en-US" dirty="0">
              <a:solidFill>
                <a:prstClr val="black"/>
              </a:solidFill>
            </a:endParaRPr>
          </a:p>
        </p:txBody>
      </p:sp>
    </p:spTree>
    <p:extLst>
      <p:ext uri="{BB962C8B-B14F-4D97-AF65-F5344CB8AC3E}">
        <p14:creationId xmlns:p14="http://schemas.microsoft.com/office/powerpoint/2010/main" val="39232128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105</a:t>
            </a:fld>
            <a:endParaRPr lang="en-US" dirty="0">
              <a:solidFill>
                <a:prstClr val="black"/>
              </a:solidFill>
            </a:endParaRPr>
          </a:p>
        </p:txBody>
      </p:sp>
    </p:spTree>
    <p:extLst>
      <p:ext uri="{BB962C8B-B14F-4D97-AF65-F5344CB8AC3E}">
        <p14:creationId xmlns:p14="http://schemas.microsoft.com/office/powerpoint/2010/main" val="307052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Only top volume</a:t>
            </a:r>
            <a:r>
              <a:rPr lang="en-US" baseline="0" dirty="0" smtClean="0"/>
              <a:t> keywords in each theme are represented, at least 50K searches per month</a:t>
            </a:r>
            <a:endParaRPr lang="en-US" dirty="0" smtClean="0"/>
          </a:p>
          <a:p>
            <a:r>
              <a:rPr lang="en-US" dirty="0" smtClean="0"/>
              <a:t>Consumers not actively</a:t>
            </a:r>
            <a:r>
              <a:rPr lang="en-US" baseline="0" dirty="0" smtClean="0"/>
              <a:t> searching for Skin Care science and innovations. This theme will come into play for initiative based paid search</a:t>
            </a:r>
          </a:p>
          <a:p>
            <a:r>
              <a:rPr lang="en-US" baseline="0" dirty="0" smtClean="0"/>
              <a:t>Add skin care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pPr>
                <a:defRPr/>
              </a:pPr>
              <a:t>20</a:t>
            </a:fld>
            <a:endParaRPr lang="en-US" dirty="0"/>
          </a:p>
        </p:txBody>
      </p:sp>
    </p:spTree>
    <p:extLst>
      <p:ext uri="{BB962C8B-B14F-4D97-AF65-F5344CB8AC3E}">
        <p14:creationId xmlns:p14="http://schemas.microsoft.com/office/powerpoint/2010/main" val="1993874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106</a:t>
            </a:fld>
            <a:endParaRPr lang="en-US" dirty="0">
              <a:solidFill>
                <a:prstClr val="black"/>
              </a:solidFill>
            </a:endParaRPr>
          </a:p>
        </p:txBody>
      </p:sp>
    </p:spTree>
    <p:extLst>
      <p:ext uri="{BB962C8B-B14F-4D97-AF65-F5344CB8AC3E}">
        <p14:creationId xmlns:p14="http://schemas.microsoft.com/office/powerpoint/2010/main" val="2901552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108</a:t>
            </a:fld>
            <a:endParaRPr lang="en-US" dirty="0">
              <a:solidFill>
                <a:prstClr val="black"/>
              </a:solidFill>
            </a:endParaRPr>
          </a:p>
        </p:txBody>
      </p:sp>
    </p:spTree>
    <p:extLst>
      <p:ext uri="{BB962C8B-B14F-4D97-AF65-F5344CB8AC3E}">
        <p14:creationId xmlns:p14="http://schemas.microsoft.com/office/powerpoint/2010/main" val="3894063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109</a:t>
            </a:fld>
            <a:endParaRPr lang="en-US" dirty="0">
              <a:solidFill>
                <a:prstClr val="black"/>
              </a:solidFill>
            </a:endParaRPr>
          </a:p>
        </p:txBody>
      </p:sp>
    </p:spTree>
    <p:extLst>
      <p:ext uri="{BB962C8B-B14F-4D97-AF65-F5344CB8AC3E}">
        <p14:creationId xmlns:p14="http://schemas.microsoft.com/office/powerpoint/2010/main" val="4034080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111</a:t>
            </a:fld>
            <a:endParaRPr lang="en-US" dirty="0">
              <a:solidFill>
                <a:prstClr val="black"/>
              </a:solidFill>
            </a:endParaRPr>
          </a:p>
        </p:txBody>
      </p:sp>
    </p:spTree>
    <p:extLst>
      <p:ext uri="{BB962C8B-B14F-4D97-AF65-F5344CB8AC3E}">
        <p14:creationId xmlns:p14="http://schemas.microsoft.com/office/powerpoint/2010/main" val="3283338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112</a:t>
            </a:fld>
            <a:endParaRPr lang="en-US" dirty="0">
              <a:solidFill>
                <a:prstClr val="black"/>
              </a:solidFill>
            </a:endParaRPr>
          </a:p>
        </p:txBody>
      </p:sp>
    </p:spTree>
    <p:extLst>
      <p:ext uri="{BB962C8B-B14F-4D97-AF65-F5344CB8AC3E}">
        <p14:creationId xmlns:p14="http://schemas.microsoft.com/office/powerpoint/2010/main" val="4103912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114</a:t>
            </a:fld>
            <a:endParaRPr lang="en-US" dirty="0">
              <a:solidFill>
                <a:prstClr val="black"/>
              </a:solidFill>
            </a:endParaRPr>
          </a:p>
        </p:txBody>
      </p:sp>
    </p:spTree>
    <p:extLst>
      <p:ext uri="{BB962C8B-B14F-4D97-AF65-F5344CB8AC3E}">
        <p14:creationId xmlns:p14="http://schemas.microsoft.com/office/powerpoint/2010/main" val="3486208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115</a:t>
            </a:fld>
            <a:endParaRPr lang="en-US" dirty="0">
              <a:solidFill>
                <a:prstClr val="black"/>
              </a:solidFill>
            </a:endParaRPr>
          </a:p>
        </p:txBody>
      </p:sp>
    </p:spTree>
    <p:extLst>
      <p:ext uri="{BB962C8B-B14F-4D97-AF65-F5344CB8AC3E}">
        <p14:creationId xmlns:p14="http://schemas.microsoft.com/office/powerpoint/2010/main" val="2162702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116</a:t>
            </a:fld>
            <a:endParaRPr lang="en-US" dirty="0">
              <a:solidFill>
                <a:prstClr val="black"/>
              </a:solidFill>
            </a:endParaRPr>
          </a:p>
        </p:txBody>
      </p:sp>
    </p:spTree>
    <p:extLst>
      <p:ext uri="{BB962C8B-B14F-4D97-AF65-F5344CB8AC3E}">
        <p14:creationId xmlns:p14="http://schemas.microsoft.com/office/powerpoint/2010/main" val="2598101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117</a:t>
            </a:fld>
            <a:endParaRPr lang="en-US" dirty="0">
              <a:solidFill>
                <a:prstClr val="black"/>
              </a:solidFill>
            </a:endParaRPr>
          </a:p>
        </p:txBody>
      </p:sp>
    </p:spTree>
    <p:extLst>
      <p:ext uri="{BB962C8B-B14F-4D97-AF65-F5344CB8AC3E}">
        <p14:creationId xmlns:p14="http://schemas.microsoft.com/office/powerpoint/2010/main" val="26700699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119</a:t>
            </a:fld>
            <a:endParaRPr lang="en-US" dirty="0">
              <a:solidFill>
                <a:prstClr val="black"/>
              </a:solidFill>
            </a:endParaRPr>
          </a:p>
        </p:txBody>
      </p:sp>
    </p:spTree>
    <p:extLst>
      <p:ext uri="{BB962C8B-B14F-4D97-AF65-F5344CB8AC3E}">
        <p14:creationId xmlns:p14="http://schemas.microsoft.com/office/powerpoint/2010/main" val="66784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Calibri" pitchFamily="34" charset="0"/>
              </a:rPr>
              <a:t>Add other</a:t>
            </a:r>
            <a:r>
              <a:rPr lang="en-US" baseline="0" dirty="0" smtClean="0">
                <a:latin typeface="Calibri" pitchFamily="34" charset="0"/>
              </a:rPr>
              <a:t> qualifiers</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pPr>
                <a:defRPr/>
              </a:pPr>
              <a:t>21</a:t>
            </a:fld>
            <a:endParaRPr lang="en-US" dirty="0"/>
          </a:p>
        </p:txBody>
      </p:sp>
    </p:spTree>
    <p:extLst>
      <p:ext uri="{BB962C8B-B14F-4D97-AF65-F5344CB8AC3E}">
        <p14:creationId xmlns:p14="http://schemas.microsoft.com/office/powerpoint/2010/main" val="2586519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120</a:t>
            </a:fld>
            <a:endParaRPr lang="en-US" dirty="0">
              <a:solidFill>
                <a:prstClr val="black"/>
              </a:solidFill>
            </a:endParaRPr>
          </a:p>
        </p:txBody>
      </p:sp>
    </p:spTree>
    <p:extLst>
      <p:ext uri="{BB962C8B-B14F-4D97-AF65-F5344CB8AC3E}">
        <p14:creationId xmlns:p14="http://schemas.microsoft.com/office/powerpoint/2010/main" val="3920592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121</a:t>
            </a:fld>
            <a:endParaRPr lang="en-US" dirty="0">
              <a:solidFill>
                <a:prstClr val="black"/>
              </a:solidFill>
            </a:endParaRPr>
          </a:p>
        </p:txBody>
      </p:sp>
    </p:spTree>
    <p:extLst>
      <p:ext uri="{BB962C8B-B14F-4D97-AF65-F5344CB8AC3E}">
        <p14:creationId xmlns:p14="http://schemas.microsoft.com/office/powerpoint/2010/main" val="4286579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122</a:t>
            </a:fld>
            <a:endParaRPr lang="en-US" dirty="0">
              <a:solidFill>
                <a:prstClr val="black"/>
              </a:solidFill>
            </a:endParaRPr>
          </a:p>
        </p:txBody>
      </p:sp>
    </p:spTree>
    <p:extLst>
      <p:ext uri="{BB962C8B-B14F-4D97-AF65-F5344CB8AC3E}">
        <p14:creationId xmlns:p14="http://schemas.microsoft.com/office/powerpoint/2010/main" val="1966241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123</a:t>
            </a:fld>
            <a:endParaRPr lang="en-US" dirty="0">
              <a:solidFill>
                <a:prstClr val="black"/>
              </a:solidFill>
            </a:endParaRPr>
          </a:p>
        </p:txBody>
      </p:sp>
    </p:spTree>
    <p:extLst>
      <p:ext uri="{BB962C8B-B14F-4D97-AF65-F5344CB8AC3E}">
        <p14:creationId xmlns:p14="http://schemas.microsoft.com/office/powerpoint/2010/main" val="3679339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124</a:t>
            </a:fld>
            <a:endParaRPr lang="en-US" dirty="0">
              <a:solidFill>
                <a:prstClr val="black"/>
              </a:solidFill>
            </a:endParaRPr>
          </a:p>
        </p:txBody>
      </p:sp>
    </p:spTree>
    <p:extLst>
      <p:ext uri="{BB962C8B-B14F-4D97-AF65-F5344CB8AC3E}">
        <p14:creationId xmlns:p14="http://schemas.microsoft.com/office/powerpoint/2010/main" val="3731711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126</a:t>
            </a:fld>
            <a:endParaRPr lang="en-US" dirty="0">
              <a:solidFill>
                <a:prstClr val="black"/>
              </a:solidFill>
            </a:endParaRPr>
          </a:p>
        </p:txBody>
      </p:sp>
    </p:spTree>
    <p:extLst>
      <p:ext uri="{BB962C8B-B14F-4D97-AF65-F5344CB8AC3E}">
        <p14:creationId xmlns:p14="http://schemas.microsoft.com/office/powerpoint/2010/main" val="26714876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128</a:t>
            </a:fld>
            <a:endParaRPr lang="en-US" dirty="0">
              <a:solidFill>
                <a:prstClr val="black"/>
              </a:solidFill>
            </a:endParaRPr>
          </a:p>
        </p:txBody>
      </p:sp>
    </p:spTree>
    <p:extLst>
      <p:ext uri="{BB962C8B-B14F-4D97-AF65-F5344CB8AC3E}">
        <p14:creationId xmlns:p14="http://schemas.microsoft.com/office/powerpoint/2010/main" val="10358673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129</a:t>
            </a:fld>
            <a:endParaRPr lang="en-US" dirty="0">
              <a:solidFill>
                <a:prstClr val="black"/>
              </a:solidFill>
            </a:endParaRPr>
          </a:p>
        </p:txBody>
      </p:sp>
    </p:spTree>
    <p:extLst>
      <p:ext uri="{BB962C8B-B14F-4D97-AF65-F5344CB8AC3E}">
        <p14:creationId xmlns:p14="http://schemas.microsoft.com/office/powerpoint/2010/main" val="1290854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130</a:t>
            </a:fld>
            <a:endParaRPr lang="en-US" dirty="0">
              <a:solidFill>
                <a:prstClr val="black"/>
              </a:solidFill>
            </a:endParaRPr>
          </a:p>
        </p:txBody>
      </p:sp>
    </p:spTree>
    <p:extLst>
      <p:ext uri="{BB962C8B-B14F-4D97-AF65-F5344CB8AC3E}">
        <p14:creationId xmlns:p14="http://schemas.microsoft.com/office/powerpoint/2010/main" val="194154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131</a:t>
            </a:fld>
            <a:endParaRPr lang="en-US" dirty="0">
              <a:solidFill>
                <a:prstClr val="black"/>
              </a:solidFill>
            </a:endParaRPr>
          </a:p>
        </p:txBody>
      </p:sp>
    </p:spTree>
    <p:extLst>
      <p:ext uri="{BB962C8B-B14F-4D97-AF65-F5344CB8AC3E}">
        <p14:creationId xmlns:p14="http://schemas.microsoft.com/office/powerpoint/2010/main" val="93247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en-US" smtClean="0"/>
              <a:t>Is it valuable?</a:t>
            </a:r>
          </a:p>
        </p:txBody>
      </p:sp>
      <p:sp>
        <p:nvSpPr>
          <p:cNvPr id="87044" name="Slide Number Placeholder 3"/>
          <p:cNvSpPr>
            <a:spLocks noGrp="1"/>
          </p:cNvSpPr>
          <p:nvPr>
            <p:ph type="sldNum" sz="quarter" idx="5"/>
          </p:nvPr>
        </p:nvSpPr>
        <p:spPr>
          <a:noFill/>
        </p:spPr>
        <p:txBody>
          <a:bodyPr/>
          <a:lstStyle/>
          <a:p>
            <a:pPr defTabSz="922338"/>
            <a:fld id="{13544FB6-038A-41ED-9FB1-0D3FD024EEC1}" type="slidenum">
              <a:rPr lang="en-US"/>
              <a:pPr defTabSz="922338"/>
              <a:t>22</a:t>
            </a:fld>
            <a:endParaRPr lang="en-US"/>
          </a:p>
        </p:txBody>
      </p:sp>
    </p:spTree>
    <p:extLst>
      <p:ext uri="{BB962C8B-B14F-4D97-AF65-F5344CB8AC3E}">
        <p14:creationId xmlns:p14="http://schemas.microsoft.com/office/powerpoint/2010/main" val="17607161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133</a:t>
            </a:fld>
            <a:endParaRPr lang="en-US" dirty="0">
              <a:solidFill>
                <a:prstClr val="black"/>
              </a:solidFill>
            </a:endParaRPr>
          </a:p>
        </p:txBody>
      </p:sp>
    </p:spTree>
    <p:extLst>
      <p:ext uri="{BB962C8B-B14F-4D97-AF65-F5344CB8AC3E}">
        <p14:creationId xmlns:p14="http://schemas.microsoft.com/office/powerpoint/2010/main" val="3051280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134</a:t>
            </a:fld>
            <a:endParaRPr lang="en-US" dirty="0">
              <a:solidFill>
                <a:prstClr val="black"/>
              </a:solidFill>
            </a:endParaRPr>
          </a:p>
        </p:txBody>
      </p:sp>
    </p:spTree>
    <p:extLst>
      <p:ext uri="{BB962C8B-B14F-4D97-AF65-F5344CB8AC3E}">
        <p14:creationId xmlns:p14="http://schemas.microsoft.com/office/powerpoint/2010/main" val="39323796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135</a:t>
            </a:fld>
            <a:endParaRPr lang="en-US" dirty="0">
              <a:solidFill>
                <a:prstClr val="black"/>
              </a:solidFill>
            </a:endParaRPr>
          </a:p>
        </p:txBody>
      </p:sp>
    </p:spTree>
    <p:extLst>
      <p:ext uri="{BB962C8B-B14F-4D97-AF65-F5344CB8AC3E}">
        <p14:creationId xmlns:p14="http://schemas.microsoft.com/office/powerpoint/2010/main" val="1492376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136</a:t>
            </a:fld>
            <a:endParaRPr lang="en-US" dirty="0">
              <a:solidFill>
                <a:prstClr val="black"/>
              </a:solidFill>
            </a:endParaRPr>
          </a:p>
        </p:txBody>
      </p:sp>
    </p:spTree>
    <p:extLst>
      <p:ext uri="{BB962C8B-B14F-4D97-AF65-F5344CB8AC3E}">
        <p14:creationId xmlns:p14="http://schemas.microsoft.com/office/powerpoint/2010/main" val="11007375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138</a:t>
            </a:fld>
            <a:endParaRPr lang="en-US" dirty="0">
              <a:solidFill>
                <a:prstClr val="black"/>
              </a:solidFill>
            </a:endParaRPr>
          </a:p>
        </p:txBody>
      </p:sp>
    </p:spTree>
    <p:extLst>
      <p:ext uri="{BB962C8B-B14F-4D97-AF65-F5344CB8AC3E}">
        <p14:creationId xmlns:p14="http://schemas.microsoft.com/office/powerpoint/2010/main" val="28512432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139</a:t>
            </a:fld>
            <a:endParaRPr lang="en-US" dirty="0">
              <a:solidFill>
                <a:prstClr val="black"/>
              </a:solidFill>
            </a:endParaRPr>
          </a:p>
        </p:txBody>
      </p:sp>
    </p:spTree>
    <p:extLst>
      <p:ext uri="{BB962C8B-B14F-4D97-AF65-F5344CB8AC3E}">
        <p14:creationId xmlns:p14="http://schemas.microsoft.com/office/powerpoint/2010/main" val="1899177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150</a:t>
            </a:fld>
            <a:endParaRPr lang="en-US" dirty="0">
              <a:solidFill>
                <a:prstClr val="black"/>
              </a:solidFill>
            </a:endParaRPr>
          </a:p>
        </p:txBody>
      </p:sp>
    </p:spTree>
    <p:extLst>
      <p:ext uri="{BB962C8B-B14F-4D97-AF65-F5344CB8AC3E}">
        <p14:creationId xmlns:p14="http://schemas.microsoft.com/office/powerpoint/2010/main" val="12002437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151</a:t>
            </a:fld>
            <a:endParaRPr lang="en-US" dirty="0">
              <a:solidFill>
                <a:prstClr val="black"/>
              </a:solidFill>
            </a:endParaRPr>
          </a:p>
        </p:txBody>
      </p:sp>
    </p:spTree>
    <p:extLst>
      <p:ext uri="{BB962C8B-B14F-4D97-AF65-F5344CB8AC3E}">
        <p14:creationId xmlns:p14="http://schemas.microsoft.com/office/powerpoint/2010/main" val="2978877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155</a:t>
            </a:fld>
            <a:endParaRPr lang="en-US" dirty="0">
              <a:solidFill>
                <a:prstClr val="black"/>
              </a:solidFill>
            </a:endParaRPr>
          </a:p>
        </p:txBody>
      </p:sp>
    </p:spTree>
    <p:extLst>
      <p:ext uri="{BB962C8B-B14F-4D97-AF65-F5344CB8AC3E}">
        <p14:creationId xmlns:p14="http://schemas.microsoft.com/office/powerpoint/2010/main" val="36905142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156</a:t>
            </a:fld>
            <a:endParaRPr lang="en-US" dirty="0">
              <a:solidFill>
                <a:prstClr val="black"/>
              </a:solidFill>
            </a:endParaRPr>
          </a:p>
        </p:txBody>
      </p:sp>
    </p:spTree>
    <p:extLst>
      <p:ext uri="{BB962C8B-B14F-4D97-AF65-F5344CB8AC3E}">
        <p14:creationId xmlns:p14="http://schemas.microsoft.com/office/powerpoint/2010/main" val="1590174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p:txBody>
          <a:bodyPr/>
          <a:lstStyle/>
          <a:p>
            <a:r>
              <a:rPr lang="en-US" dirty="0" smtClean="0"/>
              <a:t>Some gold keywords </a:t>
            </a:r>
          </a:p>
          <a:p>
            <a:r>
              <a:rPr lang="en-US" dirty="0" smtClean="0"/>
              <a:t>Initiative added</a:t>
            </a:r>
            <a:r>
              <a:rPr lang="en-US" baseline="0" dirty="0" smtClean="0"/>
              <a:t> in</a:t>
            </a:r>
            <a:endParaRPr lang="en-US" dirty="0" smtClean="0"/>
          </a:p>
        </p:txBody>
      </p:sp>
    </p:spTree>
    <p:extLst>
      <p:ext uri="{BB962C8B-B14F-4D97-AF65-F5344CB8AC3E}">
        <p14:creationId xmlns:p14="http://schemas.microsoft.com/office/powerpoint/2010/main" val="31478976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157</a:t>
            </a:fld>
            <a:endParaRPr lang="en-US" dirty="0">
              <a:solidFill>
                <a:prstClr val="black"/>
              </a:solidFill>
            </a:endParaRPr>
          </a:p>
        </p:txBody>
      </p:sp>
    </p:spTree>
    <p:extLst>
      <p:ext uri="{BB962C8B-B14F-4D97-AF65-F5344CB8AC3E}">
        <p14:creationId xmlns:p14="http://schemas.microsoft.com/office/powerpoint/2010/main" val="23189614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158</a:t>
            </a:fld>
            <a:endParaRPr lang="en-US" dirty="0">
              <a:solidFill>
                <a:prstClr val="black"/>
              </a:solidFill>
            </a:endParaRPr>
          </a:p>
        </p:txBody>
      </p:sp>
    </p:spTree>
    <p:extLst>
      <p:ext uri="{BB962C8B-B14F-4D97-AF65-F5344CB8AC3E}">
        <p14:creationId xmlns:p14="http://schemas.microsoft.com/office/powerpoint/2010/main" val="22561481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161</a:t>
            </a:fld>
            <a:endParaRPr lang="en-US" dirty="0">
              <a:solidFill>
                <a:prstClr val="black"/>
              </a:solidFill>
            </a:endParaRPr>
          </a:p>
        </p:txBody>
      </p:sp>
    </p:spTree>
    <p:extLst>
      <p:ext uri="{BB962C8B-B14F-4D97-AF65-F5344CB8AC3E}">
        <p14:creationId xmlns:p14="http://schemas.microsoft.com/office/powerpoint/2010/main" val="35285013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162</a:t>
            </a:fld>
            <a:endParaRPr lang="en-US" dirty="0">
              <a:solidFill>
                <a:prstClr val="black"/>
              </a:solidFill>
            </a:endParaRPr>
          </a:p>
        </p:txBody>
      </p:sp>
    </p:spTree>
    <p:extLst>
      <p:ext uri="{BB962C8B-B14F-4D97-AF65-F5344CB8AC3E}">
        <p14:creationId xmlns:p14="http://schemas.microsoft.com/office/powerpoint/2010/main" val="13536278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163</a:t>
            </a:fld>
            <a:endParaRPr lang="en-US" dirty="0">
              <a:solidFill>
                <a:prstClr val="black"/>
              </a:solidFill>
            </a:endParaRPr>
          </a:p>
        </p:txBody>
      </p:sp>
    </p:spTree>
    <p:extLst>
      <p:ext uri="{BB962C8B-B14F-4D97-AF65-F5344CB8AC3E}">
        <p14:creationId xmlns:p14="http://schemas.microsoft.com/office/powerpoint/2010/main" val="12214202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164</a:t>
            </a:fld>
            <a:endParaRPr lang="en-US" dirty="0">
              <a:solidFill>
                <a:prstClr val="black"/>
              </a:solidFill>
            </a:endParaRPr>
          </a:p>
        </p:txBody>
      </p:sp>
    </p:spTree>
    <p:extLst>
      <p:ext uri="{BB962C8B-B14F-4D97-AF65-F5344CB8AC3E}">
        <p14:creationId xmlns:p14="http://schemas.microsoft.com/office/powerpoint/2010/main" val="9366744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165</a:t>
            </a:fld>
            <a:endParaRPr lang="en-US" dirty="0">
              <a:solidFill>
                <a:prstClr val="black"/>
              </a:solidFill>
            </a:endParaRPr>
          </a:p>
        </p:txBody>
      </p:sp>
    </p:spTree>
    <p:extLst>
      <p:ext uri="{BB962C8B-B14F-4D97-AF65-F5344CB8AC3E}">
        <p14:creationId xmlns:p14="http://schemas.microsoft.com/office/powerpoint/2010/main" val="41948664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166</a:t>
            </a:fld>
            <a:endParaRPr lang="en-US" dirty="0">
              <a:solidFill>
                <a:prstClr val="black"/>
              </a:solidFill>
            </a:endParaRPr>
          </a:p>
        </p:txBody>
      </p:sp>
    </p:spTree>
    <p:extLst>
      <p:ext uri="{BB962C8B-B14F-4D97-AF65-F5344CB8AC3E}">
        <p14:creationId xmlns:p14="http://schemas.microsoft.com/office/powerpoint/2010/main" val="25811363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167</a:t>
            </a:fld>
            <a:endParaRPr lang="en-US" dirty="0">
              <a:solidFill>
                <a:prstClr val="black"/>
              </a:solidFill>
            </a:endParaRPr>
          </a:p>
        </p:txBody>
      </p:sp>
    </p:spTree>
    <p:extLst>
      <p:ext uri="{BB962C8B-B14F-4D97-AF65-F5344CB8AC3E}">
        <p14:creationId xmlns:p14="http://schemas.microsoft.com/office/powerpoint/2010/main" val="9642773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168</a:t>
            </a:fld>
            <a:endParaRPr lang="en-US" dirty="0">
              <a:solidFill>
                <a:prstClr val="black"/>
              </a:solidFill>
            </a:endParaRPr>
          </a:p>
        </p:txBody>
      </p:sp>
    </p:spTree>
    <p:extLst>
      <p:ext uri="{BB962C8B-B14F-4D97-AF65-F5344CB8AC3E}">
        <p14:creationId xmlns:p14="http://schemas.microsoft.com/office/powerpoint/2010/main" val="2870228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pPr>
                <a:defRPr/>
              </a:pPr>
              <a:t>36</a:t>
            </a:fld>
            <a:endParaRPr lang="en-US" dirty="0"/>
          </a:p>
        </p:txBody>
      </p:sp>
    </p:spTree>
    <p:extLst>
      <p:ext uri="{BB962C8B-B14F-4D97-AF65-F5344CB8AC3E}">
        <p14:creationId xmlns:p14="http://schemas.microsoft.com/office/powerpoint/2010/main" val="14338017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169</a:t>
            </a:fld>
            <a:endParaRPr lang="en-US" dirty="0">
              <a:solidFill>
                <a:prstClr val="black"/>
              </a:solidFill>
            </a:endParaRPr>
          </a:p>
        </p:txBody>
      </p:sp>
    </p:spTree>
    <p:extLst>
      <p:ext uri="{BB962C8B-B14F-4D97-AF65-F5344CB8AC3E}">
        <p14:creationId xmlns:p14="http://schemas.microsoft.com/office/powerpoint/2010/main" val="20134475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171</a:t>
            </a:fld>
            <a:endParaRPr lang="en-US" dirty="0">
              <a:solidFill>
                <a:prstClr val="black"/>
              </a:solidFill>
            </a:endParaRPr>
          </a:p>
        </p:txBody>
      </p:sp>
    </p:spTree>
    <p:extLst>
      <p:ext uri="{BB962C8B-B14F-4D97-AF65-F5344CB8AC3E}">
        <p14:creationId xmlns:p14="http://schemas.microsoft.com/office/powerpoint/2010/main" val="23554800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172</a:t>
            </a:fld>
            <a:endParaRPr lang="en-US" dirty="0">
              <a:solidFill>
                <a:prstClr val="black"/>
              </a:solidFill>
            </a:endParaRPr>
          </a:p>
        </p:txBody>
      </p:sp>
    </p:spTree>
    <p:extLst>
      <p:ext uri="{BB962C8B-B14F-4D97-AF65-F5344CB8AC3E}">
        <p14:creationId xmlns:p14="http://schemas.microsoft.com/office/powerpoint/2010/main" val="26276861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173</a:t>
            </a:fld>
            <a:endParaRPr lang="en-US" dirty="0">
              <a:solidFill>
                <a:prstClr val="black"/>
              </a:solidFill>
            </a:endParaRPr>
          </a:p>
        </p:txBody>
      </p:sp>
    </p:spTree>
    <p:extLst>
      <p:ext uri="{BB962C8B-B14F-4D97-AF65-F5344CB8AC3E}">
        <p14:creationId xmlns:p14="http://schemas.microsoft.com/office/powerpoint/2010/main" val="412295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175</a:t>
            </a:fld>
            <a:endParaRPr lang="en-US" dirty="0">
              <a:solidFill>
                <a:prstClr val="black"/>
              </a:solidFill>
            </a:endParaRPr>
          </a:p>
        </p:txBody>
      </p:sp>
    </p:spTree>
    <p:extLst>
      <p:ext uri="{BB962C8B-B14F-4D97-AF65-F5344CB8AC3E}">
        <p14:creationId xmlns:p14="http://schemas.microsoft.com/office/powerpoint/2010/main" val="6665502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176</a:t>
            </a:fld>
            <a:endParaRPr lang="en-US" dirty="0">
              <a:solidFill>
                <a:prstClr val="black"/>
              </a:solidFill>
            </a:endParaRPr>
          </a:p>
        </p:txBody>
      </p:sp>
    </p:spTree>
    <p:extLst>
      <p:ext uri="{BB962C8B-B14F-4D97-AF65-F5344CB8AC3E}">
        <p14:creationId xmlns:p14="http://schemas.microsoft.com/office/powerpoint/2010/main" val="22958973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177</a:t>
            </a:fld>
            <a:endParaRPr lang="en-US" dirty="0">
              <a:solidFill>
                <a:prstClr val="black"/>
              </a:solidFill>
            </a:endParaRPr>
          </a:p>
        </p:txBody>
      </p:sp>
    </p:spTree>
    <p:extLst>
      <p:ext uri="{BB962C8B-B14F-4D97-AF65-F5344CB8AC3E}">
        <p14:creationId xmlns:p14="http://schemas.microsoft.com/office/powerpoint/2010/main" val="172484029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179</a:t>
            </a:fld>
            <a:endParaRPr lang="en-US" dirty="0">
              <a:solidFill>
                <a:prstClr val="black"/>
              </a:solidFill>
            </a:endParaRPr>
          </a:p>
        </p:txBody>
      </p:sp>
    </p:spTree>
    <p:extLst>
      <p:ext uri="{BB962C8B-B14F-4D97-AF65-F5344CB8AC3E}">
        <p14:creationId xmlns:p14="http://schemas.microsoft.com/office/powerpoint/2010/main" val="37420429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180</a:t>
            </a:fld>
            <a:endParaRPr lang="en-US" dirty="0">
              <a:solidFill>
                <a:prstClr val="black"/>
              </a:solidFill>
            </a:endParaRPr>
          </a:p>
        </p:txBody>
      </p:sp>
    </p:spTree>
    <p:extLst>
      <p:ext uri="{BB962C8B-B14F-4D97-AF65-F5344CB8AC3E}">
        <p14:creationId xmlns:p14="http://schemas.microsoft.com/office/powerpoint/2010/main" val="13909998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181</a:t>
            </a:fld>
            <a:endParaRPr lang="en-US" dirty="0">
              <a:solidFill>
                <a:prstClr val="black"/>
              </a:solidFill>
            </a:endParaRPr>
          </a:p>
        </p:txBody>
      </p:sp>
    </p:spTree>
    <p:extLst>
      <p:ext uri="{BB962C8B-B14F-4D97-AF65-F5344CB8AC3E}">
        <p14:creationId xmlns:p14="http://schemas.microsoft.com/office/powerpoint/2010/main" val="203632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ysClr val="windowText" lastClr="000000"/>
                </a:solidFill>
                <a:effectLst/>
                <a:uLnTx/>
                <a:uFillTx/>
                <a:latin typeface="Calibri" pitchFamily="34" charset="0"/>
              </a:rPr>
              <a:t> The US Website </a:t>
            </a:r>
            <a:r>
              <a:rPr lang="en-US" sz="1200" kern="0" dirty="0" smtClean="0">
                <a:solidFill>
                  <a:sysClr val="windowText" lastClr="000000"/>
                </a:solidFill>
                <a:latin typeface="Calibri" pitchFamily="34" charset="0"/>
              </a:rPr>
              <a:t>has impressive audit scores due to the websites compliance with Search Mart standards. The factors below play a large role in the success of the Olay US Search Mart audit scores:</a:t>
            </a:r>
          </a:p>
          <a:p>
            <a:pPr lvl="1" eaLnBrk="0" hangingPunct="0">
              <a:spcBef>
                <a:spcPts val="0"/>
              </a:spcBef>
              <a:buFont typeface="Arial" pitchFamily="34" charset="0"/>
              <a:buChar char="•"/>
            </a:pPr>
            <a:r>
              <a:rPr kumimoji="0" lang="en-US" sz="1200" b="0" i="0" u="none" strike="noStrike" kern="0" cap="none" spc="0" normalizeH="0" noProof="0" dirty="0" smtClean="0">
                <a:ln>
                  <a:noFill/>
                </a:ln>
                <a:solidFill>
                  <a:sysClr val="windowText" lastClr="000000"/>
                </a:solidFill>
                <a:effectLst/>
                <a:uLnTx/>
                <a:uFillTx/>
                <a:latin typeface="Calibri" pitchFamily="34" charset="0"/>
              </a:rPr>
              <a:t> There are over 29,699 links (external and internal) to pages in the Olay Website</a:t>
            </a:r>
          </a:p>
          <a:p>
            <a:pPr lvl="1" eaLnBrk="0" hangingPunct="0">
              <a:spcBef>
                <a:spcPts val="0"/>
              </a:spcBef>
              <a:buFont typeface="Arial" pitchFamily="34" charset="0"/>
              <a:buChar char="•"/>
            </a:pPr>
            <a:r>
              <a:rPr lang="en-US" sz="1200" kern="0" dirty="0" smtClean="0">
                <a:solidFill>
                  <a:sysClr val="windowText" lastClr="000000"/>
                </a:solidFill>
                <a:latin typeface="Calibri" pitchFamily="34" charset="0"/>
              </a:rPr>
              <a:t> Almost 50% of external links to pages in the Olay Website use the gold keyword in the anchor text of the link</a:t>
            </a:r>
            <a:endParaRPr kumimoji="0" lang="en-US" sz="1200" b="0" i="0" u="none" strike="noStrike" kern="0" cap="none" spc="0" normalizeH="0" noProof="0" dirty="0" smtClean="0">
              <a:ln>
                <a:noFill/>
              </a:ln>
              <a:solidFill>
                <a:sysClr val="windowText" lastClr="000000"/>
              </a:solidFill>
              <a:effectLst/>
              <a:uLnTx/>
              <a:uFillTx/>
              <a:latin typeface="Calibri" pitchFamily="34" charset="0"/>
            </a:endParaRPr>
          </a:p>
          <a:p>
            <a:pPr lvl="1" eaLnBrk="0" hangingPunct="0">
              <a:spcBef>
                <a:spcPts val="0"/>
              </a:spcBef>
              <a:buFont typeface="Arial" pitchFamily="34" charset="0"/>
              <a:buChar char="•"/>
            </a:pPr>
            <a:r>
              <a:rPr lang="en-US" sz="1200" kern="0" dirty="0" smtClean="0">
                <a:solidFill>
                  <a:sysClr val="windowText" lastClr="000000"/>
                </a:solidFill>
                <a:latin typeface="Calibri" pitchFamily="34" charset="0"/>
              </a:rPr>
              <a:t> Olay.com has 4 listings in the Yahoo! Directory and 1 listing in the DMOZ Directory</a:t>
            </a:r>
          </a:p>
          <a:p>
            <a:pPr lvl="1" eaLnBrk="0" hangingPunct="0">
              <a:spcBef>
                <a:spcPts val="0"/>
              </a:spcBef>
              <a:buFont typeface="Arial" pitchFamily="34" charset="0"/>
              <a:buChar char="•"/>
            </a:pPr>
            <a:r>
              <a:rPr kumimoji="0" lang="en-US" sz="1200" b="0" i="0" u="none" strike="noStrike" kern="0" cap="none" spc="0" normalizeH="0" baseline="0" noProof="0" dirty="0" smtClean="0">
                <a:ln>
                  <a:noFill/>
                </a:ln>
                <a:solidFill>
                  <a:sysClr val="windowText" lastClr="000000"/>
                </a:solidFill>
                <a:effectLst/>
                <a:uLnTx/>
                <a:uFillTx/>
                <a:latin typeface="Calibri" pitchFamily="34" charset="0"/>
              </a:rPr>
              <a:t> Each gold keyword is assigned a preferred landing page that is relevant</a:t>
            </a:r>
            <a:r>
              <a:rPr kumimoji="0" lang="en-US" sz="1200" b="0" i="0" u="none" strike="noStrike" kern="0" cap="none" spc="0" normalizeH="0" noProof="0" dirty="0" smtClean="0">
                <a:ln>
                  <a:noFill/>
                </a:ln>
                <a:solidFill>
                  <a:sysClr val="windowText" lastClr="000000"/>
                </a:solidFill>
                <a:effectLst/>
                <a:uLnTx/>
                <a:uFillTx/>
                <a:latin typeface="Calibri" pitchFamily="34" charset="0"/>
              </a:rPr>
              <a:t> to the theme of the keyword</a:t>
            </a:r>
          </a:p>
          <a:p>
            <a:pPr lvl="1" eaLnBrk="0" hangingPunct="0">
              <a:spcBef>
                <a:spcPts val="0"/>
              </a:spcBef>
              <a:buFont typeface="Arial" pitchFamily="34" charset="0"/>
              <a:buChar char="•"/>
            </a:pPr>
            <a:r>
              <a:rPr lang="en-US" sz="1200" kern="0" dirty="0" smtClean="0">
                <a:solidFill>
                  <a:sysClr val="windowText" lastClr="000000"/>
                </a:solidFill>
                <a:latin typeface="Calibri" pitchFamily="34" charset="0"/>
              </a:rPr>
              <a:t> The Olay US Website incorporates all requirements in the Content Audit Summary and almost all requirements in the Technical Audit Summary</a:t>
            </a:r>
          </a:p>
          <a:p>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pPr>
                <a:defRPr/>
              </a:pPr>
              <a:t>40</a:t>
            </a:fld>
            <a:endParaRPr lang="en-US" dirty="0"/>
          </a:p>
        </p:txBody>
      </p:sp>
    </p:spTree>
    <p:extLst>
      <p:ext uri="{BB962C8B-B14F-4D97-AF65-F5344CB8AC3E}">
        <p14:creationId xmlns:p14="http://schemas.microsoft.com/office/powerpoint/2010/main" val="40591119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184</a:t>
            </a:fld>
            <a:endParaRPr lang="en-US" dirty="0">
              <a:solidFill>
                <a:prstClr val="black"/>
              </a:solidFill>
            </a:endParaRPr>
          </a:p>
        </p:txBody>
      </p:sp>
    </p:spTree>
    <p:extLst>
      <p:ext uri="{BB962C8B-B14F-4D97-AF65-F5344CB8AC3E}">
        <p14:creationId xmlns:p14="http://schemas.microsoft.com/office/powerpoint/2010/main" val="30869652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186</a:t>
            </a:fld>
            <a:endParaRPr lang="en-US" dirty="0">
              <a:solidFill>
                <a:prstClr val="black"/>
              </a:solidFill>
            </a:endParaRPr>
          </a:p>
        </p:txBody>
      </p:sp>
    </p:spTree>
    <p:extLst>
      <p:ext uri="{BB962C8B-B14F-4D97-AF65-F5344CB8AC3E}">
        <p14:creationId xmlns:p14="http://schemas.microsoft.com/office/powerpoint/2010/main" val="6731828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187</a:t>
            </a:fld>
            <a:endParaRPr lang="en-US" dirty="0">
              <a:solidFill>
                <a:prstClr val="black"/>
              </a:solidFill>
            </a:endParaRPr>
          </a:p>
        </p:txBody>
      </p:sp>
    </p:spTree>
    <p:extLst>
      <p:ext uri="{BB962C8B-B14F-4D97-AF65-F5344CB8AC3E}">
        <p14:creationId xmlns:p14="http://schemas.microsoft.com/office/powerpoint/2010/main" val="27667772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188</a:t>
            </a:fld>
            <a:endParaRPr lang="en-US" dirty="0">
              <a:solidFill>
                <a:prstClr val="black"/>
              </a:solidFill>
            </a:endParaRPr>
          </a:p>
        </p:txBody>
      </p:sp>
    </p:spTree>
    <p:extLst>
      <p:ext uri="{BB962C8B-B14F-4D97-AF65-F5344CB8AC3E}">
        <p14:creationId xmlns:p14="http://schemas.microsoft.com/office/powerpoint/2010/main" val="29414288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192</a:t>
            </a:fld>
            <a:endParaRPr lang="en-US" dirty="0">
              <a:solidFill>
                <a:prstClr val="black"/>
              </a:solidFill>
            </a:endParaRPr>
          </a:p>
        </p:txBody>
      </p:sp>
    </p:spTree>
    <p:extLst>
      <p:ext uri="{BB962C8B-B14F-4D97-AF65-F5344CB8AC3E}">
        <p14:creationId xmlns:p14="http://schemas.microsoft.com/office/powerpoint/2010/main" val="5025591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193</a:t>
            </a:fld>
            <a:endParaRPr lang="en-US" dirty="0">
              <a:solidFill>
                <a:prstClr val="black"/>
              </a:solidFill>
            </a:endParaRPr>
          </a:p>
        </p:txBody>
      </p:sp>
    </p:spTree>
    <p:extLst>
      <p:ext uri="{BB962C8B-B14F-4D97-AF65-F5344CB8AC3E}">
        <p14:creationId xmlns:p14="http://schemas.microsoft.com/office/powerpoint/2010/main" val="21757925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194</a:t>
            </a:fld>
            <a:endParaRPr lang="en-US" dirty="0">
              <a:solidFill>
                <a:prstClr val="black"/>
              </a:solidFill>
            </a:endParaRPr>
          </a:p>
        </p:txBody>
      </p:sp>
    </p:spTree>
    <p:extLst>
      <p:ext uri="{BB962C8B-B14F-4D97-AF65-F5344CB8AC3E}">
        <p14:creationId xmlns:p14="http://schemas.microsoft.com/office/powerpoint/2010/main" val="39479070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195</a:t>
            </a:fld>
            <a:endParaRPr lang="en-US" dirty="0">
              <a:solidFill>
                <a:prstClr val="black"/>
              </a:solidFill>
            </a:endParaRPr>
          </a:p>
        </p:txBody>
      </p:sp>
    </p:spTree>
    <p:extLst>
      <p:ext uri="{BB962C8B-B14F-4D97-AF65-F5344CB8AC3E}">
        <p14:creationId xmlns:p14="http://schemas.microsoft.com/office/powerpoint/2010/main" val="387022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197</a:t>
            </a:fld>
            <a:endParaRPr lang="en-US" dirty="0">
              <a:solidFill>
                <a:prstClr val="black"/>
              </a:solidFill>
            </a:endParaRPr>
          </a:p>
        </p:txBody>
      </p:sp>
    </p:spTree>
    <p:extLst>
      <p:ext uri="{BB962C8B-B14F-4D97-AF65-F5344CB8AC3E}">
        <p14:creationId xmlns:p14="http://schemas.microsoft.com/office/powerpoint/2010/main" val="23900555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itchFamily="34" charset="0"/>
              </a:rPr>
              <a:t>Beauty Searcher – a consumer who used search to navigate to a beauty</a:t>
            </a:r>
          </a:p>
          <a:p>
            <a:r>
              <a:rPr lang="en-US" dirty="0">
                <a:latin typeface="Calibri" pitchFamily="34" charset="0"/>
              </a:rPr>
              <a:t>related website</a:t>
            </a:r>
            <a:endParaRPr lang="en-US" dirty="0"/>
          </a:p>
        </p:txBody>
      </p:sp>
      <p:sp>
        <p:nvSpPr>
          <p:cNvPr id="4" name="Slide Number Placeholder 3"/>
          <p:cNvSpPr>
            <a:spLocks noGrp="1"/>
          </p:cNvSpPr>
          <p:nvPr>
            <p:ph type="sldNum" sz="quarter" idx="10"/>
          </p:nvPr>
        </p:nvSpPr>
        <p:spPr/>
        <p:txBody>
          <a:bodyPr/>
          <a:lstStyle/>
          <a:p>
            <a:pPr>
              <a:defRPr/>
            </a:pPr>
            <a:fld id="{D7B6A151-E504-4B9C-BDFA-F8734467E8FD}" type="slidenum">
              <a:rPr lang="en-US" smtClean="0">
                <a:solidFill>
                  <a:prstClr val="black"/>
                </a:solidFill>
              </a:rPr>
              <a:pPr>
                <a:defRPr/>
              </a:pPr>
              <a:t>198</a:t>
            </a:fld>
            <a:endParaRPr lang="en-US" dirty="0">
              <a:solidFill>
                <a:prstClr val="black"/>
              </a:solidFill>
            </a:endParaRPr>
          </a:p>
        </p:txBody>
      </p:sp>
    </p:spTree>
    <p:extLst>
      <p:ext uri="{BB962C8B-B14F-4D97-AF65-F5344CB8AC3E}">
        <p14:creationId xmlns:p14="http://schemas.microsoft.com/office/powerpoint/2010/main" val="730828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bri" pitchFamily="34" charset="0"/>
              </a:defRPr>
            </a:lvl1pPr>
          </a:lstStyle>
          <a:p>
            <a:r>
              <a:rPr lang="en-US" dirty="0" smtClean="0"/>
              <a:t>Click to edit Master title style</a:t>
            </a:r>
            <a:endParaRPr lang="en-US" dirty="0"/>
          </a:p>
        </p:txBody>
      </p:sp>
      <p:cxnSp>
        <p:nvCxnSpPr>
          <p:cNvPr id="4" name="Straight Connector 7"/>
          <p:cNvCxnSpPr>
            <a:cxnSpLocks noChangeShapeType="1"/>
          </p:cNvCxnSpPr>
          <p:nvPr userDrawn="1"/>
        </p:nvCxnSpPr>
        <p:spPr bwMode="auto">
          <a:xfrm>
            <a:off x="304800" y="762000"/>
            <a:ext cx="8153400" cy="1588"/>
          </a:xfrm>
          <a:prstGeom prst="line">
            <a:avLst/>
          </a:prstGeom>
          <a:noFill/>
          <a:ln w="12700" algn="ctr">
            <a:solidFill>
              <a:srgbClr val="948A54"/>
            </a:solidFill>
            <a:round/>
            <a:headEnd/>
            <a:tailEnd/>
          </a:ln>
        </p:spPr>
      </p:cxnSp>
      <p:sp>
        <p:nvSpPr>
          <p:cNvPr id="3" name="Content Placeholder 2"/>
          <p:cNvSpPr>
            <a:spLocks noGrp="1"/>
          </p:cNvSpPr>
          <p:nvPr>
            <p:ph idx="1"/>
          </p:nvPr>
        </p:nvSpPr>
        <p:spPr>
          <a:xfrm>
            <a:off x="316675" y="924300"/>
            <a:ext cx="8272463" cy="5018088"/>
          </a:xfrm>
          <a:prstGeom prst="rect">
            <a:avLst/>
          </a:prstGeom>
        </p:spPr>
        <p:txBody>
          <a:bodyPr/>
          <a:lstStyle>
            <a:lvl1pPr>
              <a:defRPr>
                <a:solidFill>
                  <a:schemeClr val="tx1"/>
                </a:solidFill>
                <a:latin typeface="Calibri" pitchFamily="34" charset="0"/>
              </a:defRPr>
            </a:lvl1pPr>
            <a:lvl2pPr>
              <a:buClrTx/>
              <a:defRPr>
                <a:solidFill>
                  <a:sysClr val="windowText" lastClr="000000"/>
                </a:solidFill>
                <a:latin typeface="Calibri" pitchFamily="34" charset="0"/>
              </a:defRPr>
            </a:lvl2pPr>
            <a:lvl3pPr>
              <a:buClrTx/>
              <a:defRPr>
                <a:solidFill>
                  <a:sysClr val="windowText" lastClr="000000"/>
                </a:solidFill>
                <a:latin typeface="Calibri" pitchFamily="34" charset="0"/>
              </a:defRPr>
            </a:lvl3pPr>
            <a:lvl4pPr>
              <a:buClrTx/>
              <a:defRPr>
                <a:solidFill>
                  <a:sysClr val="windowText" lastClr="000000"/>
                </a:solidFill>
                <a:latin typeface="Calibri" pitchFamily="34" charset="0"/>
              </a:defRPr>
            </a:lvl4pPr>
            <a:lvl5pPr>
              <a:buClrTx/>
              <a:defRPr>
                <a:solidFill>
                  <a:sysClr val="windowText" lastClr="00000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1013" y="469900"/>
            <a:ext cx="2066925" cy="5614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5475" y="469900"/>
            <a:ext cx="6053138" cy="56149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8718550" y="6561138"/>
            <a:ext cx="179388" cy="201612"/>
          </a:xfrm>
          <a:prstGeom prst="rect">
            <a:avLst/>
          </a:prstGeom>
          <a:ln/>
        </p:spPr>
        <p:txBody>
          <a:bodyPr/>
          <a:lstStyle>
            <a:lvl1pPr>
              <a:defRPr>
                <a:latin typeface="Calibri" pitchFamily="34" charset="0"/>
              </a:defRPr>
            </a:lvl1pPr>
          </a:lstStyle>
          <a:p>
            <a:pPr>
              <a:defRPr/>
            </a:pPr>
            <a:fld id="{E9A5EAAD-13CF-4CE5-B5CD-6A22ECF66FE5}" type="slidenum">
              <a:rPr lang="en-US" smtClean="0"/>
              <a:pPr>
                <a:defRPr/>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pic>
        <p:nvPicPr>
          <p:cNvPr id="6" name="Picture 2"/>
          <p:cNvPicPr>
            <a:picLocks noChangeAspect="1" noChangeArrowheads="1"/>
          </p:cNvPicPr>
          <p:nvPr userDrawn="1"/>
        </p:nvPicPr>
        <p:blipFill>
          <a:blip r:embed="rId3" cstate="print"/>
          <a:srcRect/>
          <a:stretch>
            <a:fillRect/>
          </a:stretch>
        </p:blipFill>
        <p:spPr bwMode="auto">
          <a:xfrm>
            <a:off x="4260275" y="6512625"/>
            <a:ext cx="637223" cy="162878"/>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pic>
        <p:nvPicPr>
          <p:cNvPr id="4" name="Picture 2"/>
          <p:cNvPicPr>
            <a:picLocks noChangeAspect="1" noChangeArrowheads="1"/>
          </p:cNvPicPr>
          <p:nvPr userDrawn="1"/>
        </p:nvPicPr>
        <p:blipFill>
          <a:blip r:embed="rId3" cstate="print"/>
          <a:srcRect/>
          <a:stretch>
            <a:fillRect/>
          </a:stretch>
        </p:blipFill>
        <p:spPr bwMode="auto">
          <a:xfrm>
            <a:off x="4260275" y="6512625"/>
            <a:ext cx="637223" cy="162878"/>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7" descr="http://gurugupta.files.wordpress.com/2007/10/pg_logo_il.jpg"/>
          <p:cNvPicPr>
            <a:picLocks noChangeAspect="1" noChangeArrowheads="1"/>
          </p:cNvPicPr>
          <p:nvPr userDrawn="1"/>
        </p:nvPicPr>
        <p:blipFill>
          <a:blip r:embed="rId2" cstate="print"/>
          <a:srcRect/>
          <a:stretch>
            <a:fillRect/>
          </a:stretch>
        </p:blipFill>
        <p:spPr bwMode="auto">
          <a:xfrm>
            <a:off x="2743200" y="808038"/>
            <a:ext cx="869950" cy="377825"/>
          </a:xfrm>
          <a:prstGeom prst="rect">
            <a:avLst/>
          </a:prstGeom>
          <a:noFill/>
          <a:ln w="9525">
            <a:noFill/>
            <a:miter lim="800000"/>
            <a:headEnd/>
            <a:tailEnd/>
          </a:ln>
        </p:spPr>
      </p:pic>
      <p:pic>
        <p:nvPicPr>
          <p:cNvPr id="4" name="Picture 7"/>
          <p:cNvPicPr>
            <a:picLocks noChangeAspect="1" noChangeArrowheads="1"/>
          </p:cNvPicPr>
          <p:nvPr userDrawn="1"/>
        </p:nvPicPr>
        <p:blipFill>
          <a:blip r:embed="rId3" cstate="print"/>
          <a:srcRect/>
          <a:stretch>
            <a:fillRect/>
          </a:stretch>
        </p:blipFill>
        <p:spPr bwMode="auto">
          <a:xfrm>
            <a:off x="298450" y="746125"/>
            <a:ext cx="2386013" cy="473075"/>
          </a:xfrm>
          <a:prstGeom prst="rect">
            <a:avLst/>
          </a:prstGeom>
          <a:noFill/>
          <a:ln w="9525">
            <a:noFill/>
            <a:miter lim="800000"/>
            <a:headEnd/>
            <a:tailEnd/>
          </a:ln>
        </p:spPr>
      </p:pic>
      <p:sp>
        <p:nvSpPr>
          <p:cNvPr id="5" name="Rectangle 4"/>
          <p:cNvSpPr/>
          <p:nvPr userDrawn="1"/>
        </p:nvSpPr>
        <p:spPr bwMode="auto">
          <a:xfrm>
            <a:off x="0" y="6172200"/>
            <a:ext cx="5334000" cy="685800"/>
          </a:xfrm>
          <a:prstGeom prst="rect">
            <a:avLst/>
          </a:prstGeom>
          <a:solidFill>
            <a:schemeClr val="bg1"/>
          </a:solidFill>
          <a:ln w="12700" cap="flat" cmpd="sng" algn="ctr">
            <a:noFill/>
            <a:prstDash val="solid"/>
            <a:round/>
            <a:headEnd type="none" w="med" len="med"/>
            <a:tailEnd type="none" w="med" len="med"/>
          </a:ln>
          <a:effectLst/>
        </p:spPr>
        <p:txBody>
          <a:bodyPr tIns="91440" bIns="91440" anchor="ctr"/>
          <a:lstStyle/>
          <a:p>
            <a:pPr>
              <a:spcBef>
                <a:spcPct val="25000"/>
              </a:spcBef>
              <a:buClr>
                <a:srgbClr val="BA0000"/>
              </a:buClr>
              <a:buFont typeface="Wingdings" pitchFamily="2" charset="2"/>
              <a:buNone/>
              <a:defRPr/>
            </a:pPr>
            <a:endParaRPr lang="en-US" dirty="0">
              <a:latin typeface="Calibri" pitchFamily="34" charset="0"/>
            </a:endParaRPr>
          </a:p>
        </p:txBody>
      </p:sp>
      <p:sp>
        <p:nvSpPr>
          <p:cNvPr id="9" name="Text Placeholder 2"/>
          <p:cNvSpPr>
            <a:spLocks noGrp="1"/>
          </p:cNvSpPr>
          <p:nvPr>
            <p:ph type="body" idx="1"/>
          </p:nvPr>
        </p:nvSpPr>
        <p:spPr>
          <a:xfrm>
            <a:off x="304800" y="2057400"/>
            <a:ext cx="7772400" cy="1500187"/>
          </a:xfrm>
          <a:prstGeom prst="rect">
            <a:avLst/>
          </a:prstGeom>
        </p:spPr>
        <p:txBody>
          <a:bodyPr anchor="b"/>
          <a:lstStyle>
            <a:lvl1pPr marL="0" indent="0">
              <a:spcBef>
                <a:spcPts val="0"/>
              </a:spcBef>
              <a:buNone/>
              <a:defRPr lang="en-US" sz="2000" b="1" cap="all" baseline="0" dirty="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a:p>
            <a:pPr lvl="1"/>
            <a:r>
              <a:rPr lang="en-US" smtClean="0"/>
              <a:t>Second level</a:t>
            </a:r>
          </a:p>
        </p:txBody>
      </p:sp>
      <p:sp>
        <p:nvSpPr>
          <p:cNvPr id="6" name="Rectangle 4"/>
          <p:cNvSpPr>
            <a:spLocks noGrp="1" noChangeArrowheads="1"/>
          </p:cNvSpPr>
          <p:nvPr>
            <p:ph type="sldNum" sz="quarter" idx="10"/>
          </p:nvPr>
        </p:nvSpPr>
        <p:spPr>
          <a:xfrm>
            <a:off x="8718550" y="6561138"/>
            <a:ext cx="179388" cy="201612"/>
          </a:xfrm>
          <a:prstGeom prst="rect">
            <a:avLst/>
          </a:prstGeom>
        </p:spPr>
        <p:txBody>
          <a:bodyPr/>
          <a:lstStyle>
            <a:lvl1pPr>
              <a:defRPr smtClean="0">
                <a:latin typeface="Calibri" pitchFamily="34" charset="0"/>
              </a:defRPr>
            </a:lvl1pPr>
          </a:lstStyle>
          <a:p>
            <a:pPr>
              <a:defRPr/>
            </a:pPr>
            <a:fld id="{21616BFF-0919-4EA4-B076-A042506B4E34}" type="slidenum">
              <a:rPr lang="en-US"/>
              <a:pPr>
                <a:defRPr/>
              </a:pPr>
              <a:t>‹#›</a:t>
            </a:fld>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pic>
        <p:nvPicPr>
          <p:cNvPr id="4" name="Picture 2"/>
          <p:cNvPicPr>
            <a:picLocks noChangeAspect="1" noChangeArrowheads="1"/>
          </p:cNvPicPr>
          <p:nvPr userDrawn="1"/>
        </p:nvPicPr>
        <p:blipFill>
          <a:blip r:embed="rId3" cstate="print"/>
          <a:srcRect/>
          <a:stretch>
            <a:fillRect/>
          </a:stretch>
        </p:blipFill>
        <p:spPr bwMode="auto">
          <a:xfrm>
            <a:off x="4260275" y="6512625"/>
            <a:ext cx="637223" cy="162878"/>
          </a:xfrm>
          <a:prstGeom prst="rect">
            <a:avLst/>
          </a:prstGeom>
          <a:noFill/>
          <a:ln w="9525">
            <a:noFill/>
            <a:miter lim="80000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pic>
        <p:nvPicPr>
          <p:cNvPr id="4" name="Picture 2"/>
          <p:cNvPicPr>
            <a:picLocks noChangeAspect="1" noChangeArrowheads="1"/>
          </p:cNvPicPr>
          <p:nvPr userDrawn="1"/>
        </p:nvPicPr>
        <p:blipFill>
          <a:blip r:embed="rId3" cstate="print"/>
          <a:srcRect/>
          <a:stretch>
            <a:fillRect/>
          </a:stretch>
        </p:blipFill>
        <p:spPr bwMode="auto">
          <a:xfrm>
            <a:off x="4260275" y="6512625"/>
            <a:ext cx="637223" cy="162878"/>
          </a:xfrm>
          <a:prstGeom prst="rect">
            <a:avLst/>
          </a:prstGeom>
          <a:noFill/>
          <a:ln w="9525">
            <a:noFill/>
            <a:miter lim="800000"/>
            <a:headEnd/>
            <a:tailEnd/>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2" descr="C:\Documents and Settings\jalbrech\Desktop\OLAB009_ToolboxPPT_Re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sz="3000">
                <a:latin typeface="+mj-lt"/>
              </a:defRPr>
            </a:lvl1pPr>
          </a:lstStyle>
          <a:p>
            <a:r>
              <a:rPr lang="en-US" dirty="0" smtClean="0"/>
              <a:t>Click to edit Master title style</a:t>
            </a:r>
            <a:endParaRPr lang="en-US" dirty="0"/>
          </a:p>
        </p:txBody>
      </p:sp>
      <p:sp>
        <p:nvSpPr>
          <p:cNvPr id="7" name="Text Placeholder 2"/>
          <p:cNvSpPr>
            <a:spLocks noGrp="1"/>
          </p:cNvSpPr>
          <p:nvPr>
            <p:ph idx="1"/>
          </p:nvPr>
        </p:nvSpPr>
        <p:spPr bwMode="auto">
          <a:xfrm>
            <a:off x="457200" y="1600200"/>
            <a:ext cx="8229600" cy="4525963"/>
          </a:xfrm>
          <a:prstGeom prst="rect">
            <a:avLst/>
          </a:prstGeom>
          <a:noFill/>
          <a:ln w="9525">
            <a:noFill/>
            <a:miter lim="800000"/>
            <a:headEnd/>
            <a:tailEnd/>
          </a:ln>
        </p:spPr>
        <p:txBody>
          <a:bodyPr/>
          <a:lstStyle>
            <a:lvl1pPr marL="342900" marR="0" indent="-342900" algn="l" defTabSz="457200" rtl="0" eaLnBrk="1" fontAlgn="base" latinLnBrk="0" hangingPunct="1">
              <a:lnSpc>
                <a:spcPct val="100000"/>
              </a:lnSpc>
              <a:spcBef>
                <a:spcPct val="20000"/>
              </a:spcBef>
              <a:spcAft>
                <a:spcPct val="0"/>
              </a:spcAft>
              <a:buClrTx/>
              <a:buSzTx/>
              <a:buFont typeface="Arial" charset="0"/>
              <a:buNone/>
              <a:tabLst/>
              <a:defRPr>
                <a:latin typeface="+mj-lt"/>
              </a:defRPr>
            </a:lvl1pPr>
            <a:lvl2pPr marL="742950" marR="0" indent="-285750" algn="l" defTabSz="457200" rtl="0" eaLnBrk="1" fontAlgn="base" latinLnBrk="0" hangingPunct="1">
              <a:lnSpc>
                <a:spcPct val="100000"/>
              </a:lnSpc>
              <a:spcBef>
                <a:spcPct val="20000"/>
              </a:spcBef>
              <a:spcAft>
                <a:spcPct val="0"/>
              </a:spcAft>
              <a:buClrTx/>
              <a:buSzPct val="50000"/>
              <a:buFont typeface="Courier New"/>
              <a:buChar char="o"/>
              <a:tabLst/>
              <a:defRPr/>
            </a:lvl2pPr>
            <a:lvl3pPr marL="1143000" marR="0" indent="-228600" algn="l" defTabSz="457200" rtl="0" eaLnBrk="1" fontAlgn="base" latinLnBrk="0" hangingPunct="1">
              <a:lnSpc>
                <a:spcPct val="100000"/>
              </a:lnSpc>
              <a:spcBef>
                <a:spcPct val="20000"/>
              </a:spcBef>
              <a:spcAft>
                <a:spcPts val="3600"/>
              </a:spcAft>
              <a:buClrTx/>
              <a:buSzTx/>
              <a:buFont typeface="Arial" charset="0"/>
              <a:buChar char="•"/>
              <a:tabLst/>
              <a:defRPr/>
            </a:lvl3pPr>
          </a:lstStyle>
          <a:p>
            <a:pPr lvl="0"/>
            <a:endParaRPr lang="en-US" noProof="0" dirty="0"/>
          </a:p>
        </p:txBody>
      </p:sp>
      <p:sp>
        <p:nvSpPr>
          <p:cNvPr id="5" name="Slide Number Placeholder 4"/>
          <p:cNvSpPr>
            <a:spLocks noGrp="1"/>
          </p:cNvSpPr>
          <p:nvPr>
            <p:ph type="sldNum" sz="quarter" idx="10"/>
          </p:nvPr>
        </p:nvSpPr>
        <p:spPr>
          <a:xfrm>
            <a:off x="6858000" y="5791200"/>
            <a:ext cx="2133600" cy="365125"/>
          </a:xfrm>
          <a:prstGeom prst="rect">
            <a:avLst/>
          </a:prstGeom>
        </p:spPr>
        <p:txBody>
          <a:bodyPr/>
          <a:lstStyle>
            <a:lvl1pPr>
              <a:defRPr sz="1000">
                <a:latin typeface="Helvetica 45 Light" charset="0"/>
              </a:defRPr>
            </a:lvl1pPr>
          </a:lstStyle>
          <a:p>
            <a:pPr>
              <a:defRPr/>
            </a:pPr>
            <a:fld id="{315B130A-1E91-48B7-B379-D2485126C94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OLAB011_ToolboxPP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2" descr="C:\Documents and Settings\jalbrech\Desktop\OLAB009_ToolboxPPT_Re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sz="3000">
                <a:latin typeface="+mj-lt"/>
              </a:defRPr>
            </a:lvl1pPr>
          </a:lstStyle>
          <a:p>
            <a:r>
              <a:rPr lang="en-US" dirty="0" smtClean="0"/>
              <a:t>Click to edit Master title style</a:t>
            </a:r>
            <a:endParaRPr lang="en-US" dirty="0"/>
          </a:p>
        </p:txBody>
      </p:sp>
      <p:sp>
        <p:nvSpPr>
          <p:cNvPr id="7" name="Text Placeholder 2"/>
          <p:cNvSpPr>
            <a:spLocks noGrp="1"/>
          </p:cNvSpPr>
          <p:nvPr>
            <p:ph idx="1"/>
          </p:nvPr>
        </p:nvSpPr>
        <p:spPr bwMode="auto">
          <a:xfrm>
            <a:off x="457200" y="1600200"/>
            <a:ext cx="8229600" cy="4525963"/>
          </a:xfrm>
          <a:prstGeom prst="rect">
            <a:avLst/>
          </a:prstGeom>
          <a:noFill/>
          <a:ln w="9525">
            <a:noFill/>
            <a:miter lim="800000"/>
            <a:headEnd/>
            <a:tailEnd/>
          </a:ln>
        </p:spPr>
        <p:txBody>
          <a:bodyPr/>
          <a:lstStyle>
            <a:lvl1pPr marL="342900" marR="0" indent="-342900" algn="l" defTabSz="457200" rtl="0" eaLnBrk="1" fontAlgn="base" latinLnBrk="0" hangingPunct="1">
              <a:lnSpc>
                <a:spcPct val="100000"/>
              </a:lnSpc>
              <a:spcBef>
                <a:spcPct val="20000"/>
              </a:spcBef>
              <a:spcAft>
                <a:spcPct val="0"/>
              </a:spcAft>
              <a:buClrTx/>
              <a:buSzTx/>
              <a:buFont typeface="Arial" charset="0"/>
              <a:buNone/>
              <a:tabLst/>
              <a:defRPr>
                <a:latin typeface="+mj-lt"/>
              </a:defRPr>
            </a:lvl1pPr>
            <a:lvl2pPr marL="742950" marR="0" indent="-285750" algn="l" defTabSz="457200" rtl="0" eaLnBrk="1" fontAlgn="base" latinLnBrk="0" hangingPunct="1">
              <a:lnSpc>
                <a:spcPct val="100000"/>
              </a:lnSpc>
              <a:spcBef>
                <a:spcPct val="20000"/>
              </a:spcBef>
              <a:spcAft>
                <a:spcPct val="0"/>
              </a:spcAft>
              <a:buClrTx/>
              <a:buSzPct val="50000"/>
              <a:buFont typeface="Courier New"/>
              <a:buChar char="o"/>
              <a:tabLst/>
              <a:defRPr/>
            </a:lvl2pPr>
            <a:lvl3pPr marL="1143000" marR="0" indent="-228600" algn="l" defTabSz="457200" rtl="0" eaLnBrk="1" fontAlgn="base" latinLnBrk="0" hangingPunct="1">
              <a:lnSpc>
                <a:spcPct val="100000"/>
              </a:lnSpc>
              <a:spcBef>
                <a:spcPct val="20000"/>
              </a:spcBef>
              <a:spcAft>
                <a:spcPts val="3600"/>
              </a:spcAft>
              <a:buClrTx/>
              <a:buSzTx/>
              <a:buFont typeface="Arial" charset="0"/>
              <a:buChar char="•"/>
              <a:tabLst/>
              <a:defRPr/>
            </a:lvl3pPr>
          </a:lstStyle>
          <a:p>
            <a:pPr lvl="0"/>
            <a:endParaRPr lang="en-US" noProof="0" dirty="0"/>
          </a:p>
        </p:txBody>
      </p:sp>
      <p:sp>
        <p:nvSpPr>
          <p:cNvPr id="5" name="Slide Number Placeholder 4"/>
          <p:cNvSpPr>
            <a:spLocks noGrp="1"/>
          </p:cNvSpPr>
          <p:nvPr>
            <p:ph type="sldNum" sz="quarter" idx="10"/>
          </p:nvPr>
        </p:nvSpPr>
        <p:spPr>
          <a:xfrm>
            <a:off x="6858000" y="5791200"/>
            <a:ext cx="2133600" cy="365125"/>
          </a:xfrm>
        </p:spPr>
        <p:txBody>
          <a:bodyPr/>
          <a:lstStyle>
            <a:lvl1pPr>
              <a:defRPr sz="1000">
                <a:latin typeface="Calibri" pitchFamily="34" charset="0"/>
              </a:defRPr>
            </a:lvl1pPr>
          </a:lstStyle>
          <a:p>
            <a:pPr>
              <a:defRPr/>
            </a:pPr>
            <a:fld id="{315B130A-1E91-48B7-B379-D2485126C944}"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mn-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xfrm>
            <a:off x="8718550" y="6561138"/>
            <a:ext cx="179388" cy="201612"/>
          </a:xfrm>
          <a:prstGeom prst="rect">
            <a:avLst/>
          </a:prstGeom>
          <a:ln/>
        </p:spPr>
        <p:txBody>
          <a:bodyPr/>
          <a:lstStyle>
            <a:lvl1pPr>
              <a:defRPr>
                <a:latin typeface="Calibri" pitchFamily="34" charset="0"/>
              </a:defRPr>
            </a:lvl1pPr>
          </a:lstStyle>
          <a:p>
            <a:pPr>
              <a:defRPr/>
            </a:pPr>
            <a:fld id="{FEDCAB52-F951-4928-9EB4-3D4B2DE774A8}" type="slidenum">
              <a:rPr lang="en-US" smtClean="0"/>
              <a:pPr>
                <a:defRPr/>
              </a:pPr>
              <a:t>‹#›</a:t>
            </a:fld>
            <a:endParaRPr lang="en-US"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OLAB011_ToolboxPPT.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2" descr="C:\Documents and Settings\jalbrech\Desktop\OLAB009_ToolboxPPT_Re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sz="3000">
                <a:latin typeface="+mj-lt"/>
              </a:defRPr>
            </a:lvl1pPr>
          </a:lstStyle>
          <a:p>
            <a:r>
              <a:rPr lang="en-US" dirty="0" smtClean="0"/>
              <a:t>Click to edit Master title style</a:t>
            </a:r>
            <a:endParaRPr lang="en-US" dirty="0"/>
          </a:p>
        </p:txBody>
      </p:sp>
      <p:sp>
        <p:nvSpPr>
          <p:cNvPr id="7" name="Text Placeholder 2"/>
          <p:cNvSpPr>
            <a:spLocks noGrp="1"/>
          </p:cNvSpPr>
          <p:nvPr>
            <p:ph idx="1"/>
          </p:nvPr>
        </p:nvSpPr>
        <p:spPr bwMode="auto">
          <a:xfrm>
            <a:off x="457200" y="1600200"/>
            <a:ext cx="8229600" cy="4525963"/>
          </a:xfrm>
          <a:prstGeom prst="rect">
            <a:avLst/>
          </a:prstGeom>
          <a:noFill/>
          <a:ln w="9525">
            <a:noFill/>
            <a:miter lim="800000"/>
            <a:headEnd/>
            <a:tailEnd/>
          </a:ln>
        </p:spPr>
        <p:txBody>
          <a:bodyPr/>
          <a:lstStyle>
            <a:lvl1pPr marL="342900" marR="0" indent="-342900" algn="l" defTabSz="457200" rtl="0" eaLnBrk="1" fontAlgn="base" latinLnBrk="0" hangingPunct="1">
              <a:lnSpc>
                <a:spcPct val="100000"/>
              </a:lnSpc>
              <a:spcBef>
                <a:spcPct val="20000"/>
              </a:spcBef>
              <a:spcAft>
                <a:spcPct val="0"/>
              </a:spcAft>
              <a:buClrTx/>
              <a:buSzTx/>
              <a:buFont typeface="Arial" charset="0"/>
              <a:buNone/>
              <a:tabLst/>
              <a:defRPr>
                <a:latin typeface="+mj-lt"/>
              </a:defRPr>
            </a:lvl1pPr>
            <a:lvl2pPr marL="742950" marR="0" indent="-285750" algn="l" defTabSz="457200" rtl="0" eaLnBrk="1" fontAlgn="base" latinLnBrk="0" hangingPunct="1">
              <a:lnSpc>
                <a:spcPct val="100000"/>
              </a:lnSpc>
              <a:spcBef>
                <a:spcPct val="20000"/>
              </a:spcBef>
              <a:spcAft>
                <a:spcPct val="0"/>
              </a:spcAft>
              <a:buClrTx/>
              <a:buSzPct val="50000"/>
              <a:buFont typeface="Courier New"/>
              <a:buChar char="o"/>
              <a:tabLst/>
              <a:defRPr/>
            </a:lvl2pPr>
            <a:lvl3pPr marL="1143000" marR="0" indent="-228600" algn="l" defTabSz="457200" rtl="0" eaLnBrk="1" fontAlgn="base" latinLnBrk="0" hangingPunct="1">
              <a:lnSpc>
                <a:spcPct val="100000"/>
              </a:lnSpc>
              <a:spcBef>
                <a:spcPct val="20000"/>
              </a:spcBef>
              <a:spcAft>
                <a:spcPts val="3600"/>
              </a:spcAft>
              <a:buClrTx/>
              <a:buSzTx/>
              <a:buFont typeface="Arial" charset="0"/>
              <a:buChar char="•"/>
              <a:tabLst/>
              <a:defRPr/>
            </a:lvl3pPr>
          </a:lstStyle>
          <a:p>
            <a:pPr lvl="0"/>
            <a:endParaRPr lang="en-US" noProof="0" dirty="0"/>
          </a:p>
        </p:txBody>
      </p:sp>
      <p:sp>
        <p:nvSpPr>
          <p:cNvPr id="5" name="Slide Number Placeholder 4"/>
          <p:cNvSpPr>
            <a:spLocks noGrp="1"/>
          </p:cNvSpPr>
          <p:nvPr>
            <p:ph type="sldNum" sz="quarter" idx="10"/>
          </p:nvPr>
        </p:nvSpPr>
        <p:spPr>
          <a:xfrm>
            <a:off x="6781800" y="5867400"/>
            <a:ext cx="2133600" cy="365125"/>
          </a:xfrm>
        </p:spPr>
        <p:txBody>
          <a:bodyPr/>
          <a:lstStyle>
            <a:lvl1pPr>
              <a:defRPr sz="1000">
                <a:latin typeface="Helvetica 45 Light" charset="0"/>
              </a:defRPr>
            </a:lvl1pPr>
          </a:lstStyle>
          <a:p>
            <a:pPr>
              <a:defRPr/>
            </a:pPr>
            <a:fld id="{315B130A-1E91-48B7-B379-D2485126C94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atin typeface="Calibri" pitchFamily="34" charset="0"/>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2DF089F-0F91-440C-88BB-0E4A204DF3A3}" type="datetime1">
              <a:rPr lang="en-US"/>
              <a:pPr>
                <a:defRPr/>
              </a:pPr>
              <a:t>12/11/2013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CE2ABE2-A435-48F7-93FF-AAFEBD6E8063}" type="slidenum">
              <a:rPr lang="en-US"/>
              <a:pPr>
                <a:defRPr/>
              </a:pPr>
              <a:t>‹#›</a:t>
            </a:fld>
            <a:endParaRPr lang="en-US" dirty="0"/>
          </a:p>
        </p:txBody>
      </p:sp>
      <p:pic>
        <p:nvPicPr>
          <p:cNvPr id="6" name="Picture 2" descr="C:\Documents and Settings\jalbrech\Desktop\OLAB009_ToolboxPPT_Reg.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bri" pitchFamily="34" charset="0"/>
              </a:defRPr>
            </a:lvl1pPr>
          </a:lstStyle>
          <a:p>
            <a:r>
              <a:rPr lang="en-US" dirty="0" smtClean="0"/>
              <a:t>Click to edit Master title style</a:t>
            </a:r>
            <a:endParaRPr lang="en-US" dirty="0"/>
          </a:p>
        </p:txBody>
      </p:sp>
      <p:cxnSp>
        <p:nvCxnSpPr>
          <p:cNvPr id="4" name="Straight Connector 7"/>
          <p:cNvCxnSpPr>
            <a:cxnSpLocks noChangeShapeType="1"/>
          </p:cNvCxnSpPr>
          <p:nvPr userDrawn="1"/>
        </p:nvCxnSpPr>
        <p:spPr bwMode="auto">
          <a:xfrm>
            <a:off x="304800" y="762000"/>
            <a:ext cx="8153400" cy="1588"/>
          </a:xfrm>
          <a:prstGeom prst="line">
            <a:avLst/>
          </a:prstGeom>
          <a:noFill/>
          <a:ln w="12700" algn="ctr">
            <a:solidFill>
              <a:srgbClr val="948A54"/>
            </a:solidFill>
            <a:round/>
            <a:headEnd/>
            <a:tailEnd/>
          </a:ln>
        </p:spPr>
      </p:cxnSp>
      <p:sp>
        <p:nvSpPr>
          <p:cNvPr id="3" name="Content Placeholder 2"/>
          <p:cNvSpPr>
            <a:spLocks noGrp="1"/>
          </p:cNvSpPr>
          <p:nvPr>
            <p:ph idx="1"/>
          </p:nvPr>
        </p:nvSpPr>
        <p:spPr>
          <a:xfrm>
            <a:off x="625475" y="1066800"/>
            <a:ext cx="8272463" cy="5018088"/>
          </a:xfrm>
          <a:prstGeom prst="rect">
            <a:avLst/>
          </a:prstGeom>
        </p:spPr>
        <p:txBody>
          <a:bodyPr/>
          <a:lstStyle>
            <a:lvl1pPr>
              <a:defRPr>
                <a:solidFill>
                  <a:schemeClr val="tx1"/>
                </a:solidFill>
                <a:latin typeface="Calibri" pitchFamily="34" charset="0"/>
              </a:defRPr>
            </a:lvl1pPr>
            <a:lvl2pPr>
              <a:buClrTx/>
              <a:defRPr>
                <a:solidFill>
                  <a:sysClr val="windowText" lastClr="000000"/>
                </a:solidFill>
                <a:latin typeface="Calibri" pitchFamily="34" charset="0"/>
              </a:defRPr>
            </a:lvl2pPr>
            <a:lvl3pPr>
              <a:buClrTx/>
              <a:defRPr>
                <a:solidFill>
                  <a:sysClr val="windowText" lastClr="000000"/>
                </a:solidFill>
                <a:latin typeface="Calibri" pitchFamily="34" charset="0"/>
              </a:defRPr>
            </a:lvl3pPr>
            <a:lvl4pPr>
              <a:buClrTx/>
              <a:defRPr>
                <a:solidFill>
                  <a:sysClr val="windowText" lastClr="000000"/>
                </a:solidFill>
                <a:latin typeface="Calibri" pitchFamily="34" charset="0"/>
              </a:defRPr>
            </a:lvl4pPr>
            <a:lvl5pPr>
              <a:buClrTx/>
              <a:defRPr>
                <a:solidFill>
                  <a:sysClr val="windowText" lastClr="00000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sldNum" sz="quarter" idx="10"/>
          </p:nvPr>
        </p:nvSpPr>
        <p:spPr>
          <a:xfrm>
            <a:off x="8686800" y="5867400"/>
            <a:ext cx="179388" cy="201612"/>
          </a:xfrm>
        </p:spPr>
        <p:txBody>
          <a:bodyPr/>
          <a:lstStyle>
            <a:lvl1pPr>
              <a:defRPr/>
            </a:lvl1pPr>
          </a:lstStyle>
          <a:p>
            <a:pPr>
              <a:defRPr/>
            </a:pPr>
            <a:fld id="{ADFB7120-4FFD-47A5-8496-838C39972172}"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bri" pitchFamily="34" charset="0"/>
              </a:defRPr>
            </a:lvl1pPr>
          </a:lstStyle>
          <a:p>
            <a:r>
              <a:rPr lang="en-US" dirty="0" smtClean="0"/>
              <a:t>Click to edit Master title style</a:t>
            </a:r>
            <a:endParaRPr lang="en-US" dirty="0"/>
          </a:p>
        </p:txBody>
      </p:sp>
      <p:cxnSp>
        <p:nvCxnSpPr>
          <p:cNvPr id="4" name="Straight Connector 7"/>
          <p:cNvCxnSpPr>
            <a:cxnSpLocks noChangeShapeType="1"/>
          </p:cNvCxnSpPr>
          <p:nvPr userDrawn="1"/>
        </p:nvCxnSpPr>
        <p:spPr bwMode="auto">
          <a:xfrm>
            <a:off x="304800" y="762000"/>
            <a:ext cx="8153400" cy="1588"/>
          </a:xfrm>
          <a:prstGeom prst="line">
            <a:avLst/>
          </a:prstGeom>
          <a:noFill/>
          <a:ln w="12700" algn="ctr">
            <a:solidFill>
              <a:srgbClr val="948A54"/>
            </a:solidFill>
            <a:round/>
            <a:headEnd/>
            <a:tailEnd/>
          </a:ln>
        </p:spPr>
      </p:cxnSp>
      <p:sp>
        <p:nvSpPr>
          <p:cNvPr id="3" name="Content Placeholder 2"/>
          <p:cNvSpPr>
            <a:spLocks noGrp="1"/>
          </p:cNvSpPr>
          <p:nvPr>
            <p:ph idx="1"/>
          </p:nvPr>
        </p:nvSpPr>
        <p:spPr>
          <a:xfrm>
            <a:off x="625475" y="1066800"/>
            <a:ext cx="8272463" cy="5018088"/>
          </a:xfrm>
          <a:prstGeom prst="rect">
            <a:avLst/>
          </a:prstGeom>
        </p:spPr>
        <p:txBody>
          <a:bodyPr/>
          <a:lstStyle>
            <a:lvl1pPr>
              <a:defRPr>
                <a:solidFill>
                  <a:schemeClr val="tx1"/>
                </a:solidFill>
                <a:latin typeface="Calibri" pitchFamily="34" charset="0"/>
              </a:defRPr>
            </a:lvl1pPr>
            <a:lvl2pPr>
              <a:buClrTx/>
              <a:defRPr>
                <a:solidFill>
                  <a:sysClr val="windowText" lastClr="000000"/>
                </a:solidFill>
                <a:latin typeface="Calibri" pitchFamily="34" charset="0"/>
              </a:defRPr>
            </a:lvl2pPr>
            <a:lvl3pPr>
              <a:buClrTx/>
              <a:defRPr>
                <a:solidFill>
                  <a:sysClr val="windowText" lastClr="000000"/>
                </a:solidFill>
                <a:latin typeface="Calibri" pitchFamily="34" charset="0"/>
              </a:defRPr>
            </a:lvl3pPr>
            <a:lvl4pPr>
              <a:buClrTx/>
              <a:defRPr>
                <a:solidFill>
                  <a:sysClr val="windowText" lastClr="000000"/>
                </a:solidFill>
                <a:latin typeface="Calibri" pitchFamily="34" charset="0"/>
              </a:defRPr>
            </a:lvl4pPr>
            <a:lvl5pPr>
              <a:buClrTx/>
              <a:defRPr>
                <a:solidFill>
                  <a:sysClr val="windowText" lastClr="00000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sldNum" sz="quarter" idx="10"/>
          </p:nvPr>
        </p:nvSpPr>
        <p:spPr>
          <a:xfrm>
            <a:off x="8534400" y="6019800"/>
            <a:ext cx="179388" cy="201612"/>
          </a:xfrm>
        </p:spPr>
        <p:txBody>
          <a:bodyPr/>
          <a:lstStyle>
            <a:lvl1pPr>
              <a:defRPr/>
            </a:lvl1pPr>
          </a:lstStyle>
          <a:p>
            <a:pPr>
              <a:defRPr/>
            </a:pPr>
            <a:fld id="{ADFB7120-4FFD-47A5-8496-838C39972172}" type="slidenum">
              <a:rPr lang="en-US">
                <a:solidFill>
                  <a:srgbClr val="002C69"/>
                </a:solidFill>
              </a:rPr>
              <a:pPr>
                <a:defRPr/>
              </a:pPr>
              <a:t>‹#›</a:t>
            </a:fld>
            <a:endParaRPr lang="en-US" dirty="0">
              <a:solidFill>
                <a:srgbClr val="002C69"/>
              </a:solidFill>
            </a:endParaRPr>
          </a:p>
        </p:txBody>
      </p:sp>
      <p:pic>
        <p:nvPicPr>
          <p:cNvPr id="6" name="Picture 5" descr="ip_logo_whiteONblack (2).jpg"/>
          <p:cNvPicPr>
            <a:picLocks noChangeAspect="1"/>
          </p:cNvPicPr>
          <p:nvPr userDrawn="1"/>
        </p:nvPicPr>
        <p:blipFill>
          <a:blip r:embed="rId2" cstate="print"/>
          <a:stretch>
            <a:fillRect/>
          </a:stretch>
        </p:blipFill>
        <p:spPr>
          <a:xfrm>
            <a:off x="7162800" y="6477000"/>
            <a:ext cx="914400" cy="304800"/>
          </a:xfrm>
          <a:prstGeom prst="rect">
            <a:avLst/>
          </a:prstGeom>
        </p:spPr>
      </p:pic>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mn-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FEDCAB52-F951-4928-9EB4-3D4B2DE774A8}"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a:p>
        </p:txBody>
      </p:sp>
      <p:sp>
        <p:nvSpPr>
          <p:cNvPr id="3" name="Content Placeholder 2"/>
          <p:cNvSpPr>
            <a:spLocks noGrp="1"/>
          </p:cNvSpPr>
          <p:nvPr>
            <p:ph sz="half" idx="1"/>
          </p:nvPr>
        </p:nvSpPr>
        <p:spPr>
          <a:xfrm>
            <a:off x="625475" y="1066800"/>
            <a:ext cx="4059238" cy="5018088"/>
          </a:xfrm>
          <a:prstGeom prst="rect">
            <a:avLst/>
          </a:prstGeom>
        </p:spPr>
        <p:txBody>
          <a:bodyPr/>
          <a:lstStyle>
            <a:lvl1pPr>
              <a:defRPr sz="2800">
                <a:solidFill>
                  <a:schemeClr val="tx1"/>
                </a:solidFill>
                <a:latin typeface="+mn-lt"/>
              </a:defRPr>
            </a:lvl1pPr>
            <a:lvl2pPr>
              <a:buClrTx/>
              <a:defRPr sz="2400">
                <a:solidFill>
                  <a:schemeClr val="tx1"/>
                </a:solidFill>
                <a:latin typeface="+mn-lt"/>
              </a:defRPr>
            </a:lvl2pPr>
            <a:lvl3pPr>
              <a:buClrTx/>
              <a:defRPr sz="2000">
                <a:solidFill>
                  <a:schemeClr val="tx1"/>
                </a:solidFill>
                <a:latin typeface="+mn-lt"/>
              </a:defRPr>
            </a:lvl3pPr>
            <a:lvl4pPr>
              <a:buClrTx/>
              <a:defRPr sz="1800">
                <a:solidFill>
                  <a:schemeClr val="tx1"/>
                </a:solidFill>
                <a:latin typeface="+mn-lt"/>
              </a:defRPr>
            </a:lvl4pPr>
            <a:lvl5pPr>
              <a:buClrTx/>
              <a:defRPr sz="1800">
                <a:solidFill>
                  <a:schemeClr val="tx1"/>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37113" y="1066800"/>
            <a:ext cx="4060825" cy="5018088"/>
          </a:xfrm>
          <a:prstGeom prst="rect">
            <a:avLst/>
          </a:prstGeom>
        </p:spPr>
        <p:txBody>
          <a:bodyPr/>
          <a:lstStyle>
            <a:lvl1pPr>
              <a:defRPr sz="2800">
                <a:solidFill>
                  <a:schemeClr val="tx1"/>
                </a:solidFill>
                <a:latin typeface="+mn-lt"/>
              </a:defRPr>
            </a:lvl1pPr>
            <a:lvl2pPr>
              <a:buClrTx/>
              <a:defRPr sz="2400">
                <a:solidFill>
                  <a:schemeClr val="tx1"/>
                </a:solidFill>
                <a:latin typeface="+mn-lt"/>
              </a:defRPr>
            </a:lvl2pPr>
            <a:lvl3pPr>
              <a:buClrTx/>
              <a:defRPr sz="2000">
                <a:solidFill>
                  <a:schemeClr val="tx1"/>
                </a:solidFill>
                <a:latin typeface="+mn-lt"/>
              </a:defRPr>
            </a:lvl3pPr>
            <a:lvl4pPr>
              <a:buClrTx/>
              <a:defRPr sz="1800">
                <a:solidFill>
                  <a:schemeClr val="tx1"/>
                </a:solidFill>
                <a:latin typeface="+mn-lt"/>
              </a:defRPr>
            </a:lvl4pPr>
            <a:lvl5pPr>
              <a:buClrTx/>
              <a:defRPr sz="1800">
                <a:solidFill>
                  <a:schemeClr val="tx1"/>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sldNum" sz="quarter" idx="10"/>
          </p:nvPr>
        </p:nvSpPr>
        <p:spPr>
          <a:ln/>
        </p:spPr>
        <p:txBody>
          <a:bodyPr/>
          <a:lstStyle>
            <a:lvl1pPr>
              <a:defRPr/>
            </a:lvl1pPr>
          </a:lstStyle>
          <a:p>
            <a:pPr>
              <a:defRPr/>
            </a:pPr>
            <a:fld id="{74AB6E05-D269-4B45-B2DF-7BBF58D7A346}"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a:p>
        </p:txBody>
      </p:sp>
      <p:sp>
        <p:nvSpPr>
          <p:cNvPr id="3" name="Content Placeholder 2"/>
          <p:cNvSpPr>
            <a:spLocks noGrp="1"/>
          </p:cNvSpPr>
          <p:nvPr>
            <p:ph sz="half" idx="1"/>
          </p:nvPr>
        </p:nvSpPr>
        <p:spPr>
          <a:xfrm>
            <a:off x="625475" y="1066800"/>
            <a:ext cx="4059238" cy="5018088"/>
          </a:xfrm>
          <a:prstGeom prst="rect">
            <a:avLst/>
          </a:prstGeom>
        </p:spPr>
        <p:txBody>
          <a:bodyPr/>
          <a:lstStyle>
            <a:lvl1pPr>
              <a:defRPr sz="2800">
                <a:solidFill>
                  <a:schemeClr val="tx1"/>
                </a:solidFill>
                <a:latin typeface="+mn-lt"/>
              </a:defRPr>
            </a:lvl1pPr>
            <a:lvl2pPr>
              <a:buClrTx/>
              <a:defRPr sz="2400">
                <a:solidFill>
                  <a:schemeClr val="tx1"/>
                </a:solidFill>
                <a:latin typeface="+mn-lt"/>
              </a:defRPr>
            </a:lvl2pPr>
            <a:lvl3pPr>
              <a:buClrTx/>
              <a:defRPr sz="2000">
                <a:solidFill>
                  <a:schemeClr val="tx1"/>
                </a:solidFill>
                <a:latin typeface="+mn-lt"/>
              </a:defRPr>
            </a:lvl3pPr>
            <a:lvl4pPr>
              <a:buClrTx/>
              <a:defRPr sz="1800">
                <a:solidFill>
                  <a:schemeClr val="tx1"/>
                </a:solidFill>
                <a:latin typeface="+mn-lt"/>
              </a:defRPr>
            </a:lvl4pPr>
            <a:lvl5pPr>
              <a:buClrTx/>
              <a:defRPr sz="1800">
                <a:solidFill>
                  <a:schemeClr val="tx1"/>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37113" y="1066800"/>
            <a:ext cx="4060825" cy="5018088"/>
          </a:xfrm>
          <a:prstGeom prst="rect">
            <a:avLst/>
          </a:prstGeom>
        </p:spPr>
        <p:txBody>
          <a:bodyPr/>
          <a:lstStyle>
            <a:lvl1pPr>
              <a:defRPr sz="2800">
                <a:solidFill>
                  <a:schemeClr val="tx1"/>
                </a:solidFill>
                <a:latin typeface="+mn-lt"/>
              </a:defRPr>
            </a:lvl1pPr>
            <a:lvl2pPr>
              <a:buClrTx/>
              <a:defRPr sz="2400">
                <a:solidFill>
                  <a:schemeClr val="tx1"/>
                </a:solidFill>
                <a:latin typeface="+mn-lt"/>
              </a:defRPr>
            </a:lvl2pPr>
            <a:lvl3pPr>
              <a:buClrTx/>
              <a:defRPr sz="2000">
                <a:solidFill>
                  <a:schemeClr val="tx1"/>
                </a:solidFill>
                <a:latin typeface="+mn-lt"/>
              </a:defRPr>
            </a:lvl3pPr>
            <a:lvl4pPr>
              <a:buClrTx/>
              <a:defRPr sz="1800">
                <a:solidFill>
                  <a:schemeClr val="tx1"/>
                </a:solidFill>
                <a:latin typeface="+mn-lt"/>
              </a:defRPr>
            </a:lvl4pPr>
            <a:lvl5pPr>
              <a:buClrTx/>
              <a:defRPr sz="1800">
                <a:solidFill>
                  <a:schemeClr val="tx1"/>
                </a:solidFill>
                <a:latin typeface="+mn-l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noChangeArrowheads="1"/>
          </p:cNvSpPr>
          <p:nvPr>
            <p:ph type="sldNum" sz="quarter" idx="10"/>
          </p:nvPr>
        </p:nvSpPr>
        <p:spPr>
          <a:xfrm>
            <a:off x="8718550" y="6561138"/>
            <a:ext cx="179388" cy="201612"/>
          </a:xfrm>
          <a:prstGeom prst="rect">
            <a:avLst/>
          </a:prstGeom>
          <a:ln/>
        </p:spPr>
        <p:txBody>
          <a:bodyPr/>
          <a:lstStyle>
            <a:lvl1pPr>
              <a:defRPr>
                <a:latin typeface="Calibri" pitchFamily="34" charset="0"/>
              </a:defRPr>
            </a:lvl1pPr>
          </a:lstStyle>
          <a:p>
            <a:pPr>
              <a:defRPr/>
            </a:pPr>
            <a:fld id="{74AB6E05-D269-4B45-B2DF-7BBF58D7A346}" type="slidenum">
              <a:rPr lang="en-US" smtClean="0"/>
              <a:pPr>
                <a:defRPr/>
              </a:pPr>
              <a:t>‹#›</a:t>
            </a:fld>
            <a:endParaRPr lang="en-US"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sldNum" sz="quarter" idx="10"/>
          </p:nvPr>
        </p:nvSpPr>
        <p:spPr>
          <a:ln/>
        </p:spPr>
        <p:txBody>
          <a:bodyPr/>
          <a:lstStyle>
            <a:lvl1pPr>
              <a:defRPr/>
            </a:lvl1pPr>
          </a:lstStyle>
          <a:p>
            <a:pPr>
              <a:defRPr/>
            </a:pPr>
            <a:fld id="{C78A1A1A-2856-4BEB-B24E-5B46044098D6}"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70FCD7CE-6C85-4B24-9F91-40ADD3D72133}"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7" descr="http://gurugupta.files.wordpress.com/2007/10/pg_logo_il.jpg"/>
          <p:cNvPicPr>
            <a:picLocks noChangeAspect="1" noChangeArrowheads="1"/>
          </p:cNvPicPr>
          <p:nvPr userDrawn="1"/>
        </p:nvPicPr>
        <p:blipFill>
          <a:blip r:embed="rId2" cstate="print"/>
          <a:srcRect/>
          <a:stretch>
            <a:fillRect/>
          </a:stretch>
        </p:blipFill>
        <p:spPr bwMode="auto">
          <a:xfrm>
            <a:off x="2743200" y="808038"/>
            <a:ext cx="869950" cy="377825"/>
          </a:xfrm>
          <a:prstGeom prst="rect">
            <a:avLst/>
          </a:prstGeom>
          <a:noFill/>
          <a:ln w="9525">
            <a:noFill/>
            <a:miter lim="800000"/>
            <a:headEnd/>
            <a:tailEnd/>
          </a:ln>
        </p:spPr>
      </p:pic>
      <p:pic>
        <p:nvPicPr>
          <p:cNvPr id="5" name="Picture 7"/>
          <p:cNvPicPr>
            <a:picLocks noChangeAspect="1" noChangeArrowheads="1"/>
          </p:cNvPicPr>
          <p:nvPr userDrawn="1"/>
        </p:nvPicPr>
        <p:blipFill>
          <a:blip r:embed="rId3" cstate="print"/>
          <a:srcRect/>
          <a:stretch>
            <a:fillRect/>
          </a:stretch>
        </p:blipFill>
        <p:spPr bwMode="auto">
          <a:xfrm>
            <a:off x="298450" y="746125"/>
            <a:ext cx="2386013" cy="473075"/>
          </a:xfrm>
          <a:prstGeom prst="rect">
            <a:avLst/>
          </a:prstGeom>
          <a:noFill/>
          <a:ln w="9525">
            <a:noFill/>
            <a:miter lim="800000"/>
            <a:headEnd/>
            <a:tailEnd/>
          </a:ln>
        </p:spPr>
      </p:pic>
      <p:sp>
        <p:nvSpPr>
          <p:cNvPr id="6" name="Rectangle 5"/>
          <p:cNvSpPr/>
          <p:nvPr userDrawn="1"/>
        </p:nvSpPr>
        <p:spPr bwMode="auto">
          <a:xfrm>
            <a:off x="0" y="6172200"/>
            <a:ext cx="5334000" cy="685800"/>
          </a:xfrm>
          <a:prstGeom prst="rect">
            <a:avLst/>
          </a:prstGeom>
          <a:solidFill>
            <a:schemeClr val="bg1"/>
          </a:solidFill>
          <a:ln w="12700" cap="flat" cmpd="sng" algn="ctr">
            <a:noFill/>
            <a:prstDash val="solid"/>
            <a:round/>
            <a:headEnd type="none" w="med" len="med"/>
            <a:tailEnd type="none" w="med" len="med"/>
          </a:ln>
          <a:effectLst/>
        </p:spPr>
        <p:txBody>
          <a:bodyPr tIns="91440" bIns="91440" anchor="ctr"/>
          <a:lstStyle/>
          <a:p>
            <a:pPr>
              <a:spcBef>
                <a:spcPct val="25000"/>
              </a:spcBef>
              <a:buClr>
                <a:srgbClr val="BA0000"/>
              </a:buClr>
              <a:buFont typeface="Wingdings" pitchFamily="2" charset="2"/>
              <a:buNone/>
              <a:defRPr/>
            </a:pPr>
            <a:endParaRPr lang="en-US" dirty="0">
              <a:latin typeface="Calibri"/>
            </a:endParaRPr>
          </a:p>
        </p:txBody>
      </p:sp>
      <p:sp>
        <p:nvSpPr>
          <p:cNvPr id="9" name="Text Placeholder 2"/>
          <p:cNvSpPr>
            <a:spLocks noGrp="1"/>
          </p:cNvSpPr>
          <p:nvPr>
            <p:ph type="body" idx="1" hasCustomPrompt="1"/>
          </p:nvPr>
        </p:nvSpPr>
        <p:spPr>
          <a:xfrm>
            <a:off x="304800" y="2057400"/>
            <a:ext cx="7772400" cy="1500187"/>
          </a:xfrm>
          <a:prstGeom prst="rect">
            <a:avLst/>
          </a:prstGeom>
        </p:spPr>
        <p:txBody>
          <a:bodyPr anchor="b"/>
          <a:lstStyle>
            <a:lvl1pPr marL="0" indent="0">
              <a:spcBef>
                <a:spcPts val="0"/>
              </a:spcBef>
              <a:buNone/>
              <a:defRPr lang="en-US" sz="2000" b="1" cap="all" baseline="0" dirty="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a:defRPr/>
            </a:pPr>
            <a:r>
              <a:rPr lang="en-US" sz="3200" b="1" cap="all" dirty="0" smtClean="0">
                <a:latin typeface="+mj-lt"/>
                <a:ea typeface="+mj-ea"/>
                <a:cs typeface="+mj-cs"/>
              </a:rPr>
              <a:t>P&amp;G Shared learning  </a:t>
            </a:r>
          </a:p>
          <a:p>
            <a:pPr>
              <a:defRPr/>
            </a:pPr>
            <a:r>
              <a:rPr lang="en-US" sz="3200" b="1" cap="all" dirty="0" smtClean="0">
                <a:latin typeface="+mj-lt"/>
                <a:ea typeface="+mj-ea"/>
                <a:cs typeface="+mj-cs"/>
              </a:rPr>
              <a:t>Olay Global Strategy Work</a:t>
            </a:r>
            <a:br>
              <a:rPr lang="en-US" sz="3200" b="1" cap="all" dirty="0" smtClean="0">
                <a:latin typeface="+mj-lt"/>
                <a:ea typeface="+mj-ea"/>
                <a:cs typeface="+mj-cs"/>
              </a:rPr>
            </a:br>
            <a:r>
              <a:rPr lang="en-US" b="1" cap="all" dirty="0" smtClean="0">
                <a:latin typeface="+mj-lt"/>
                <a:ea typeface="+mj-ea"/>
                <a:cs typeface="+mj-cs"/>
              </a:rPr>
              <a:t>Presented: November 18, 2010</a:t>
            </a:r>
            <a:endParaRPr lang="en-US" b="1" cap="all" dirty="0">
              <a:latin typeface="+mj-lt"/>
              <a:ea typeface="+mj-ea"/>
              <a:cs typeface="+mj-cs"/>
            </a:endParaRPr>
          </a:p>
        </p:txBody>
      </p:sp>
      <p:sp>
        <p:nvSpPr>
          <p:cNvPr id="7" name="Rectangle 4"/>
          <p:cNvSpPr>
            <a:spLocks noGrp="1" noChangeArrowheads="1"/>
          </p:cNvSpPr>
          <p:nvPr>
            <p:ph type="sldNum" sz="quarter" idx="10"/>
          </p:nvPr>
        </p:nvSpPr>
        <p:spPr/>
        <p:txBody>
          <a:bodyPr/>
          <a:lstStyle>
            <a:lvl1pPr>
              <a:defRPr/>
            </a:lvl1pPr>
          </a:lstStyle>
          <a:p>
            <a:pPr>
              <a:defRPr/>
            </a:pPr>
            <a:fld id="{971D5BEF-D508-4A22-A280-6A488416FA85}"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436378C5-28CF-47E6-AF6D-4D42B61B898C}"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1CB4AF61-DE07-4242-8DC7-58931076258B}"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5475" y="1066800"/>
            <a:ext cx="8272463" cy="5018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509561E-35FA-45CB-85B4-9602E595F76F}"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1013" y="469900"/>
            <a:ext cx="2066925" cy="5614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5475" y="469900"/>
            <a:ext cx="6053138" cy="56149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E9A5EAAD-13CF-4CE5-B5CD-6A22ECF66FE5}" type="slidenum">
              <a:rPr lang="en-US">
                <a:solidFill>
                  <a:srgbClr val="002C69"/>
                </a:solidFill>
              </a:rPr>
              <a:pPr>
                <a:defRPr/>
              </a:pPr>
              <a:t>‹#›</a:t>
            </a:fld>
            <a:endParaRPr lang="en-US" dirty="0">
              <a:solidFill>
                <a:srgbClr val="002C69"/>
              </a:solidFill>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2" descr="C:\Documents and Settings\jalbrech\Desktop\OLAB011_DIV.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ctrTitle"/>
          </p:nvPr>
        </p:nvSpPr>
        <p:spPr>
          <a:xfrm>
            <a:off x="685800" y="2819400"/>
            <a:ext cx="7772400" cy="1470025"/>
          </a:xfrm>
        </p:spPr>
        <p:txBody>
          <a:bodyPr/>
          <a:lstStyle>
            <a:lvl1pPr algn="ctr">
              <a:defRPr sz="2800" b="0" i="0" cap="all" spc="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Calibri" pitchFamily="34" charset="0"/>
                <a:cs typeface="Calibri" pitchFamily="34"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600">
                <a:solidFill>
                  <a:schemeClr val="tx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sldNum" sz="quarter" idx="10"/>
          </p:nvPr>
        </p:nvSpPr>
        <p:spPr>
          <a:xfrm>
            <a:off x="8718550" y="6561138"/>
            <a:ext cx="179388" cy="201612"/>
          </a:xfrm>
          <a:prstGeom prst="rect">
            <a:avLst/>
          </a:prstGeom>
          <a:ln/>
        </p:spPr>
        <p:txBody>
          <a:bodyPr/>
          <a:lstStyle>
            <a:lvl1pPr>
              <a:defRPr>
                <a:latin typeface="Calibri" pitchFamily="34" charset="0"/>
              </a:defRPr>
            </a:lvl1pPr>
          </a:lstStyle>
          <a:p>
            <a:pPr>
              <a:defRPr/>
            </a:pPr>
            <a:fld id="{C78A1A1A-2856-4BEB-B24E-5B46044098D6}" type="slidenum">
              <a:rPr lang="en-US" smtClean="0"/>
              <a:pPr>
                <a:defRPr/>
              </a:pPr>
              <a:t>‹#›</a:t>
            </a:fld>
            <a:endParaRPr lang="en-US"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xfrm>
            <a:off x="8718550" y="6561138"/>
            <a:ext cx="179388" cy="201612"/>
          </a:xfrm>
          <a:prstGeom prst="rect">
            <a:avLst/>
          </a:prstGeom>
          <a:ln/>
        </p:spPr>
        <p:txBody>
          <a:bodyPr/>
          <a:lstStyle>
            <a:lvl1pPr>
              <a:defRPr>
                <a:latin typeface="Calibri" pitchFamily="34" charset="0"/>
              </a:defRPr>
            </a:lvl1pPr>
          </a:lstStyle>
          <a:p>
            <a:pPr>
              <a:defRPr/>
            </a:pPr>
            <a:fld id="{70FCD7CE-6C85-4B24-9F91-40ADD3D72133}" type="slidenum">
              <a:rPr lang="en-US" smtClean="0"/>
              <a:pPr>
                <a:defRPr/>
              </a:pPr>
              <a:t>‹#›</a:t>
            </a:fld>
            <a:endParaRPr lang="en-US"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7" descr="http://gurugupta.files.wordpress.com/2007/10/pg_logo_il.jpg"/>
          <p:cNvPicPr>
            <a:picLocks noChangeAspect="1" noChangeArrowheads="1"/>
          </p:cNvPicPr>
          <p:nvPr userDrawn="1"/>
        </p:nvPicPr>
        <p:blipFill>
          <a:blip r:embed="rId2" cstate="print"/>
          <a:srcRect/>
          <a:stretch>
            <a:fillRect/>
          </a:stretch>
        </p:blipFill>
        <p:spPr bwMode="auto">
          <a:xfrm>
            <a:off x="2743200" y="808038"/>
            <a:ext cx="869950" cy="377825"/>
          </a:xfrm>
          <a:prstGeom prst="rect">
            <a:avLst/>
          </a:prstGeom>
          <a:noFill/>
          <a:ln w="9525">
            <a:noFill/>
            <a:miter lim="800000"/>
            <a:headEnd/>
            <a:tailEnd/>
          </a:ln>
        </p:spPr>
      </p:pic>
      <p:pic>
        <p:nvPicPr>
          <p:cNvPr id="5" name="Picture 7"/>
          <p:cNvPicPr>
            <a:picLocks noChangeAspect="1" noChangeArrowheads="1"/>
          </p:cNvPicPr>
          <p:nvPr userDrawn="1"/>
        </p:nvPicPr>
        <p:blipFill>
          <a:blip r:embed="rId3" cstate="print"/>
          <a:srcRect/>
          <a:stretch>
            <a:fillRect/>
          </a:stretch>
        </p:blipFill>
        <p:spPr bwMode="auto">
          <a:xfrm>
            <a:off x="298450" y="746125"/>
            <a:ext cx="2386013" cy="473075"/>
          </a:xfrm>
          <a:prstGeom prst="rect">
            <a:avLst/>
          </a:prstGeom>
          <a:noFill/>
          <a:ln w="9525">
            <a:noFill/>
            <a:miter lim="800000"/>
            <a:headEnd/>
            <a:tailEnd/>
          </a:ln>
        </p:spPr>
      </p:pic>
      <p:sp>
        <p:nvSpPr>
          <p:cNvPr id="6" name="Rectangle 5"/>
          <p:cNvSpPr/>
          <p:nvPr userDrawn="1"/>
        </p:nvSpPr>
        <p:spPr bwMode="auto">
          <a:xfrm>
            <a:off x="0" y="6172200"/>
            <a:ext cx="5334000" cy="685800"/>
          </a:xfrm>
          <a:prstGeom prst="rect">
            <a:avLst/>
          </a:prstGeom>
          <a:solidFill>
            <a:schemeClr val="bg1"/>
          </a:solidFill>
          <a:ln w="12700" cap="flat" cmpd="sng" algn="ctr">
            <a:noFill/>
            <a:prstDash val="solid"/>
            <a:round/>
            <a:headEnd type="none" w="med" len="med"/>
            <a:tailEnd type="none" w="med" len="med"/>
          </a:ln>
          <a:effectLst/>
        </p:spPr>
        <p:txBody>
          <a:bodyPr tIns="91440" bIns="91440" anchor="ctr"/>
          <a:lstStyle/>
          <a:p>
            <a:pPr>
              <a:spcBef>
                <a:spcPct val="25000"/>
              </a:spcBef>
              <a:buClr>
                <a:schemeClr val="tx2"/>
              </a:buClr>
              <a:buFont typeface="Wingdings" pitchFamily="2" charset="2"/>
              <a:buNone/>
              <a:defRPr/>
            </a:pPr>
            <a:endParaRPr lang="en-US" dirty="0">
              <a:latin typeface="Calibri" pitchFamily="34" charset="0"/>
            </a:endParaRPr>
          </a:p>
        </p:txBody>
      </p:sp>
      <p:sp>
        <p:nvSpPr>
          <p:cNvPr id="9" name="Text Placeholder 2"/>
          <p:cNvSpPr>
            <a:spLocks noGrp="1"/>
          </p:cNvSpPr>
          <p:nvPr>
            <p:ph type="body" idx="1" hasCustomPrompt="1"/>
          </p:nvPr>
        </p:nvSpPr>
        <p:spPr>
          <a:xfrm>
            <a:off x="304800" y="2057400"/>
            <a:ext cx="7772400" cy="1500187"/>
          </a:xfrm>
          <a:prstGeom prst="rect">
            <a:avLst/>
          </a:prstGeom>
        </p:spPr>
        <p:txBody>
          <a:bodyPr anchor="b"/>
          <a:lstStyle>
            <a:lvl1pPr marL="0" indent="0">
              <a:spcBef>
                <a:spcPts val="0"/>
              </a:spcBef>
              <a:buNone/>
              <a:defRPr lang="en-US" sz="2000" b="1" cap="all" baseline="0" dirty="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a:defRPr/>
            </a:pPr>
            <a:r>
              <a:rPr lang="en-US" sz="3200" b="1" cap="all" dirty="0" smtClean="0">
                <a:latin typeface="+mj-lt"/>
                <a:ea typeface="+mj-ea"/>
                <a:cs typeface="+mj-cs"/>
              </a:rPr>
              <a:t>P&amp;G Shared learning  </a:t>
            </a:r>
          </a:p>
          <a:p>
            <a:pPr>
              <a:defRPr/>
            </a:pPr>
            <a:r>
              <a:rPr lang="en-US" sz="3200" b="1" cap="all" dirty="0" smtClean="0">
                <a:latin typeface="+mj-lt"/>
                <a:ea typeface="+mj-ea"/>
                <a:cs typeface="+mj-cs"/>
              </a:rPr>
              <a:t>Olay Global Strategy Work</a:t>
            </a:r>
            <a:br>
              <a:rPr lang="en-US" sz="3200" b="1" cap="all" dirty="0" smtClean="0">
                <a:latin typeface="+mj-lt"/>
                <a:ea typeface="+mj-ea"/>
                <a:cs typeface="+mj-cs"/>
              </a:rPr>
            </a:br>
            <a:r>
              <a:rPr lang="en-US" b="1" cap="all" dirty="0" smtClean="0">
                <a:latin typeface="+mj-lt"/>
                <a:ea typeface="+mj-ea"/>
                <a:cs typeface="+mj-cs"/>
              </a:rPr>
              <a:t>Presented: November 18, 2010</a:t>
            </a:r>
            <a:endParaRPr lang="en-US" b="1" cap="all" dirty="0">
              <a:latin typeface="+mj-lt"/>
              <a:ea typeface="+mj-ea"/>
              <a:cs typeface="+mj-cs"/>
            </a:endParaRPr>
          </a:p>
        </p:txBody>
      </p:sp>
      <p:sp>
        <p:nvSpPr>
          <p:cNvPr id="7" name="Rectangle 4"/>
          <p:cNvSpPr>
            <a:spLocks noGrp="1" noChangeArrowheads="1"/>
          </p:cNvSpPr>
          <p:nvPr>
            <p:ph type="sldNum" sz="quarter" idx="10"/>
          </p:nvPr>
        </p:nvSpPr>
        <p:spPr>
          <a:xfrm>
            <a:off x="8718550" y="6561138"/>
            <a:ext cx="179388" cy="201612"/>
          </a:xfrm>
          <a:prstGeom prst="rect">
            <a:avLst/>
          </a:prstGeom>
        </p:spPr>
        <p:txBody>
          <a:bodyPr/>
          <a:lstStyle>
            <a:lvl1pPr>
              <a:defRPr>
                <a:latin typeface="Calibri" pitchFamily="34" charset="0"/>
              </a:defRPr>
            </a:lvl1pPr>
          </a:lstStyle>
          <a:p>
            <a:pPr>
              <a:defRPr/>
            </a:pPr>
            <a:fld id="{971D5BEF-D508-4A22-A280-6A488416FA85}" type="slidenum">
              <a:rPr lang="en-US" smtClean="0"/>
              <a:pPr>
                <a:defRPr/>
              </a:pPr>
              <a:t>‹#›</a:t>
            </a:fld>
            <a:endParaRPr lang="en-US"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noChangeArrowheads="1"/>
          </p:cNvSpPr>
          <p:nvPr>
            <p:ph type="sldNum" sz="quarter" idx="10"/>
          </p:nvPr>
        </p:nvSpPr>
        <p:spPr>
          <a:xfrm>
            <a:off x="8718550" y="6561138"/>
            <a:ext cx="179388" cy="201612"/>
          </a:xfrm>
          <a:prstGeom prst="rect">
            <a:avLst/>
          </a:prstGeom>
          <a:ln/>
        </p:spPr>
        <p:txBody>
          <a:bodyPr/>
          <a:lstStyle>
            <a:lvl1pPr>
              <a:defRPr>
                <a:latin typeface="Calibri" pitchFamily="34" charset="0"/>
              </a:defRPr>
            </a:lvl1pPr>
          </a:lstStyle>
          <a:p>
            <a:pPr>
              <a:defRPr/>
            </a:pPr>
            <a:fld id="{436378C5-28CF-47E6-AF6D-4D42B61B898C}" type="slidenum">
              <a:rPr lang="en-US" smtClean="0"/>
              <a:pPr>
                <a:defRPr/>
              </a:pPr>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8718550" y="6561138"/>
            <a:ext cx="179388" cy="201612"/>
          </a:xfrm>
          <a:prstGeom prst="rect">
            <a:avLst/>
          </a:prstGeom>
          <a:ln/>
        </p:spPr>
        <p:txBody>
          <a:bodyPr/>
          <a:lstStyle>
            <a:lvl1pPr>
              <a:defRPr>
                <a:latin typeface="Calibri" pitchFamily="34" charset="0"/>
              </a:defRPr>
            </a:lvl1pPr>
          </a:lstStyle>
          <a:p>
            <a:pPr>
              <a:defRPr/>
            </a:pPr>
            <a:fld id="{1CB4AF61-DE07-4242-8DC7-58931076258B}" type="slidenum">
              <a:rPr lang="en-US" smtClean="0"/>
              <a:pPr>
                <a:defRPr/>
              </a:pPr>
              <a:t>‹#›</a:t>
            </a:fld>
            <a:endParaRPr 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5475" y="1066800"/>
            <a:ext cx="8272463" cy="50180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xfrm>
            <a:off x="8718550" y="6561138"/>
            <a:ext cx="179388" cy="201612"/>
          </a:xfrm>
          <a:prstGeom prst="rect">
            <a:avLst/>
          </a:prstGeom>
          <a:ln/>
        </p:spPr>
        <p:txBody>
          <a:bodyPr/>
          <a:lstStyle>
            <a:lvl1pPr>
              <a:defRPr>
                <a:latin typeface="Calibri" pitchFamily="34" charset="0"/>
              </a:defRPr>
            </a:lvl1pPr>
          </a:lstStyle>
          <a:p>
            <a:pPr>
              <a:defRPr/>
            </a:pPr>
            <a:fld id="{4509561E-35FA-45CB-85B4-9602E595F76F}" type="slidenum">
              <a:rPr lang="en-US" smtClean="0"/>
              <a:pPr>
                <a:defRPr/>
              </a:pPr>
              <a:t>‹#›</a:t>
            </a:fld>
            <a:endParaRPr lang="en-US"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albrech\Desktop\OLAB009_ToolboxPPT_Reg.jpg"/>
          <p:cNvPicPr>
            <a:picLocks noChangeAspect="1" noChangeArrowheads="1"/>
          </p:cNvPicPr>
          <p:nvPr/>
        </p:nvPicPr>
        <p:blipFill>
          <a:blip r:embed="rId18" cstate="print"/>
          <a:srcRect/>
          <a:stretch>
            <a:fillRect/>
          </a:stretch>
        </p:blipFill>
        <p:spPr bwMode="auto">
          <a:xfrm>
            <a:off x="0" y="0"/>
            <a:ext cx="9144000" cy="6858000"/>
          </a:xfrm>
          <a:prstGeom prst="rect">
            <a:avLst/>
          </a:prstGeom>
          <a:noFill/>
          <a:ln w="9525">
            <a:noFill/>
            <a:miter lim="800000"/>
            <a:headEnd/>
            <a:tailEnd/>
          </a:ln>
        </p:spPr>
      </p:pic>
      <p:sp>
        <p:nvSpPr>
          <p:cNvPr id="1027" name="Rectangle 5"/>
          <p:cNvSpPr>
            <a:spLocks noGrp="1" noChangeArrowheads="1"/>
          </p:cNvSpPr>
          <p:nvPr>
            <p:ph type="title"/>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pic>
        <p:nvPicPr>
          <p:cNvPr id="5" name="Picture 2"/>
          <p:cNvPicPr>
            <a:picLocks noChangeAspect="1" noChangeArrowheads="1"/>
          </p:cNvPicPr>
          <p:nvPr userDrawn="1"/>
        </p:nvPicPr>
        <p:blipFill>
          <a:blip r:embed="rId19" cstate="print"/>
          <a:srcRect/>
          <a:stretch>
            <a:fillRect/>
          </a:stretch>
        </p:blipFill>
        <p:spPr bwMode="auto">
          <a:xfrm>
            <a:off x="7436064" y="6490838"/>
            <a:ext cx="722286" cy="23851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4105" r:id="rId1"/>
    <p:sldLayoutId id="2147484096" r:id="rId2"/>
    <p:sldLayoutId id="2147484097" r:id="rId3"/>
    <p:sldLayoutId id="2147484098" r:id="rId4"/>
    <p:sldLayoutId id="2147484099" r:id="rId5"/>
    <p:sldLayoutId id="2147484106" r:id="rId6"/>
    <p:sldLayoutId id="2147484100" r:id="rId7"/>
    <p:sldLayoutId id="2147484101" r:id="rId8"/>
    <p:sldLayoutId id="2147484102" r:id="rId9"/>
    <p:sldLayoutId id="2147484103" r:id="rId10"/>
    <p:sldLayoutId id="2147484118" r:id="rId11"/>
    <p:sldLayoutId id="2147484185" r:id="rId12"/>
    <p:sldLayoutId id="2147484193" r:id="rId13"/>
    <p:sldLayoutId id="2147484198" r:id="rId14"/>
    <p:sldLayoutId id="2147484199" r:id="rId15"/>
    <p:sldLayoutId id="2147484202" r:id="rId16"/>
  </p:sldLayoutIdLst>
  <p:transition spd="med"/>
  <p:timing>
    <p:tnLst>
      <p:par>
        <p:cTn id="1" dur="indefinite" restart="never" nodeType="tmRoot"/>
      </p:par>
    </p:tnLst>
  </p:timing>
  <p:hf hdr="0" dt="0"/>
  <p:txStyles>
    <p:titleStyle>
      <a:lvl1pPr algn="l" rtl="0" eaLnBrk="0" fontAlgn="base" hangingPunct="0">
        <a:lnSpc>
          <a:spcPct val="90000"/>
        </a:lnSpc>
        <a:spcBef>
          <a:spcPct val="0"/>
        </a:spcBef>
        <a:spcAft>
          <a:spcPct val="0"/>
        </a:spcAft>
        <a:buClr>
          <a:schemeClr val="folHlink"/>
        </a:buClr>
        <a:buSzPct val="130000"/>
        <a:defRPr sz="2200" b="1">
          <a:solidFill>
            <a:sysClr val="windowText" lastClr="000000"/>
          </a:solidFill>
          <a:latin typeface="Calibri" pitchFamily="34" charset="0"/>
          <a:ea typeface="+mj-ea"/>
          <a:cs typeface="+mj-cs"/>
        </a:defRPr>
      </a:lvl1pPr>
      <a:lvl2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2pPr>
      <a:lvl3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3pPr>
      <a:lvl4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4pPr>
      <a:lvl5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5pPr>
      <a:lvl6pPr marL="4572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6pPr>
      <a:lvl7pPr marL="9144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7pPr>
      <a:lvl8pPr marL="13716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8pPr>
      <a:lvl9pPr marL="18288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9pPr>
    </p:titleStyle>
    <p:bodyStyle>
      <a:lvl1pPr marL="342900" indent="-342900" algn="l" rtl="0" eaLnBrk="0" fontAlgn="base" hangingPunct="0">
        <a:spcBef>
          <a:spcPct val="75000"/>
        </a:spcBef>
        <a:spcAft>
          <a:spcPct val="0"/>
        </a:spcAft>
        <a:buClr>
          <a:schemeClr val="tx2"/>
        </a:buClr>
        <a:defRPr sz="2000">
          <a:solidFill>
            <a:schemeClr val="folHlink"/>
          </a:solidFill>
          <a:latin typeface="+mn-lt"/>
          <a:ea typeface="+mn-ea"/>
          <a:cs typeface="+mn-cs"/>
        </a:defRPr>
      </a:lvl1pPr>
      <a:lvl2pPr marL="406400" indent="-292100" algn="l" rtl="0" eaLnBrk="0" fontAlgn="base" hangingPunct="0">
        <a:spcBef>
          <a:spcPct val="75000"/>
        </a:spcBef>
        <a:spcAft>
          <a:spcPct val="0"/>
        </a:spcAft>
        <a:buClr>
          <a:schemeClr val="tx2"/>
        </a:buClr>
        <a:buFont typeface="Wingdings" pitchFamily="2" charset="2"/>
        <a:buChar char="§"/>
        <a:defRPr sz="2000">
          <a:solidFill>
            <a:schemeClr val="folHlink"/>
          </a:solidFill>
          <a:latin typeface="+mn-lt"/>
        </a:defRPr>
      </a:lvl2pPr>
      <a:lvl3pPr marL="800100" indent="-279400" algn="l" rtl="0" eaLnBrk="0" fontAlgn="base" hangingPunct="0">
        <a:spcBef>
          <a:spcPct val="75000"/>
        </a:spcBef>
        <a:spcAft>
          <a:spcPct val="0"/>
        </a:spcAft>
        <a:buClr>
          <a:schemeClr val="folHlink"/>
        </a:buClr>
        <a:buFont typeface="Arial" pitchFamily="34" charset="0"/>
        <a:buChar char="–"/>
        <a:defRPr sz="2000">
          <a:solidFill>
            <a:schemeClr val="folHlink"/>
          </a:solidFill>
          <a:latin typeface="+mn-lt"/>
        </a:defRPr>
      </a:lvl3pPr>
      <a:lvl4pPr marL="1206500" indent="-292100" algn="l" rtl="0" eaLnBrk="0" fontAlgn="base" hangingPunct="0">
        <a:spcBef>
          <a:spcPct val="75000"/>
        </a:spcBef>
        <a:spcAft>
          <a:spcPct val="0"/>
        </a:spcAft>
        <a:buClr>
          <a:schemeClr val="tx2"/>
        </a:buClr>
        <a:buFont typeface="Wingdings" pitchFamily="2" charset="2"/>
        <a:buChar char="§"/>
        <a:defRPr sz="2000">
          <a:solidFill>
            <a:schemeClr val="folHlink"/>
          </a:solidFill>
          <a:latin typeface="+mn-lt"/>
        </a:defRPr>
      </a:lvl4pPr>
      <a:lvl5pPr marL="1600200" indent="-279400" algn="l" rtl="0" eaLnBrk="0" fontAlgn="base" hangingPunct="0">
        <a:spcBef>
          <a:spcPct val="75000"/>
        </a:spcBef>
        <a:spcAft>
          <a:spcPct val="0"/>
        </a:spcAft>
        <a:buClr>
          <a:schemeClr val="folHlink"/>
        </a:buClr>
        <a:buFont typeface="Arial" pitchFamily="34" charset="0"/>
        <a:buChar char="–"/>
        <a:defRPr sz="2000">
          <a:solidFill>
            <a:schemeClr val="folHlink"/>
          </a:solidFill>
          <a:latin typeface="+mn-lt"/>
        </a:defRPr>
      </a:lvl5pPr>
      <a:lvl6pPr marL="2057400" indent="-279400" algn="l" rtl="0" fontAlgn="base">
        <a:spcBef>
          <a:spcPct val="75000"/>
        </a:spcBef>
        <a:spcAft>
          <a:spcPct val="0"/>
        </a:spcAft>
        <a:buClr>
          <a:schemeClr val="folHlink"/>
        </a:buClr>
        <a:buFont typeface="Arial" charset="0"/>
        <a:buChar char="–"/>
        <a:defRPr sz="2000">
          <a:solidFill>
            <a:schemeClr val="folHlink"/>
          </a:solidFill>
          <a:latin typeface="+mn-lt"/>
        </a:defRPr>
      </a:lvl6pPr>
      <a:lvl7pPr marL="2514600" indent="-279400" algn="l" rtl="0" fontAlgn="base">
        <a:spcBef>
          <a:spcPct val="75000"/>
        </a:spcBef>
        <a:spcAft>
          <a:spcPct val="0"/>
        </a:spcAft>
        <a:buClr>
          <a:schemeClr val="folHlink"/>
        </a:buClr>
        <a:buFont typeface="Arial" charset="0"/>
        <a:buChar char="–"/>
        <a:defRPr sz="2000">
          <a:solidFill>
            <a:schemeClr val="folHlink"/>
          </a:solidFill>
          <a:latin typeface="+mn-lt"/>
        </a:defRPr>
      </a:lvl7pPr>
      <a:lvl8pPr marL="2971800" indent="-279400" algn="l" rtl="0" fontAlgn="base">
        <a:spcBef>
          <a:spcPct val="75000"/>
        </a:spcBef>
        <a:spcAft>
          <a:spcPct val="0"/>
        </a:spcAft>
        <a:buClr>
          <a:schemeClr val="folHlink"/>
        </a:buClr>
        <a:buFont typeface="Arial" charset="0"/>
        <a:buChar char="–"/>
        <a:defRPr sz="2000">
          <a:solidFill>
            <a:schemeClr val="folHlink"/>
          </a:solidFill>
          <a:latin typeface="+mn-lt"/>
        </a:defRPr>
      </a:lvl8pPr>
      <a:lvl9pPr marL="3429000" indent="-279400" algn="l" rtl="0" fontAlgn="base">
        <a:spcBef>
          <a:spcPct val="75000"/>
        </a:spcBef>
        <a:spcAft>
          <a:spcPct val="0"/>
        </a:spcAft>
        <a:buClr>
          <a:schemeClr val="folHlink"/>
        </a:buClr>
        <a:buFont typeface="Arial" charset="0"/>
        <a:buChar char="–"/>
        <a:defRPr sz="2000">
          <a:solidFill>
            <a:schemeClr val="fo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defTabSz="457200">
              <a:defRPr/>
            </a:pPr>
            <a:fld id="{FD9F188A-0495-408B-8513-69CA4966710E}" type="datetime1">
              <a:rPr lang="en-US"/>
              <a:pPr defTabSz="457200">
                <a:defRPr/>
              </a:pPr>
              <a:t>12/11/2013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charset="-128"/>
              </a:defRPr>
            </a:lvl1pPr>
          </a:lstStyle>
          <a:p>
            <a:pPr defTabSz="457200">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defTabSz="457200">
              <a:defRPr/>
            </a:pPr>
            <a:fld id="{578EF4F8-0A8A-46D3-A1FE-174B565D2165}" type="slidenum">
              <a:rPr lang="en-US"/>
              <a:pPr defTabSz="457200">
                <a:defRPr/>
              </a:pPr>
              <a:t>‹#›</a:t>
            </a:fld>
            <a:endParaRPr lang="en-US" dirty="0"/>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7" r:id="rId4"/>
  </p:sldLayoutIdLst>
  <p:txStyles>
    <p:titleStyle>
      <a:lvl1pPr algn="l" defTabSz="457200" rtl="0" eaLnBrk="0" fontAlgn="base" hangingPunct="0">
        <a:spcBef>
          <a:spcPct val="0"/>
        </a:spcBef>
        <a:spcAft>
          <a:spcPct val="0"/>
        </a:spcAft>
        <a:defRPr sz="3200" kern="1200">
          <a:solidFill>
            <a:schemeClr val="tx1"/>
          </a:solidFill>
          <a:latin typeface="Calibri" pitchFamily="34" charset="0"/>
          <a:ea typeface="ＭＳ Ｐゴシック" charset="-128"/>
          <a:cs typeface="Calibri" pitchFamily="34" charset="0"/>
        </a:defRPr>
      </a:lvl1pPr>
      <a:lvl2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2pPr>
      <a:lvl3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3pPr>
      <a:lvl4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4pPr>
      <a:lvl5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defRPr sz="2400" kern="1200">
          <a:solidFill>
            <a:schemeClr val="tx1"/>
          </a:solidFill>
          <a:latin typeface="Calibri" pitchFamily="34" charset="0"/>
          <a:ea typeface="ＭＳ Ｐゴシック" charset="-128"/>
          <a:cs typeface="Calibri" pitchFamily="34" charset="0"/>
        </a:defRPr>
      </a:lvl1pPr>
      <a:lvl2pPr marL="742950" indent="-285750" algn="l" defTabSz="457200" rtl="0" eaLnBrk="0" fontAlgn="base" hangingPunct="0">
        <a:spcBef>
          <a:spcPct val="20000"/>
        </a:spcBef>
        <a:spcAft>
          <a:spcPct val="0"/>
        </a:spcAft>
        <a:buSzPct val="50000"/>
        <a:buFont typeface="Courier New" pitchFamily="49" charset="0"/>
        <a:buChar char="o"/>
        <a:defRPr sz="2000" kern="1200" cap="all">
          <a:solidFill>
            <a:schemeClr val="tx1"/>
          </a:solidFill>
          <a:latin typeface="Calibri" pitchFamily="34" charset="0"/>
          <a:ea typeface="ＭＳ Ｐゴシック" charset="-128"/>
          <a:cs typeface="Calibri" pitchFamily="34" charset="0"/>
        </a:defRPr>
      </a:lvl2pPr>
      <a:lvl3pPr marL="1143000" indent="-228600" algn="l" defTabSz="457200" rtl="0" eaLnBrk="0" fontAlgn="base" hangingPunct="0">
        <a:spcBef>
          <a:spcPct val="20000"/>
        </a:spcBef>
        <a:spcAft>
          <a:spcPts val="3600"/>
        </a:spcAft>
        <a:buFont typeface="Arial" pitchFamily="34" charset="0"/>
        <a:buChar char="•"/>
        <a:defRPr sz="1600" kern="1200">
          <a:solidFill>
            <a:schemeClr val="tx1"/>
          </a:solidFill>
          <a:latin typeface="Calibri" pitchFamily="34" charset="0"/>
          <a:ea typeface="ＭＳ Ｐゴシック" charset="-128"/>
          <a:cs typeface="Calibri" pitchFamily="34" charset="0"/>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Helvetica 45 Light"/>
          <a:ea typeface="ＭＳ Ｐゴシック" charset="-128"/>
          <a:cs typeface="Helvetica 45 Light"/>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45 Light"/>
          <a:ea typeface="ＭＳ Ｐゴシック" charset="-128"/>
          <a:cs typeface="Helvetica 4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charset="-128"/>
              </a:defRPr>
            </a:lvl1pPr>
          </a:lstStyle>
          <a:p>
            <a:pPr defTabSz="457200">
              <a:defRPr/>
            </a:pPr>
            <a:fld id="{FD9F188A-0495-408B-8513-69CA4966710E}" type="datetime1">
              <a:rPr lang="en-US"/>
              <a:pPr defTabSz="457200">
                <a:defRPr/>
              </a:pPr>
              <a:t>12/11/2013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charset="-128"/>
              </a:defRPr>
            </a:lvl1pPr>
          </a:lstStyle>
          <a:p>
            <a:pPr defTabSz="457200">
              <a:defRPr/>
            </a:pPr>
            <a:endParaRPr lang="en-US" dirty="0"/>
          </a:p>
        </p:txBody>
      </p:sp>
      <p:sp>
        <p:nvSpPr>
          <p:cNvPr id="6" name="Slide Number Placeholder 5"/>
          <p:cNvSpPr>
            <a:spLocks noGrp="1"/>
          </p:cNvSpPr>
          <p:nvPr>
            <p:ph type="sldNum" sz="quarter" idx="4"/>
          </p:nvPr>
        </p:nvSpPr>
        <p:spPr>
          <a:xfrm>
            <a:off x="6553200" y="57150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defTabSz="457200">
              <a:defRPr/>
            </a:pPr>
            <a:fld id="{578EF4F8-0A8A-46D3-A1FE-174B565D2165}" type="slidenum">
              <a:rPr lang="en-US"/>
              <a:pPr defTabSz="457200">
                <a:defRPr/>
              </a:pPr>
              <a:t>‹#›</a:t>
            </a:fld>
            <a:endParaRPr lang="en-US" dirty="0"/>
          </a:p>
        </p:txBody>
      </p:sp>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Lst>
  <p:txStyles>
    <p:titleStyle>
      <a:lvl1pPr algn="l" defTabSz="457200" rtl="0" eaLnBrk="0" fontAlgn="base" hangingPunct="0">
        <a:spcBef>
          <a:spcPct val="0"/>
        </a:spcBef>
        <a:spcAft>
          <a:spcPct val="0"/>
        </a:spcAft>
        <a:defRPr sz="3200" kern="1200">
          <a:solidFill>
            <a:schemeClr val="tx1"/>
          </a:solidFill>
          <a:latin typeface="Calibri" pitchFamily="34" charset="0"/>
          <a:ea typeface="ＭＳ Ｐゴシック" charset="-128"/>
          <a:cs typeface="Calibri" pitchFamily="34" charset="0"/>
        </a:defRPr>
      </a:lvl1pPr>
      <a:lvl2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2pPr>
      <a:lvl3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3pPr>
      <a:lvl4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4pPr>
      <a:lvl5pPr algn="l" defTabSz="457200" rtl="0" eaLnBrk="0" fontAlgn="base" hangingPunct="0">
        <a:spcBef>
          <a:spcPct val="0"/>
        </a:spcBef>
        <a:spcAft>
          <a:spcPct val="0"/>
        </a:spcAft>
        <a:defRPr sz="3200">
          <a:solidFill>
            <a:schemeClr val="tx1"/>
          </a:solidFill>
          <a:latin typeface="Helvetica 45 Light" pitchFamily="-111" charset="0"/>
          <a:ea typeface="ＭＳ Ｐゴシック" charset="-128"/>
          <a:cs typeface="Helvetica 45 Light" charset="0"/>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defRPr sz="2400" kern="1200">
          <a:solidFill>
            <a:schemeClr val="tx1"/>
          </a:solidFill>
          <a:latin typeface="Calibri" pitchFamily="34" charset="0"/>
          <a:ea typeface="ＭＳ Ｐゴシック" charset="-128"/>
          <a:cs typeface="Calibri" pitchFamily="34" charset="0"/>
        </a:defRPr>
      </a:lvl1pPr>
      <a:lvl2pPr marL="742950" indent="-285750" algn="l" defTabSz="457200" rtl="0" eaLnBrk="0" fontAlgn="base" hangingPunct="0">
        <a:spcBef>
          <a:spcPct val="20000"/>
        </a:spcBef>
        <a:spcAft>
          <a:spcPct val="0"/>
        </a:spcAft>
        <a:buSzPct val="50000"/>
        <a:buFont typeface="Courier New" pitchFamily="49" charset="0"/>
        <a:buChar char="o"/>
        <a:defRPr sz="2000" kern="1200" cap="all">
          <a:solidFill>
            <a:schemeClr val="tx1"/>
          </a:solidFill>
          <a:latin typeface="Calibri" pitchFamily="34" charset="0"/>
          <a:ea typeface="ＭＳ Ｐゴシック" charset="-128"/>
          <a:cs typeface="Calibri" pitchFamily="34" charset="0"/>
        </a:defRPr>
      </a:lvl2pPr>
      <a:lvl3pPr marL="1143000" indent="-228600" algn="l" defTabSz="457200" rtl="0" eaLnBrk="0" fontAlgn="base" hangingPunct="0">
        <a:spcBef>
          <a:spcPct val="20000"/>
        </a:spcBef>
        <a:spcAft>
          <a:spcPts val="3600"/>
        </a:spcAft>
        <a:buFont typeface="Arial" pitchFamily="34" charset="0"/>
        <a:buChar char="•"/>
        <a:defRPr sz="1600" kern="1200">
          <a:solidFill>
            <a:schemeClr val="tx1"/>
          </a:solidFill>
          <a:latin typeface="Calibri" pitchFamily="34" charset="0"/>
          <a:ea typeface="ＭＳ Ｐゴシック" charset="-128"/>
          <a:cs typeface="Calibri" pitchFamily="34" charset="0"/>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Helvetica 45 Light"/>
          <a:ea typeface="ＭＳ Ｐゴシック" charset="-128"/>
          <a:cs typeface="Helvetica 45 Light"/>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Helvetica 45 Light"/>
          <a:ea typeface="ＭＳ Ｐゴシック" charset="-128"/>
          <a:cs typeface="Helvetica 45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albrech\Desktop\OLAB009_ToolboxPPT_Reg.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7172" name="Rectangle 4"/>
          <p:cNvSpPr>
            <a:spLocks noGrp="1" noChangeArrowheads="1"/>
          </p:cNvSpPr>
          <p:nvPr>
            <p:ph type="sldNum" sz="quarter" idx="4"/>
          </p:nvPr>
        </p:nvSpPr>
        <p:spPr bwMode="auto">
          <a:xfrm>
            <a:off x="8534400" y="5943600"/>
            <a:ext cx="179388" cy="201612"/>
          </a:xfrm>
          <a:prstGeom prst="rect">
            <a:avLst/>
          </a:prstGeom>
          <a:noFill/>
          <a:ln w="9525">
            <a:noFill/>
            <a:miter lim="800000"/>
            <a:headEnd/>
            <a:tailEnd/>
          </a:ln>
          <a:effectLst/>
        </p:spPr>
        <p:txBody>
          <a:bodyPr vert="horz" wrap="square" lIns="0" tIns="0" rIns="0" bIns="0" numCol="1" anchor="b" anchorCtr="1" compatLnSpc="1">
            <a:prstTxWarp prst="textNoShape">
              <a:avLst/>
            </a:prstTxWarp>
          </a:bodyPr>
          <a:lstStyle>
            <a:lvl1pPr algn="r" eaLnBrk="0" hangingPunct="0">
              <a:spcBef>
                <a:spcPct val="0"/>
              </a:spcBef>
              <a:buClrTx/>
              <a:buFontTx/>
              <a:buNone/>
              <a:defRPr sz="900">
                <a:solidFill>
                  <a:schemeClr val="folHlink"/>
                </a:solidFill>
                <a:latin typeface="Calibri" pitchFamily="34" charset="0"/>
              </a:defRPr>
            </a:lvl1pPr>
          </a:lstStyle>
          <a:p>
            <a:pPr>
              <a:defRPr/>
            </a:pPr>
            <a:fld id="{76CC27C0-23C7-4D48-9C5D-53BA7FCC4A31}" type="slidenum">
              <a:rPr lang="en-US" smtClean="0">
                <a:solidFill>
                  <a:srgbClr val="002C69"/>
                </a:solidFill>
              </a:rPr>
              <a:pPr>
                <a:defRPr/>
              </a:pPr>
              <a:t>‹#›</a:t>
            </a:fld>
            <a:endParaRPr lang="en-US" dirty="0">
              <a:solidFill>
                <a:srgbClr val="002C69"/>
              </a:solidFill>
            </a:endParaRPr>
          </a:p>
        </p:txBody>
      </p:sp>
      <p:sp>
        <p:nvSpPr>
          <p:cNvPr id="1027" name="Rectangle 5"/>
          <p:cNvSpPr>
            <a:spLocks noGrp="1" noChangeArrowheads="1"/>
          </p:cNvSpPr>
          <p:nvPr>
            <p:ph type="title"/>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ransition spd="med"/>
  <p:timing>
    <p:tnLst>
      <p:par>
        <p:cTn id="1" dur="indefinite" restart="never" nodeType="tmRoot"/>
      </p:par>
    </p:tnLst>
  </p:timing>
  <p:hf hdr="0" dt="0"/>
  <p:txStyles>
    <p:titleStyle>
      <a:lvl1pPr algn="l" rtl="0" eaLnBrk="0" fontAlgn="base" hangingPunct="0">
        <a:lnSpc>
          <a:spcPct val="90000"/>
        </a:lnSpc>
        <a:spcBef>
          <a:spcPct val="0"/>
        </a:spcBef>
        <a:spcAft>
          <a:spcPct val="0"/>
        </a:spcAft>
        <a:buClr>
          <a:schemeClr val="folHlink"/>
        </a:buClr>
        <a:buSzPct val="130000"/>
        <a:defRPr sz="2400" b="1">
          <a:solidFill>
            <a:sysClr val="windowText" lastClr="000000"/>
          </a:solidFill>
          <a:latin typeface="Calibri" pitchFamily="34" charset="0"/>
          <a:ea typeface="+mj-ea"/>
          <a:cs typeface="+mj-cs"/>
        </a:defRPr>
      </a:lvl1pPr>
      <a:lvl2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2pPr>
      <a:lvl3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3pPr>
      <a:lvl4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4pPr>
      <a:lvl5pPr algn="l" rtl="0" eaLnBrk="0" fontAlgn="base" hangingPunct="0">
        <a:lnSpc>
          <a:spcPct val="90000"/>
        </a:lnSpc>
        <a:spcBef>
          <a:spcPct val="0"/>
        </a:spcBef>
        <a:spcAft>
          <a:spcPct val="0"/>
        </a:spcAft>
        <a:buClr>
          <a:schemeClr val="folHlink"/>
        </a:buClr>
        <a:buSzPct val="130000"/>
        <a:defRPr sz="2400" b="1">
          <a:solidFill>
            <a:schemeClr val="tx2"/>
          </a:solidFill>
          <a:latin typeface="Calibri" pitchFamily="34" charset="0"/>
        </a:defRPr>
      </a:lvl5pPr>
      <a:lvl6pPr marL="4572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6pPr>
      <a:lvl7pPr marL="9144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7pPr>
      <a:lvl8pPr marL="13716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8pPr>
      <a:lvl9pPr marL="1828800" algn="l" rtl="0" fontAlgn="base">
        <a:lnSpc>
          <a:spcPct val="90000"/>
        </a:lnSpc>
        <a:spcBef>
          <a:spcPct val="0"/>
        </a:spcBef>
        <a:spcAft>
          <a:spcPct val="0"/>
        </a:spcAft>
        <a:buClr>
          <a:schemeClr val="folHlink"/>
        </a:buClr>
        <a:buSzPct val="130000"/>
        <a:defRPr sz="2400">
          <a:solidFill>
            <a:schemeClr val="tx2"/>
          </a:solidFill>
          <a:latin typeface="Impact" pitchFamily="34" charset="0"/>
        </a:defRPr>
      </a:lvl9pPr>
    </p:titleStyle>
    <p:bodyStyle>
      <a:lvl1pPr marL="342900" indent="-342900" algn="l" rtl="0" eaLnBrk="0" fontAlgn="base" hangingPunct="0">
        <a:spcBef>
          <a:spcPct val="75000"/>
        </a:spcBef>
        <a:spcAft>
          <a:spcPct val="0"/>
        </a:spcAft>
        <a:buClr>
          <a:schemeClr val="tx2"/>
        </a:buClr>
        <a:defRPr sz="2000">
          <a:solidFill>
            <a:schemeClr val="folHlink"/>
          </a:solidFill>
          <a:latin typeface="+mn-lt"/>
          <a:ea typeface="+mn-ea"/>
          <a:cs typeface="+mn-cs"/>
        </a:defRPr>
      </a:lvl1pPr>
      <a:lvl2pPr marL="406400" indent="-292100" algn="l" rtl="0" eaLnBrk="0" fontAlgn="base" hangingPunct="0">
        <a:spcBef>
          <a:spcPct val="75000"/>
        </a:spcBef>
        <a:spcAft>
          <a:spcPct val="0"/>
        </a:spcAft>
        <a:buClr>
          <a:schemeClr val="tx2"/>
        </a:buClr>
        <a:buFont typeface="Wingdings" pitchFamily="2" charset="2"/>
        <a:buChar char="§"/>
        <a:defRPr sz="2000">
          <a:solidFill>
            <a:schemeClr val="folHlink"/>
          </a:solidFill>
          <a:latin typeface="+mn-lt"/>
        </a:defRPr>
      </a:lvl2pPr>
      <a:lvl3pPr marL="800100" indent="-279400" algn="l" rtl="0" eaLnBrk="0" fontAlgn="base" hangingPunct="0">
        <a:spcBef>
          <a:spcPct val="75000"/>
        </a:spcBef>
        <a:spcAft>
          <a:spcPct val="0"/>
        </a:spcAft>
        <a:buClr>
          <a:schemeClr val="folHlink"/>
        </a:buClr>
        <a:buFont typeface="Arial" pitchFamily="34" charset="0"/>
        <a:buChar char="–"/>
        <a:defRPr sz="2000">
          <a:solidFill>
            <a:schemeClr val="folHlink"/>
          </a:solidFill>
          <a:latin typeface="+mn-lt"/>
        </a:defRPr>
      </a:lvl3pPr>
      <a:lvl4pPr marL="1206500" indent="-292100" algn="l" rtl="0" eaLnBrk="0" fontAlgn="base" hangingPunct="0">
        <a:spcBef>
          <a:spcPct val="75000"/>
        </a:spcBef>
        <a:spcAft>
          <a:spcPct val="0"/>
        </a:spcAft>
        <a:buClr>
          <a:schemeClr val="tx2"/>
        </a:buClr>
        <a:buFont typeface="Wingdings" pitchFamily="2" charset="2"/>
        <a:buChar char="§"/>
        <a:defRPr sz="2000">
          <a:solidFill>
            <a:schemeClr val="folHlink"/>
          </a:solidFill>
          <a:latin typeface="+mn-lt"/>
        </a:defRPr>
      </a:lvl4pPr>
      <a:lvl5pPr marL="1600200" indent="-279400" algn="l" rtl="0" eaLnBrk="0" fontAlgn="base" hangingPunct="0">
        <a:spcBef>
          <a:spcPct val="75000"/>
        </a:spcBef>
        <a:spcAft>
          <a:spcPct val="0"/>
        </a:spcAft>
        <a:buClr>
          <a:schemeClr val="folHlink"/>
        </a:buClr>
        <a:buFont typeface="Arial" pitchFamily="34" charset="0"/>
        <a:buChar char="–"/>
        <a:defRPr sz="2000">
          <a:solidFill>
            <a:schemeClr val="folHlink"/>
          </a:solidFill>
          <a:latin typeface="+mn-lt"/>
        </a:defRPr>
      </a:lvl5pPr>
      <a:lvl6pPr marL="2057400" indent="-279400" algn="l" rtl="0" fontAlgn="base">
        <a:spcBef>
          <a:spcPct val="75000"/>
        </a:spcBef>
        <a:spcAft>
          <a:spcPct val="0"/>
        </a:spcAft>
        <a:buClr>
          <a:schemeClr val="folHlink"/>
        </a:buClr>
        <a:buFont typeface="Arial" charset="0"/>
        <a:buChar char="–"/>
        <a:defRPr sz="2000">
          <a:solidFill>
            <a:schemeClr val="folHlink"/>
          </a:solidFill>
          <a:latin typeface="+mn-lt"/>
        </a:defRPr>
      </a:lvl6pPr>
      <a:lvl7pPr marL="2514600" indent="-279400" algn="l" rtl="0" fontAlgn="base">
        <a:spcBef>
          <a:spcPct val="75000"/>
        </a:spcBef>
        <a:spcAft>
          <a:spcPct val="0"/>
        </a:spcAft>
        <a:buClr>
          <a:schemeClr val="folHlink"/>
        </a:buClr>
        <a:buFont typeface="Arial" charset="0"/>
        <a:buChar char="–"/>
        <a:defRPr sz="2000">
          <a:solidFill>
            <a:schemeClr val="folHlink"/>
          </a:solidFill>
          <a:latin typeface="+mn-lt"/>
        </a:defRPr>
      </a:lvl7pPr>
      <a:lvl8pPr marL="2971800" indent="-279400" algn="l" rtl="0" fontAlgn="base">
        <a:spcBef>
          <a:spcPct val="75000"/>
        </a:spcBef>
        <a:spcAft>
          <a:spcPct val="0"/>
        </a:spcAft>
        <a:buClr>
          <a:schemeClr val="folHlink"/>
        </a:buClr>
        <a:buFont typeface="Arial" charset="0"/>
        <a:buChar char="–"/>
        <a:defRPr sz="2000">
          <a:solidFill>
            <a:schemeClr val="folHlink"/>
          </a:solidFill>
          <a:latin typeface="+mn-lt"/>
        </a:defRPr>
      </a:lvl8pPr>
      <a:lvl9pPr marL="3429000" indent="-279400" algn="l" rtl="0" fontAlgn="base">
        <a:spcBef>
          <a:spcPct val="75000"/>
        </a:spcBef>
        <a:spcAft>
          <a:spcPct val="0"/>
        </a:spcAft>
        <a:buClr>
          <a:schemeClr val="folHlink"/>
        </a:buClr>
        <a:buFont typeface="Arial" charset="0"/>
        <a:buChar char="–"/>
        <a:defRPr sz="2000">
          <a:solidFill>
            <a:schemeClr val="fo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7.xml"/><Relationship Id="rId4" Type="http://schemas.openxmlformats.org/officeDocument/2006/relationships/image" Target="../media/image22.jpeg"/></Relationships>
</file>

<file path=ppt/slides/_rels/slide10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7.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slide" Target="slide29.xml"/></Relationships>
</file>

<file path=ppt/slides/_rels/slide11.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4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7.xml"/><Relationship Id="rId6" Type="http://schemas.openxmlformats.org/officeDocument/2006/relationships/slide" Target="slide33.xml"/><Relationship Id="rId5" Type="http://schemas.openxmlformats.org/officeDocument/2006/relationships/slide" Target="slide40.xml"/><Relationship Id="rId4" Type="http://schemas.openxmlformats.org/officeDocument/2006/relationships/slide" Target="slide29.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7.xml"/><Relationship Id="rId5" Type="http://schemas.openxmlformats.org/officeDocument/2006/relationships/image" Target="../media/image91.png"/><Relationship Id="rId4" Type="http://schemas.openxmlformats.org/officeDocument/2006/relationships/image" Target="../media/image90.png"/></Relationships>
</file>

<file path=ppt/slides/_rels/slide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10.png"/><Relationship Id="rId7" Type="http://schemas.openxmlformats.org/officeDocument/2006/relationships/slide" Target="slide36.xml"/><Relationship Id="rId2" Type="http://schemas.openxmlformats.org/officeDocument/2006/relationships/notesSlide" Target="../notesSlides/notesSlide50.xml"/><Relationship Id="rId1" Type="http://schemas.openxmlformats.org/officeDocument/2006/relationships/slideLayout" Target="../slideLayouts/slideLayout27.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slide" Target="slide29.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7.xml"/><Relationship Id="rId6" Type="http://schemas.openxmlformats.org/officeDocument/2006/relationships/slide" Target="slide43.xml"/><Relationship Id="rId5" Type="http://schemas.openxmlformats.org/officeDocument/2006/relationships/slide" Target="slide42.xml"/><Relationship Id="rId4" Type="http://schemas.openxmlformats.org/officeDocument/2006/relationships/slide" Target="slide29.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slide" Target="slide186.xml"/><Relationship Id="rId2" Type="http://schemas.openxmlformats.org/officeDocument/2006/relationships/notesSlide" Target="../notesSlides/notesSlide58.xml"/><Relationship Id="rId1" Type="http://schemas.openxmlformats.org/officeDocument/2006/relationships/slideLayout" Target="../slideLayouts/slideLayout27.xml"/><Relationship Id="rId4" Type="http://schemas.openxmlformats.org/officeDocument/2006/relationships/slide" Target="slide187.xml"/></Relationships>
</file>

<file path=ppt/slides/_rels/slide131.xml.rels><?xml version="1.0" encoding="UTF-8" standalone="yes"?>
<Relationships xmlns="http://schemas.openxmlformats.org/package/2006/relationships"><Relationship Id="rId3" Type="http://schemas.openxmlformats.org/officeDocument/2006/relationships/slide" Target="slide183.xml"/><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27.xml"/><Relationship Id="rId6" Type="http://schemas.openxmlformats.org/officeDocument/2006/relationships/slide" Target="slide47.xml"/><Relationship Id="rId5" Type="http://schemas.openxmlformats.org/officeDocument/2006/relationships/slide" Target="slide46.xml"/><Relationship Id="rId4" Type="http://schemas.openxmlformats.org/officeDocument/2006/relationships/slide" Target="slide29.xml"/></Relationships>
</file>

<file path=ppt/slides/_rels/slide1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2.xml"/><Relationship Id="rId1" Type="http://schemas.openxmlformats.org/officeDocument/2006/relationships/slideLayout" Target="../slideLayouts/slideLayout2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6.xml.rels><?xml version="1.0" encoding="UTF-8" standalone="yes"?>
<Relationships xmlns="http://schemas.openxmlformats.org/package/2006/relationships"><Relationship Id="rId3" Type="http://schemas.openxmlformats.org/officeDocument/2006/relationships/slide" Target="slide184.xml"/><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10.png"/><Relationship Id="rId7" Type="http://schemas.openxmlformats.org/officeDocument/2006/relationships/slide" Target="slide52.xml"/><Relationship Id="rId2" Type="http://schemas.openxmlformats.org/officeDocument/2006/relationships/notesSlide" Target="../notesSlides/notesSlide65.xml"/><Relationship Id="rId1" Type="http://schemas.openxmlformats.org/officeDocument/2006/relationships/slideLayout" Target="../slideLayouts/slideLayout27.xml"/><Relationship Id="rId6" Type="http://schemas.openxmlformats.org/officeDocument/2006/relationships/slide" Target="slide51.xml"/><Relationship Id="rId5" Type="http://schemas.openxmlformats.org/officeDocument/2006/relationships/slide" Target="slide50.xml"/><Relationship Id="rId10" Type="http://schemas.openxmlformats.org/officeDocument/2006/relationships/slide" Target="slide56.xml"/><Relationship Id="rId4" Type="http://schemas.openxmlformats.org/officeDocument/2006/relationships/slide" Target="slide29.xml"/><Relationship Id="rId9" Type="http://schemas.openxmlformats.org/officeDocument/2006/relationships/slide" Target="slide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 Target="slide186.xml"/><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3" Type="http://schemas.openxmlformats.org/officeDocument/2006/relationships/slide" Target="slide185.xml"/><Relationship Id="rId2" Type="http://schemas.openxmlformats.org/officeDocument/2006/relationships/image" Target="../media/image93.png"/><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151.xml.rels><?xml version="1.0" encoding="UTF-8" standalone="yes"?>
<Relationships xmlns="http://schemas.openxmlformats.org/package/2006/relationships"><Relationship Id="rId8" Type="http://schemas.openxmlformats.org/officeDocument/2006/relationships/slide" Target="slide89.xml"/><Relationship Id="rId13" Type="http://schemas.openxmlformats.org/officeDocument/2006/relationships/slide" Target="slide132.xml"/><Relationship Id="rId18" Type="http://schemas.openxmlformats.org/officeDocument/2006/relationships/slide" Target="slide210.xml"/><Relationship Id="rId3" Type="http://schemas.openxmlformats.org/officeDocument/2006/relationships/image" Target="../media/image10.png"/><Relationship Id="rId7" Type="http://schemas.openxmlformats.org/officeDocument/2006/relationships/slide" Target="slide83.xml"/><Relationship Id="rId12" Type="http://schemas.openxmlformats.org/officeDocument/2006/relationships/slide" Target="slide113.xml"/><Relationship Id="rId17" Type="http://schemas.openxmlformats.org/officeDocument/2006/relationships/slide" Target="slide199.xml"/><Relationship Id="rId2" Type="http://schemas.openxmlformats.org/officeDocument/2006/relationships/notesSlide" Target="../notesSlides/notesSlide67.xml"/><Relationship Id="rId16" Type="http://schemas.openxmlformats.org/officeDocument/2006/relationships/slide" Target="slide179.xml"/><Relationship Id="rId1" Type="http://schemas.openxmlformats.org/officeDocument/2006/relationships/slideLayout" Target="../slideLayouts/slideLayout27.xml"/><Relationship Id="rId6" Type="http://schemas.openxmlformats.org/officeDocument/2006/relationships/slide" Target="slide76.xml"/><Relationship Id="rId11" Type="http://schemas.openxmlformats.org/officeDocument/2006/relationships/slide" Target="slide102.xml"/><Relationship Id="rId5" Type="http://schemas.openxmlformats.org/officeDocument/2006/relationships/slide" Target="slide61.xml"/><Relationship Id="rId15" Type="http://schemas.openxmlformats.org/officeDocument/2006/relationships/slide" Target="slide157.xml"/><Relationship Id="rId10" Type="http://schemas.openxmlformats.org/officeDocument/2006/relationships/slide" Target="slide98.xml"/><Relationship Id="rId4" Type="http://schemas.openxmlformats.org/officeDocument/2006/relationships/slide" Target="slide59.xml"/><Relationship Id="rId9" Type="http://schemas.openxmlformats.org/officeDocument/2006/relationships/slide" Target="slide94.xml"/><Relationship Id="rId14" Type="http://schemas.openxmlformats.org/officeDocument/2006/relationships/slide" Target="slide141.xml"/></Relationships>
</file>

<file path=ppt/slides/_rels/slide1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53.xml.rels><?xml version="1.0" encoding="UTF-8" standalone="yes"?>
<Relationships xmlns="http://schemas.openxmlformats.org/package/2006/relationships"><Relationship Id="rId8" Type="http://schemas.openxmlformats.org/officeDocument/2006/relationships/slide" Target="slide195.xml"/><Relationship Id="rId3" Type="http://schemas.openxmlformats.org/officeDocument/2006/relationships/slide" Target="slide76.xml"/><Relationship Id="rId7" Type="http://schemas.openxmlformats.org/officeDocument/2006/relationships/slide" Target="slide113.xml"/><Relationship Id="rId2" Type="http://schemas.openxmlformats.org/officeDocument/2006/relationships/slide" Target="slide61.xml"/><Relationship Id="rId1" Type="http://schemas.openxmlformats.org/officeDocument/2006/relationships/slideLayout" Target="../slideLayouts/slideLayout27.xml"/><Relationship Id="rId6" Type="http://schemas.openxmlformats.org/officeDocument/2006/relationships/slide" Target="slide102.xml"/><Relationship Id="rId5" Type="http://schemas.openxmlformats.org/officeDocument/2006/relationships/slide" Target="slide83.xml"/><Relationship Id="rId4" Type="http://schemas.openxmlformats.org/officeDocument/2006/relationships/slide" Target="slide89.xml"/></Relationships>
</file>

<file path=ppt/slides/_rels/slide1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156.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74.xml"/><Relationship Id="rId3" Type="http://schemas.openxmlformats.org/officeDocument/2006/relationships/image" Target="../media/image10.png"/><Relationship Id="rId7" Type="http://schemas.openxmlformats.org/officeDocument/2006/relationships/slide" Target="slide65.xml"/><Relationship Id="rId12" Type="http://schemas.openxmlformats.org/officeDocument/2006/relationships/slide" Target="slide72.xml"/><Relationship Id="rId2" Type="http://schemas.openxmlformats.org/officeDocument/2006/relationships/notesSlide" Target="../notesSlides/notesSlide69.xml"/><Relationship Id="rId1" Type="http://schemas.openxmlformats.org/officeDocument/2006/relationships/slideLayout" Target="../slideLayouts/slideLayout27.xml"/><Relationship Id="rId6" Type="http://schemas.openxmlformats.org/officeDocument/2006/relationships/slide" Target="slide64.xml"/><Relationship Id="rId11" Type="http://schemas.openxmlformats.org/officeDocument/2006/relationships/slide" Target="slide69.xml"/><Relationship Id="rId5" Type="http://schemas.openxmlformats.org/officeDocument/2006/relationships/slide" Target="slide63.xml"/><Relationship Id="rId10" Type="http://schemas.openxmlformats.org/officeDocument/2006/relationships/slide" Target="slide71.xml"/><Relationship Id="rId4" Type="http://schemas.openxmlformats.org/officeDocument/2006/relationships/slide" Target="slide29.xml"/><Relationship Id="rId9" Type="http://schemas.openxmlformats.org/officeDocument/2006/relationships/slide" Target="slide67.xml"/><Relationship Id="rId14" Type="http://schemas.openxmlformats.org/officeDocument/2006/relationships/slide" Target="slide7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1.xml"/><Relationship Id="rId1" Type="http://schemas.openxmlformats.org/officeDocument/2006/relationships/slideLayout" Target="../slideLayouts/slideLayout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2.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16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 Target="slide186.xml"/><Relationship Id="rId7"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2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slide" Target="slide188.xml"/></Relationships>
</file>

<file path=ppt/slides/_rels/slide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5.xml"/><Relationship Id="rId1" Type="http://schemas.openxmlformats.org/officeDocument/2006/relationships/slideLayout" Target="../slideLayouts/slideLayout27.xml"/><Relationship Id="rId4" Type="http://schemas.openxmlformats.org/officeDocument/2006/relationships/image" Target="../media/image99.png"/></Relationships>
</file>

<file path=ppt/slides/_rels/slide165.xml.rels><?xml version="1.0" encoding="UTF-8" standalone="yes"?>
<Relationships xmlns="http://schemas.openxmlformats.org/package/2006/relationships"><Relationship Id="rId3" Type="http://schemas.openxmlformats.org/officeDocument/2006/relationships/slide" Target="slide192.xml"/><Relationship Id="rId7" Type="http://schemas.openxmlformats.org/officeDocument/2006/relationships/image" Target="../media/image103.png"/><Relationship Id="rId2" Type="http://schemas.openxmlformats.org/officeDocument/2006/relationships/notesSlide" Target="../notesSlides/notesSlide76.xml"/><Relationship Id="rId1" Type="http://schemas.openxmlformats.org/officeDocument/2006/relationships/slideLayout" Target="../slideLayouts/slideLayout2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2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slide" Target="slide181.xml"/><Relationship Id="rId9" Type="http://schemas.openxmlformats.org/officeDocument/2006/relationships/image" Target="../media/image109.png"/></Relationships>
</file>

<file path=ppt/slides/_rels/slide1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1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7.xml"/></Relationships>
</file>

<file path=ppt/slides/_rels/slide172.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image" Target="../media/image10.png"/><Relationship Id="rId7" Type="http://schemas.openxmlformats.org/officeDocument/2006/relationships/slide" Target="slide80.xml"/><Relationship Id="rId2" Type="http://schemas.openxmlformats.org/officeDocument/2006/relationships/notesSlide" Target="../notesSlides/notesSlide82.xml"/><Relationship Id="rId1" Type="http://schemas.openxmlformats.org/officeDocument/2006/relationships/slideLayout" Target="../slideLayouts/slideLayout27.xml"/><Relationship Id="rId6" Type="http://schemas.openxmlformats.org/officeDocument/2006/relationships/slide" Target="slide79.xml"/><Relationship Id="rId5" Type="http://schemas.openxmlformats.org/officeDocument/2006/relationships/slide" Target="slide78.xml"/><Relationship Id="rId4" Type="http://schemas.openxmlformats.org/officeDocument/2006/relationships/slide" Target="slide29.xml"/></Relationships>
</file>

<file path=ppt/slides/_rels/slide17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3.xml"/><Relationship Id="rId1" Type="http://schemas.openxmlformats.org/officeDocument/2006/relationships/slideLayout" Target="../slideLayouts/slideLayout2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7.xml"/></Relationships>
</file>

<file path=ppt/slides/_rels/slide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27.xml"/></Relationships>
</file>

<file path=ppt/slides/_rels/slide1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6.xml"/><Relationship Id="rId1" Type="http://schemas.openxmlformats.org/officeDocument/2006/relationships/slideLayout" Target="../slideLayouts/slideLayout27.xml"/></Relationships>
</file>

<file path=ppt/slides/_rels/slide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slide" Target="slide87.xml"/><Relationship Id="rId2" Type="http://schemas.openxmlformats.org/officeDocument/2006/relationships/notesSlide" Target="../notesSlides/notesSlide88.xml"/><Relationship Id="rId1" Type="http://schemas.openxmlformats.org/officeDocument/2006/relationships/slideLayout" Target="../slideLayouts/slideLayout27.xml"/><Relationship Id="rId6" Type="http://schemas.openxmlformats.org/officeDocument/2006/relationships/slide" Target="slide86.xml"/><Relationship Id="rId5" Type="http://schemas.openxmlformats.org/officeDocument/2006/relationships/slide" Target="slide85.xml"/><Relationship Id="rId4" Type="http://schemas.openxmlformats.org/officeDocument/2006/relationships/slide" Target="slide29.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2.png"/><Relationship Id="rId1" Type="http://schemas.openxmlformats.org/officeDocument/2006/relationships/slideLayout" Target="../slideLayouts/slideLayout27.xml"/><Relationship Id="rId4" Type="http://schemas.openxmlformats.org/officeDocument/2006/relationships/image" Target="../media/image113.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7.xml"/></Relationships>
</file>

<file path=ppt/slides/_rels/slide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7.xml"/></Relationships>
</file>

<file path=ppt/slides/_rels/slide18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slide" Target="slide93.xml"/><Relationship Id="rId2" Type="http://schemas.openxmlformats.org/officeDocument/2006/relationships/notesSlide" Target="../notesSlides/notesSlide92.xml"/><Relationship Id="rId1" Type="http://schemas.openxmlformats.org/officeDocument/2006/relationships/slideLayout" Target="../slideLayouts/slideLayout27.xml"/><Relationship Id="rId6" Type="http://schemas.openxmlformats.org/officeDocument/2006/relationships/slide" Target="slide92.xml"/><Relationship Id="rId5" Type="http://schemas.openxmlformats.org/officeDocument/2006/relationships/slide" Target="slide91.xml"/><Relationship Id="rId4" Type="http://schemas.openxmlformats.org/officeDocument/2006/relationships/slide" Target="slide29.xml"/></Relationships>
</file>

<file path=ppt/slides/_rels/slide1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3.xml"/><Relationship Id="rId1" Type="http://schemas.openxmlformats.org/officeDocument/2006/relationships/slideLayout" Target="../slideLayouts/slideLayout2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7.xml"/></Relationships>
</file>

<file path=ppt/slides/_rels/slide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1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5.xml"/><Relationship Id="rId1" Type="http://schemas.openxmlformats.org/officeDocument/2006/relationships/slideLayout" Target="../slideLayouts/slideLayout27.xml"/><Relationship Id="rId6" Type="http://schemas.openxmlformats.org/officeDocument/2006/relationships/slide" Target="slide97.xml"/><Relationship Id="rId5" Type="http://schemas.openxmlformats.org/officeDocument/2006/relationships/slide" Target="slide96.xml"/><Relationship Id="rId4" Type="http://schemas.openxmlformats.org/officeDocument/2006/relationships/slide" Target="slide29.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7.xml"/></Relationships>
</file>

<file path=ppt/slides/_rels/slide195.xml.rels><?xml version="1.0" encoding="UTF-8" standalone="yes"?>
<Relationships xmlns="http://schemas.openxmlformats.org/package/2006/relationships"><Relationship Id="rId3" Type="http://schemas.openxmlformats.org/officeDocument/2006/relationships/slide" Target="slide135.xml"/><Relationship Id="rId2" Type="http://schemas.openxmlformats.org/officeDocument/2006/relationships/notesSlide" Target="../notesSlides/notesSlide97.xml"/><Relationship Id="rId1" Type="http://schemas.openxmlformats.org/officeDocument/2006/relationships/slideLayout" Target="../slideLayouts/slideLayout27.xml"/></Relationships>
</file>

<file path=ppt/slides/_rels/slide1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7.xml"/></Relationships>
</file>

<file path=ppt/slides/_rels/slide1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9.xml"/><Relationship Id="rId1" Type="http://schemas.openxmlformats.org/officeDocument/2006/relationships/slideLayout" Target="../slideLayouts/slideLayout27.xml"/><Relationship Id="rId6" Type="http://schemas.openxmlformats.org/officeDocument/2006/relationships/slide" Target="slide101.xml"/><Relationship Id="rId5" Type="http://schemas.openxmlformats.org/officeDocument/2006/relationships/slide" Target="slide100.xml"/><Relationship Id="rId4" Type="http://schemas.openxmlformats.org/officeDocument/2006/relationships/slide" Target="slide29.xml"/></Relationships>
</file>

<file path=ppt/slides/_rels/slide199.xml.rels><?xml version="1.0" encoding="UTF-8" standalone="yes"?>
<Relationships xmlns="http://schemas.openxmlformats.org/package/2006/relationships"><Relationship Id="rId3" Type="http://schemas.openxmlformats.org/officeDocument/2006/relationships/hyperlink" Target="http://www.olay.co.uk/" TargetMode="External"/><Relationship Id="rId2" Type="http://schemas.openxmlformats.org/officeDocument/2006/relationships/notesSlide" Target="../notesSlides/notesSlide10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202.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notesSlide" Target="../notesSlides/notesSlide101.xml"/><Relationship Id="rId1" Type="http://schemas.openxmlformats.org/officeDocument/2006/relationships/slideLayout" Target="../slideLayouts/slideLayout27.xml"/><Relationship Id="rId5" Type="http://schemas.openxmlformats.org/officeDocument/2006/relationships/slide" Target="slide229.xml"/><Relationship Id="rId4" Type="http://schemas.openxmlformats.org/officeDocument/2006/relationships/slide" Target="slide129.xml"/></Relationships>
</file>

<file path=ppt/slides/_rels/slide203.xml.rels><?xml version="1.0" encoding="UTF-8" standalone="yes"?>
<Relationships xmlns="http://schemas.openxmlformats.org/package/2006/relationships"><Relationship Id="rId8" Type="http://schemas.openxmlformats.org/officeDocument/2006/relationships/slide" Target="slide107.xml"/><Relationship Id="rId13" Type="http://schemas.openxmlformats.org/officeDocument/2006/relationships/slide" Target="slide112.xml"/><Relationship Id="rId3" Type="http://schemas.openxmlformats.org/officeDocument/2006/relationships/image" Target="../media/image10.png"/><Relationship Id="rId7" Type="http://schemas.openxmlformats.org/officeDocument/2006/relationships/slide" Target="slide106.xml"/><Relationship Id="rId12" Type="http://schemas.openxmlformats.org/officeDocument/2006/relationships/slide" Target="slide111.xml"/><Relationship Id="rId2" Type="http://schemas.openxmlformats.org/officeDocument/2006/relationships/notesSlide" Target="../notesSlides/notesSlide102.xml"/><Relationship Id="rId1" Type="http://schemas.openxmlformats.org/officeDocument/2006/relationships/slideLayout" Target="../slideLayouts/slideLayout27.xml"/><Relationship Id="rId6" Type="http://schemas.openxmlformats.org/officeDocument/2006/relationships/slide" Target="slide105.xml"/><Relationship Id="rId11" Type="http://schemas.openxmlformats.org/officeDocument/2006/relationships/slide" Target="slide110.xml"/><Relationship Id="rId5" Type="http://schemas.openxmlformats.org/officeDocument/2006/relationships/slide" Target="slide104.xml"/><Relationship Id="rId10" Type="http://schemas.openxmlformats.org/officeDocument/2006/relationships/slide" Target="slide109.xml"/><Relationship Id="rId4" Type="http://schemas.openxmlformats.org/officeDocument/2006/relationships/slide" Target="slide29.xml"/><Relationship Id="rId9" Type="http://schemas.openxmlformats.org/officeDocument/2006/relationships/slide" Target="slide10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103.xml"/><Relationship Id="rId1" Type="http://schemas.openxmlformats.org/officeDocument/2006/relationships/slideLayout" Target="../slideLayouts/slideLayout27.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2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7.xml"/><Relationship Id="rId4" Type="http://schemas.openxmlformats.org/officeDocument/2006/relationships/image" Target="../media/image128.png"/></Relationships>
</file>

<file path=ppt/slides/_rels/slide2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7.xml"/></Relationships>
</file>

<file path=ppt/slides/_rels/slide2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7.xml"/></Relationships>
</file>

<file path=ppt/slides/_rels/slide215.xml.rels><?xml version="1.0" encoding="UTF-8" standalone="yes"?>
<Relationships xmlns="http://schemas.openxmlformats.org/package/2006/relationships"><Relationship Id="rId8" Type="http://schemas.openxmlformats.org/officeDocument/2006/relationships/slide" Target="slide118.xml"/><Relationship Id="rId13" Type="http://schemas.openxmlformats.org/officeDocument/2006/relationships/slide" Target="slide123.xml"/><Relationship Id="rId3" Type="http://schemas.openxmlformats.org/officeDocument/2006/relationships/image" Target="../media/image10.png"/><Relationship Id="rId7" Type="http://schemas.openxmlformats.org/officeDocument/2006/relationships/slide" Target="slide117.xml"/><Relationship Id="rId12" Type="http://schemas.openxmlformats.org/officeDocument/2006/relationships/slide" Target="slide122.xml"/><Relationship Id="rId17" Type="http://schemas.openxmlformats.org/officeDocument/2006/relationships/slide" Target="slide131.xml"/><Relationship Id="rId2" Type="http://schemas.openxmlformats.org/officeDocument/2006/relationships/notesSlide" Target="../notesSlides/notesSlide105.xml"/><Relationship Id="rId16" Type="http://schemas.openxmlformats.org/officeDocument/2006/relationships/slide" Target="slide129.xml"/><Relationship Id="rId1" Type="http://schemas.openxmlformats.org/officeDocument/2006/relationships/slideLayout" Target="../slideLayouts/slideLayout27.xml"/><Relationship Id="rId6" Type="http://schemas.openxmlformats.org/officeDocument/2006/relationships/slide" Target="slide116.xml"/><Relationship Id="rId11" Type="http://schemas.openxmlformats.org/officeDocument/2006/relationships/slide" Target="slide121.xml"/><Relationship Id="rId5" Type="http://schemas.openxmlformats.org/officeDocument/2006/relationships/slide" Target="slide115.xml"/><Relationship Id="rId15" Type="http://schemas.openxmlformats.org/officeDocument/2006/relationships/slide" Target="slide127.xml"/><Relationship Id="rId10" Type="http://schemas.openxmlformats.org/officeDocument/2006/relationships/slide" Target="slide120.xml"/><Relationship Id="rId4" Type="http://schemas.openxmlformats.org/officeDocument/2006/relationships/slide" Target="slide29.xml"/><Relationship Id="rId9" Type="http://schemas.openxmlformats.org/officeDocument/2006/relationships/slide" Target="slide119.xml"/><Relationship Id="rId14" Type="http://schemas.openxmlformats.org/officeDocument/2006/relationships/slide" Target="slide126.xml"/></Relationships>
</file>

<file path=ppt/slides/_rels/slide2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6.xml"/><Relationship Id="rId1" Type="http://schemas.openxmlformats.org/officeDocument/2006/relationships/slideLayout" Target="../slideLayouts/slideLayout27.xml"/><Relationship Id="rId4" Type="http://schemas.openxmlformats.org/officeDocument/2006/relationships/image" Target="../media/image131.png"/></Relationships>
</file>

<file path=ppt/slides/_rels/slide217.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notesSlide" Target="../notesSlides/notesSlide107.xml"/><Relationship Id="rId1" Type="http://schemas.openxmlformats.org/officeDocument/2006/relationships/slideLayout" Target="../slideLayouts/slideLayout27.xml"/></Relationships>
</file>

<file path=ppt/slides/_rels/slide218.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notesSlide" Target="../notesSlides/notesSlide108.xml"/><Relationship Id="rId1" Type="http://schemas.openxmlformats.org/officeDocument/2006/relationships/slideLayout" Target="../slideLayouts/slideLayout27.xml"/></Relationships>
</file>

<file path=ppt/slides/_rels/slide2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9.xml"/><Relationship Id="rId1" Type="http://schemas.openxmlformats.org/officeDocument/2006/relationships/slideLayout" Target="../slideLayouts/slideLayout27.xml"/><Relationship Id="rId4" Type="http://schemas.openxmlformats.org/officeDocument/2006/relationships/image" Target="../media/image1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0.xml"/><Relationship Id="rId1" Type="http://schemas.openxmlformats.org/officeDocument/2006/relationships/slideLayout" Target="../slideLayouts/slideLayout27.xml"/><Relationship Id="rId5" Type="http://schemas.openxmlformats.org/officeDocument/2006/relationships/image" Target="../media/image136.png"/><Relationship Id="rId4" Type="http://schemas.openxmlformats.org/officeDocument/2006/relationships/image" Target="../media/image135.png"/></Relationships>
</file>

<file path=ppt/slides/_rels/slide22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11.xml"/><Relationship Id="rId1" Type="http://schemas.openxmlformats.org/officeDocument/2006/relationships/slideLayout" Target="../slideLayouts/slideLayout2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7.xml"/></Relationships>
</file>

<file path=ppt/slides/_rels/slide22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 Target="slide190.xml"/><Relationship Id="rId7" Type="http://schemas.openxmlformats.org/officeDocument/2006/relationships/diagramColors" Target="../diagrams/colors10.xml"/><Relationship Id="rId2" Type="http://schemas.openxmlformats.org/officeDocument/2006/relationships/notesSlide" Target="../notesSlides/notesSlide114.xml"/><Relationship Id="rId1" Type="http://schemas.openxmlformats.org/officeDocument/2006/relationships/slideLayout" Target="../slideLayouts/slideLayout2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42.png"/></Relationships>
</file>

<file path=ppt/slides/_rels/slide2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5.xml"/><Relationship Id="rId1" Type="http://schemas.openxmlformats.org/officeDocument/2006/relationships/slideLayout" Target="../slideLayouts/slideLayout2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7.xml"/></Relationships>
</file>

<file path=ppt/slides/_rels/slide2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9.xml"/><Relationship Id="rId1" Type="http://schemas.openxmlformats.org/officeDocument/2006/relationships/slideLayout" Target="../slideLayouts/slideLayout27.xml"/><Relationship Id="rId4" Type="http://schemas.openxmlformats.org/officeDocument/2006/relationships/image" Target="../media/image1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0.xml"/><Relationship Id="rId1" Type="http://schemas.openxmlformats.org/officeDocument/2006/relationships/slideLayout" Target="../slideLayouts/slideLayout27.xml"/></Relationships>
</file>

<file path=ppt/slides/_rels/slide2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1.xml"/><Relationship Id="rId1" Type="http://schemas.openxmlformats.org/officeDocument/2006/relationships/slideLayout" Target="../slideLayouts/slideLayout27.xml"/><Relationship Id="rId4" Type="http://schemas.openxmlformats.org/officeDocument/2006/relationships/image" Target="../media/image147.png"/></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7.xml"/></Relationships>
</file>

<file path=ppt/slides/_rels/slide2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234.xml.rels><?xml version="1.0" encoding="UTF-8" standalone="yes"?>
<Relationships xmlns="http://schemas.openxmlformats.org/package/2006/relationships"><Relationship Id="rId3" Type="http://schemas.openxmlformats.org/officeDocument/2006/relationships/slide" Target="slide156.xml"/><Relationship Id="rId2" Type="http://schemas.openxmlformats.org/officeDocument/2006/relationships/notesSlide" Target="../notesSlides/notesSlide123.xml"/><Relationship Id="rId1" Type="http://schemas.openxmlformats.org/officeDocument/2006/relationships/slideLayout" Target="../slideLayouts/slideLayout27.xml"/><Relationship Id="rId4" Type="http://schemas.openxmlformats.org/officeDocument/2006/relationships/slide" Target="slide159.xml"/></Relationships>
</file>

<file path=ppt/slides/_rels/slide235.xml.rels><?xml version="1.0" encoding="UTF-8" standalone="yes"?>
<Relationships xmlns="http://schemas.openxmlformats.org/package/2006/relationships"><Relationship Id="rId8" Type="http://schemas.openxmlformats.org/officeDocument/2006/relationships/slide" Target="slide137.xml"/><Relationship Id="rId3" Type="http://schemas.openxmlformats.org/officeDocument/2006/relationships/image" Target="../media/image10.png"/><Relationship Id="rId7" Type="http://schemas.openxmlformats.org/officeDocument/2006/relationships/slide" Target="slide136.xml"/><Relationship Id="rId2" Type="http://schemas.openxmlformats.org/officeDocument/2006/relationships/notesSlide" Target="../notesSlides/notesSlide124.xml"/><Relationship Id="rId1" Type="http://schemas.openxmlformats.org/officeDocument/2006/relationships/slideLayout" Target="../slideLayouts/slideLayout27.xml"/><Relationship Id="rId6" Type="http://schemas.openxmlformats.org/officeDocument/2006/relationships/slide" Target="slide135.xml"/><Relationship Id="rId11" Type="http://schemas.openxmlformats.org/officeDocument/2006/relationships/slide" Target="slide140.xml"/><Relationship Id="rId5" Type="http://schemas.openxmlformats.org/officeDocument/2006/relationships/slide" Target="slide134.xml"/><Relationship Id="rId10" Type="http://schemas.openxmlformats.org/officeDocument/2006/relationships/slide" Target="slide139.xml"/><Relationship Id="rId4" Type="http://schemas.openxmlformats.org/officeDocument/2006/relationships/slide" Target="slide29.xml"/><Relationship Id="rId9" Type="http://schemas.openxmlformats.org/officeDocument/2006/relationships/slide" Target="slide138.xml"/></Relationships>
</file>

<file path=ppt/slides/_rels/slide2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5.xml"/><Relationship Id="rId1" Type="http://schemas.openxmlformats.org/officeDocument/2006/relationships/slideLayout" Target="../slideLayouts/slideLayout27.xml"/></Relationships>
</file>

<file path=ppt/slides/_rels/slide2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6.xml"/><Relationship Id="rId1" Type="http://schemas.openxmlformats.org/officeDocument/2006/relationships/slideLayout" Target="../slideLayouts/slideLayout27.xml"/></Relationships>
</file>

<file path=ppt/slides/_rels/slide2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7.xml"/><Relationship Id="rId1" Type="http://schemas.openxmlformats.org/officeDocument/2006/relationships/slideLayout" Target="../slideLayouts/slideLayout2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hyperlink" Target="http://www.google.com/analytics" TargetMode="Externa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slide" Target="slide212.xml"/><Relationship Id="rId2" Type="http://schemas.openxmlformats.org/officeDocument/2006/relationships/notesSlide" Target="../notesSlides/notesSlide129.xml"/><Relationship Id="rId1" Type="http://schemas.openxmlformats.org/officeDocument/2006/relationships/slideLayout" Target="../slideLayouts/slideLayout27.xml"/><Relationship Id="rId5" Type="http://schemas.openxmlformats.org/officeDocument/2006/relationships/image" Target="../media/image152.png"/><Relationship Id="rId4" Type="http://schemas.openxmlformats.org/officeDocument/2006/relationships/image" Target="../media/image151.pn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7.xml"/></Relationships>
</file>

<file path=ppt/slides/_rels/slide2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7.xml"/></Relationships>
</file>

<file path=ppt/slides/_rels/slide245.xml.rels><?xml version="1.0" encoding="UTF-8" standalone="yes"?>
<Relationships xmlns="http://schemas.openxmlformats.org/package/2006/relationships"><Relationship Id="rId8" Type="http://schemas.openxmlformats.org/officeDocument/2006/relationships/slide" Target="slide146.xml"/><Relationship Id="rId13" Type="http://schemas.openxmlformats.org/officeDocument/2006/relationships/slide" Target="slide151.xml"/><Relationship Id="rId18" Type="http://schemas.openxmlformats.org/officeDocument/2006/relationships/slide" Target="slide156.xml"/><Relationship Id="rId3" Type="http://schemas.openxmlformats.org/officeDocument/2006/relationships/image" Target="../media/image10.png"/><Relationship Id="rId7" Type="http://schemas.openxmlformats.org/officeDocument/2006/relationships/slide" Target="slide145.xml"/><Relationship Id="rId12" Type="http://schemas.openxmlformats.org/officeDocument/2006/relationships/slide" Target="slide150.xml"/><Relationship Id="rId17" Type="http://schemas.openxmlformats.org/officeDocument/2006/relationships/slide" Target="slide155.xml"/><Relationship Id="rId2" Type="http://schemas.openxmlformats.org/officeDocument/2006/relationships/notesSlide" Target="../notesSlides/notesSlide133.xml"/><Relationship Id="rId16" Type="http://schemas.openxmlformats.org/officeDocument/2006/relationships/slide" Target="slide154.xml"/><Relationship Id="rId1" Type="http://schemas.openxmlformats.org/officeDocument/2006/relationships/slideLayout" Target="../slideLayouts/slideLayout27.xml"/><Relationship Id="rId6" Type="http://schemas.openxmlformats.org/officeDocument/2006/relationships/slide" Target="slide144.xml"/><Relationship Id="rId11" Type="http://schemas.openxmlformats.org/officeDocument/2006/relationships/slide" Target="slide149.xml"/><Relationship Id="rId5" Type="http://schemas.openxmlformats.org/officeDocument/2006/relationships/slide" Target="slide143.xml"/><Relationship Id="rId15" Type="http://schemas.openxmlformats.org/officeDocument/2006/relationships/slide" Target="slide153.xml"/><Relationship Id="rId10" Type="http://schemas.openxmlformats.org/officeDocument/2006/relationships/slide" Target="slide148.xml"/><Relationship Id="rId4" Type="http://schemas.openxmlformats.org/officeDocument/2006/relationships/slide" Target="slide29.xml"/><Relationship Id="rId9" Type="http://schemas.openxmlformats.org/officeDocument/2006/relationships/slide" Target="slide147.xml"/><Relationship Id="rId14" Type="http://schemas.openxmlformats.org/officeDocument/2006/relationships/slide" Target="slide152.xml"/></Relationships>
</file>

<file path=ppt/slides/_rels/slide2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4.xml"/><Relationship Id="rId1" Type="http://schemas.openxmlformats.org/officeDocument/2006/relationships/slideLayout" Target="../slideLayouts/slideLayout27.xml"/></Relationships>
</file>

<file path=ppt/slides/_rels/slide2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5.xml"/><Relationship Id="rId1" Type="http://schemas.openxmlformats.org/officeDocument/2006/relationships/slideLayout" Target="../slideLayouts/slideLayout2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4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136.xml"/><Relationship Id="rId1" Type="http://schemas.openxmlformats.org/officeDocument/2006/relationships/slideLayout" Target="../slideLayouts/slideLayout2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7.xml"/></Relationships>
</file>

<file path=ppt/slides/_rels/slide25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9.xml"/><Relationship Id="rId1" Type="http://schemas.openxmlformats.org/officeDocument/2006/relationships/slideLayout" Target="../slideLayouts/slideLayout27.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7.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7.xml"/></Relationships>
</file>

<file path=ppt/slides/_rels/slide2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3.xml"/><Relationship Id="rId1" Type="http://schemas.openxmlformats.org/officeDocument/2006/relationships/slideLayout" Target="../slideLayouts/slideLayout27.xml"/><Relationship Id="rId5" Type="http://schemas.openxmlformats.org/officeDocument/2006/relationships/image" Target="../media/image167.png"/><Relationship Id="rId4" Type="http://schemas.openxmlformats.org/officeDocument/2006/relationships/image" Target="../media/image166.png"/></Relationships>
</file>

<file path=ppt/slides/_rels/slide2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4.xml"/><Relationship Id="rId1" Type="http://schemas.openxmlformats.org/officeDocument/2006/relationships/slideLayout" Target="../slideLayouts/slideLayout27.xml"/><Relationship Id="rId4" Type="http://schemas.openxmlformats.org/officeDocument/2006/relationships/image" Target="../media/image169.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7.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7.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slide" Target="slide139.xml"/><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7.xml"/></Relationships>
</file>

<file path=ppt/slides/_rels/slide262.xml.rels><?xml version="1.0" encoding="UTF-8" standalone="yes"?>
<Relationships xmlns="http://schemas.openxmlformats.org/package/2006/relationships"><Relationship Id="rId8" Type="http://schemas.openxmlformats.org/officeDocument/2006/relationships/slide" Target="slide163.xml"/><Relationship Id="rId13" Type="http://schemas.openxmlformats.org/officeDocument/2006/relationships/slide" Target="slide168.xml"/><Relationship Id="rId3" Type="http://schemas.openxmlformats.org/officeDocument/2006/relationships/image" Target="../media/image10.png"/><Relationship Id="rId7" Type="http://schemas.openxmlformats.org/officeDocument/2006/relationships/slide" Target="slide162.xml"/><Relationship Id="rId12" Type="http://schemas.openxmlformats.org/officeDocument/2006/relationships/slide" Target="slide167.xml"/><Relationship Id="rId2" Type="http://schemas.openxmlformats.org/officeDocument/2006/relationships/notesSlide" Target="../notesSlides/notesSlide149.xml"/><Relationship Id="rId1" Type="http://schemas.openxmlformats.org/officeDocument/2006/relationships/slideLayout" Target="../slideLayouts/slideLayout27.xml"/><Relationship Id="rId6" Type="http://schemas.openxmlformats.org/officeDocument/2006/relationships/slide" Target="slide161.xml"/><Relationship Id="rId11" Type="http://schemas.openxmlformats.org/officeDocument/2006/relationships/slide" Target="slide166.xml"/><Relationship Id="rId5" Type="http://schemas.openxmlformats.org/officeDocument/2006/relationships/slide" Target="slide160.xml"/><Relationship Id="rId15" Type="http://schemas.openxmlformats.org/officeDocument/2006/relationships/slide" Target="slide170.xml"/><Relationship Id="rId10" Type="http://schemas.openxmlformats.org/officeDocument/2006/relationships/slide" Target="slide165.xml"/><Relationship Id="rId4" Type="http://schemas.openxmlformats.org/officeDocument/2006/relationships/slide" Target="slide29.xml"/><Relationship Id="rId9" Type="http://schemas.openxmlformats.org/officeDocument/2006/relationships/slide" Target="slide164.xml"/><Relationship Id="rId14" Type="http://schemas.openxmlformats.org/officeDocument/2006/relationships/slide" Target="slide169.xml"/></Relationships>
</file>

<file path=ppt/slides/_rels/slide263.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image" Target="../media/image10.png"/><Relationship Id="rId7" Type="http://schemas.openxmlformats.org/officeDocument/2006/relationships/slide" Target="slide173.xml"/><Relationship Id="rId2" Type="http://schemas.openxmlformats.org/officeDocument/2006/relationships/notesSlide" Target="../notesSlides/notesSlide150.xml"/><Relationship Id="rId1" Type="http://schemas.openxmlformats.org/officeDocument/2006/relationships/slideLayout" Target="../slideLayouts/slideLayout27.xml"/><Relationship Id="rId6" Type="http://schemas.openxmlformats.org/officeDocument/2006/relationships/slide" Target="slide172.xml"/><Relationship Id="rId11" Type="http://schemas.openxmlformats.org/officeDocument/2006/relationships/slide" Target="slide177.xml"/><Relationship Id="rId5" Type="http://schemas.openxmlformats.org/officeDocument/2006/relationships/slide" Target="slide171.xml"/><Relationship Id="rId10" Type="http://schemas.openxmlformats.org/officeDocument/2006/relationships/slide" Target="slide176.xml"/><Relationship Id="rId4" Type="http://schemas.openxmlformats.org/officeDocument/2006/relationships/slide" Target="slide29.xml"/><Relationship Id="rId9" Type="http://schemas.openxmlformats.org/officeDocument/2006/relationships/slide" Target="slide175.xml"/></Relationships>
</file>

<file path=ppt/slides/_rels/slide26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1.xml"/><Relationship Id="rId1" Type="http://schemas.openxmlformats.org/officeDocument/2006/relationships/slideLayout" Target="../slideLayouts/slideLayout27.xml"/></Relationships>
</file>

<file path=ppt/slides/_rels/slide265.xml.rels><?xml version="1.0" encoding="UTF-8" standalone="yes"?>
<Relationships xmlns="http://schemas.openxmlformats.org/package/2006/relationships"><Relationship Id="rId3" Type="http://schemas.openxmlformats.org/officeDocument/2006/relationships/hyperlink" Target="https://pg.covario.com/map/maplogin.jsp" TargetMode="External"/><Relationship Id="rId2" Type="http://schemas.openxmlformats.org/officeDocument/2006/relationships/notesSlide" Target="../notesSlides/notesSlide152.xml"/><Relationship Id="rId1" Type="http://schemas.openxmlformats.org/officeDocument/2006/relationships/slideLayout" Target="../slideLayouts/slideLayout27.xml"/><Relationship Id="rId5" Type="http://schemas.openxmlformats.org/officeDocument/2006/relationships/slide" Target="slide190.xml"/><Relationship Id="rId4" Type="http://schemas.openxmlformats.org/officeDocument/2006/relationships/hyperlink" Target="mailto:support@covario.com" TargetMode="External"/></Relationships>
</file>

<file path=ppt/slides/_rels/slide2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3.xml"/><Relationship Id="rId1" Type="http://schemas.openxmlformats.org/officeDocument/2006/relationships/slideLayout" Target="../slideLayouts/slideLayout27.xml"/><Relationship Id="rId4" Type="http://schemas.openxmlformats.org/officeDocument/2006/relationships/image" Target="../media/image172.png"/></Relationships>
</file>

<file path=ppt/slides/_rels/slide267.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154.xml"/><Relationship Id="rId1" Type="http://schemas.openxmlformats.org/officeDocument/2006/relationships/slideLayout" Target="../slideLayouts/slideLayout2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26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5.xml"/><Relationship Id="rId1" Type="http://schemas.openxmlformats.org/officeDocument/2006/relationships/slideLayout" Target="../slideLayouts/slideLayout27.xml"/></Relationships>
</file>

<file path=ppt/slides/_rels/slide26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6.xml"/><Relationship Id="rId1" Type="http://schemas.openxmlformats.org/officeDocument/2006/relationships/slideLayout" Target="../slideLayouts/slideLayout27.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7.xml"/><Relationship Id="rId1" Type="http://schemas.openxmlformats.org/officeDocument/2006/relationships/slideLayout" Target="../slideLayouts/slideLayout27.xml"/><Relationship Id="rId5" Type="http://schemas.openxmlformats.org/officeDocument/2006/relationships/image" Target="../media/image183.png"/><Relationship Id="rId4" Type="http://schemas.openxmlformats.org/officeDocument/2006/relationships/image" Target="../media/image182.png"/></Relationships>
</file>

<file path=ppt/slides/_rels/slide27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8.xml"/><Relationship Id="rId1" Type="http://schemas.openxmlformats.org/officeDocument/2006/relationships/slideLayout" Target="../slideLayouts/slideLayout27.xml"/></Relationships>
</file>

<file path=ppt/slides/_rels/slide27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9.xml"/><Relationship Id="rId1" Type="http://schemas.openxmlformats.org/officeDocument/2006/relationships/slideLayout" Target="../slideLayouts/slideLayout27.xml"/></Relationships>
</file>

<file path=ppt/slides/_rels/slide27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0.xml"/><Relationship Id="rId1" Type="http://schemas.openxmlformats.org/officeDocument/2006/relationships/slideLayout" Target="../slideLayouts/slideLayout27.xml"/></Relationships>
</file>

<file path=ppt/slides/_rels/slide27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1.xml"/><Relationship Id="rId1" Type="http://schemas.openxmlformats.org/officeDocument/2006/relationships/slideLayout" Target="../slideLayouts/slideLayout27.xml"/></Relationships>
</file>

<file path=ppt/slides/_rels/slide27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2.xml"/><Relationship Id="rId1" Type="http://schemas.openxmlformats.org/officeDocument/2006/relationships/slideLayout" Target="../slideLayouts/slideLayout27.xml"/></Relationships>
</file>

<file path=ppt/slides/_rels/slide2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3.xml"/><Relationship Id="rId1" Type="http://schemas.openxmlformats.org/officeDocument/2006/relationships/slideLayout" Target="../slideLayouts/slideLayout27.xml"/><Relationship Id="rId4" Type="http://schemas.openxmlformats.org/officeDocument/2006/relationships/image" Target="../media/image190.png"/></Relationships>
</file>

<file path=ppt/slides/_rels/slide27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4.xml"/><Relationship Id="rId1" Type="http://schemas.openxmlformats.org/officeDocument/2006/relationships/slideLayout" Target="../slideLayouts/slideLayout27.xml"/></Relationships>
</file>

<file path=ppt/slides/_rels/slide27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5.xml"/><Relationship Id="rId1" Type="http://schemas.openxmlformats.org/officeDocument/2006/relationships/slideLayout" Target="../slideLayouts/slideLayout27.xml"/></Relationships>
</file>

<file path=ppt/slides/_rels/slide27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6.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7.xml"/><Relationship Id="rId1" Type="http://schemas.openxmlformats.org/officeDocument/2006/relationships/slideLayout" Target="../slideLayouts/slideLayout27.xml"/></Relationships>
</file>

<file path=ppt/slides/_rels/slide28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8.xml"/><Relationship Id="rId1" Type="http://schemas.openxmlformats.org/officeDocument/2006/relationships/slideLayout" Target="../slideLayouts/slideLayout27.xml"/><Relationship Id="rId4" Type="http://schemas.openxmlformats.org/officeDocument/2006/relationships/image" Target="../media/image196.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7.xml"/></Relationships>
</file>

<file path=ppt/slides/_rels/slide285.xml.rels><?xml version="1.0" encoding="UTF-8" standalone="yes"?>
<Relationships xmlns="http://schemas.openxmlformats.org/package/2006/relationships"><Relationship Id="rId8" Type="http://schemas.openxmlformats.org/officeDocument/2006/relationships/slide" Target="slide184.xml"/><Relationship Id="rId3" Type="http://schemas.openxmlformats.org/officeDocument/2006/relationships/image" Target="../media/image10.png"/><Relationship Id="rId7" Type="http://schemas.openxmlformats.org/officeDocument/2006/relationships/slide" Target="slide183.xml"/><Relationship Id="rId12" Type="http://schemas.openxmlformats.org/officeDocument/2006/relationships/slide" Target="slide192.xml"/><Relationship Id="rId2" Type="http://schemas.openxmlformats.org/officeDocument/2006/relationships/notesSlide" Target="../notesSlides/notesSlide170.xml"/><Relationship Id="rId1" Type="http://schemas.openxmlformats.org/officeDocument/2006/relationships/slideLayout" Target="../slideLayouts/slideLayout27.xml"/><Relationship Id="rId6" Type="http://schemas.openxmlformats.org/officeDocument/2006/relationships/slide" Target="slide182.xml"/><Relationship Id="rId11" Type="http://schemas.openxmlformats.org/officeDocument/2006/relationships/slide" Target="slide190.xml"/><Relationship Id="rId5" Type="http://schemas.openxmlformats.org/officeDocument/2006/relationships/slide" Target="slide181.xml"/><Relationship Id="rId10" Type="http://schemas.openxmlformats.org/officeDocument/2006/relationships/slide" Target="slide188.xml"/><Relationship Id="rId4" Type="http://schemas.openxmlformats.org/officeDocument/2006/relationships/slide" Target="slide29.xml"/><Relationship Id="rId9" Type="http://schemas.openxmlformats.org/officeDocument/2006/relationships/slide" Target="slide185.xml"/></Relationships>
</file>

<file path=ppt/slides/_rels/slide28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1.xml"/><Relationship Id="rId1" Type="http://schemas.openxmlformats.org/officeDocument/2006/relationships/slideLayout" Target="../slideLayouts/slideLayout27.xml"/></Relationships>
</file>

<file path=ppt/slides/_rels/slide28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2.xml"/><Relationship Id="rId1" Type="http://schemas.openxmlformats.org/officeDocument/2006/relationships/slideLayout" Target="../slideLayouts/slideLayout27.xml"/><Relationship Id="rId5" Type="http://schemas.openxmlformats.org/officeDocument/2006/relationships/image" Target="../media/image200.png"/><Relationship Id="rId4" Type="http://schemas.openxmlformats.org/officeDocument/2006/relationships/image" Target="../media/image199.png"/></Relationships>
</file>

<file path=ppt/slides/_rels/slide28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3.xml"/><Relationship Id="rId1" Type="http://schemas.openxmlformats.org/officeDocument/2006/relationships/slideLayout" Target="../slideLayouts/slideLayout27.xml"/></Relationships>
</file>

<file path=ppt/slides/_rels/slide28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4.xml"/><Relationship Id="rId1" Type="http://schemas.openxmlformats.org/officeDocument/2006/relationships/slideLayout" Target="../slideLayouts/slideLayout2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5.xml"/><Relationship Id="rId1" Type="http://schemas.openxmlformats.org/officeDocument/2006/relationships/slideLayout" Target="../slideLayouts/slideLayout27.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29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76.xml"/><Relationship Id="rId1" Type="http://schemas.openxmlformats.org/officeDocument/2006/relationships/slideLayout" Target="../slideLayouts/slideLayout27.xml"/></Relationships>
</file>

<file path=ppt/slides/_rels/slide29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77.xml"/><Relationship Id="rId1" Type="http://schemas.openxmlformats.org/officeDocument/2006/relationships/slideLayout" Target="../slideLayouts/slideLayout27.xml"/><Relationship Id="rId4" Type="http://schemas.openxmlformats.org/officeDocument/2006/relationships/image" Target="../media/image212.png"/></Relationships>
</file>

<file path=ppt/slides/_rels/slide29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78.xml"/><Relationship Id="rId1" Type="http://schemas.openxmlformats.org/officeDocument/2006/relationships/slideLayout" Target="../slideLayouts/slideLayout27.xml"/><Relationship Id="rId4" Type="http://schemas.openxmlformats.org/officeDocument/2006/relationships/image" Target="../media/image211.png"/></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7.xml"/></Relationships>
</file>

<file path=ppt/slides/_rels/slide29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80.xml"/><Relationship Id="rId1" Type="http://schemas.openxmlformats.org/officeDocument/2006/relationships/slideLayout" Target="../slideLayouts/slideLayout27.xml"/></Relationships>
</file>

<file path=ppt/slides/_rels/slide29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81.xml"/><Relationship Id="rId1" Type="http://schemas.openxmlformats.org/officeDocument/2006/relationships/slideLayout" Target="../slideLayouts/slideLayout31.xml"/></Relationships>
</file>

<file path=ppt/slides/_rels/slide29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82.xml"/><Relationship Id="rId1" Type="http://schemas.openxmlformats.org/officeDocument/2006/relationships/slideLayout" Target="../slideLayouts/slideLayout31.xml"/></Relationships>
</file>

<file path=ppt/slides/_rels/slide29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83.xml"/><Relationship Id="rId1" Type="http://schemas.openxmlformats.org/officeDocument/2006/relationships/slideLayout" Target="../slideLayouts/slideLayout31.xml"/></Relationships>
</file>

<file path=ppt/slides/_rels/slide2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4.xml"/><Relationship Id="rId1" Type="http://schemas.openxmlformats.org/officeDocument/2006/relationships/slideLayout" Target="../slideLayouts/slideLayout27.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0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85.xml"/><Relationship Id="rId1" Type="http://schemas.openxmlformats.org/officeDocument/2006/relationships/slideLayout" Target="../slideLayouts/slideLayout27.xml"/></Relationships>
</file>

<file path=ppt/slides/_rels/slide301.xml.rels><?xml version="1.0" encoding="UTF-8" standalone="yes"?>
<Relationships xmlns="http://schemas.openxmlformats.org/package/2006/relationships"><Relationship Id="rId3" Type="http://schemas.openxmlformats.org/officeDocument/2006/relationships/hyperlink" Target="http://home.snafu.de/tilman/xenulink.html" TargetMode="External"/><Relationship Id="rId2" Type="http://schemas.openxmlformats.org/officeDocument/2006/relationships/notesSlide" Target="../notesSlides/notesSlide186.xml"/><Relationship Id="rId1" Type="http://schemas.openxmlformats.org/officeDocument/2006/relationships/slideLayout" Target="../slideLayouts/slideLayout27.xml"/><Relationship Id="rId5" Type="http://schemas.openxmlformats.org/officeDocument/2006/relationships/image" Target="../media/image223.png"/><Relationship Id="rId4" Type="http://schemas.openxmlformats.org/officeDocument/2006/relationships/image" Target="../media/image222.png"/></Relationships>
</file>

<file path=ppt/slides/_rels/slide30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7.xml"/><Relationship Id="rId1" Type="http://schemas.openxmlformats.org/officeDocument/2006/relationships/slideLayout" Target="../slideLayouts/slideLayout2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7.xml"/></Relationships>
</file>

<file path=ppt/slides/_rels/slide30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7.xml"/></Relationships>
</file>

<file path=ppt/slides/_rels/slide3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7.xml"/></Relationships>
</file>

<file path=ppt/slides/_rels/slide308.xml.rels><?xml version="1.0" encoding="UTF-8" standalone="yes"?>
<Relationships xmlns="http://schemas.openxmlformats.org/package/2006/relationships"><Relationship Id="rId8" Type="http://schemas.openxmlformats.org/officeDocument/2006/relationships/slide" Target="slide198.xml"/><Relationship Id="rId3" Type="http://schemas.openxmlformats.org/officeDocument/2006/relationships/image" Target="../media/image10.png"/><Relationship Id="rId7" Type="http://schemas.openxmlformats.org/officeDocument/2006/relationships/slide" Target="slide197.xml"/><Relationship Id="rId2" Type="http://schemas.openxmlformats.org/officeDocument/2006/relationships/notesSlide" Target="../notesSlides/notesSlide189.xml"/><Relationship Id="rId1" Type="http://schemas.openxmlformats.org/officeDocument/2006/relationships/slideLayout" Target="../slideLayouts/slideLayout27.xml"/><Relationship Id="rId6" Type="http://schemas.openxmlformats.org/officeDocument/2006/relationships/slide" Target="slide196.xml"/><Relationship Id="rId5" Type="http://schemas.openxmlformats.org/officeDocument/2006/relationships/slide" Target="slide195.xml"/><Relationship Id="rId4" Type="http://schemas.openxmlformats.org/officeDocument/2006/relationships/slide" Target="slide29.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7.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7.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7.xml"/></Relationships>
</file>

<file path=ppt/slides/_rels/slide3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7.xml"/></Relationships>
</file>

<file path=ppt/slides/_rels/slide315.xml.rels><?xml version="1.0" encoding="UTF-8" standalone="yes"?>
<Relationships xmlns="http://schemas.openxmlformats.org/package/2006/relationships"><Relationship Id="rId8" Type="http://schemas.openxmlformats.org/officeDocument/2006/relationships/slide" Target="slide204.xml"/><Relationship Id="rId13" Type="http://schemas.openxmlformats.org/officeDocument/2006/relationships/slide" Target="slide209.xml"/><Relationship Id="rId3" Type="http://schemas.openxmlformats.org/officeDocument/2006/relationships/image" Target="../media/image10.png"/><Relationship Id="rId7" Type="http://schemas.openxmlformats.org/officeDocument/2006/relationships/slide" Target="slide203.xml"/><Relationship Id="rId12" Type="http://schemas.openxmlformats.org/officeDocument/2006/relationships/slide" Target="slide208.xml"/><Relationship Id="rId2" Type="http://schemas.openxmlformats.org/officeDocument/2006/relationships/notesSlide" Target="../notesSlides/notesSlide195.xml"/><Relationship Id="rId1" Type="http://schemas.openxmlformats.org/officeDocument/2006/relationships/slideLayout" Target="../slideLayouts/slideLayout27.xml"/><Relationship Id="rId6" Type="http://schemas.openxmlformats.org/officeDocument/2006/relationships/slide" Target="slide202.xml"/><Relationship Id="rId11" Type="http://schemas.openxmlformats.org/officeDocument/2006/relationships/slide" Target="slide207.xml"/><Relationship Id="rId5" Type="http://schemas.openxmlformats.org/officeDocument/2006/relationships/slide" Target="slide201.xml"/><Relationship Id="rId10" Type="http://schemas.openxmlformats.org/officeDocument/2006/relationships/slide" Target="slide206.xml"/><Relationship Id="rId4" Type="http://schemas.openxmlformats.org/officeDocument/2006/relationships/slide" Target="slide29.xml"/><Relationship Id="rId9" Type="http://schemas.openxmlformats.org/officeDocument/2006/relationships/slide" Target="slide205.xml"/></Relationships>
</file>

<file path=ppt/slides/_rels/slide31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96.xml"/><Relationship Id="rId1" Type="http://schemas.openxmlformats.org/officeDocument/2006/relationships/slideLayout" Target="../slideLayouts/slideLayout27.xml"/></Relationships>
</file>

<file path=ppt/slides/_rels/slide31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97.xml"/><Relationship Id="rId1" Type="http://schemas.openxmlformats.org/officeDocument/2006/relationships/slideLayout" Target="../slideLayouts/slideLayout27.xml"/></Relationships>
</file>

<file path=ppt/slides/_rels/slide31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98.xml"/><Relationship Id="rId1" Type="http://schemas.openxmlformats.org/officeDocument/2006/relationships/slideLayout" Target="../slideLayouts/slideLayout27.xml"/><Relationship Id="rId4" Type="http://schemas.openxmlformats.org/officeDocument/2006/relationships/image" Target="../media/image230.png"/></Relationships>
</file>

<file path=ppt/slides/_rels/slide31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99.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2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00.xml"/><Relationship Id="rId1" Type="http://schemas.openxmlformats.org/officeDocument/2006/relationships/slideLayout" Target="../slideLayouts/slideLayout27.xml"/></Relationships>
</file>

<file path=ppt/slides/_rels/slide3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1.xml"/><Relationship Id="rId1" Type="http://schemas.openxmlformats.org/officeDocument/2006/relationships/slideLayout" Target="../slideLayouts/slideLayout27.xml"/><Relationship Id="rId4" Type="http://schemas.openxmlformats.org/officeDocument/2006/relationships/image" Target="../media/image233.png"/></Relationships>
</file>

<file path=ppt/slides/_rels/slide3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2.xml"/><Relationship Id="rId1" Type="http://schemas.openxmlformats.org/officeDocument/2006/relationships/slideLayout" Target="../slideLayouts/slideLayout27.xml"/><Relationship Id="rId4" Type="http://schemas.openxmlformats.org/officeDocument/2006/relationships/image" Target="../media/image234.png"/></Relationships>
</file>

<file path=ppt/slides/_rels/slide3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3.xml"/><Relationship Id="rId1" Type="http://schemas.openxmlformats.org/officeDocument/2006/relationships/slideLayout" Target="../slideLayouts/slideLayout27.xml"/><Relationship Id="rId4" Type="http://schemas.openxmlformats.org/officeDocument/2006/relationships/image" Target="../media/image235.png"/></Relationships>
</file>

<file path=ppt/slides/_rels/slide3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4.xml"/><Relationship Id="rId1" Type="http://schemas.openxmlformats.org/officeDocument/2006/relationships/slideLayout" Target="../slideLayouts/slideLayout27.xml"/><Relationship Id="rId5" Type="http://schemas.openxmlformats.org/officeDocument/2006/relationships/image" Target="../media/image237.png"/><Relationship Id="rId4" Type="http://schemas.openxmlformats.org/officeDocument/2006/relationships/image" Target="../media/image236.png"/></Relationships>
</file>

<file path=ppt/slides/_rels/slide3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326.xml.rels><?xml version="1.0" encoding="UTF-8" standalone="yes"?>
<Relationships xmlns="http://schemas.openxmlformats.org/package/2006/relationships"><Relationship Id="rId8" Type="http://schemas.openxmlformats.org/officeDocument/2006/relationships/slide" Target="slide215.xml"/><Relationship Id="rId3" Type="http://schemas.openxmlformats.org/officeDocument/2006/relationships/image" Target="../media/image10.png"/><Relationship Id="rId7" Type="http://schemas.openxmlformats.org/officeDocument/2006/relationships/slide" Target="slide214.xml"/><Relationship Id="rId12" Type="http://schemas.openxmlformats.org/officeDocument/2006/relationships/slide" Target="slide219.xml"/><Relationship Id="rId2" Type="http://schemas.openxmlformats.org/officeDocument/2006/relationships/notesSlide" Target="../notesSlides/notesSlide205.xml"/><Relationship Id="rId1" Type="http://schemas.openxmlformats.org/officeDocument/2006/relationships/slideLayout" Target="../slideLayouts/slideLayout27.xml"/><Relationship Id="rId6" Type="http://schemas.openxmlformats.org/officeDocument/2006/relationships/slide" Target="slide213.xml"/><Relationship Id="rId11" Type="http://schemas.openxmlformats.org/officeDocument/2006/relationships/slide" Target="slide218.xml"/><Relationship Id="rId5" Type="http://schemas.openxmlformats.org/officeDocument/2006/relationships/slide" Target="slide212.xml"/><Relationship Id="rId10" Type="http://schemas.openxmlformats.org/officeDocument/2006/relationships/slide" Target="slide217.xml"/><Relationship Id="rId4" Type="http://schemas.openxmlformats.org/officeDocument/2006/relationships/slide" Target="slide29.xml"/><Relationship Id="rId9" Type="http://schemas.openxmlformats.org/officeDocument/2006/relationships/slide" Target="slide216.xml"/></Relationships>
</file>

<file path=ppt/slides/_rels/slide3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7.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3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08.xml"/><Relationship Id="rId1" Type="http://schemas.openxmlformats.org/officeDocument/2006/relationships/slideLayout" Target="../slideLayouts/slideLayout27.xml"/><Relationship Id="rId4" Type="http://schemas.openxmlformats.org/officeDocument/2006/relationships/hyperlink" Target="http://www.alistapart.com/articles/understandingprogressiveenhancement" TargetMode="External"/></Relationships>
</file>

<file path=ppt/slides/_rels/slide331.xml.rels><?xml version="1.0" encoding="UTF-8" standalone="yes"?>
<Relationships xmlns="http://schemas.openxmlformats.org/package/2006/relationships"><Relationship Id="rId8" Type="http://schemas.openxmlformats.org/officeDocument/2006/relationships/hyperlink" Target="http://en.wikipedia.org/wiki/Macromedia_Flash" TargetMode="External"/><Relationship Id="rId3" Type="http://schemas.openxmlformats.org/officeDocument/2006/relationships/hyperlink" Target="http://www.alistapart.com/articles/understandingprogressiveenhancement" TargetMode="External"/><Relationship Id="rId7" Type="http://schemas.openxmlformats.org/officeDocument/2006/relationships/hyperlink" Target="http://en.wikipedia.org/wiki/JavaScript" TargetMode="External"/><Relationship Id="rId2" Type="http://schemas.openxmlformats.org/officeDocument/2006/relationships/notesSlide" Target="../notesSlides/notesSlide209.xml"/><Relationship Id="rId1" Type="http://schemas.openxmlformats.org/officeDocument/2006/relationships/slideLayout" Target="../slideLayouts/slideLayout27.xml"/><Relationship Id="rId6" Type="http://schemas.openxmlformats.org/officeDocument/2006/relationships/hyperlink" Target="http://en.wikipedia.org/wiki/Cascading_Style_Sheets" TargetMode="External"/><Relationship Id="rId5" Type="http://schemas.openxmlformats.org/officeDocument/2006/relationships/hyperlink" Target="http://en.wikipedia.org/wiki/Graceful_degradation" TargetMode="External"/><Relationship Id="rId10" Type="http://schemas.openxmlformats.org/officeDocument/2006/relationships/hyperlink" Target="http://en.wikipedia.org/wiki/Scalable_Vector_Graphics" TargetMode="External"/><Relationship Id="rId4" Type="http://schemas.openxmlformats.org/officeDocument/2006/relationships/hyperlink" Target="http://en.wikipedia.org/wiki/Progressive_enhancement" TargetMode="External"/><Relationship Id="rId9" Type="http://schemas.openxmlformats.org/officeDocument/2006/relationships/hyperlink" Target="http://en.wikipedia.org/wiki/Java_applet" TargetMode="Externa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7.xml"/></Relationships>
</file>

<file path=ppt/slides/_rels/slide333.xml.rels><?xml version="1.0" encoding="UTF-8" standalone="yes"?>
<Relationships xmlns="http://schemas.openxmlformats.org/package/2006/relationships"><Relationship Id="rId3" Type="http://schemas.openxmlformats.org/officeDocument/2006/relationships/hyperlink" Target="http://www.adobe.com/devnet/flashplayer/articles/alternative_content.html" TargetMode="External"/><Relationship Id="rId2" Type="http://schemas.openxmlformats.org/officeDocument/2006/relationships/notesSlide" Target="../notesSlides/notesSlide211.xml"/><Relationship Id="rId1" Type="http://schemas.openxmlformats.org/officeDocument/2006/relationships/slideLayout" Target="../slideLayouts/slideLayout27.xml"/><Relationship Id="rId5" Type="http://schemas.openxmlformats.org/officeDocument/2006/relationships/hyperlink" Target="http://www.adobe.com/devnet/flashplayer/articles/swfobject.html" TargetMode="External"/><Relationship Id="rId4" Type="http://schemas.openxmlformats.org/officeDocument/2006/relationships/hyperlink" Target="http://www.adobe.com/products/player_census/flashplayer/version_penetration.html" TargetMode="Externa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7.xml"/></Relationships>
</file>

<file path=ppt/slides/_rels/slide335.xml.rels><?xml version="1.0" encoding="UTF-8" standalone="yes"?>
<Relationships xmlns="http://schemas.openxmlformats.org/package/2006/relationships"><Relationship Id="rId3" Type="http://schemas.openxmlformats.org/officeDocument/2006/relationships/hyperlink" Target="http://www.google.com/support/webmasters/bin/answer.py?hl=en&amp;answer=72746" TargetMode="External"/><Relationship Id="rId7" Type="http://schemas.openxmlformats.org/officeDocument/2006/relationships/hyperlink" Target="http://googlewebmastercentral.blogspot.com/2007/07/best-uses-of-flash.html" TargetMode="External"/><Relationship Id="rId2" Type="http://schemas.openxmlformats.org/officeDocument/2006/relationships/notesSlide" Target="../notesSlides/notesSlide213.xml"/><Relationship Id="rId1" Type="http://schemas.openxmlformats.org/officeDocument/2006/relationships/slideLayout" Target="../slideLayouts/slideLayout27.xml"/><Relationship Id="rId6" Type="http://schemas.openxmlformats.org/officeDocument/2006/relationships/hyperlink" Target="http://www.adobe.com/devnet/flashplayer/articles/version_checking_protocol.html" TargetMode="External"/><Relationship Id="rId5" Type="http://schemas.openxmlformats.org/officeDocument/2006/relationships/hyperlink" Target="http://en.wikipedia.org/wiki/Bouncer_(doorman)" TargetMode="External"/><Relationship Id="rId4" Type="http://schemas.openxmlformats.org/officeDocument/2006/relationships/hyperlink" Target="http://www.adobe.com/devnet/seo/articles/techniques_ria_04.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jpeg"/></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41.xml"/><Relationship Id="rId3" Type="http://schemas.openxmlformats.org/officeDocument/2006/relationships/slide" Target="slide7.xml"/><Relationship Id="rId7" Type="http://schemas.openxmlformats.org/officeDocument/2006/relationships/slide" Target="slide17.xml"/><Relationship Id="rId12" Type="http://schemas.openxmlformats.org/officeDocument/2006/relationships/slide" Target="slide32.xml"/><Relationship Id="rId17" Type="http://schemas.openxmlformats.org/officeDocument/2006/relationships/slide" Target="slide48.xml"/><Relationship Id="rId2" Type="http://schemas.openxmlformats.org/officeDocument/2006/relationships/notesSlide" Target="../notesSlides/notesSlide12.xml"/><Relationship Id="rId16" Type="http://schemas.openxmlformats.org/officeDocument/2006/relationships/slide" Target="slide44.xml"/><Relationship Id="rId1" Type="http://schemas.openxmlformats.org/officeDocument/2006/relationships/slideLayout" Target="../slideLayouts/slideLayout27.xml"/><Relationship Id="rId6" Type="http://schemas.openxmlformats.org/officeDocument/2006/relationships/slide" Target="slide14.xml"/><Relationship Id="rId11" Type="http://schemas.openxmlformats.org/officeDocument/2006/relationships/slide" Target="slide27.xml"/><Relationship Id="rId5" Type="http://schemas.openxmlformats.org/officeDocument/2006/relationships/slide" Target="slide13.xml"/><Relationship Id="rId15" Type="http://schemas.openxmlformats.org/officeDocument/2006/relationships/slide" Target="slide40.xml"/><Relationship Id="rId10" Type="http://schemas.openxmlformats.org/officeDocument/2006/relationships/slide" Target="slide20.xml"/><Relationship Id="rId4" Type="http://schemas.openxmlformats.org/officeDocument/2006/relationships/slide" Target="slide12.xml"/><Relationship Id="rId9" Type="http://schemas.openxmlformats.org/officeDocument/2006/relationships/slide" Target="slide19.xml"/><Relationship Id="rId14" Type="http://schemas.openxmlformats.org/officeDocument/2006/relationships/slide" Target="slide38.xml"/></Relationships>
</file>

<file path=ppt/slides/_rels/slide75.xml.rels><?xml version="1.0" encoding="UTF-8" standalone="yes"?>
<Relationships xmlns="http://schemas.openxmlformats.org/package/2006/relationships"><Relationship Id="rId8" Type="http://schemas.openxmlformats.org/officeDocument/2006/relationships/slide" Target="slide89.xml"/><Relationship Id="rId13" Type="http://schemas.openxmlformats.org/officeDocument/2006/relationships/slide" Target="slide132.xml"/><Relationship Id="rId18" Type="http://schemas.openxmlformats.org/officeDocument/2006/relationships/slide" Target="slide210.xml"/><Relationship Id="rId3" Type="http://schemas.openxmlformats.org/officeDocument/2006/relationships/slide" Target="slide57.xml"/><Relationship Id="rId7" Type="http://schemas.openxmlformats.org/officeDocument/2006/relationships/slide" Target="slide83.xml"/><Relationship Id="rId12" Type="http://schemas.openxmlformats.org/officeDocument/2006/relationships/slide" Target="slide113.xml"/><Relationship Id="rId17" Type="http://schemas.openxmlformats.org/officeDocument/2006/relationships/slide" Target="slide199.xml"/><Relationship Id="rId2" Type="http://schemas.openxmlformats.org/officeDocument/2006/relationships/notesSlide" Target="../notesSlides/notesSlide13.xml"/><Relationship Id="rId16" Type="http://schemas.openxmlformats.org/officeDocument/2006/relationships/slide" Target="slide179.xml"/><Relationship Id="rId1" Type="http://schemas.openxmlformats.org/officeDocument/2006/relationships/slideLayout" Target="../slideLayouts/slideLayout27.xml"/><Relationship Id="rId6" Type="http://schemas.openxmlformats.org/officeDocument/2006/relationships/slide" Target="slide76.xml"/><Relationship Id="rId11" Type="http://schemas.openxmlformats.org/officeDocument/2006/relationships/slide" Target="slide102.xml"/><Relationship Id="rId5" Type="http://schemas.openxmlformats.org/officeDocument/2006/relationships/slide" Target="slide61.xml"/><Relationship Id="rId15" Type="http://schemas.openxmlformats.org/officeDocument/2006/relationships/slide" Target="slide157.xml"/><Relationship Id="rId10" Type="http://schemas.openxmlformats.org/officeDocument/2006/relationships/slide" Target="slide98.xml"/><Relationship Id="rId4" Type="http://schemas.openxmlformats.org/officeDocument/2006/relationships/slide" Target="slide59.xml"/><Relationship Id="rId9" Type="http://schemas.openxmlformats.org/officeDocument/2006/relationships/slide" Target="slide94.xml"/><Relationship Id="rId14" Type="http://schemas.openxmlformats.org/officeDocument/2006/relationships/slide" Target="slide141.xml"/></Relationships>
</file>

<file path=ppt/slides/_rels/slide76.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slide" Target="slide89.xml"/><Relationship Id="rId7" Type="http://schemas.openxmlformats.org/officeDocument/2006/relationships/slide" Target="slide102.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slide" Target="slide113.xml"/><Relationship Id="rId5" Type="http://schemas.openxmlformats.org/officeDocument/2006/relationships/slide" Target="slide98.xml"/><Relationship Id="rId10" Type="http://schemas.openxmlformats.org/officeDocument/2006/relationships/slide" Target="slide141.xml"/><Relationship Id="rId4" Type="http://schemas.openxmlformats.org/officeDocument/2006/relationships/slide" Target="slide94.xml"/><Relationship Id="rId9" Type="http://schemas.openxmlformats.org/officeDocument/2006/relationships/slide" Target="slide212.xml"/></Relationships>
</file>

<file path=ppt/slides/_rels/slide7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8.xml"/><Relationship Id="rId3" Type="http://schemas.openxmlformats.org/officeDocument/2006/relationships/slide" Target="slide12.xml"/><Relationship Id="rId7" Type="http://schemas.openxmlformats.org/officeDocument/2006/relationships/slide" Target="slide18.xml"/><Relationship Id="rId12" Type="http://schemas.openxmlformats.org/officeDocument/2006/relationships/slide" Target="slide41.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slide" Target="slide17.xml"/><Relationship Id="rId11" Type="http://schemas.openxmlformats.org/officeDocument/2006/relationships/slide" Target="slide32.xml"/><Relationship Id="rId5" Type="http://schemas.openxmlformats.org/officeDocument/2006/relationships/slide" Target="slide14.xml"/><Relationship Id="rId10" Type="http://schemas.openxmlformats.org/officeDocument/2006/relationships/slide" Target="slide27.xml"/><Relationship Id="rId4" Type="http://schemas.openxmlformats.org/officeDocument/2006/relationships/slide" Target="slide13.xml"/><Relationship Id="rId9" Type="http://schemas.openxmlformats.org/officeDocument/2006/relationships/slide" Target="slide20.xml"/><Relationship Id="rId14" Type="http://schemas.openxmlformats.org/officeDocument/2006/relationships/slide" Target="slide193.xml"/></Relationships>
</file>

<file path=ppt/slides/_rels/slide78.xml.rels><?xml version="1.0" encoding="UTF-8" standalone="yes"?>
<Relationships xmlns="http://schemas.openxmlformats.org/package/2006/relationships"><Relationship Id="rId8" Type="http://schemas.openxmlformats.org/officeDocument/2006/relationships/slide" Target="slide207.xml"/><Relationship Id="rId13" Type="http://schemas.openxmlformats.org/officeDocument/2006/relationships/slide" Target="slide93.xml"/><Relationship Id="rId18" Type="http://schemas.openxmlformats.org/officeDocument/2006/relationships/slide" Target="slide102.xml"/><Relationship Id="rId3" Type="http://schemas.openxmlformats.org/officeDocument/2006/relationships/slide" Target="slide157.xml"/><Relationship Id="rId7" Type="http://schemas.openxmlformats.org/officeDocument/2006/relationships/slide" Target="slide203.xml"/><Relationship Id="rId12" Type="http://schemas.openxmlformats.org/officeDocument/2006/relationships/slide" Target="slide76.xml"/><Relationship Id="rId17" Type="http://schemas.openxmlformats.org/officeDocument/2006/relationships/slide" Target="slide141.xml"/><Relationship Id="rId2" Type="http://schemas.openxmlformats.org/officeDocument/2006/relationships/notesSlide" Target="../notesSlides/notesSlide16.xml"/><Relationship Id="rId16" Type="http://schemas.openxmlformats.org/officeDocument/2006/relationships/slide" Target="slide113.xml"/><Relationship Id="rId20" Type="http://schemas.openxmlformats.org/officeDocument/2006/relationships/slide" Target="slide199.xml"/><Relationship Id="rId1" Type="http://schemas.openxmlformats.org/officeDocument/2006/relationships/slideLayout" Target="../slideLayouts/slideLayout27.xml"/><Relationship Id="rId6" Type="http://schemas.openxmlformats.org/officeDocument/2006/relationships/slide" Target="slide209.xml"/><Relationship Id="rId11" Type="http://schemas.openxmlformats.org/officeDocument/2006/relationships/slide" Target="slide61.xml"/><Relationship Id="rId5" Type="http://schemas.openxmlformats.org/officeDocument/2006/relationships/slide" Target="slide208.xml"/><Relationship Id="rId15" Type="http://schemas.openxmlformats.org/officeDocument/2006/relationships/slide" Target="slide94.xml"/><Relationship Id="rId10" Type="http://schemas.openxmlformats.org/officeDocument/2006/relationships/slide" Target="slide212.xml"/><Relationship Id="rId19" Type="http://schemas.openxmlformats.org/officeDocument/2006/relationships/slide" Target="slide150.xml"/><Relationship Id="rId4" Type="http://schemas.openxmlformats.org/officeDocument/2006/relationships/slide" Target="slide179.xml"/><Relationship Id="rId9" Type="http://schemas.openxmlformats.org/officeDocument/2006/relationships/slide" Target="slide214.xml"/><Relationship Id="rId14" Type="http://schemas.openxmlformats.org/officeDocument/2006/relationships/slide" Target="slide83.xml"/></Relationships>
</file>

<file path=ppt/slides/_rels/slide79.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slide" Target="slide76.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slide" Target="slide61.xml"/><Relationship Id="rId5" Type="http://schemas.openxmlformats.org/officeDocument/2006/relationships/slide" Target="slide48.xml"/><Relationship Id="rId4" Type="http://schemas.openxmlformats.org/officeDocument/2006/relationships/slide" Target="slide19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slide" Target="slide111.xml"/><Relationship Id="rId13" Type="http://schemas.openxmlformats.org/officeDocument/2006/relationships/slide" Target="slide141.xml"/><Relationship Id="rId3" Type="http://schemas.openxmlformats.org/officeDocument/2006/relationships/slide" Target="slide83.xml"/><Relationship Id="rId7" Type="http://schemas.openxmlformats.org/officeDocument/2006/relationships/slide" Target="slide102.xml"/><Relationship Id="rId12" Type="http://schemas.openxmlformats.org/officeDocument/2006/relationships/slide" Target="slide140.xml"/><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slide" Target="slide98.xml"/><Relationship Id="rId11" Type="http://schemas.openxmlformats.org/officeDocument/2006/relationships/slide" Target="slide137.xml"/><Relationship Id="rId5" Type="http://schemas.openxmlformats.org/officeDocument/2006/relationships/slide" Target="slide94.xml"/><Relationship Id="rId15" Type="http://schemas.openxmlformats.org/officeDocument/2006/relationships/slide" Target="slide71.xml"/><Relationship Id="rId10" Type="http://schemas.openxmlformats.org/officeDocument/2006/relationships/slide" Target="slide132.xml"/><Relationship Id="rId4" Type="http://schemas.openxmlformats.org/officeDocument/2006/relationships/slide" Target="slide89.xml"/><Relationship Id="rId9" Type="http://schemas.openxmlformats.org/officeDocument/2006/relationships/slide" Target="slide112.xml"/><Relationship Id="rId14" Type="http://schemas.openxmlformats.org/officeDocument/2006/relationships/slide" Target="slide87.xml"/></Relationships>
</file>

<file path=ppt/slides/_rels/slide81.xml.rels><?xml version="1.0" encoding="UTF-8" standalone="yes"?>
<Relationships xmlns="http://schemas.openxmlformats.org/package/2006/relationships"><Relationship Id="rId3" Type="http://schemas.openxmlformats.org/officeDocument/2006/relationships/slide" Target="slide141.xml"/><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8" Type="http://schemas.openxmlformats.org/officeDocument/2006/relationships/slide" Target="slide177.xml"/><Relationship Id="rId3" Type="http://schemas.openxmlformats.org/officeDocument/2006/relationships/slide" Target="slide11.xml"/><Relationship Id="rId7" Type="http://schemas.openxmlformats.org/officeDocument/2006/relationships/slide" Target="slide150.xm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slide" Target="slide66.xml"/><Relationship Id="rId5" Type="http://schemas.openxmlformats.org/officeDocument/2006/relationships/slide" Target="slide56.xml"/><Relationship Id="rId10" Type="http://schemas.openxmlformats.org/officeDocument/2006/relationships/slide" Target="slide222.xml"/><Relationship Id="rId4" Type="http://schemas.openxmlformats.org/officeDocument/2006/relationships/slide" Target="slide17.xml"/><Relationship Id="rId9" Type="http://schemas.openxmlformats.org/officeDocument/2006/relationships/slide" Target="slide20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12.xml"/><Relationship Id="rId7" Type="http://schemas.openxmlformats.org/officeDocument/2006/relationships/slide" Target="slide18.xml"/><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slide" Target="slide17.xml"/><Relationship Id="rId5" Type="http://schemas.openxmlformats.org/officeDocument/2006/relationships/slide" Target="slide14.xml"/><Relationship Id="rId4" Type="http://schemas.openxmlformats.org/officeDocument/2006/relationships/slide" Target="slide13.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17.xml"/><Relationship Id="rId7" Type="http://schemas.openxmlformats.org/officeDocument/2006/relationships/slide" Target="slide21.xml"/><Relationship Id="rId12" Type="http://schemas.openxmlformats.org/officeDocument/2006/relationships/slide" Target="slide26.xml"/><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18.xml"/><Relationship Id="rId9" Type="http://schemas.openxmlformats.org/officeDocument/2006/relationships/slide" Target="slide2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7.xml"/><Relationship Id="rId5" Type="http://schemas.openxmlformats.org/officeDocument/2006/relationships/image" Target="../media/image19.jpeg"/><Relationship Id="rId4" Type="http://schemas.openxmlformats.org/officeDocument/2006/relationships/image" Target="../media/image18.jpeg"/></Relationships>
</file>

<file path=ppt/slides/_rels/slide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76200"/>
            <a:ext cx="9144000" cy="6858000"/>
          </a:xfrm>
          <a:prstGeom prst="rect">
            <a:avLst/>
          </a:prstGeom>
          <a:noFill/>
          <a:ln w="9525">
            <a:noFill/>
            <a:miter lim="800000"/>
            <a:headEnd/>
            <a:tailEnd/>
          </a:ln>
          <a:effectLst/>
        </p:spPr>
      </p:pic>
      <p:sp>
        <p:nvSpPr>
          <p:cNvPr id="2" name="Title 1"/>
          <p:cNvSpPr>
            <a:spLocks noGrp="1"/>
          </p:cNvSpPr>
          <p:nvPr>
            <p:ph type="ctrTitle"/>
          </p:nvPr>
        </p:nvSpPr>
        <p:spPr>
          <a:xfrm>
            <a:off x="0" y="3733800"/>
            <a:ext cx="3048000" cy="1600200"/>
          </a:xfrm>
        </p:spPr>
        <p:txBody>
          <a:bodyPr/>
          <a:lstStyle/>
          <a:p>
            <a:r>
              <a:rPr lang="en-US" dirty="0" smtClean="0"/>
              <a:t>Global search Strategy</a:t>
            </a:r>
            <a:br>
              <a:rPr lang="en-US" dirty="0" smtClean="0"/>
            </a:br>
            <a:r>
              <a:rPr lang="en-US" dirty="0" smtClean="0"/>
              <a:t/>
            </a:r>
            <a:br>
              <a:rPr lang="en-US" dirty="0" smtClean="0"/>
            </a:br>
            <a:r>
              <a:rPr lang="en-US" sz="1800" dirty="0" smtClean="0"/>
              <a:t>January 11, 2011</a:t>
            </a:r>
            <a:endParaRPr lang="en-US" sz="1800" dirty="0"/>
          </a:p>
        </p:txBody>
      </p:sp>
      <p:pic>
        <p:nvPicPr>
          <p:cNvPr id="5" name="Picture 2"/>
          <p:cNvPicPr>
            <a:picLocks noChangeAspect="1" noChangeArrowheads="1"/>
          </p:cNvPicPr>
          <p:nvPr/>
        </p:nvPicPr>
        <p:blipFill>
          <a:blip r:embed="rId3" cstate="print"/>
          <a:srcRect/>
          <a:stretch>
            <a:fillRect/>
          </a:stretch>
        </p:blipFill>
        <p:spPr bwMode="auto">
          <a:xfrm>
            <a:off x="4114800" y="6348350"/>
            <a:ext cx="955834" cy="2443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WHO starts her skin care and beauty research with a Search</a:t>
            </a:r>
            <a:endParaRPr lang="en-US" dirty="0"/>
          </a:p>
        </p:txBody>
      </p:sp>
      <p:sp>
        <p:nvSpPr>
          <p:cNvPr id="4" name="Title 1"/>
          <p:cNvSpPr txBox="1">
            <a:spLocks/>
          </p:cNvSpPr>
          <p:nvPr/>
        </p:nvSpPr>
        <p:spPr bwMode="gray">
          <a:xfrm>
            <a:off x="457200" y="914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0" i="1" u="none" strike="noStrike" kern="1200" cap="all" spc="0" normalizeH="0" baseline="0" noProof="0" dirty="0" smtClean="0">
                <a:ln>
                  <a:noFill/>
                </a:ln>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ffectLst/>
                <a:uLnTx/>
                <a:uFillTx/>
                <a:latin typeface="+mn-lt"/>
                <a:ea typeface="ＭＳ Ｐゴシック" pitchFamily="34" charset="-128"/>
                <a:cs typeface="Helvetica 45 Light" charset="0"/>
              </a:rPr>
              <a:t>OLAY women</a:t>
            </a:r>
          </a:p>
          <a:p>
            <a:pPr marL="0" marR="0" lvl="0" indent="0" algn="ctr" defTabSz="457200" rtl="0" eaLnBrk="0" fontAlgn="base" latinLnBrk="0" hangingPunct="0">
              <a:lnSpc>
                <a:spcPct val="100000"/>
              </a:lnSpc>
              <a:spcBef>
                <a:spcPct val="0"/>
              </a:spcBef>
              <a:spcAft>
                <a:spcPct val="0"/>
              </a:spcAft>
              <a:buClrTx/>
              <a:buSzTx/>
              <a:buFontTx/>
              <a:buNone/>
              <a:tabLst/>
              <a:defRPr/>
            </a:pPr>
            <a:r>
              <a:rPr lang="en-US" sz="3200" i="1"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mn-lt"/>
                <a:cs typeface="Helvetica 45 Light" charset="0"/>
              </a:rPr>
              <a:t>body skincare Segments</a:t>
            </a:r>
            <a:endParaRPr kumimoji="0" lang="en-US" b="0" i="1" u="none" strike="noStrike" kern="1200" cap="all" spc="0" normalizeH="0" baseline="0" noProof="0" dirty="0" smtClean="0">
              <a:ln>
                <a:noFill/>
              </a:ln>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ffectLst/>
              <a:uLnTx/>
              <a:uFillTx/>
              <a:latin typeface="+mn-lt"/>
              <a:ea typeface="ＭＳ Ｐゴシック" pitchFamily="34" charset="-128"/>
              <a:cs typeface="Helvetica 45 Light" charset="0"/>
            </a:endParaRPr>
          </a:p>
        </p:txBody>
      </p:sp>
      <p:grpSp>
        <p:nvGrpSpPr>
          <p:cNvPr id="5" name="Group 20"/>
          <p:cNvGrpSpPr/>
          <p:nvPr/>
        </p:nvGrpSpPr>
        <p:grpSpPr bwMode="gray">
          <a:xfrm>
            <a:off x="1153888" y="2162598"/>
            <a:ext cx="6745324" cy="2098914"/>
            <a:chOff x="1153888" y="2162598"/>
            <a:chExt cx="6745324" cy="2098914"/>
          </a:xfrm>
        </p:grpSpPr>
        <p:sp>
          <p:nvSpPr>
            <p:cNvPr id="6" name="Rectangle 5"/>
            <p:cNvSpPr/>
            <p:nvPr/>
          </p:nvSpPr>
          <p:spPr bwMode="gray">
            <a:xfrm>
              <a:off x="3309731" y="3881002"/>
              <a:ext cx="2240280" cy="377079"/>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9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a typeface="ＭＳ Ｐゴシック" pitchFamily="34" charset="-128"/>
                  <a:cs typeface="Helvetica 45 Light" charset="0"/>
                </a:rPr>
                <a:t>Confident experientialist shopper</a:t>
              </a:r>
            </a:p>
          </p:txBody>
        </p:sp>
        <p:sp>
          <p:nvSpPr>
            <p:cNvPr id="7" name="Rectangle 6"/>
            <p:cNvSpPr/>
            <p:nvPr/>
          </p:nvSpPr>
          <p:spPr bwMode="gray">
            <a:xfrm>
              <a:off x="1153888" y="3880511"/>
              <a:ext cx="2157984" cy="381000"/>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9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a typeface="ＭＳ Ｐゴシック" pitchFamily="34" charset="-128"/>
                  <a:cs typeface="Helvetica 45 Light" charset="0"/>
                </a:rPr>
                <a:t>Sophisticated perfectionist shopper</a:t>
              </a:r>
            </a:p>
          </p:txBody>
        </p:sp>
        <p:sp>
          <p:nvSpPr>
            <p:cNvPr id="8" name="Rectangle 7"/>
            <p:cNvSpPr/>
            <p:nvPr/>
          </p:nvSpPr>
          <p:spPr bwMode="gray">
            <a:xfrm>
              <a:off x="5558039" y="3880512"/>
              <a:ext cx="2331720" cy="381000"/>
            </a:xfrm>
            <a:prstGeom prst="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9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a typeface="ＭＳ Ｐゴシック" pitchFamily="34" charset="-128"/>
                  <a:cs typeface="Helvetica 45 Light" charset="0"/>
                </a:rPr>
                <a:t>Essential well-being Seeker</a:t>
              </a:r>
            </a:p>
          </p:txBody>
        </p:sp>
        <p:pic>
          <p:nvPicPr>
            <p:cNvPr id="9" name="Picture 2" descr="C:\Documents and Settings\jalbrech\Desktop\Body Whos\Essential Well-Being\103919193.jpg"/>
            <p:cNvPicPr>
              <a:picLocks noChangeAspect="1" noChangeArrowheads="1"/>
            </p:cNvPicPr>
            <p:nvPr/>
          </p:nvPicPr>
          <p:blipFill>
            <a:blip r:embed="rId2" cstate="print"/>
            <a:srcRect/>
            <a:stretch>
              <a:fillRect/>
            </a:stretch>
          </p:blipFill>
          <p:spPr bwMode="gray">
            <a:xfrm>
              <a:off x="5558039" y="2162599"/>
              <a:ext cx="2341173" cy="1709928"/>
            </a:xfrm>
            <a:prstGeom prst="rect">
              <a:avLst/>
            </a:prstGeom>
            <a:noFill/>
          </p:spPr>
        </p:pic>
        <p:pic>
          <p:nvPicPr>
            <p:cNvPr id="10" name="Picture 2" descr="C:\Documents and Settings\jalbrech\Desktop\Body Whos\Sophisticated Perfectionist\85631066.jpg"/>
            <p:cNvPicPr>
              <a:picLocks noChangeAspect="1" noChangeArrowheads="1"/>
            </p:cNvPicPr>
            <p:nvPr/>
          </p:nvPicPr>
          <p:blipFill>
            <a:blip r:embed="rId3" cstate="print"/>
            <a:srcRect/>
            <a:stretch>
              <a:fillRect/>
            </a:stretch>
          </p:blipFill>
          <p:spPr bwMode="gray">
            <a:xfrm>
              <a:off x="1164773" y="2162598"/>
              <a:ext cx="2157285" cy="1700784"/>
            </a:xfrm>
            <a:prstGeom prst="rect">
              <a:avLst/>
            </a:prstGeom>
            <a:noFill/>
          </p:spPr>
        </p:pic>
        <p:pic>
          <p:nvPicPr>
            <p:cNvPr id="11" name="Picture 3" descr="C:\Documents and Settings\jalbrech\Desktop\Body Whos\Confident Experientialist\71918892.jpg"/>
            <p:cNvPicPr>
              <a:picLocks noChangeAspect="1" noChangeArrowheads="1"/>
            </p:cNvPicPr>
            <p:nvPr/>
          </p:nvPicPr>
          <p:blipFill>
            <a:blip r:embed="rId4" cstate="print"/>
            <a:srcRect/>
            <a:stretch>
              <a:fillRect/>
            </a:stretch>
          </p:blipFill>
          <p:spPr bwMode="gray">
            <a:xfrm>
              <a:off x="3324794" y="2165525"/>
              <a:ext cx="2237806" cy="1700784"/>
            </a:xfrm>
            <a:prstGeom prst="rect">
              <a:avLst/>
            </a:prstGeom>
            <a:noFill/>
          </p:spPr>
        </p:pic>
      </p:grpSp>
      <p:sp>
        <p:nvSpPr>
          <p:cNvPr id="12" name="TextBox 11"/>
          <p:cNvSpPr txBox="1"/>
          <p:nvPr/>
        </p:nvSpPr>
        <p:spPr bwMode="gray">
          <a:xfrm>
            <a:off x="5551714" y="4267200"/>
            <a:ext cx="2525486" cy="1882567"/>
          </a:xfrm>
          <a:prstGeom prst="rect">
            <a:avLst/>
          </a:prstGeom>
          <a:noFill/>
        </p:spPr>
        <p:txBody>
          <a:bodyPr wrap="square" rtlCol="0">
            <a:spAutoFit/>
          </a:bodyPr>
          <a:lstStyle/>
          <a:p>
            <a:pPr>
              <a:spcBef>
                <a:spcPts val="200"/>
              </a:spcBef>
              <a:spcAft>
                <a:spcPts val="200"/>
              </a:spcAft>
            </a:pPr>
            <a:r>
              <a:rPr lang="en-US" sz="1000" b="1" dirty="0" smtClean="0">
                <a:solidFill>
                  <a:schemeClr val="tx1"/>
                </a:solidFill>
                <a:latin typeface="+mn-lt"/>
                <a:cs typeface="Arial" pitchFamily="34" charset="0"/>
              </a:rPr>
              <a:t>PATH TO PURCHASE BARRIER</a:t>
            </a:r>
          </a:p>
          <a:p>
            <a:pPr>
              <a:spcBef>
                <a:spcPts val="200"/>
              </a:spcBef>
              <a:spcAft>
                <a:spcPts val="200"/>
              </a:spcAft>
            </a:pPr>
            <a:r>
              <a:rPr lang="en-US" sz="1000" dirty="0" smtClean="0">
                <a:solidFill>
                  <a:schemeClr val="tx1"/>
                </a:solidFill>
                <a:latin typeface="+mn-lt"/>
                <a:cs typeface="Arial" pitchFamily="34" charset="0"/>
              </a:rPr>
              <a:t>Olay’s body product products are unfamiliar to her.  </a:t>
            </a:r>
          </a:p>
          <a:p>
            <a:pPr>
              <a:spcBef>
                <a:spcPts val="200"/>
              </a:spcBef>
              <a:spcAft>
                <a:spcPts val="200"/>
              </a:spcAft>
            </a:pPr>
            <a:endParaRPr lang="en-US" sz="900" b="1" dirty="0" smtClean="0">
              <a:solidFill>
                <a:schemeClr val="bg1">
                  <a:lumMod val="85000"/>
                </a:schemeClr>
              </a:solidFill>
              <a:latin typeface="+mn-lt"/>
              <a:cs typeface="Arial" pitchFamily="34" charset="0"/>
            </a:endParaRPr>
          </a:p>
          <a:p>
            <a:r>
              <a:rPr lang="en-US" sz="11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mn-lt"/>
                <a:cs typeface="Helvetica 45 Light" charset="0"/>
              </a:rPr>
              <a:t>Search OPPORTUNITY</a:t>
            </a:r>
          </a:p>
          <a:p>
            <a:pPr>
              <a:spcBef>
                <a:spcPts val="200"/>
              </a:spcBef>
              <a:spcAft>
                <a:spcPts val="200"/>
              </a:spcAft>
            </a:pPr>
            <a:r>
              <a:rPr lang="en-US" sz="1100" dirty="0" smtClean="0">
                <a:solidFill>
                  <a:schemeClr val="tx1"/>
                </a:solidFill>
                <a:latin typeface="+mn-lt"/>
                <a:cs typeface="Arial" pitchFamily="34" charset="0"/>
              </a:rPr>
              <a:t>Tap into her pragmatic and straight-forward mindset by offering product ratings and reviews and tips, and align with her interest for health &amp; wellness. </a:t>
            </a:r>
          </a:p>
          <a:p>
            <a:pPr>
              <a:spcBef>
                <a:spcPts val="200"/>
              </a:spcBef>
              <a:spcAft>
                <a:spcPts val="200"/>
              </a:spcAft>
            </a:pPr>
            <a:endParaRPr lang="en-US" sz="900" dirty="0">
              <a:solidFill>
                <a:schemeClr val="bg1">
                  <a:lumMod val="85000"/>
                </a:schemeClr>
              </a:solidFill>
              <a:latin typeface="+mn-lt"/>
              <a:cs typeface="Arial" pitchFamily="34" charset="0"/>
            </a:endParaRPr>
          </a:p>
        </p:txBody>
      </p:sp>
      <p:sp>
        <p:nvSpPr>
          <p:cNvPr id="13" name="TextBox 12"/>
          <p:cNvSpPr txBox="1"/>
          <p:nvPr/>
        </p:nvSpPr>
        <p:spPr bwMode="gray">
          <a:xfrm>
            <a:off x="1160213" y="4267199"/>
            <a:ext cx="2194025" cy="2051844"/>
          </a:xfrm>
          <a:prstGeom prst="rect">
            <a:avLst/>
          </a:prstGeom>
          <a:noFill/>
        </p:spPr>
        <p:txBody>
          <a:bodyPr wrap="square" rtlCol="0">
            <a:spAutoFit/>
          </a:bodyPr>
          <a:lstStyle/>
          <a:p>
            <a:pPr>
              <a:spcBef>
                <a:spcPts val="200"/>
              </a:spcBef>
              <a:spcAft>
                <a:spcPts val="200"/>
              </a:spcAft>
            </a:pPr>
            <a:r>
              <a:rPr lang="en-US" sz="1000" b="1" dirty="0" smtClean="0">
                <a:solidFill>
                  <a:schemeClr val="tx1"/>
                </a:solidFill>
                <a:latin typeface="+mn-lt"/>
                <a:cs typeface="Arial" pitchFamily="34" charset="0"/>
              </a:rPr>
              <a:t>PATH TO PURCHASE BARRIER</a:t>
            </a:r>
          </a:p>
          <a:p>
            <a:pPr>
              <a:spcBef>
                <a:spcPts val="200"/>
              </a:spcBef>
              <a:spcAft>
                <a:spcPts val="200"/>
              </a:spcAft>
            </a:pPr>
            <a:r>
              <a:rPr lang="en-US" sz="1000" dirty="0" smtClean="0">
                <a:solidFill>
                  <a:schemeClr val="tx1"/>
                </a:solidFill>
                <a:latin typeface="+mn-lt"/>
              </a:rPr>
              <a:t>Olay’s claims aren’t believable enough to convince her to try.</a:t>
            </a:r>
            <a:endParaRPr lang="en-US" sz="1000" dirty="0" smtClean="0">
              <a:solidFill>
                <a:schemeClr val="tx1"/>
              </a:solidFill>
              <a:latin typeface="+mn-lt"/>
              <a:cs typeface="Arial" pitchFamily="34" charset="0"/>
            </a:endParaRPr>
          </a:p>
          <a:p>
            <a:pPr>
              <a:spcBef>
                <a:spcPts val="200"/>
              </a:spcBef>
              <a:spcAft>
                <a:spcPts val="200"/>
              </a:spcAft>
            </a:pPr>
            <a:endParaRPr lang="en-US" sz="900" b="1" dirty="0" smtClean="0">
              <a:solidFill>
                <a:schemeClr val="bg1">
                  <a:lumMod val="85000"/>
                </a:schemeClr>
              </a:solidFill>
              <a:latin typeface="+mn-lt"/>
              <a:cs typeface="Arial" pitchFamily="34" charset="0"/>
            </a:endParaRPr>
          </a:p>
          <a:p>
            <a:r>
              <a:rPr lang="en-US" sz="11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mn-lt"/>
                <a:cs typeface="Helvetica 45 Light" charset="0"/>
              </a:rPr>
              <a:t>Search OPPORTUNITY</a:t>
            </a:r>
          </a:p>
          <a:p>
            <a:pPr>
              <a:spcBef>
                <a:spcPts val="200"/>
              </a:spcBef>
              <a:spcAft>
                <a:spcPts val="200"/>
              </a:spcAft>
            </a:pPr>
            <a:r>
              <a:rPr lang="en-US" sz="1100" dirty="0" smtClean="0">
                <a:solidFill>
                  <a:schemeClr val="tx1"/>
                </a:solidFill>
                <a:latin typeface="+mn-lt"/>
                <a:cs typeface="Arial" pitchFamily="34" charset="0"/>
              </a:rPr>
              <a:t>Give her the ratings, reviews and deals that convince her to buy. Feature product innovations to persuade her, and reach her with relevant lifestyle interests.  </a:t>
            </a:r>
          </a:p>
          <a:p>
            <a:pPr>
              <a:spcBef>
                <a:spcPts val="200"/>
              </a:spcBef>
              <a:spcAft>
                <a:spcPts val="200"/>
              </a:spcAft>
            </a:pPr>
            <a:endParaRPr lang="en-US" sz="900" b="1" dirty="0" smtClean="0">
              <a:solidFill>
                <a:schemeClr val="bg1">
                  <a:lumMod val="85000"/>
                </a:schemeClr>
              </a:solidFill>
              <a:latin typeface="+mn-lt"/>
              <a:cs typeface="Arial" pitchFamily="34" charset="0"/>
            </a:endParaRPr>
          </a:p>
        </p:txBody>
      </p:sp>
      <p:sp>
        <p:nvSpPr>
          <p:cNvPr id="14" name="TextBox 13"/>
          <p:cNvSpPr txBox="1"/>
          <p:nvPr/>
        </p:nvSpPr>
        <p:spPr bwMode="gray">
          <a:xfrm>
            <a:off x="3309422" y="4271399"/>
            <a:ext cx="2329378" cy="2051844"/>
          </a:xfrm>
          <a:prstGeom prst="rect">
            <a:avLst/>
          </a:prstGeom>
          <a:noFill/>
        </p:spPr>
        <p:txBody>
          <a:bodyPr wrap="square" rtlCol="0">
            <a:spAutoFit/>
          </a:bodyPr>
          <a:lstStyle/>
          <a:p>
            <a:pPr>
              <a:spcBef>
                <a:spcPts val="200"/>
              </a:spcBef>
              <a:spcAft>
                <a:spcPts val="200"/>
              </a:spcAft>
            </a:pPr>
            <a:r>
              <a:rPr lang="en-US" sz="1000" b="1" dirty="0" smtClean="0">
                <a:solidFill>
                  <a:schemeClr val="tx1"/>
                </a:solidFill>
                <a:latin typeface="+mn-lt"/>
                <a:cs typeface="Arial" pitchFamily="34" charset="0"/>
              </a:rPr>
              <a:t>PATH TO PURCHASE BARRIER</a:t>
            </a:r>
          </a:p>
          <a:p>
            <a:pPr>
              <a:spcBef>
                <a:spcPts val="200"/>
              </a:spcBef>
              <a:spcAft>
                <a:spcPts val="200"/>
              </a:spcAft>
              <a:buClr>
                <a:srgbClr val="BBAC87"/>
              </a:buClr>
              <a:buSzPct val="50000"/>
              <a:defRPr/>
            </a:pPr>
            <a:r>
              <a:rPr lang="en-US" sz="1000" dirty="0" smtClean="0">
                <a:solidFill>
                  <a:schemeClr val="tx1"/>
                </a:solidFill>
                <a:latin typeface="+mn-lt"/>
              </a:rPr>
              <a:t>Olay is not new and intriguing enough to spark her interest.</a:t>
            </a:r>
            <a:endParaRPr lang="en-US" sz="1000" b="1" dirty="0" smtClean="0">
              <a:solidFill>
                <a:schemeClr val="tx1"/>
              </a:solidFill>
              <a:latin typeface="+mn-lt"/>
              <a:cs typeface="Arial" pitchFamily="34" charset="0"/>
            </a:endParaRPr>
          </a:p>
          <a:p>
            <a:pPr>
              <a:spcBef>
                <a:spcPts val="200"/>
              </a:spcBef>
              <a:spcAft>
                <a:spcPts val="200"/>
              </a:spcAft>
              <a:buClr>
                <a:srgbClr val="BBAC87"/>
              </a:buClr>
              <a:buSzPct val="50000"/>
              <a:defRPr/>
            </a:pPr>
            <a:endParaRPr lang="en-US" sz="900" b="1" dirty="0" smtClean="0">
              <a:solidFill>
                <a:schemeClr val="bg1">
                  <a:lumMod val="85000"/>
                </a:schemeClr>
              </a:solidFill>
              <a:latin typeface="+mn-lt"/>
              <a:cs typeface="Arial" pitchFamily="34" charset="0"/>
            </a:endParaRPr>
          </a:p>
          <a:p>
            <a:pPr>
              <a:buClr>
                <a:srgbClr val="BBAC87"/>
              </a:buClr>
              <a:buSzPct val="50000"/>
              <a:defRPr/>
            </a:pPr>
            <a:r>
              <a:rPr lang="en-US" sz="11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mn-lt"/>
                <a:cs typeface="Helvetica 45 Light" charset="0"/>
              </a:rPr>
              <a:t>Search OPPORTUNITY</a:t>
            </a:r>
          </a:p>
          <a:p>
            <a:pPr>
              <a:spcBef>
                <a:spcPts val="200"/>
              </a:spcBef>
              <a:spcAft>
                <a:spcPts val="200"/>
              </a:spcAft>
            </a:pPr>
            <a:r>
              <a:rPr lang="en-US" sz="1100" dirty="0" smtClean="0">
                <a:solidFill>
                  <a:schemeClr val="tx1"/>
                </a:solidFill>
                <a:latin typeface="+mn-lt"/>
                <a:cs typeface="Arial" pitchFamily="34" charset="0"/>
              </a:rPr>
              <a:t>Reach her by leveraging her interests in fashion, beauty, art, and home. Offer her incentives and celebrity endorsements that motivate her to engage with the brand.</a:t>
            </a:r>
          </a:p>
          <a:p>
            <a:pPr>
              <a:spcBef>
                <a:spcPts val="200"/>
              </a:spcBef>
              <a:spcAft>
                <a:spcPts val="200"/>
              </a:spcAft>
            </a:pPr>
            <a:endParaRPr lang="en-US" sz="900" b="1" dirty="0" smtClean="0">
              <a:solidFill>
                <a:schemeClr val="bg1">
                  <a:lumMod val="85000"/>
                </a:schemeClr>
              </a:solidFill>
              <a:latin typeface="+mn-lt"/>
              <a:cs typeface="Arial" pitchFamily="34" charset="0"/>
            </a:endParaRPr>
          </a:p>
        </p:txBody>
      </p:sp>
      <p:sp>
        <p:nvSpPr>
          <p:cNvPr id="15" name="Rectangle 14"/>
          <p:cNvSpPr/>
          <p:nvPr/>
        </p:nvSpPr>
        <p:spPr>
          <a:xfrm>
            <a:off x="1066800" y="6517575"/>
            <a:ext cx="4452764" cy="230832"/>
          </a:xfrm>
          <a:prstGeom prst="rect">
            <a:avLst/>
          </a:prstGeom>
        </p:spPr>
        <p:txBody>
          <a:bodyPr wrap="square">
            <a:spAutoFit/>
          </a:bodyPr>
          <a:lstStyle/>
          <a:p>
            <a:r>
              <a:rPr lang="en-US" sz="900" dirty="0" smtClean="0">
                <a:solidFill>
                  <a:schemeClr val="bg1"/>
                </a:solidFill>
                <a:latin typeface="+mn-lt"/>
              </a:rPr>
              <a:t>Source: Forrester Consumer Technographics, Olay Face and Body Proxies, Q2010 </a:t>
            </a:r>
          </a:p>
        </p:txBody>
      </p:sp>
      <p:sp>
        <p:nvSpPr>
          <p:cNvPr id="1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7" name="Chevron 16"/>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Objective</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Dramatic Transformation Seeker</a:t>
            </a:r>
          </a:p>
          <a:p>
            <a:endParaRPr lang="en-US" sz="1600" dirty="0" smtClean="0">
              <a:solidFill>
                <a:schemeClr val="accent4"/>
              </a:solidFill>
              <a:latin typeface="+mn-lt"/>
              <a:cs typeface="Arial" pitchFamily="34" charset="0"/>
            </a:endParaRPr>
          </a:p>
        </p:txBody>
      </p:sp>
      <p:sp>
        <p:nvSpPr>
          <p:cNvPr id="11" name="Rectangle 10"/>
          <p:cNvSpPr>
            <a:spLocks noChangeArrowheads="1"/>
          </p:cNvSpPr>
          <p:nvPr/>
        </p:nvSpPr>
        <p:spPr bwMode="gray">
          <a:xfrm>
            <a:off x="6705600" y="3505200"/>
            <a:ext cx="2209800" cy="166886"/>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pitchFamily="34" charset="0"/>
                <a:ea typeface="ＭＳ Ｐゴシック" charset="-128"/>
              </a:rPr>
              <a:t>PRIORITY</a:t>
            </a:r>
            <a:endParaRPr lang="en-US" sz="1000" b="1" i="1" dirty="0">
              <a:latin typeface="Calibri" pitchFamily="34" charset="0"/>
              <a:ea typeface="ＭＳ Ｐゴシック" charset="-128"/>
            </a:endParaRPr>
          </a:p>
        </p:txBody>
      </p:sp>
      <p:sp>
        <p:nvSpPr>
          <p:cNvPr id="13" name="Round Diagonal Corner Rectangle 12"/>
          <p:cNvSpPr/>
          <p:nvPr/>
        </p:nvSpPr>
        <p:spPr bwMode="auto">
          <a:xfrm>
            <a:off x="3505200" y="4343400"/>
            <a:ext cx="4876800" cy="1752600"/>
          </a:xfrm>
          <a:prstGeom prst="round2DiagRect">
            <a:avLst>
              <a:gd name="adj1" fmla="val 32228"/>
              <a:gd name="adj2" fmla="val 0"/>
            </a:avLst>
          </a:prstGeom>
          <a:gradFill flip="none" rotWithShape="1">
            <a:gsLst>
              <a:gs pos="0">
                <a:srgbClr val="F83EE2">
                  <a:tint val="66000"/>
                  <a:satMod val="160000"/>
                </a:srgbClr>
              </a:gs>
              <a:gs pos="50000">
                <a:srgbClr val="F83EE2">
                  <a:tint val="44500"/>
                  <a:satMod val="160000"/>
                </a:srgbClr>
              </a:gs>
              <a:gs pos="100000">
                <a:srgbClr val="F83EE2">
                  <a:tint val="23500"/>
                  <a:satMod val="160000"/>
                </a:srgbClr>
              </a:gs>
            </a:gsLst>
            <a:lin ang="16200000" scaled="1"/>
            <a:tileRect/>
          </a:gradFill>
          <a:ln w="28575" cap="flat" cmpd="sng" algn="ctr">
            <a:solidFill>
              <a:srgbClr val="00B0F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fontAlgn="auto">
              <a:spcBef>
                <a:spcPts val="0"/>
              </a:spcBef>
              <a:spcAft>
                <a:spcPts val="0"/>
              </a:spcAft>
              <a:buClr>
                <a:srgbClr val="BBAC87"/>
              </a:buClr>
              <a:buSzPct val="50000"/>
              <a:buFont typeface="Arial" pitchFamily="34" charset="0"/>
              <a:buChar char="•"/>
              <a:defRPr/>
            </a:pPr>
            <a:r>
              <a:rPr lang="en-US" dirty="0" smtClean="0">
                <a:solidFill>
                  <a:srgbClr val="292929"/>
                </a:solidFill>
                <a:latin typeface="Calibri"/>
              </a:rPr>
              <a:t>She scours beauty sites and blogs for new skin care regimens and products.  She  also uses the internet to get more information on things like fashion, decorating, cooking and travel.</a:t>
            </a:r>
          </a:p>
          <a:p>
            <a:pPr marL="107950" indent="-107950" fontAlgn="auto">
              <a:spcBef>
                <a:spcPts val="0"/>
              </a:spcBef>
              <a:spcAft>
                <a:spcPts val="0"/>
              </a:spcAft>
              <a:buClr>
                <a:srgbClr val="BBAC87"/>
              </a:buClr>
              <a:buSzPct val="50000"/>
              <a:buFont typeface="Arial" pitchFamily="34" charset="0"/>
              <a:buChar char="•"/>
              <a:defRPr/>
            </a:pPr>
            <a:r>
              <a:rPr lang="en-US" dirty="0" smtClean="0">
                <a:solidFill>
                  <a:srgbClr val="292929"/>
                </a:solidFill>
                <a:latin typeface="Calibri"/>
              </a:rPr>
              <a:t>She loves being in the know with insider access to beauty/fashion/celebrity news &amp; buzz, and being the first to share her beauty knowledge with her extensive social network. </a:t>
            </a:r>
          </a:p>
        </p:txBody>
      </p:sp>
      <p:sp>
        <p:nvSpPr>
          <p:cNvPr id="15" name="Round Diagonal Corner Rectangle 14"/>
          <p:cNvSpPr/>
          <p:nvPr/>
        </p:nvSpPr>
        <p:spPr bwMode="auto">
          <a:xfrm>
            <a:off x="3581400" y="3962400"/>
            <a:ext cx="4876800" cy="381000"/>
          </a:xfrm>
          <a:prstGeom prst="round2DiagRect">
            <a:avLst>
              <a:gd name="adj1" fmla="val 50000"/>
              <a:gd name="adj2" fmla="val 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8575" cap="flat" cmpd="sng" algn="ctr">
            <a:solidFill>
              <a:srgbClr val="F83EE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152400" y="2514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Starter Trios}</a:t>
            </a:r>
          </a:p>
          <a:p>
            <a:pPr fontAlgn="auto">
              <a:spcBef>
                <a:spcPts val="0"/>
              </a:spcBef>
              <a:spcAft>
                <a:spcPts val="0"/>
              </a:spcAft>
            </a:pPr>
            <a:r>
              <a:rPr lang="en-US" dirty="0" smtClean="0">
                <a:solidFill>
                  <a:srgbClr val="000000"/>
                </a:solidFill>
              </a:rPr>
              <a:t>Get Olay® </a:t>
            </a:r>
            <a:r>
              <a:rPr lang="en-US" dirty="0" err="1" smtClean="0">
                <a:solidFill>
                  <a:srgbClr val="000000"/>
                </a:solidFill>
              </a:rPr>
              <a:t>Definity</a:t>
            </a:r>
            <a:r>
              <a:rPr lang="en-US" dirty="0" smtClean="0">
                <a:solidFill>
                  <a:srgbClr val="000000"/>
                </a:solidFill>
              </a:rPr>
              <a:t>, </a:t>
            </a:r>
            <a:r>
              <a:rPr lang="en-US" dirty="0" err="1" smtClean="0">
                <a:solidFill>
                  <a:srgbClr val="000000"/>
                </a:solidFill>
              </a:rPr>
              <a:t>Regenerist</a:t>
            </a:r>
            <a:r>
              <a:rPr lang="en-US" dirty="0" smtClean="0">
                <a:solidFill>
                  <a:srgbClr val="000000"/>
                </a:solidFill>
              </a:rPr>
              <a:t> and</a:t>
            </a:r>
          </a:p>
          <a:p>
            <a:pPr fontAlgn="auto">
              <a:spcBef>
                <a:spcPts val="0"/>
              </a:spcBef>
              <a:spcAft>
                <a:spcPts val="0"/>
              </a:spcAft>
            </a:pPr>
            <a:r>
              <a:rPr lang="en-US" dirty="0" smtClean="0">
                <a:solidFill>
                  <a:srgbClr val="000000"/>
                </a:solidFill>
              </a:rPr>
              <a:t>Total Effects Starter Kit Trios!</a:t>
            </a:r>
          </a:p>
          <a:p>
            <a:pPr fontAlgn="auto">
              <a:spcBef>
                <a:spcPts val="0"/>
              </a:spcBef>
              <a:spcAft>
                <a:spcPts val="0"/>
              </a:spcAft>
            </a:pPr>
            <a:r>
              <a:rPr lang="en-US" dirty="0" smtClean="0">
                <a:solidFill>
                  <a:srgbClr val="00B050"/>
                </a:solidFill>
              </a:rPr>
              <a:t>www.Olay.com/Starter-Trios</a:t>
            </a:r>
            <a:endParaRPr lang="en-US" dirty="0">
              <a:solidFill>
                <a:srgbClr val="00B050"/>
              </a:solidFill>
            </a:endParaRPr>
          </a:p>
        </p:txBody>
      </p:sp>
      <p:sp>
        <p:nvSpPr>
          <p:cNvPr id="17" name="Round Same Side Corner Rectangle 16"/>
          <p:cNvSpPr/>
          <p:nvPr/>
        </p:nvSpPr>
        <p:spPr bwMode="auto">
          <a:xfrm>
            <a:off x="152400" y="21336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3276600" y="2514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endParaRPr lang="en-US" u="sng" dirty="0" smtClean="0">
              <a:solidFill>
                <a:srgbClr val="00B0F0"/>
              </a:solidFill>
            </a:endParaRPr>
          </a:p>
          <a:p>
            <a:pPr fontAlgn="auto">
              <a:spcBef>
                <a:spcPts val="0"/>
              </a:spcBef>
              <a:spcAft>
                <a:spcPts val="0"/>
              </a:spcAft>
            </a:pPr>
            <a:r>
              <a:rPr lang="en-US" u="sng" dirty="0" smtClean="0">
                <a:solidFill>
                  <a:srgbClr val="00B0F0"/>
                </a:solidFill>
              </a:rPr>
              <a:t>Olay® Skincare Products</a:t>
            </a:r>
          </a:p>
          <a:p>
            <a:pPr fontAlgn="auto">
              <a:spcBef>
                <a:spcPts val="0"/>
              </a:spcBef>
              <a:spcAft>
                <a:spcPts val="0"/>
              </a:spcAft>
            </a:pPr>
            <a:r>
              <a:rPr lang="en-US" dirty="0" smtClean="0">
                <a:solidFill>
                  <a:srgbClr val="000000"/>
                </a:solidFill>
              </a:rPr>
              <a:t>Go Beyond Fighting Wrinkles. Fight</a:t>
            </a:r>
          </a:p>
          <a:p>
            <a:pPr fontAlgn="auto">
              <a:spcBef>
                <a:spcPts val="0"/>
              </a:spcBef>
              <a:spcAft>
                <a:spcPts val="0"/>
              </a:spcAft>
            </a:pPr>
            <a:r>
              <a:rPr lang="en-US" dirty="0" smtClean="0">
                <a:solidFill>
                  <a:srgbClr val="000000"/>
                </a:solidFill>
              </a:rPr>
              <a:t>The Look of Age Spots &amp; Dullness.</a:t>
            </a:r>
          </a:p>
          <a:p>
            <a:pPr fontAlgn="auto">
              <a:spcBef>
                <a:spcPts val="0"/>
              </a:spcBef>
              <a:spcAft>
                <a:spcPts val="0"/>
              </a:spcAft>
            </a:pPr>
            <a:r>
              <a:rPr lang="en-US" dirty="0" smtClean="0">
                <a:solidFill>
                  <a:srgbClr val="00B050"/>
                </a:solidFill>
              </a:rPr>
              <a:t>www.Olay.com</a:t>
            </a:r>
          </a:p>
          <a:p>
            <a:pPr fontAlgn="auto">
              <a:spcBef>
                <a:spcPts val="0"/>
              </a:spcBef>
              <a:spcAft>
                <a:spcPts val="0"/>
              </a:spcAft>
            </a:pPr>
            <a:endParaRPr lang="en-US" dirty="0">
              <a:solidFill>
                <a:srgbClr val="FFFFFF"/>
              </a:solidFill>
            </a:endParaRPr>
          </a:p>
        </p:txBody>
      </p:sp>
      <p:sp>
        <p:nvSpPr>
          <p:cNvPr id="20" name="Flowchart: Alternate Process 19"/>
          <p:cNvSpPr/>
          <p:nvPr/>
        </p:nvSpPr>
        <p:spPr bwMode="auto">
          <a:xfrm>
            <a:off x="381000" y="4724400"/>
            <a:ext cx="2667000" cy="12192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b="1" dirty="0" smtClean="0">
                <a:solidFill>
                  <a:srgbClr val="FFFFFF"/>
                </a:solidFill>
              </a:rPr>
              <a:t>:  </a:t>
            </a:r>
            <a:r>
              <a:rPr lang="en-US" dirty="0" smtClean="0">
                <a:solidFill>
                  <a:srgbClr val="FFFFFF"/>
                </a:solidFill>
              </a:rPr>
              <a:t>Beauty.com, TotalBeauty.com, Sephora.com, Allure.com, </a:t>
            </a:r>
            <a:r>
              <a:rPr lang="en-US" dirty="0" err="1" smtClean="0">
                <a:solidFill>
                  <a:srgbClr val="FFFFFF"/>
                </a:solidFill>
              </a:rPr>
              <a:t>iDiva</a:t>
            </a:r>
            <a:r>
              <a:rPr lang="en-US" dirty="0" smtClean="0">
                <a:solidFill>
                  <a:srgbClr val="FFFFFF"/>
                </a:solidFill>
              </a:rPr>
              <a:t>, AllAboutBeauty.com and Cosmopolitan.com</a:t>
            </a:r>
            <a:endParaRPr lang="en-US" dirty="0" smtClean="0">
              <a:solidFill>
                <a:srgbClr val="FFFFFF"/>
              </a:solidFill>
              <a:latin typeface="Arial" charset="0"/>
            </a:endParaRPr>
          </a:p>
        </p:txBody>
      </p:sp>
      <p:sp>
        <p:nvSpPr>
          <p:cNvPr id="21" name="Flowchart: Alternate Process 20"/>
          <p:cNvSpPr/>
          <p:nvPr/>
        </p:nvSpPr>
        <p:spPr bwMode="auto">
          <a:xfrm>
            <a:off x="381000" y="4419600"/>
            <a:ext cx="2667000" cy="3048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dirty="0" smtClean="0">
                <a:solidFill>
                  <a:srgbClr val="FFFFFF"/>
                </a:solidFill>
              </a:rPr>
              <a:t>Where to Find Her</a:t>
            </a:r>
            <a:endParaRPr lang="en-US" b="1" dirty="0" smtClean="0">
              <a:solidFill>
                <a:srgbClr val="FFFFFF"/>
              </a:solidFill>
              <a:latin typeface="Arial" charset="0"/>
            </a:endParaRPr>
          </a:p>
        </p:txBody>
      </p:sp>
      <p:pic>
        <p:nvPicPr>
          <p:cNvPr id="19" name="Picture 18" descr="05_OLAB009_Strategy_083110.jpg"/>
          <p:cNvPicPr>
            <a:picLocks noChangeAspect="1"/>
          </p:cNvPicPr>
          <p:nvPr/>
        </p:nvPicPr>
        <p:blipFill>
          <a:blip r:embed="rId3" cstate="print"/>
          <a:srcRect/>
          <a:stretch>
            <a:fillRect/>
          </a:stretch>
        </p:blipFill>
        <p:spPr bwMode="gray">
          <a:xfrm>
            <a:off x="6705600" y="2057400"/>
            <a:ext cx="2202224" cy="144475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Straight-forward performance seeker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81000" y="2362200"/>
            <a:ext cx="4876800" cy="1752600"/>
          </a:xfrm>
          <a:prstGeom prst="round2DiagRect">
            <a:avLst>
              <a:gd name="adj1" fmla="val 32228"/>
              <a:gd name="adj2" fmla="val 0"/>
            </a:avLst>
          </a:prstGeom>
          <a:gradFill flip="none" rotWithShape="1">
            <a:gsLst>
              <a:gs pos="0">
                <a:srgbClr val="F83EE2">
                  <a:tint val="66000"/>
                  <a:satMod val="160000"/>
                </a:srgbClr>
              </a:gs>
              <a:gs pos="50000">
                <a:srgbClr val="F83EE2">
                  <a:tint val="44500"/>
                  <a:satMod val="160000"/>
                </a:srgbClr>
              </a:gs>
              <a:gs pos="100000">
                <a:srgbClr val="F83EE2">
                  <a:tint val="23500"/>
                  <a:satMod val="160000"/>
                </a:srgbClr>
              </a:gs>
            </a:gsLst>
            <a:lin ang="16200000" scaled="1"/>
            <a:tileRect/>
          </a:gradFill>
          <a:ln w="28575" cap="flat" cmpd="sng" algn="ctr">
            <a:solidFill>
              <a:srgbClr val="00B0F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thinks of beauty in a holistic way as part of her overall health and fitness.  She doesn’t have time for the fuss of complicated regimens. </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gleans simple, tried and true beauty tips from friends, family and forums, which leads her to becoming a brand loyalist. She is the most skeptical of brand communications and advertisements.</a:t>
            </a:r>
          </a:p>
        </p:txBody>
      </p:sp>
      <p:sp>
        <p:nvSpPr>
          <p:cNvPr id="15" name="Round Diagonal Corner Rectangle 14"/>
          <p:cNvSpPr/>
          <p:nvPr/>
        </p:nvSpPr>
        <p:spPr bwMode="auto">
          <a:xfrm>
            <a:off x="457200" y="1981200"/>
            <a:ext cx="4876800" cy="381000"/>
          </a:xfrm>
          <a:prstGeom prst="round2DiagRect">
            <a:avLst>
              <a:gd name="adj1" fmla="val 50000"/>
              <a:gd name="adj2" fmla="val 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8575" cap="flat" cmpd="sng" algn="ctr">
            <a:solidFill>
              <a:srgbClr val="F83EE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27432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For You Skin Care}</a:t>
            </a:r>
            <a:endParaRPr lang="en-US" dirty="0" smtClean="0">
              <a:solidFill>
                <a:srgbClr val="00B0F0"/>
              </a:solidFill>
            </a:endParaRPr>
          </a:p>
          <a:p>
            <a:pPr fontAlgn="auto">
              <a:spcBef>
                <a:spcPts val="0"/>
              </a:spcBef>
              <a:spcAft>
                <a:spcPts val="0"/>
              </a:spcAft>
            </a:pPr>
            <a:r>
              <a:rPr lang="en-US" dirty="0" smtClean="0">
                <a:solidFill>
                  <a:srgbClr val="292929"/>
                </a:solidFill>
              </a:rPr>
              <a:t>Take the Guess Work Out of Skincare</a:t>
            </a:r>
          </a:p>
          <a:p>
            <a:pPr fontAlgn="auto">
              <a:spcBef>
                <a:spcPts val="0"/>
              </a:spcBef>
              <a:spcAft>
                <a:spcPts val="0"/>
              </a:spcAft>
            </a:pPr>
            <a:r>
              <a:rPr lang="en-US" dirty="0" smtClean="0">
                <a:solidFill>
                  <a:srgbClr val="292929"/>
                </a:solidFill>
              </a:rPr>
              <a:t>with Custom Advice for Your Skin.</a:t>
            </a:r>
          </a:p>
          <a:p>
            <a:pPr fontAlgn="auto">
              <a:spcBef>
                <a:spcPts val="0"/>
              </a:spcBef>
              <a:spcAft>
                <a:spcPts val="0"/>
              </a:spcAft>
            </a:pPr>
            <a:r>
              <a:rPr lang="en-US" dirty="0" smtClean="0">
                <a:solidFill>
                  <a:srgbClr val="00B050"/>
                </a:solidFill>
              </a:rPr>
              <a:t>OlayForYou.com</a:t>
            </a:r>
            <a:endParaRPr lang="en-US" dirty="0">
              <a:solidFill>
                <a:srgbClr val="00B050"/>
              </a:solidFill>
            </a:endParaRPr>
          </a:p>
        </p:txBody>
      </p:sp>
      <p:sp>
        <p:nvSpPr>
          <p:cNvPr id="17" name="Round Same Side Corner Rectangle 16"/>
          <p:cNvSpPr/>
          <p:nvPr/>
        </p:nvSpPr>
        <p:spPr bwMode="auto">
          <a:xfrm>
            <a:off x="2743200" y="44196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58674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Official Site}</a:t>
            </a:r>
            <a:endParaRPr lang="en-US" dirty="0" smtClean="0">
              <a:solidFill>
                <a:srgbClr val="00B0F0"/>
              </a:solidFill>
            </a:endParaRPr>
          </a:p>
          <a:p>
            <a:pPr fontAlgn="auto">
              <a:spcBef>
                <a:spcPts val="0"/>
              </a:spcBef>
              <a:spcAft>
                <a:spcPts val="0"/>
              </a:spcAft>
            </a:pPr>
            <a:r>
              <a:rPr lang="en-US" dirty="0" smtClean="0">
                <a:solidFill>
                  <a:srgbClr val="000000"/>
                </a:solidFill>
              </a:rPr>
              <a:t>Find a Skincare Regimen that Fits</a:t>
            </a:r>
          </a:p>
          <a:p>
            <a:pPr fontAlgn="auto">
              <a:spcBef>
                <a:spcPts val="0"/>
              </a:spcBef>
              <a:spcAft>
                <a:spcPts val="0"/>
              </a:spcAft>
            </a:pPr>
            <a:r>
              <a:rPr lang="en-US" dirty="0" smtClean="0">
                <a:solidFill>
                  <a:srgbClr val="000000"/>
                </a:solidFill>
              </a:rPr>
              <a:t>Your Needs. Visit Olay.com Now!</a:t>
            </a:r>
          </a:p>
          <a:p>
            <a:pPr fontAlgn="auto">
              <a:spcBef>
                <a:spcPts val="0"/>
              </a:spcBef>
              <a:spcAft>
                <a:spcPts val="0"/>
              </a:spcAft>
            </a:pPr>
            <a:r>
              <a:rPr lang="en-US" dirty="0" smtClean="0">
                <a:solidFill>
                  <a:srgbClr val="00B050"/>
                </a:solidFill>
              </a:rPr>
              <a:t>www.Olay.com</a:t>
            </a:r>
            <a:endParaRPr lang="en-US" dirty="0">
              <a:solidFill>
                <a:srgbClr val="00B050"/>
              </a:solidFill>
            </a:endParaRPr>
          </a:p>
        </p:txBody>
      </p:sp>
      <p:sp>
        <p:nvSpPr>
          <p:cNvPr id="20" name="Flowchart: Alternate Process 19"/>
          <p:cNvSpPr/>
          <p:nvPr/>
        </p:nvSpPr>
        <p:spPr bwMode="auto">
          <a:xfrm>
            <a:off x="6096000" y="2438400"/>
            <a:ext cx="2667000" cy="12192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dirty="0" smtClean="0">
                <a:solidFill>
                  <a:srgbClr val="FFFFFF"/>
                </a:solidFill>
              </a:rPr>
              <a:t>RenRen.com, Kaixin001.com, QQ.com, 51.com,  Orkut.com, Facebook.com, Vkontakte.ru, Odnoklassniki.ru and Mixi.com.</a:t>
            </a:r>
            <a:endParaRPr lang="en-US" dirty="0" smtClean="0">
              <a:solidFill>
                <a:srgbClr val="FFFFFF"/>
              </a:solidFill>
              <a:latin typeface="Arial" charset="0"/>
            </a:endParaRPr>
          </a:p>
        </p:txBody>
      </p:sp>
      <p:sp>
        <p:nvSpPr>
          <p:cNvPr id="21" name="Flowchart: Alternate Process 20"/>
          <p:cNvSpPr/>
          <p:nvPr/>
        </p:nvSpPr>
        <p:spPr bwMode="auto">
          <a:xfrm>
            <a:off x="6096000" y="2133600"/>
            <a:ext cx="2667000" cy="3048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dirty="0" smtClean="0">
                <a:solidFill>
                  <a:srgbClr val="FFFFFF"/>
                </a:solidFill>
              </a:rPr>
              <a:t>Where to Find Her</a:t>
            </a:r>
            <a:endParaRPr lang="en-US" b="1" dirty="0" smtClean="0">
              <a:solidFill>
                <a:srgbClr val="FFFFFF"/>
              </a:solidFill>
              <a:latin typeface="Arial" charset="0"/>
            </a:endParaRPr>
          </a:p>
        </p:txBody>
      </p:sp>
      <p:pic>
        <p:nvPicPr>
          <p:cNvPr id="22" name="Picture 6" descr="05_OLAB009_Strategy_083110.jpg"/>
          <p:cNvPicPr>
            <a:picLocks noChangeAspect="1"/>
          </p:cNvPicPr>
          <p:nvPr/>
        </p:nvPicPr>
        <p:blipFill>
          <a:blip r:embed="rId3" cstate="print"/>
          <a:srcRect/>
          <a:stretch>
            <a:fillRect/>
          </a:stretch>
        </p:blipFill>
        <p:spPr bwMode="gray">
          <a:xfrm>
            <a:off x="152400" y="4495800"/>
            <a:ext cx="2394529" cy="144475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Skin Essential Shopper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505200" y="4343400"/>
            <a:ext cx="4876800" cy="1981200"/>
          </a:xfrm>
          <a:prstGeom prst="round2DiagRect">
            <a:avLst>
              <a:gd name="adj1" fmla="val 32228"/>
              <a:gd name="adj2" fmla="val 0"/>
            </a:avLst>
          </a:prstGeom>
          <a:gradFill flip="none" rotWithShape="1">
            <a:gsLst>
              <a:gs pos="0">
                <a:srgbClr val="F83EE2">
                  <a:tint val="66000"/>
                  <a:satMod val="160000"/>
                </a:srgbClr>
              </a:gs>
              <a:gs pos="50000">
                <a:srgbClr val="F83EE2">
                  <a:tint val="44500"/>
                  <a:satMod val="160000"/>
                </a:srgbClr>
              </a:gs>
              <a:gs pos="100000">
                <a:srgbClr val="F83EE2">
                  <a:tint val="23500"/>
                  <a:satMod val="160000"/>
                </a:srgbClr>
              </a:gs>
            </a:gsLst>
            <a:lin ang="16200000" scaled="1"/>
            <a:tileRect/>
          </a:gradFill>
          <a:ln w="28575" cap="flat" cmpd="sng" algn="ctr">
            <a:solidFill>
              <a:srgbClr val="00B0F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For her, beauty is about fashion, hair and make-up. </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Skin care is less of a priority and she is more focused on facial cleansers.</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relies on tips from family and friends and is the most socially engaged online (networks, forums/blogs).</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is interested in TV/movies, “how to” styling videos on YouTube, travel, music, and is likely to have a </a:t>
            </a:r>
            <a:r>
              <a:rPr lang="en-US" dirty="0" err="1" smtClean="0">
                <a:latin typeface="Calibri"/>
              </a:rPr>
              <a:t>smartphone</a:t>
            </a:r>
            <a:r>
              <a:rPr lang="en-US" dirty="0" smtClean="0">
                <a:latin typeface="Calibri"/>
              </a:rPr>
              <a:t>. She also downloads music and watches TV and videos online.</a:t>
            </a:r>
          </a:p>
        </p:txBody>
      </p:sp>
      <p:sp>
        <p:nvSpPr>
          <p:cNvPr id="15" name="Round Diagonal Corner Rectangle 14"/>
          <p:cNvSpPr/>
          <p:nvPr/>
        </p:nvSpPr>
        <p:spPr bwMode="auto">
          <a:xfrm>
            <a:off x="3581400" y="3962400"/>
            <a:ext cx="4876800" cy="381000"/>
          </a:xfrm>
          <a:prstGeom prst="round2DiagRect">
            <a:avLst>
              <a:gd name="adj1" fmla="val 50000"/>
              <a:gd name="adj2" fmla="val 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8575" cap="flat" cmpd="sng" algn="ctr">
            <a:solidFill>
              <a:srgbClr val="F83EE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152400" y="2514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Skin Conditioners}</a:t>
            </a:r>
          </a:p>
          <a:p>
            <a:pPr fontAlgn="auto">
              <a:spcBef>
                <a:spcPts val="0"/>
              </a:spcBef>
              <a:spcAft>
                <a:spcPts val="0"/>
              </a:spcAft>
            </a:pPr>
            <a:r>
              <a:rPr lang="en-US" dirty="0" smtClean="0">
                <a:solidFill>
                  <a:srgbClr val="000000"/>
                </a:solidFill>
              </a:rPr>
              <a:t>Use Olay® to Turn Problem Skin</a:t>
            </a:r>
          </a:p>
          <a:p>
            <a:pPr fontAlgn="auto">
              <a:spcBef>
                <a:spcPts val="0"/>
              </a:spcBef>
              <a:spcAft>
                <a:spcPts val="0"/>
              </a:spcAft>
            </a:pPr>
            <a:r>
              <a:rPr lang="en-US" dirty="0" smtClean="0">
                <a:solidFill>
                  <a:srgbClr val="000000"/>
                </a:solidFill>
              </a:rPr>
              <a:t>into More Flawless Skin.</a:t>
            </a:r>
          </a:p>
          <a:p>
            <a:pPr fontAlgn="auto">
              <a:spcBef>
                <a:spcPts val="0"/>
              </a:spcBef>
              <a:spcAft>
                <a:spcPts val="0"/>
              </a:spcAft>
            </a:pPr>
            <a:r>
              <a:rPr lang="en-US" dirty="0" smtClean="0">
                <a:solidFill>
                  <a:srgbClr val="00B050"/>
                </a:solidFill>
              </a:rPr>
              <a:t>www.Olay.com</a:t>
            </a:r>
            <a:endParaRPr lang="en-US" dirty="0">
              <a:solidFill>
                <a:srgbClr val="00B050"/>
              </a:solidFill>
            </a:endParaRPr>
          </a:p>
        </p:txBody>
      </p:sp>
      <p:sp>
        <p:nvSpPr>
          <p:cNvPr id="17" name="Round Same Side Corner Rectangle 16"/>
          <p:cNvSpPr/>
          <p:nvPr/>
        </p:nvSpPr>
        <p:spPr bwMode="auto">
          <a:xfrm>
            <a:off x="152400" y="2133600"/>
            <a:ext cx="63246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3276600" y="2514600"/>
            <a:ext cx="32766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a:t>
            </a:r>
            <a:r>
              <a:rPr lang="en-US" u="sng" dirty="0" err="1" smtClean="0">
                <a:solidFill>
                  <a:srgbClr val="00B0F0"/>
                </a:solidFill>
              </a:rPr>
              <a:t>Definity</a:t>
            </a:r>
            <a:r>
              <a:rPr lang="en-US" u="sng" dirty="0" smtClean="0">
                <a:solidFill>
                  <a:srgbClr val="00B0F0"/>
                </a:solidFill>
              </a:rPr>
              <a:t> Face Cream}</a:t>
            </a:r>
          </a:p>
          <a:p>
            <a:pPr fontAlgn="auto">
              <a:spcBef>
                <a:spcPts val="0"/>
              </a:spcBef>
              <a:spcAft>
                <a:spcPts val="0"/>
              </a:spcAft>
            </a:pPr>
            <a:r>
              <a:rPr lang="en-US" dirty="0" smtClean="0">
                <a:solidFill>
                  <a:srgbClr val="000000"/>
                </a:solidFill>
              </a:rPr>
              <a:t>Indulge your Skin With Olay®</a:t>
            </a:r>
          </a:p>
          <a:p>
            <a:pPr fontAlgn="auto">
              <a:spcBef>
                <a:spcPts val="0"/>
              </a:spcBef>
              <a:spcAft>
                <a:spcPts val="0"/>
              </a:spcAft>
            </a:pPr>
            <a:r>
              <a:rPr lang="en-US" dirty="0" err="1" smtClean="0">
                <a:solidFill>
                  <a:srgbClr val="000000"/>
                </a:solidFill>
              </a:rPr>
              <a:t>Definity</a:t>
            </a:r>
            <a:r>
              <a:rPr lang="en-US" dirty="0" smtClean="0">
                <a:solidFill>
                  <a:srgbClr val="000000"/>
                </a:solidFill>
              </a:rPr>
              <a:t> Hydrating Facial Cream.</a:t>
            </a:r>
          </a:p>
          <a:p>
            <a:pPr fontAlgn="auto">
              <a:spcBef>
                <a:spcPts val="0"/>
              </a:spcBef>
              <a:spcAft>
                <a:spcPts val="0"/>
              </a:spcAft>
            </a:pPr>
            <a:r>
              <a:rPr lang="en-US" dirty="0" smtClean="0">
                <a:solidFill>
                  <a:srgbClr val="00B050"/>
                </a:solidFill>
              </a:rPr>
              <a:t>www.Olay.com</a:t>
            </a:r>
            <a:endParaRPr lang="en-US" dirty="0">
              <a:solidFill>
                <a:srgbClr val="00B050"/>
              </a:solidFill>
            </a:endParaRPr>
          </a:p>
        </p:txBody>
      </p:sp>
      <p:sp>
        <p:nvSpPr>
          <p:cNvPr id="20" name="Flowchart: Alternate Process 19"/>
          <p:cNvSpPr/>
          <p:nvPr/>
        </p:nvSpPr>
        <p:spPr bwMode="auto">
          <a:xfrm>
            <a:off x="381000" y="4724400"/>
            <a:ext cx="2667000" cy="12192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b="1" dirty="0" smtClean="0">
                <a:solidFill>
                  <a:srgbClr val="FFFFFF">
                    <a:lumMod val="85000"/>
                  </a:srgbClr>
                </a:solidFill>
              </a:rPr>
              <a:t>:  </a:t>
            </a:r>
            <a:r>
              <a:rPr lang="en-US" dirty="0" smtClean="0">
                <a:solidFill>
                  <a:srgbClr val="FFFFFF">
                    <a:lumMod val="85000"/>
                  </a:srgbClr>
                </a:solidFill>
              </a:rPr>
              <a:t>YouTube.com, Sephora.com, Daily Candy, Amazon.com, All AboutBeauty.com, TaoBao.com, Boots.con, </a:t>
            </a:r>
            <a:r>
              <a:rPr lang="en-US" dirty="0" err="1" smtClean="0">
                <a:solidFill>
                  <a:srgbClr val="FFFFFF">
                    <a:lumMod val="85000"/>
                  </a:srgbClr>
                </a:solidFill>
              </a:rPr>
              <a:t>iDiva</a:t>
            </a:r>
            <a:r>
              <a:rPr lang="en-US" dirty="0" smtClean="0">
                <a:solidFill>
                  <a:srgbClr val="FFFFFF">
                    <a:lumMod val="85000"/>
                  </a:srgbClr>
                </a:solidFill>
              </a:rPr>
              <a:t>.</a:t>
            </a:r>
            <a:endParaRPr lang="en-US" dirty="0" smtClean="0">
              <a:solidFill>
                <a:srgbClr val="FFFFFF"/>
              </a:solidFill>
              <a:latin typeface="Arial" charset="0"/>
            </a:endParaRPr>
          </a:p>
        </p:txBody>
      </p:sp>
      <p:sp>
        <p:nvSpPr>
          <p:cNvPr id="21" name="Flowchart: Alternate Process 20"/>
          <p:cNvSpPr/>
          <p:nvPr/>
        </p:nvSpPr>
        <p:spPr bwMode="auto">
          <a:xfrm>
            <a:off x="381000" y="4419600"/>
            <a:ext cx="2667000" cy="3048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dirty="0" smtClean="0">
                <a:solidFill>
                  <a:srgbClr val="FFFFFF"/>
                </a:solidFill>
              </a:rPr>
              <a:t>Where to Find Her</a:t>
            </a:r>
            <a:endParaRPr lang="en-US" b="1" dirty="0" smtClean="0">
              <a:solidFill>
                <a:srgbClr val="FFFFFF"/>
              </a:solidFill>
              <a:latin typeface="Arial" charset="0"/>
            </a:endParaRPr>
          </a:p>
        </p:txBody>
      </p:sp>
      <p:pic>
        <p:nvPicPr>
          <p:cNvPr id="22" name="Picture 7" descr="05_OLAB009_Strategy_083110.jpg"/>
          <p:cNvPicPr>
            <a:picLocks noChangeAspect="1"/>
          </p:cNvPicPr>
          <p:nvPr/>
        </p:nvPicPr>
        <p:blipFill>
          <a:blip r:embed="rId3" cstate="print"/>
          <a:srcRect/>
          <a:stretch>
            <a:fillRect/>
          </a:stretch>
        </p:blipFill>
        <p:spPr bwMode="gray">
          <a:xfrm>
            <a:off x="6629400" y="2209800"/>
            <a:ext cx="2340864" cy="14436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gray">
          <a:xfrm>
            <a:off x="457200" y="914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457200" eaLnBrk="0" hangingPunct="0">
              <a:defRPr/>
            </a:pPr>
            <a:r>
              <a:rPr lang="en-US" sz="24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ea typeface="ＭＳ Ｐゴシック" pitchFamily="34" charset="-128"/>
                <a:cs typeface="Helvetica 45 Light" charset="0"/>
              </a:rPr>
              <a:t>OLAY women</a:t>
            </a:r>
          </a:p>
          <a:p>
            <a:pPr algn="ctr" defTabSz="457200" eaLnBrk="0" hangingPunct="0">
              <a:defRPr/>
            </a:pPr>
            <a:r>
              <a:rPr lang="en-US" sz="18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snapshot of our </a:t>
            </a:r>
            <a:r>
              <a:rPr lang="en-US" sz="32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body skincare </a:t>
            </a:r>
            <a:r>
              <a:rPr lang="en-US" sz="18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segments</a:t>
            </a:r>
            <a:endParaRPr lang="en-US" sz="18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ea typeface="ＭＳ Ｐゴシック" pitchFamily="34" charset="-128"/>
              <a:cs typeface="Helvetica 45 Light" charset="0"/>
            </a:endParaRPr>
          </a:p>
        </p:txBody>
      </p:sp>
      <p:sp>
        <p:nvSpPr>
          <p:cNvPr id="17" name="TextBox 16"/>
          <p:cNvSpPr txBox="1"/>
          <p:nvPr/>
        </p:nvSpPr>
        <p:spPr bwMode="gray">
          <a:xfrm>
            <a:off x="5551714" y="4344836"/>
            <a:ext cx="2373086" cy="1713290"/>
          </a:xfrm>
          <a:prstGeom prst="rect">
            <a:avLst/>
          </a:prstGeom>
          <a:noFill/>
        </p:spPr>
        <p:txBody>
          <a:bodyPr wrap="square" rtlCol="0">
            <a:spAutoFit/>
          </a:bodyPr>
          <a:lstStyle/>
          <a:p>
            <a:pPr fontAlgn="auto">
              <a:spcBef>
                <a:spcPts val="200"/>
              </a:spcBef>
              <a:spcAft>
                <a:spcPts val="200"/>
              </a:spcAft>
            </a:pPr>
            <a:r>
              <a:rPr lang="en-US" sz="1000" b="1" dirty="0" smtClean="0">
                <a:solidFill>
                  <a:srgbClr val="FFFFFF">
                    <a:lumMod val="85000"/>
                  </a:srgbClr>
                </a:solidFill>
                <a:latin typeface="Calibri"/>
                <a:cs typeface="Arial" pitchFamily="34" charset="0"/>
              </a:rPr>
              <a:t>PATH TO PURCHASE BARRIER</a:t>
            </a:r>
          </a:p>
          <a:p>
            <a:pPr fontAlgn="auto">
              <a:spcBef>
                <a:spcPts val="200"/>
              </a:spcBef>
              <a:spcAft>
                <a:spcPts val="200"/>
              </a:spcAft>
            </a:pPr>
            <a:r>
              <a:rPr lang="en-US" sz="1000" dirty="0" smtClean="0">
                <a:solidFill>
                  <a:srgbClr val="FFFFFF">
                    <a:lumMod val="85000"/>
                  </a:srgbClr>
                </a:solidFill>
                <a:latin typeface="Calibri"/>
                <a:cs typeface="Arial" pitchFamily="34" charset="0"/>
              </a:rPr>
              <a:t>Olay’s body product products are unfamiliar to her.  </a:t>
            </a:r>
          </a:p>
          <a:p>
            <a:pPr fontAlgn="auto">
              <a:spcBef>
                <a:spcPts val="200"/>
              </a:spcBef>
              <a:spcAft>
                <a:spcPts val="200"/>
              </a:spcAft>
            </a:pPr>
            <a:endParaRPr lang="en-US" sz="900" b="1" dirty="0" smtClean="0">
              <a:solidFill>
                <a:srgbClr val="FFFFFF">
                  <a:lumMod val="85000"/>
                </a:srgbClr>
              </a:solidFill>
              <a:latin typeface="Calibri"/>
              <a:cs typeface="Arial" pitchFamily="34" charset="0"/>
            </a:endParaRPr>
          </a:p>
          <a:p>
            <a:pPr fontAlgn="auto">
              <a:spcBef>
                <a:spcPts val="0"/>
              </a:spcBef>
              <a:spcAft>
                <a:spcPts val="0"/>
              </a:spcAft>
            </a:pPr>
            <a:r>
              <a:rPr lang="en-US" sz="11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CONTENT OPPORTUNITY</a:t>
            </a:r>
          </a:p>
          <a:p>
            <a:pPr fontAlgn="auto">
              <a:spcBef>
                <a:spcPts val="200"/>
              </a:spcBef>
              <a:spcAft>
                <a:spcPts val="200"/>
              </a:spcAft>
            </a:pPr>
            <a:r>
              <a:rPr lang="en-US" sz="1100" dirty="0" smtClean="0">
                <a:solidFill>
                  <a:srgbClr val="FFFFFF">
                    <a:lumMod val="85000"/>
                  </a:srgbClr>
                </a:solidFill>
                <a:latin typeface="Calibri"/>
                <a:cs typeface="Arial" pitchFamily="34" charset="0"/>
              </a:rPr>
              <a:t>Provide her with simple straight-forward tips and hints that align to health &amp; wellness. </a:t>
            </a:r>
          </a:p>
          <a:p>
            <a:pPr fontAlgn="auto">
              <a:spcBef>
                <a:spcPts val="200"/>
              </a:spcBef>
              <a:spcAft>
                <a:spcPts val="200"/>
              </a:spcAft>
            </a:pPr>
            <a:endParaRPr lang="en-US" sz="900" dirty="0">
              <a:solidFill>
                <a:srgbClr val="FFFFFF">
                  <a:lumMod val="85000"/>
                </a:srgbClr>
              </a:solidFill>
              <a:latin typeface="Calibri"/>
              <a:cs typeface="Arial" pitchFamily="34" charset="0"/>
            </a:endParaRPr>
          </a:p>
        </p:txBody>
      </p:sp>
      <p:sp>
        <p:nvSpPr>
          <p:cNvPr id="18" name="TextBox 17"/>
          <p:cNvSpPr txBox="1"/>
          <p:nvPr/>
        </p:nvSpPr>
        <p:spPr bwMode="gray">
          <a:xfrm>
            <a:off x="1160213" y="4344835"/>
            <a:ext cx="2194025" cy="1882567"/>
          </a:xfrm>
          <a:prstGeom prst="rect">
            <a:avLst/>
          </a:prstGeom>
          <a:noFill/>
        </p:spPr>
        <p:txBody>
          <a:bodyPr wrap="square" rtlCol="0">
            <a:spAutoFit/>
          </a:bodyPr>
          <a:lstStyle/>
          <a:p>
            <a:pPr fontAlgn="auto">
              <a:spcBef>
                <a:spcPts val="200"/>
              </a:spcBef>
              <a:spcAft>
                <a:spcPts val="200"/>
              </a:spcAft>
            </a:pPr>
            <a:r>
              <a:rPr lang="en-US" sz="1000" b="1" dirty="0" smtClean="0">
                <a:solidFill>
                  <a:srgbClr val="FFFFFF">
                    <a:lumMod val="85000"/>
                  </a:srgbClr>
                </a:solidFill>
                <a:latin typeface="Calibri"/>
                <a:cs typeface="Arial" pitchFamily="34" charset="0"/>
              </a:rPr>
              <a:t>PATH TO PURCHASE BARRIER</a:t>
            </a:r>
          </a:p>
          <a:p>
            <a:pPr fontAlgn="auto">
              <a:spcBef>
                <a:spcPts val="200"/>
              </a:spcBef>
              <a:spcAft>
                <a:spcPts val="200"/>
              </a:spcAft>
            </a:pPr>
            <a:r>
              <a:rPr lang="en-US" sz="1000" dirty="0" smtClean="0">
                <a:solidFill>
                  <a:srgbClr val="FFFFFF">
                    <a:lumMod val="85000"/>
                  </a:srgbClr>
                </a:solidFill>
                <a:latin typeface="Calibri"/>
              </a:rPr>
              <a:t>Olay’s claims aren’t believable enough to convince her to try.</a:t>
            </a:r>
            <a:endParaRPr lang="en-US" sz="1000" dirty="0" smtClean="0">
              <a:solidFill>
                <a:srgbClr val="FFFFFF">
                  <a:lumMod val="85000"/>
                </a:srgbClr>
              </a:solidFill>
              <a:latin typeface="Calibri"/>
              <a:cs typeface="Arial" pitchFamily="34" charset="0"/>
            </a:endParaRPr>
          </a:p>
          <a:p>
            <a:pPr fontAlgn="auto">
              <a:spcBef>
                <a:spcPts val="200"/>
              </a:spcBef>
              <a:spcAft>
                <a:spcPts val="200"/>
              </a:spcAft>
            </a:pPr>
            <a:endParaRPr lang="en-US" sz="900" b="1" dirty="0" smtClean="0">
              <a:solidFill>
                <a:srgbClr val="FFFFFF">
                  <a:lumMod val="85000"/>
                </a:srgbClr>
              </a:solidFill>
              <a:latin typeface="Calibri"/>
              <a:cs typeface="Arial" pitchFamily="34" charset="0"/>
            </a:endParaRPr>
          </a:p>
          <a:p>
            <a:pPr fontAlgn="auto">
              <a:spcBef>
                <a:spcPts val="0"/>
              </a:spcBef>
              <a:spcAft>
                <a:spcPts val="0"/>
              </a:spcAft>
            </a:pPr>
            <a:r>
              <a:rPr lang="en-US" sz="11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CONTENT OPPORTUNITY</a:t>
            </a:r>
          </a:p>
          <a:p>
            <a:pPr fontAlgn="auto">
              <a:spcBef>
                <a:spcPts val="200"/>
              </a:spcBef>
              <a:spcAft>
                <a:spcPts val="200"/>
              </a:spcAft>
            </a:pPr>
            <a:r>
              <a:rPr lang="en-US" sz="1100" dirty="0" smtClean="0">
                <a:solidFill>
                  <a:srgbClr val="FFFFFF">
                    <a:lumMod val="85000"/>
                  </a:srgbClr>
                </a:solidFill>
                <a:latin typeface="Calibri"/>
                <a:cs typeface="Arial" pitchFamily="34" charset="0"/>
              </a:rPr>
              <a:t>Engage her through genuine breakthroughs and content backed by credentials and expert endorsements.</a:t>
            </a:r>
          </a:p>
          <a:p>
            <a:pPr fontAlgn="auto">
              <a:spcBef>
                <a:spcPts val="200"/>
              </a:spcBef>
              <a:spcAft>
                <a:spcPts val="200"/>
              </a:spcAft>
            </a:pPr>
            <a:endParaRPr lang="en-US" sz="900" b="1" dirty="0" smtClean="0">
              <a:solidFill>
                <a:srgbClr val="FFFFFF">
                  <a:lumMod val="85000"/>
                </a:srgbClr>
              </a:solidFill>
              <a:latin typeface="Calibri"/>
              <a:cs typeface="Arial" pitchFamily="34" charset="0"/>
            </a:endParaRPr>
          </a:p>
        </p:txBody>
      </p:sp>
      <p:sp>
        <p:nvSpPr>
          <p:cNvPr id="19" name="TextBox 18"/>
          <p:cNvSpPr txBox="1"/>
          <p:nvPr/>
        </p:nvSpPr>
        <p:spPr bwMode="gray">
          <a:xfrm>
            <a:off x="3309422" y="4349035"/>
            <a:ext cx="2248618" cy="1882567"/>
          </a:xfrm>
          <a:prstGeom prst="rect">
            <a:avLst/>
          </a:prstGeom>
          <a:noFill/>
        </p:spPr>
        <p:txBody>
          <a:bodyPr wrap="square" rtlCol="0">
            <a:spAutoFit/>
          </a:bodyPr>
          <a:lstStyle/>
          <a:p>
            <a:pPr fontAlgn="auto">
              <a:spcBef>
                <a:spcPts val="200"/>
              </a:spcBef>
              <a:spcAft>
                <a:spcPts val="200"/>
              </a:spcAft>
            </a:pPr>
            <a:r>
              <a:rPr lang="en-US" sz="1000" b="1" dirty="0" smtClean="0">
                <a:solidFill>
                  <a:srgbClr val="FFFFFF">
                    <a:lumMod val="85000"/>
                  </a:srgbClr>
                </a:solidFill>
                <a:latin typeface="Calibri"/>
                <a:cs typeface="Arial" pitchFamily="34" charset="0"/>
              </a:rPr>
              <a:t>PATH TO PURCHASE BARRIER</a:t>
            </a:r>
          </a:p>
          <a:p>
            <a:pPr fontAlgn="auto">
              <a:spcBef>
                <a:spcPts val="200"/>
              </a:spcBef>
              <a:spcAft>
                <a:spcPts val="200"/>
              </a:spcAft>
              <a:buClr>
                <a:srgbClr val="BBAC87"/>
              </a:buClr>
              <a:buSzPct val="50000"/>
              <a:defRPr/>
            </a:pPr>
            <a:r>
              <a:rPr lang="en-US" sz="1000" dirty="0" smtClean="0">
                <a:solidFill>
                  <a:srgbClr val="FFFFFF">
                    <a:lumMod val="85000"/>
                  </a:srgbClr>
                </a:solidFill>
                <a:latin typeface="Calibri"/>
              </a:rPr>
              <a:t>Olay is not new and intriguing enough to spark her interest.</a:t>
            </a:r>
            <a:endParaRPr lang="en-US" sz="1000" b="1" dirty="0" smtClean="0">
              <a:solidFill>
                <a:srgbClr val="FFFFFF">
                  <a:lumMod val="85000"/>
                </a:srgbClr>
              </a:solidFill>
              <a:latin typeface="Calibri"/>
              <a:cs typeface="Arial" pitchFamily="34" charset="0"/>
            </a:endParaRPr>
          </a:p>
          <a:p>
            <a:pPr fontAlgn="auto">
              <a:spcBef>
                <a:spcPts val="200"/>
              </a:spcBef>
              <a:spcAft>
                <a:spcPts val="200"/>
              </a:spcAft>
              <a:buClr>
                <a:srgbClr val="BBAC87"/>
              </a:buClr>
              <a:buSzPct val="50000"/>
              <a:defRPr/>
            </a:pPr>
            <a:endParaRPr lang="en-US" sz="900" b="1" dirty="0" smtClean="0">
              <a:solidFill>
                <a:srgbClr val="FFFFFF">
                  <a:lumMod val="85000"/>
                </a:srgbClr>
              </a:solidFill>
              <a:latin typeface="Calibri"/>
              <a:cs typeface="Arial" pitchFamily="34" charset="0"/>
            </a:endParaRPr>
          </a:p>
          <a:p>
            <a:pPr fontAlgn="auto">
              <a:spcBef>
                <a:spcPts val="0"/>
              </a:spcBef>
              <a:spcAft>
                <a:spcPts val="0"/>
              </a:spcAft>
              <a:buClr>
                <a:srgbClr val="BBAC87"/>
              </a:buClr>
              <a:buSzPct val="50000"/>
              <a:defRPr/>
            </a:pPr>
            <a:r>
              <a:rPr lang="en-US" sz="11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CONTENT OPPORTUNITY</a:t>
            </a:r>
          </a:p>
          <a:p>
            <a:pPr fontAlgn="auto">
              <a:spcBef>
                <a:spcPts val="200"/>
              </a:spcBef>
              <a:spcAft>
                <a:spcPts val="200"/>
              </a:spcAft>
            </a:pPr>
            <a:r>
              <a:rPr lang="en-US" sz="1100" dirty="0" smtClean="0">
                <a:solidFill>
                  <a:srgbClr val="FFFFFF">
                    <a:lumMod val="85000"/>
                  </a:srgbClr>
                </a:solidFill>
                <a:latin typeface="Calibri"/>
                <a:cs typeface="Arial" pitchFamily="34" charset="0"/>
              </a:rPr>
              <a:t>Give her emotionally stimulating content and experiences that align to her interests in fashion, beauty, art, home, etc.</a:t>
            </a:r>
          </a:p>
          <a:p>
            <a:pPr fontAlgn="auto">
              <a:spcBef>
                <a:spcPts val="200"/>
              </a:spcBef>
              <a:spcAft>
                <a:spcPts val="200"/>
              </a:spcAft>
            </a:pPr>
            <a:endParaRPr lang="en-US" sz="900" b="1" dirty="0" smtClean="0">
              <a:solidFill>
                <a:srgbClr val="FFFFFF">
                  <a:lumMod val="85000"/>
                </a:srgbClr>
              </a:solidFill>
              <a:latin typeface="Calibri"/>
              <a:cs typeface="Arial" pitchFamily="34" charset="0"/>
            </a:endParaRPr>
          </a:p>
        </p:txBody>
      </p:sp>
      <p:grpSp>
        <p:nvGrpSpPr>
          <p:cNvPr id="2" name="Group 20"/>
          <p:cNvGrpSpPr/>
          <p:nvPr/>
        </p:nvGrpSpPr>
        <p:grpSpPr bwMode="gray">
          <a:xfrm>
            <a:off x="1153888" y="2162598"/>
            <a:ext cx="6745324" cy="2098914"/>
            <a:chOff x="1153888" y="2162598"/>
            <a:chExt cx="6745324" cy="2098914"/>
          </a:xfrm>
        </p:grpSpPr>
        <p:sp>
          <p:nvSpPr>
            <p:cNvPr id="14" name="Rectangle 13"/>
            <p:cNvSpPr/>
            <p:nvPr/>
          </p:nvSpPr>
          <p:spPr bwMode="gray">
            <a:xfrm>
              <a:off x="3309731" y="3881002"/>
              <a:ext cx="2240280" cy="377079"/>
            </a:xfrm>
            <a:prstGeom prst="rect">
              <a:avLst/>
            </a:prstGeom>
            <a:solidFill>
              <a:schemeClr val="tx1">
                <a:lumMod val="85000"/>
                <a:lumOff val="15000"/>
                <a:alpha val="25098"/>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fontAlgn="auto">
                <a:spcBef>
                  <a:spcPts val="0"/>
                </a:spcBef>
                <a:spcAft>
                  <a:spcPts val="0"/>
                </a:spcAft>
              </a:pPr>
              <a:r>
                <a:rPr lang="en-US" sz="9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ea typeface="ＭＳ Ｐゴシック" pitchFamily="34" charset="-128"/>
                  <a:cs typeface="Helvetica 45 Light" charset="0"/>
                </a:rPr>
                <a:t>Confident experientialist shopper</a:t>
              </a:r>
            </a:p>
          </p:txBody>
        </p:sp>
        <p:sp>
          <p:nvSpPr>
            <p:cNvPr id="13" name="Rectangle 12"/>
            <p:cNvSpPr/>
            <p:nvPr/>
          </p:nvSpPr>
          <p:spPr bwMode="gray">
            <a:xfrm>
              <a:off x="1153888" y="3880511"/>
              <a:ext cx="2157984" cy="381000"/>
            </a:xfrm>
            <a:prstGeom prst="rect">
              <a:avLst/>
            </a:prstGeom>
            <a:solidFill>
              <a:schemeClr val="tx1">
                <a:lumMod val="85000"/>
                <a:lumOff val="15000"/>
                <a:alpha val="25098"/>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fontAlgn="auto">
                <a:spcBef>
                  <a:spcPts val="0"/>
                </a:spcBef>
                <a:spcAft>
                  <a:spcPts val="0"/>
                </a:spcAft>
              </a:pPr>
              <a:r>
                <a:rPr lang="en-US" sz="9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ea typeface="ＭＳ Ｐゴシック" pitchFamily="34" charset="-128"/>
                  <a:cs typeface="Helvetica 45 Light" charset="0"/>
                </a:rPr>
                <a:t>Sophisticated perfectionist shopper</a:t>
              </a:r>
            </a:p>
          </p:txBody>
        </p:sp>
        <p:sp>
          <p:nvSpPr>
            <p:cNvPr id="12" name="Rectangle 11"/>
            <p:cNvSpPr/>
            <p:nvPr/>
          </p:nvSpPr>
          <p:spPr bwMode="gray">
            <a:xfrm>
              <a:off x="5558039" y="3880512"/>
              <a:ext cx="2331720" cy="381000"/>
            </a:xfrm>
            <a:prstGeom prst="rect">
              <a:avLst/>
            </a:prstGeom>
            <a:solidFill>
              <a:schemeClr val="tx1">
                <a:lumMod val="85000"/>
                <a:lumOff val="15000"/>
                <a:alpha val="25098"/>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fontAlgn="auto">
                <a:spcBef>
                  <a:spcPts val="0"/>
                </a:spcBef>
                <a:spcAft>
                  <a:spcPts val="0"/>
                </a:spcAft>
              </a:pPr>
              <a:r>
                <a:rPr lang="en-US" sz="9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ea typeface="ＭＳ Ｐゴシック" pitchFamily="34" charset="-128"/>
                  <a:cs typeface="Helvetica 45 Light" charset="0"/>
                </a:rPr>
                <a:t>Essential well-being Seeker</a:t>
              </a:r>
            </a:p>
          </p:txBody>
        </p:sp>
        <p:pic>
          <p:nvPicPr>
            <p:cNvPr id="15" name="Picture 2" descr="C:\Documents and Settings\jalbrech\Desktop\Body Whos\Essential Well-Being\103919193.jpg"/>
            <p:cNvPicPr>
              <a:picLocks noChangeAspect="1" noChangeArrowheads="1"/>
            </p:cNvPicPr>
            <p:nvPr/>
          </p:nvPicPr>
          <p:blipFill>
            <a:blip r:embed="rId2" cstate="print"/>
            <a:srcRect/>
            <a:stretch>
              <a:fillRect/>
            </a:stretch>
          </p:blipFill>
          <p:spPr bwMode="gray">
            <a:xfrm>
              <a:off x="5558039" y="2162599"/>
              <a:ext cx="2341173" cy="1709928"/>
            </a:xfrm>
            <a:prstGeom prst="rect">
              <a:avLst/>
            </a:prstGeom>
            <a:noFill/>
          </p:spPr>
        </p:pic>
        <p:pic>
          <p:nvPicPr>
            <p:cNvPr id="16" name="Picture 2" descr="C:\Documents and Settings\jalbrech\Desktop\Body Whos\Sophisticated Perfectionist\85631066.jpg"/>
            <p:cNvPicPr>
              <a:picLocks noChangeAspect="1" noChangeArrowheads="1"/>
            </p:cNvPicPr>
            <p:nvPr/>
          </p:nvPicPr>
          <p:blipFill>
            <a:blip r:embed="rId3" cstate="print"/>
            <a:srcRect/>
            <a:stretch>
              <a:fillRect/>
            </a:stretch>
          </p:blipFill>
          <p:spPr bwMode="gray">
            <a:xfrm>
              <a:off x="1164773" y="2162598"/>
              <a:ext cx="2157285" cy="1700784"/>
            </a:xfrm>
            <a:prstGeom prst="rect">
              <a:avLst/>
            </a:prstGeom>
            <a:noFill/>
          </p:spPr>
        </p:pic>
        <p:pic>
          <p:nvPicPr>
            <p:cNvPr id="25" name="Picture 3" descr="C:\Documents and Settings\jalbrech\Desktop\Body Whos\Confident Experientialist\71918892.jpg"/>
            <p:cNvPicPr>
              <a:picLocks noChangeAspect="1" noChangeArrowheads="1"/>
            </p:cNvPicPr>
            <p:nvPr/>
          </p:nvPicPr>
          <p:blipFill>
            <a:blip r:embed="rId4" cstate="print"/>
            <a:srcRect/>
            <a:stretch>
              <a:fillRect/>
            </a:stretch>
          </p:blipFill>
          <p:spPr bwMode="gray">
            <a:xfrm>
              <a:off x="3324794" y="2165525"/>
              <a:ext cx="2237806" cy="1700784"/>
            </a:xfrm>
            <a:prstGeom prst="rect">
              <a:avLst/>
            </a:prstGeom>
            <a:noFill/>
          </p:spPr>
        </p:pic>
        <p:sp>
          <p:nvSpPr>
            <p:cNvPr id="22" name="Rectangle 21"/>
            <p:cNvSpPr>
              <a:spLocks noChangeArrowheads="1"/>
            </p:cNvSpPr>
            <p:nvPr/>
          </p:nvSpPr>
          <p:spPr bwMode="gray">
            <a:xfrm>
              <a:off x="3319272" y="3722914"/>
              <a:ext cx="2240280" cy="166886"/>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a:ea typeface="ＭＳ Ｐゴシック" charset="-128"/>
                </a:rPr>
                <a:t>PRIORITY</a:t>
              </a:r>
              <a:endParaRPr lang="en-US" sz="1000" b="1" i="1" dirty="0">
                <a:latin typeface="Calibri"/>
                <a:ea typeface="ＭＳ Ｐゴシック" charset="-128"/>
              </a:endParaRPr>
            </a:p>
          </p:txBody>
        </p:sp>
        <p:sp>
          <p:nvSpPr>
            <p:cNvPr id="20" name="Rectangle 19"/>
            <p:cNvSpPr>
              <a:spLocks noChangeArrowheads="1"/>
            </p:cNvSpPr>
            <p:nvPr/>
          </p:nvSpPr>
          <p:spPr bwMode="gray">
            <a:xfrm>
              <a:off x="1160212" y="3724511"/>
              <a:ext cx="2167128" cy="166886"/>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a:ea typeface="ＭＳ Ｐゴシック" charset="-128"/>
                </a:rPr>
                <a:t>PRIORITY</a:t>
              </a:r>
              <a:endParaRPr lang="en-US" sz="1000" b="1" i="1" dirty="0">
                <a:latin typeface="Calibri"/>
                <a:ea typeface="ＭＳ Ｐゴシック" charset="-128"/>
              </a:endParaRPr>
            </a:p>
          </p:txBody>
        </p:sp>
      </p:grpSp>
      <p:sp>
        <p:nvSpPr>
          <p:cNvPr id="21" name="Rectangle 20"/>
          <p:cNvSpPr/>
          <p:nvPr/>
        </p:nvSpPr>
        <p:spPr>
          <a:xfrm>
            <a:off x="-33164" y="6553200"/>
            <a:ext cx="6510163" cy="230832"/>
          </a:xfrm>
          <a:prstGeom prst="rect">
            <a:avLst/>
          </a:prstGeom>
        </p:spPr>
        <p:txBody>
          <a:bodyPr wrap="square">
            <a:spAutoFit/>
          </a:bodyPr>
          <a:lstStyle/>
          <a:p>
            <a:pPr fontAlgn="auto">
              <a:spcBef>
                <a:spcPts val="0"/>
              </a:spcBef>
              <a:spcAft>
                <a:spcPts val="0"/>
              </a:spcAft>
            </a:pPr>
            <a:r>
              <a:rPr lang="en-US" sz="900" dirty="0" smtClean="0">
                <a:latin typeface="Calibri"/>
              </a:rPr>
              <a:t>Source: Forrester Consumer Technographics, Olay Face and Body Proxies, Q2010 </a:t>
            </a:r>
          </a:p>
        </p:txBody>
      </p:sp>
      <p:sp>
        <p:nvSpPr>
          <p:cNvPr id="2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defTabSz="457200">
              <a:defRPr/>
            </a:pPr>
            <a:fld id="{578EF4F8-0A8A-46D3-A1FE-174B565D2165}" type="slidenum">
              <a:rPr lang="en-US" smtClean="0">
                <a:solidFill>
                  <a:srgbClr val="000000"/>
                </a:solidFill>
                <a:latin typeface="Calibri"/>
              </a:rPr>
              <a:pPr defTabSz="457200">
                <a:defRPr/>
              </a:pPr>
              <a:t>103</a:t>
            </a:fld>
            <a:endParaRPr lang="en-US" dirty="0">
              <a:solidFill>
                <a:srgbClr val="000000"/>
              </a:solidFill>
              <a:latin typeface="Calibri"/>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Sophisticated Perfectionist Shopper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81000" y="2286000"/>
            <a:ext cx="4876800" cy="2057400"/>
          </a:xfrm>
          <a:prstGeom prst="round2DiagRect">
            <a:avLst>
              <a:gd name="adj1" fmla="val 32228"/>
              <a:gd name="adj2" fmla="val 0"/>
            </a:avLst>
          </a:prstGeom>
          <a:solidFill>
            <a:schemeClr val="accent6">
              <a:lumMod val="25000"/>
              <a:lumOff val="75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eaLnBrk="0" fontAlgn="auto" hangingPunct="0">
              <a:spcBef>
                <a:spcPts val="0"/>
              </a:spcBef>
              <a:spcAft>
                <a:spcPts val="0"/>
              </a:spcAft>
              <a:buClr>
                <a:srgbClr val="BBAC87"/>
              </a:buClr>
              <a:buSzPct val="50000"/>
              <a:buFont typeface="Arial" pitchFamily="34" charset="0"/>
              <a:buChar char="•"/>
              <a:defRPr/>
            </a:pPr>
            <a:r>
              <a:rPr lang="en-US" dirty="0" smtClean="0">
                <a:latin typeface="Calibri"/>
              </a:rPr>
              <a:t>Beauty begins with the best product she can find that are priced within her means. She will shop around before making a purchase.</a:t>
            </a:r>
          </a:p>
          <a:p>
            <a:pPr marL="107950" indent="-107950" eaLnBrk="0" fontAlgn="auto" hangingPunct="0">
              <a:spcBef>
                <a:spcPts val="0"/>
              </a:spcBef>
              <a:spcAft>
                <a:spcPts val="0"/>
              </a:spcAft>
              <a:buClr>
                <a:srgbClr val="BBAC87"/>
              </a:buClr>
              <a:buSzPct val="50000"/>
              <a:buFont typeface="Arial" pitchFamily="34" charset="0"/>
              <a:buChar char="•"/>
              <a:defRPr/>
            </a:pPr>
            <a:r>
              <a:rPr lang="en-US" dirty="0" smtClean="0">
                <a:latin typeface="Calibri"/>
              </a:rPr>
              <a:t>She is an avid researcher who is always on the hunt for the latest (genuine) beauty breakthroughs and will search for the best deals.</a:t>
            </a:r>
          </a:p>
          <a:p>
            <a:pPr marL="107950" indent="-107950" eaLnBrk="0" fontAlgn="auto" hangingPunct="0">
              <a:spcBef>
                <a:spcPts val="0"/>
              </a:spcBef>
              <a:spcAft>
                <a:spcPts val="0"/>
              </a:spcAft>
              <a:buClr>
                <a:srgbClr val="BBAC87"/>
              </a:buClr>
              <a:buSzPct val="50000"/>
              <a:buFont typeface="Arial" pitchFamily="34" charset="0"/>
              <a:buChar char="•"/>
              <a:defRPr/>
            </a:pPr>
            <a:r>
              <a:rPr lang="en-US" dirty="0" smtClean="0">
                <a:latin typeface="Calibri"/>
              </a:rPr>
              <a:t>She trusts third party credentials and endorsements.</a:t>
            </a:r>
          </a:p>
          <a:p>
            <a:pPr marL="107950" indent="-107950" eaLnBrk="0" fontAlgn="auto" hangingPunct="0">
              <a:spcBef>
                <a:spcPts val="0"/>
              </a:spcBef>
              <a:spcAft>
                <a:spcPts val="0"/>
              </a:spcAft>
              <a:buClr>
                <a:srgbClr val="BBAC87"/>
              </a:buClr>
              <a:buSzPct val="50000"/>
              <a:buFont typeface="Arial" pitchFamily="34" charset="0"/>
              <a:buChar char="•"/>
              <a:defRPr/>
            </a:pPr>
            <a:r>
              <a:rPr lang="en-US" dirty="0" smtClean="0">
                <a:latin typeface="Calibri"/>
              </a:rPr>
              <a:t>She is heavily influenced by peer and expert reviews, advice and endorsements.</a:t>
            </a:r>
          </a:p>
        </p:txBody>
      </p:sp>
      <p:sp>
        <p:nvSpPr>
          <p:cNvPr id="15" name="Round Diagonal Corner Rectangle 14"/>
          <p:cNvSpPr/>
          <p:nvPr/>
        </p:nvSpPr>
        <p:spPr bwMode="auto">
          <a:xfrm>
            <a:off x="457200" y="1981200"/>
            <a:ext cx="4876800" cy="304800"/>
          </a:xfrm>
          <a:prstGeom prst="round2DiagRect">
            <a:avLst>
              <a:gd name="adj1" fmla="val 50000"/>
              <a:gd name="adj2" fmla="val 0"/>
            </a:avLst>
          </a:prstGeom>
          <a:solidFill>
            <a:schemeClr val="accent6">
              <a:lumMod val="50000"/>
              <a:lumOff val="50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27432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Complete</a:t>
            </a:r>
          </a:p>
          <a:p>
            <a:pPr fontAlgn="auto">
              <a:spcBef>
                <a:spcPts val="0"/>
              </a:spcBef>
              <a:spcAft>
                <a:spcPts val="0"/>
              </a:spcAft>
            </a:pPr>
            <a:r>
              <a:rPr lang="en-US" dirty="0" smtClean="0">
                <a:solidFill>
                  <a:srgbClr val="000000"/>
                </a:solidFill>
              </a:rPr>
              <a:t>Get Healthy and Beautiful Skin</a:t>
            </a:r>
          </a:p>
          <a:p>
            <a:pPr fontAlgn="auto">
              <a:spcBef>
                <a:spcPts val="0"/>
              </a:spcBef>
              <a:spcAft>
                <a:spcPts val="0"/>
              </a:spcAft>
            </a:pPr>
            <a:r>
              <a:rPr lang="en-US" dirty="0" smtClean="0">
                <a:solidFill>
                  <a:srgbClr val="000000"/>
                </a:solidFill>
              </a:rPr>
              <a:t>With OLAY® Complete Skin Care Line.</a:t>
            </a:r>
          </a:p>
          <a:p>
            <a:pPr fontAlgn="auto">
              <a:spcBef>
                <a:spcPts val="0"/>
              </a:spcBef>
              <a:spcAft>
                <a:spcPts val="0"/>
              </a:spcAft>
            </a:pPr>
            <a:r>
              <a:rPr lang="en-US" dirty="0" smtClean="0">
                <a:solidFill>
                  <a:srgbClr val="000000"/>
                </a:solidFill>
              </a:rPr>
              <a:t>www.Olay.com</a:t>
            </a:r>
            <a:endParaRPr lang="en-US" dirty="0">
              <a:solidFill>
                <a:srgbClr val="000000"/>
              </a:solidFill>
            </a:endParaRPr>
          </a:p>
        </p:txBody>
      </p:sp>
      <p:sp>
        <p:nvSpPr>
          <p:cNvPr id="17" name="Round Same Side Corner Rectangle 16"/>
          <p:cNvSpPr/>
          <p:nvPr/>
        </p:nvSpPr>
        <p:spPr bwMode="auto">
          <a:xfrm>
            <a:off x="2743200" y="44196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58674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Skin Care</a:t>
            </a:r>
          </a:p>
          <a:p>
            <a:pPr fontAlgn="auto">
              <a:spcBef>
                <a:spcPts val="0"/>
              </a:spcBef>
              <a:spcAft>
                <a:spcPts val="0"/>
              </a:spcAft>
            </a:pPr>
            <a:r>
              <a:rPr lang="en-US" dirty="0" smtClean="0">
                <a:solidFill>
                  <a:srgbClr val="000000">
                    <a:lumMod val="95000"/>
                    <a:lumOff val="5000"/>
                  </a:srgbClr>
                </a:solidFill>
              </a:rPr>
              <a:t>Helps Rehydrate Your Skin So You </a:t>
            </a:r>
          </a:p>
          <a:p>
            <a:pPr fontAlgn="auto">
              <a:spcBef>
                <a:spcPts val="0"/>
              </a:spcBef>
              <a:spcAft>
                <a:spcPts val="0"/>
              </a:spcAft>
            </a:pPr>
            <a:r>
              <a:rPr lang="en-US" dirty="0" smtClean="0">
                <a:solidFill>
                  <a:srgbClr val="000000">
                    <a:lumMod val="95000"/>
                    <a:lumOff val="5000"/>
                  </a:srgbClr>
                </a:solidFill>
              </a:rPr>
              <a:t>Can Look Younger, Like You Feel!</a:t>
            </a:r>
          </a:p>
          <a:p>
            <a:pPr fontAlgn="auto">
              <a:spcBef>
                <a:spcPts val="0"/>
              </a:spcBef>
              <a:spcAft>
                <a:spcPts val="0"/>
              </a:spcAft>
            </a:pPr>
            <a:r>
              <a:rPr lang="en-US" dirty="0" smtClean="0">
                <a:solidFill>
                  <a:srgbClr val="000000">
                    <a:lumMod val="95000"/>
                    <a:lumOff val="5000"/>
                  </a:srgbClr>
                </a:solidFill>
              </a:rPr>
              <a:t>www.Olay.com</a:t>
            </a:r>
            <a:endParaRPr lang="en-US" dirty="0">
              <a:solidFill>
                <a:srgbClr val="000000">
                  <a:lumMod val="95000"/>
                  <a:lumOff val="5000"/>
                </a:srgbClr>
              </a:solidFill>
            </a:endParaRPr>
          </a:p>
        </p:txBody>
      </p:sp>
      <p:pic>
        <p:nvPicPr>
          <p:cNvPr id="19" name="Picture 2" descr="C:\Documents and Settings\jalbrech\Desktop\Body Whos\Sophisticated Perfectionist\85631066.jpg"/>
          <p:cNvPicPr>
            <a:picLocks noChangeAspect="1" noChangeArrowheads="1"/>
          </p:cNvPicPr>
          <p:nvPr/>
        </p:nvPicPr>
        <p:blipFill>
          <a:blip r:embed="rId3" cstate="print"/>
          <a:srcRect/>
          <a:stretch>
            <a:fillRect/>
          </a:stretch>
        </p:blipFill>
        <p:spPr bwMode="gray">
          <a:xfrm>
            <a:off x="6080868" y="1752600"/>
            <a:ext cx="2453532" cy="1752600"/>
          </a:xfrm>
          <a:prstGeom prst="rect">
            <a:avLst/>
          </a:prstGeom>
          <a:noFill/>
        </p:spPr>
      </p:pic>
      <p:sp>
        <p:nvSpPr>
          <p:cNvPr id="23" name="Rectangle 22"/>
          <p:cNvSpPr>
            <a:spLocks noChangeArrowheads="1"/>
          </p:cNvSpPr>
          <p:nvPr/>
        </p:nvSpPr>
        <p:spPr bwMode="gray">
          <a:xfrm>
            <a:off x="6096000" y="3505200"/>
            <a:ext cx="2438400" cy="152400"/>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a:ea typeface="ＭＳ Ｐゴシック" charset="-128"/>
              </a:rPr>
              <a:t>PRIORITY</a:t>
            </a:r>
            <a:endParaRPr lang="en-US" sz="1000" b="1" i="1" dirty="0">
              <a:latin typeface="Calibri"/>
              <a:ea typeface="ＭＳ Ｐゴシック" charset="-128"/>
            </a:endParaRPr>
          </a:p>
        </p:txBody>
      </p:sp>
      <p:sp>
        <p:nvSpPr>
          <p:cNvPr id="14" name="Rectangle 13"/>
          <p:cNvSpPr/>
          <p:nvPr/>
        </p:nvSpPr>
        <p:spPr bwMode="auto">
          <a:xfrm>
            <a:off x="304800" y="4495800"/>
            <a:ext cx="2133600" cy="14478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200" b="0" i="0" u="none" strike="noStrike" cap="none" normalizeH="0" baseline="0" dirty="0" smtClean="0">
                <a:ln>
                  <a:noFill/>
                </a:ln>
                <a:solidFill>
                  <a:schemeClr val="bg1"/>
                </a:solidFill>
                <a:effectLst/>
                <a:latin typeface="Arial" charset="0"/>
              </a:rPr>
              <a:t>Ad Copy</a:t>
            </a:r>
            <a:r>
              <a:rPr kumimoji="0" lang="en-US" sz="1200" b="0" i="0" u="none" strike="noStrike" cap="none" normalizeH="0" dirty="0" smtClean="0">
                <a:ln>
                  <a:noFill/>
                </a:ln>
                <a:solidFill>
                  <a:schemeClr val="bg1"/>
                </a:solidFill>
                <a:effectLst/>
                <a:latin typeface="Arial" charset="0"/>
              </a:rPr>
              <a:t> should call out any scientific or medical endorsements or awards. The quality should be weighed against the price, and any deals should be included. </a:t>
            </a:r>
            <a:endParaRPr kumimoji="0" lang="en-US" sz="1200" b="0" i="0" u="none" strike="noStrike" cap="none" normalizeH="0" baseline="0" dirty="0" smtClean="0">
              <a:ln>
                <a:noFill/>
              </a:ln>
              <a:solidFill>
                <a:schemeClr val="bg1"/>
              </a:solidFill>
              <a:effectLst/>
              <a:latin typeface="Arial" charset="0"/>
            </a:endParaRPr>
          </a:p>
        </p:txBody>
      </p:sp>
    </p:spTree>
  </p:cSld>
  <p:clrMapOvr>
    <a:masterClrMapping/>
  </p:clrMapOvr>
  <p:transition spd="med"/>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Confident experientialist shopper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505200" y="4267200"/>
            <a:ext cx="4876800" cy="2057400"/>
          </a:xfrm>
          <a:prstGeom prst="round2DiagRect">
            <a:avLst>
              <a:gd name="adj1" fmla="val 32228"/>
              <a:gd name="adj2" fmla="val 0"/>
            </a:avLst>
          </a:prstGeom>
          <a:solidFill>
            <a:schemeClr val="accent6">
              <a:lumMod val="50000"/>
              <a:lumOff val="50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seeks new beauty experiences to enrich her life and improve her skin. She is willing to try new things and splurge on the latest and greatest. </a:t>
            </a:r>
          </a:p>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likes to explore and browse beauty, fashion and celebrity/gossip sites to stay in the know on beauty news/buzz.  </a:t>
            </a:r>
          </a:p>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relies heavily on her social networks to get purchasing advice and share products that interest her with her friends.</a:t>
            </a:r>
          </a:p>
        </p:txBody>
      </p:sp>
      <p:sp>
        <p:nvSpPr>
          <p:cNvPr id="15" name="Round Diagonal Corner Rectangle 14"/>
          <p:cNvSpPr/>
          <p:nvPr/>
        </p:nvSpPr>
        <p:spPr bwMode="auto">
          <a:xfrm>
            <a:off x="3581400" y="3886200"/>
            <a:ext cx="4876800" cy="381000"/>
          </a:xfrm>
          <a:prstGeom prst="round2DiagRect">
            <a:avLst>
              <a:gd name="adj1" fmla="val 50000"/>
              <a:gd name="adj2" fmla="val 0"/>
            </a:avLst>
          </a:prstGeom>
          <a:solidFill>
            <a:schemeClr val="accent6">
              <a:lumMod val="25000"/>
              <a:lumOff val="75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152400" y="2514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Anti-Aging Products</a:t>
            </a:r>
          </a:p>
          <a:p>
            <a:pPr fontAlgn="auto">
              <a:spcBef>
                <a:spcPts val="0"/>
              </a:spcBef>
              <a:spcAft>
                <a:spcPts val="0"/>
              </a:spcAft>
            </a:pPr>
            <a:r>
              <a:rPr lang="en-US" dirty="0" smtClean="0">
                <a:solidFill>
                  <a:srgbClr val="000000"/>
                </a:solidFill>
              </a:rPr>
              <a:t>Olay Anti-Aging Skincare Regimens</a:t>
            </a:r>
          </a:p>
          <a:p>
            <a:pPr fontAlgn="auto">
              <a:spcBef>
                <a:spcPts val="0"/>
              </a:spcBef>
              <a:spcAft>
                <a:spcPts val="0"/>
              </a:spcAft>
            </a:pPr>
            <a:r>
              <a:rPr lang="en-US" dirty="0" smtClean="0">
                <a:solidFill>
                  <a:srgbClr val="000000"/>
                </a:solidFill>
              </a:rPr>
              <a:t>Defy Age With Younger Looking Skin</a:t>
            </a:r>
          </a:p>
          <a:p>
            <a:pPr fontAlgn="auto">
              <a:spcBef>
                <a:spcPts val="0"/>
              </a:spcBef>
              <a:spcAft>
                <a:spcPts val="0"/>
              </a:spcAft>
            </a:pPr>
            <a:r>
              <a:rPr lang="en-US" dirty="0" smtClean="0">
                <a:solidFill>
                  <a:srgbClr val="000000"/>
                </a:solidFill>
              </a:rPr>
              <a:t>www.Olay.com/Age-Defying</a:t>
            </a:r>
            <a:endParaRPr lang="en-US" dirty="0">
              <a:solidFill>
                <a:srgbClr val="000000"/>
              </a:solidFill>
            </a:endParaRPr>
          </a:p>
        </p:txBody>
      </p:sp>
      <p:sp>
        <p:nvSpPr>
          <p:cNvPr id="17" name="Round Same Side Corner Rectangle 16"/>
          <p:cNvSpPr/>
          <p:nvPr/>
        </p:nvSpPr>
        <p:spPr bwMode="auto">
          <a:xfrm>
            <a:off x="152400" y="2133600"/>
            <a:ext cx="63246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3276600" y="2514600"/>
            <a:ext cx="32766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Total Effects</a:t>
            </a:r>
          </a:p>
          <a:p>
            <a:pPr fontAlgn="auto">
              <a:spcBef>
                <a:spcPts val="0"/>
              </a:spcBef>
              <a:spcAft>
                <a:spcPts val="0"/>
              </a:spcAft>
            </a:pPr>
            <a:r>
              <a:rPr lang="en-US" dirty="0" smtClean="0">
                <a:solidFill>
                  <a:srgbClr val="000000"/>
                </a:solidFill>
              </a:rPr>
              <a:t>Fight 7 Signs of Aging at Once with</a:t>
            </a:r>
          </a:p>
          <a:p>
            <a:pPr fontAlgn="auto">
              <a:spcBef>
                <a:spcPts val="0"/>
              </a:spcBef>
              <a:spcAft>
                <a:spcPts val="0"/>
              </a:spcAft>
            </a:pPr>
            <a:r>
              <a:rPr lang="en-US" dirty="0" smtClean="0">
                <a:solidFill>
                  <a:srgbClr val="000000"/>
                </a:solidFill>
              </a:rPr>
              <a:t>Total Effects Skincare Solution.</a:t>
            </a:r>
          </a:p>
          <a:p>
            <a:pPr fontAlgn="auto">
              <a:spcBef>
                <a:spcPts val="0"/>
              </a:spcBef>
              <a:spcAft>
                <a:spcPts val="0"/>
              </a:spcAft>
            </a:pPr>
            <a:r>
              <a:rPr lang="en-US" dirty="0" smtClean="0">
                <a:solidFill>
                  <a:srgbClr val="000000"/>
                </a:solidFill>
              </a:rPr>
              <a:t>www.Olay.com/Total-Effects</a:t>
            </a:r>
            <a:endParaRPr lang="en-US" dirty="0">
              <a:solidFill>
                <a:srgbClr val="000000"/>
              </a:solidFill>
            </a:endParaRPr>
          </a:p>
        </p:txBody>
      </p:sp>
      <p:pic>
        <p:nvPicPr>
          <p:cNvPr id="19" name="Picture 3" descr="C:\Documents and Settings\jalbrech\Desktop\Body Whos\Confident Experientialist\71918892.jpg"/>
          <p:cNvPicPr>
            <a:picLocks noChangeAspect="1" noChangeArrowheads="1"/>
          </p:cNvPicPr>
          <p:nvPr/>
        </p:nvPicPr>
        <p:blipFill>
          <a:blip r:embed="rId3" cstate="print"/>
          <a:srcRect/>
          <a:stretch>
            <a:fillRect/>
          </a:stretch>
        </p:blipFill>
        <p:spPr bwMode="gray">
          <a:xfrm>
            <a:off x="304800" y="3886200"/>
            <a:ext cx="2514600" cy="1911154"/>
          </a:xfrm>
          <a:prstGeom prst="rect">
            <a:avLst/>
          </a:prstGeom>
          <a:noFill/>
        </p:spPr>
      </p:pic>
      <p:sp>
        <p:nvSpPr>
          <p:cNvPr id="23" name="Rectangle 22"/>
          <p:cNvSpPr>
            <a:spLocks noChangeArrowheads="1"/>
          </p:cNvSpPr>
          <p:nvPr/>
        </p:nvSpPr>
        <p:spPr bwMode="gray">
          <a:xfrm>
            <a:off x="304800" y="5791200"/>
            <a:ext cx="2514600" cy="152400"/>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a:ea typeface="ＭＳ Ｐゴシック" charset="-128"/>
              </a:rPr>
              <a:t>PRIORITY</a:t>
            </a:r>
            <a:endParaRPr lang="en-US" sz="1000" b="1" i="1" dirty="0">
              <a:latin typeface="Calibri"/>
              <a:ea typeface="ＭＳ Ｐゴシック" charset="-128"/>
            </a:endParaRPr>
          </a:p>
        </p:txBody>
      </p:sp>
      <p:sp>
        <p:nvSpPr>
          <p:cNvPr id="14" name="Rectangle 13"/>
          <p:cNvSpPr/>
          <p:nvPr/>
        </p:nvSpPr>
        <p:spPr bwMode="auto">
          <a:xfrm>
            <a:off x="6781800" y="2133600"/>
            <a:ext cx="2133600" cy="1524000"/>
          </a:xfrm>
          <a:prstGeom prst="rect">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baseline="0" dirty="0" smtClean="0">
                <a:ln>
                  <a:noFill/>
                </a:ln>
                <a:solidFill>
                  <a:schemeClr val="bg1"/>
                </a:solidFill>
                <a:effectLst/>
                <a:latin typeface="Arial" charset="0"/>
              </a:rPr>
              <a:t>Ad copy should</a:t>
            </a:r>
            <a:r>
              <a:rPr kumimoji="0" lang="en-US" sz="1400" b="0" i="0" u="none" strike="noStrike" cap="none" normalizeH="0" dirty="0" smtClean="0">
                <a:ln>
                  <a:noFill/>
                </a:ln>
                <a:solidFill>
                  <a:schemeClr val="bg1"/>
                </a:solidFill>
                <a:effectLst/>
                <a:latin typeface="Arial" charset="0"/>
              </a:rPr>
              <a:t> emphasis new products and improvements</a:t>
            </a:r>
            <a:r>
              <a:rPr lang="en-US" dirty="0" smtClean="0">
                <a:solidFill>
                  <a:schemeClr val="bg1"/>
                </a:solidFill>
                <a:latin typeface="Arial" charset="0"/>
              </a:rPr>
              <a:t>.  Celebrity endorsements and any social buzz should be leveraged to reach her as well.</a:t>
            </a:r>
            <a:r>
              <a:rPr kumimoji="0" lang="en-US" sz="1400" b="0" i="0" u="none" strike="noStrike" cap="none" normalizeH="0" baseline="0" dirty="0" smtClean="0">
                <a:ln>
                  <a:noFill/>
                </a:ln>
                <a:solidFill>
                  <a:schemeClr val="bg1"/>
                </a:solidFill>
                <a:effectLst/>
                <a:latin typeface="Arial" charset="0"/>
              </a:rPr>
              <a:t> </a:t>
            </a:r>
          </a:p>
        </p:txBody>
      </p:sp>
    </p:spTree>
  </p:cSld>
  <p:clrMapOvr>
    <a:masterClrMapping/>
  </p:clrMapOvr>
  <p:transition spd="med"/>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Essential Well-being Seeker</a:t>
            </a:r>
          </a:p>
          <a:p>
            <a:endParaRPr lang="en-US" sz="1600" dirty="0" smtClean="0">
              <a:solidFill>
                <a:schemeClr val="accent4"/>
              </a:solidFill>
              <a:latin typeface="+mn-lt"/>
              <a:cs typeface="Arial" pitchFamily="34" charset="0"/>
            </a:endParaRPr>
          </a:p>
        </p:txBody>
      </p:sp>
      <p:sp>
        <p:nvSpPr>
          <p:cNvPr id="13" name="Round Diagonal Corner Rectangle 12"/>
          <p:cNvSpPr/>
          <p:nvPr/>
        </p:nvSpPr>
        <p:spPr bwMode="auto">
          <a:xfrm>
            <a:off x="381000" y="2362200"/>
            <a:ext cx="4876800" cy="1752600"/>
          </a:xfrm>
          <a:prstGeom prst="round2DiagRect">
            <a:avLst>
              <a:gd name="adj1" fmla="val 32228"/>
              <a:gd name="adj2" fmla="val 0"/>
            </a:avLst>
          </a:prstGeom>
          <a:solidFill>
            <a:schemeClr val="accent6">
              <a:lumMod val="25000"/>
              <a:lumOff val="75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is active online primarily with entertainment, news, shopping and health related sites and is heavily influenced by her network of friends and family.</a:t>
            </a:r>
          </a:p>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defines beauty as holistic health and wellness rather than being external-focused. </a:t>
            </a:r>
          </a:p>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She is interested in news and information that help her maintain her overall mental and spiritual health.</a:t>
            </a:r>
          </a:p>
        </p:txBody>
      </p:sp>
      <p:sp>
        <p:nvSpPr>
          <p:cNvPr id="15" name="Round Diagonal Corner Rectangle 14"/>
          <p:cNvSpPr/>
          <p:nvPr/>
        </p:nvSpPr>
        <p:spPr bwMode="auto">
          <a:xfrm>
            <a:off x="457200" y="1981200"/>
            <a:ext cx="4876800" cy="381000"/>
          </a:xfrm>
          <a:prstGeom prst="round2DiagRect">
            <a:avLst>
              <a:gd name="adj1" fmla="val 50000"/>
              <a:gd name="adj2" fmla="val 0"/>
            </a:avLst>
          </a:prstGeom>
          <a:solidFill>
            <a:schemeClr val="accent6">
              <a:lumMod val="50000"/>
              <a:lumOff val="50000"/>
            </a:schemeClr>
          </a:solidFill>
          <a:ln w="28575" cap="flat" cmpd="sng" algn="ctr">
            <a:solidFill>
              <a:schemeClr val="accent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27432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Dry Skin</a:t>
            </a:r>
          </a:p>
          <a:p>
            <a:pPr fontAlgn="auto">
              <a:spcBef>
                <a:spcPts val="0"/>
              </a:spcBef>
              <a:spcAft>
                <a:spcPts val="0"/>
              </a:spcAft>
            </a:pPr>
            <a:r>
              <a:rPr lang="en-US" dirty="0" smtClean="0">
                <a:solidFill>
                  <a:srgbClr val="000000"/>
                </a:solidFill>
              </a:rPr>
              <a:t>Get Tips &amp; Advice on How to Deal w/</a:t>
            </a:r>
          </a:p>
          <a:p>
            <a:pPr fontAlgn="auto">
              <a:spcBef>
                <a:spcPts val="0"/>
              </a:spcBef>
              <a:spcAft>
                <a:spcPts val="0"/>
              </a:spcAft>
            </a:pPr>
            <a:r>
              <a:rPr lang="en-US" dirty="0" smtClean="0">
                <a:solidFill>
                  <a:srgbClr val="000000"/>
                </a:solidFill>
              </a:rPr>
              <a:t>Different Skin Issues at Olay.com!</a:t>
            </a:r>
          </a:p>
          <a:p>
            <a:pPr fontAlgn="auto">
              <a:spcBef>
                <a:spcPts val="0"/>
              </a:spcBef>
              <a:spcAft>
                <a:spcPts val="0"/>
              </a:spcAft>
            </a:pPr>
            <a:r>
              <a:rPr lang="en-US" dirty="0" smtClean="0">
                <a:solidFill>
                  <a:srgbClr val="000000"/>
                </a:solidFill>
              </a:rPr>
              <a:t>www.Olay.com/Dry-Skin</a:t>
            </a:r>
            <a:endParaRPr lang="en-US" dirty="0">
              <a:solidFill>
                <a:srgbClr val="000000"/>
              </a:solidFill>
            </a:endParaRPr>
          </a:p>
        </p:txBody>
      </p:sp>
      <p:sp>
        <p:nvSpPr>
          <p:cNvPr id="17" name="Round Same Side Corner Rectangle 16"/>
          <p:cNvSpPr/>
          <p:nvPr/>
        </p:nvSpPr>
        <p:spPr bwMode="auto">
          <a:xfrm>
            <a:off x="2743200" y="44196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5867400" y="48006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Olay® Healthy Skincare</a:t>
            </a:r>
          </a:p>
          <a:p>
            <a:pPr fontAlgn="auto">
              <a:spcBef>
                <a:spcPts val="0"/>
              </a:spcBef>
              <a:spcAft>
                <a:spcPts val="0"/>
              </a:spcAft>
            </a:pPr>
            <a:r>
              <a:rPr lang="en-US" dirty="0" smtClean="0">
                <a:solidFill>
                  <a:srgbClr val="000000"/>
                </a:solidFill>
              </a:rPr>
              <a:t>Learn About Which Olay® Skincare</a:t>
            </a:r>
          </a:p>
          <a:p>
            <a:pPr fontAlgn="auto">
              <a:spcBef>
                <a:spcPts val="0"/>
              </a:spcBef>
              <a:spcAft>
                <a:spcPts val="0"/>
              </a:spcAft>
            </a:pPr>
            <a:r>
              <a:rPr lang="en-US" dirty="0" smtClean="0">
                <a:solidFill>
                  <a:srgbClr val="000000"/>
                </a:solidFill>
              </a:rPr>
              <a:t>Line is Right for You at Olay.com.</a:t>
            </a:r>
          </a:p>
          <a:p>
            <a:pPr fontAlgn="auto">
              <a:spcBef>
                <a:spcPts val="0"/>
              </a:spcBef>
              <a:spcAft>
                <a:spcPts val="0"/>
              </a:spcAft>
            </a:pPr>
            <a:r>
              <a:rPr lang="en-US" dirty="0" smtClean="0">
                <a:solidFill>
                  <a:srgbClr val="000000"/>
                </a:solidFill>
              </a:rPr>
              <a:t>www.Olay.com</a:t>
            </a:r>
          </a:p>
        </p:txBody>
      </p:sp>
      <p:pic>
        <p:nvPicPr>
          <p:cNvPr id="19" name="Picture 2" descr="C:\Documents and Settings\jalbrech\Desktop\Body Whos\Essential Well-Being\103919193.jpg"/>
          <p:cNvPicPr>
            <a:picLocks noChangeAspect="1" noChangeArrowheads="1"/>
          </p:cNvPicPr>
          <p:nvPr/>
        </p:nvPicPr>
        <p:blipFill>
          <a:blip r:embed="rId3" cstate="print"/>
          <a:srcRect/>
          <a:stretch>
            <a:fillRect/>
          </a:stretch>
        </p:blipFill>
        <p:spPr bwMode="gray">
          <a:xfrm>
            <a:off x="5800784" y="1905000"/>
            <a:ext cx="2712589" cy="1981200"/>
          </a:xfrm>
          <a:prstGeom prst="rect">
            <a:avLst/>
          </a:prstGeom>
          <a:noFill/>
        </p:spPr>
      </p:pic>
      <p:sp>
        <p:nvSpPr>
          <p:cNvPr id="12" name="TextBox 11"/>
          <p:cNvSpPr txBox="1"/>
          <p:nvPr/>
        </p:nvSpPr>
        <p:spPr>
          <a:xfrm>
            <a:off x="381000" y="4419600"/>
            <a:ext cx="2209800" cy="160043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solidFill>
                  <a:schemeClr val="bg1"/>
                </a:solidFill>
              </a:rPr>
              <a:t>Ad Copy should concentrate on </a:t>
            </a:r>
            <a:r>
              <a:rPr lang="en-US" dirty="0" err="1" smtClean="0">
                <a:solidFill>
                  <a:schemeClr val="bg1"/>
                </a:solidFill>
              </a:rPr>
              <a:t>beuty</a:t>
            </a:r>
            <a:r>
              <a:rPr lang="en-US" dirty="0" smtClean="0">
                <a:solidFill>
                  <a:schemeClr val="bg1"/>
                </a:solidFill>
              </a:rPr>
              <a:t> as being part of general health. Calling out specific skin issues and remedies may be affective in trying to reach her.</a:t>
            </a:r>
          </a:p>
        </p:txBody>
      </p:sp>
    </p:spTree>
  </p:cSld>
  <p:clrMapOvr>
    <a:masterClrMapping/>
  </p:clrMapOvr>
  <p:transition spd="med"/>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Ad Copy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Ad Copy?</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t>The Search Agency: </a:t>
            </a:r>
            <a:r>
              <a:rPr lang="en-US" sz="1400" dirty="0" smtClean="0"/>
              <a:t>The search agency is responsible for understanding ad copy best practices , how to reach the WHO with targeted ad copy, and how to test ad copy language to gain insight into what messaging performs the best.</a:t>
            </a:r>
            <a:endParaRPr lang="en-US" sz="1400" dirty="0" smtClean="0">
              <a:latin typeface="+mn-lt"/>
            </a:endParaRPr>
          </a:p>
          <a:p>
            <a:pPr marL="0" indent="0">
              <a:spcBef>
                <a:spcPts val="0"/>
              </a:spcBef>
            </a:pPr>
            <a:endParaRPr lang="en-US" sz="1400" b="1" dirty="0" smtClean="0">
              <a:latin typeface="+mn-lt"/>
            </a:endParaRPr>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what ad copy is and how the messaging affects the performance of the paid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1676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514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109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Ad Copy</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4" action="ppaction://hlinksldjump"/>
              </a:rPr>
              <a:t>Ad Copy Tips &amp; Tricks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5" action="ppaction://hlinksldjump"/>
              </a:rPr>
              <a:t>Ad Copy Best Practices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hlinkClick r:id="rId6" action="ppaction://hlinksldjump"/>
              </a:rPr>
              <a:t>Olay Ad Copy Test Examples</a:t>
            </a:r>
            <a:endParaRPr lang="en-US" sz="1800" b="1" dirty="0" smtClean="0"/>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 Search Toolkit for Additional Reference</a:t>
            </a:r>
            <a:endParaRPr lang="en-US" dirty="0"/>
          </a:p>
        </p:txBody>
      </p:sp>
      <p:sp>
        <p:nvSpPr>
          <p:cNvPr id="3" name="Content Placeholder 2"/>
          <p:cNvSpPr>
            <a:spLocks noGrp="1"/>
          </p:cNvSpPr>
          <p:nvPr>
            <p:ph idx="1"/>
          </p:nvPr>
        </p:nvSpPr>
        <p:spPr/>
        <p:txBody>
          <a:bodyPr/>
          <a:lstStyle/>
          <a:p>
            <a:pPr>
              <a:buClr>
                <a:schemeClr val="tx1"/>
              </a:buClr>
              <a:buFont typeface="Arial" pitchFamily="34" charset="0"/>
              <a:buChar char="•"/>
            </a:pPr>
            <a:r>
              <a:rPr lang="en-US" dirty="0" smtClean="0"/>
              <a:t>Search 101 (</a:t>
            </a:r>
            <a:r>
              <a:rPr lang="en-US" dirty="0" smtClean="0">
                <a:hlinkClick r:id="rId2" action="ppaction://hlinksldjump"/>
              </a:rPr>
              <a:t>click here</a:t>
            </a:r>
            <a:r>
              <a:rPr lang="en-US" dirty="0" smtClean="0"/>
              <a:t>)</a:t>
            </a:r>
          </a:p>
          <a:p>
            <a:pPr>
              <a:buClr>
                <a:schemeClr val="tx1"/>
              </a:buClr>
              <a:buFont typeface="Arial" pitchFamily="34" charset="0"/>
              <a:buChar char="•"/>
            </a:pPr>
            <a:r>
              <a:rPr lang="en-US" dirty="0" smtClean="0"/>
              <a:t>Search and the Beauty Category (</a:t>
            </a:r>
            <a:r>
              <a:rPr lang="en-US" dirty="0" smtClean="0">
                <a:hlinkClick r:id="rId3" action="ppaction://hlinksldjump"/>
              </a:rPr>
              <a:t>click here</a:t>
            </a:r>
            <a:r>
              <a:rPr lang="en-US" dirty="0" smtClean="0"/>
              <a:t>)</a:t>
            </a:r>
          </a:p>
        </p:txBody>
      </p:sp>
      <p:sp>
        <p:nvSpPr>
          <p:cNvPr id="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7" name="Chevron 6"/>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Objective</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110</a:t>
            </a:fld>
            <a:endParaRPr lang="en-US" dirty="0">
              <a:solidFill>
                <a:srgbClr val="002C69"/>
              </a:solidFill>
            </a:endParaRPr>
          </a:p>
        </p:txBody>
      </p:sp>
      <p:pic>
        <p:nvPicPr>
          <p:cNvPr id="5" name="Picture 2"/>
          <p:cNvPicPr>
            <a:picLocks noChangeAspect="1" noChangeArrowheads="1"/>
          </p:cNvPicPr>
          <p:nvPr/>
        </p:nvPicPr>
        <p:blipFill>
          <a:blip r:embed="rId2" cstate="print"/>
          <a:srcRect r="1671" b="40609"/>
          <a:stretch>
            <a:fillRect/>
          </a:stretch>
        </p:blipFill>
        <p:spPr bwMode="auto">
          <a:xfrm>
            <a:off x="1752600" y="990600"/>
            <a:ext cx="5982115" cy="208178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pitchFamily="34" charset="0"/>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pitchFamily="34" charset="0"/>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pitchFamily="34" charset="0"/>
              </a:rPr>
              <a:t>56%</a:t>
            </a:r>
          </a:p>
        </p:txBody>
      </p:sp>
      <p:graphicFrame>
        <p:nvGraphicFramePr>
          <p:cNvPr id="12" name="Table 11"/>
          <p:cNvGraphicFramePr>
            <a:graphicFrameLocks noGrp="1"/>
          </p:cNvGraphicFramePr>
          <p:nvPr/>
        </p:nvGraphicFramePr>
        <p:xfrm>
          <a:off x="228600" y="3810000"/>
          <a:ext cx="8686800" cy="2557553"/>
        </p:xfrm>
        <a:graphic>
          <a:graphicData uri="http://schemas.openxmlformats.org/drawingml/2006/table">
            <a:tbl>
              <a:tblPr firstRow="1" bandRow="1">
                <a:tableStyleId>{5C22544A-7EE6-4342-B048-85BDC9FD1C3A}</a:tableStyleId>
              </a:tblPr>
              <a:tblGrid>
                <a:gridCol w="4343400"/>
                <a:gridCol w="4343400"/>
              </a:tblGrid>
              <a:tr h="217796">
                <a:tc>
                  <a:txBody>
                    <a:bodyPr/>
                    <a:lstStyle/>
                    <a:p>
                      <a:pPr marL="342900" indent="-342900">
                        <a:buFont typeface="Arial" pitchFamily="34" charset="0"/>
                        <a:buChar char="•"/>
                      </a:pPr>
                      <a:r>
                        <a:rPr lang="en-US" sz="1200" b="0" dirty="0" smtClean="0">
                          <a:solidFill>
                            <a:schemeClr val="tx1"/>
                          </a:solidFill>
                        </a:rPr>
                        <a:t>Ad Copy should be written in a language</a:t>
                      </a:r>
                      <a:r>
                        <a:rPr lang="en-US" sz="1200" b="0" baseline="0" dirty="0" smtClean="0">
                          <a:solidFill>
                            <a:schemeClr val="tx1"/>
                          </a:solidFill>
                        </a:rPr>
                        <a:t> that appeals to the target based on what they are searching</a:t>
                      </a:r>
                      <a:endParaRPr lang="en-US" sz="1200" b="0" dirty="0">
                        <a:solidFill>
                          <a:schemeClr val="tx1"/>
                        </a:solidFill>
                      </a:endParaRPr>
                    </a:p>
                  </a:txBody>
                  <a:tcPr>
                    <a:noFill/>
                  </a:tcPr>
                </a:tc>
                <a:tc>
                  <a:txBody>
                    <a:bodyPr/>
                    <a:lstStyle/>
                    <a:p>
                      <a:pPr marL="342900" indent="-342900">
                        <a:buFont typeface="Arial" pitchFamily="34" charset="0"/>
                        <a:buChar char="•"/>
                      </a:pPr>
                      <a:r>
                        <a:rPr lang="en-US" sz="1200" b="0" dirty="0" smtClean="0">
                          <a:solidFill>
                            <a:schemeClr val="tx1"/>
                          </a:solidFill>
                        </a:rPr>
                        <a:t>Ad</a:t>
                      </a:r>
                      <a:r>
                        <a:rPr lang="en-US" sz="1200" b="0" baseline="0" dirty="0" smtClean="0">
                          <a:solidFill>
                            <a:schemeClr val="tx1"/>
                          </a:solidFill>
                        </a:rPr>
                        <a:t> Copy should be written to be relevant to </a:t>
                      </a:r>
                      <a:r>
                        <a:rPr lang="en-US" sz="1200" b="0" i="1" u="sng" baseline="0" dirty="0" smtClean="0">
                          <a:solidFill>
                            <a:schemeClr val="tx1"/>
                          </a:solidFill>
                        </a:rPr>
                        <a:t>all</a:t>
                      </a:r>
                      <a:r>
                        <a:rPr lang="en-US" sz="1200" b="0" i="0" u="none" baseline="0" dirty="0" smtClean="0">
                          <a:solidFill>
                            <a:schemeClr val="tx1"/>
                          </a:solidFill>
                        </a:rPr>
                        <a:t> keywords within an Ad Group, as relevancy is key for Quality Score</a:t>
                      </a:r>
                      <a:endParaRPr lang="en-US" sz="1200" b="0" dirty="0">
                        <a:solidFill>
                          <a:schemeClr val="tx1"/>
                        </a:solidFill>
                      </a:endParaRPr>
                    </a:p>
                  </a:txBody>
                  <a:tcPr>
                    <a:noFill/>
                  </a:tcPr>
                </a:tc>
              </a:tr>
              <a:tr h="362993">
                <a:tc>
                  <a:txBody>
                    <a:bodyPr/>
                    <a:lstStyle/>
                    <a:p>
                      <a:pPr marL="342900" indent="-342900">
                        <a:buFont typeface="Arial" pitchFamily="34" charset="0"/>
                        <a:buChar char="•"/>
                      </a:pPr>
                      <a:r>
                        <a:rPr lang="en-US" sz="1200" dirty="0" smtClean="0">
                          <a:solidFill>
                            <a:schemeClr val="tx1"/>
                          </a:solidFill>
                        </a:rPr>
                        <a:t>Calls to Action need to be employed to create a</a:t>
                      </a:r>
                      <a:r>
                        <a:rPr lang="en-US" sz="1200" baseline="0" dirty="0" smtClean="0">
                          <a:solidFill>
                            <a:schemeClr val="tx1"/>
                          </a:solidFill>
                        </a:rPr>
                        <a:t> sense of urgency to entice the user to click on the ad</a:t>
                      </a:r>
                      <a:endParaRPr lang="en-US" sz="1200" dirty="0">
                        <a:solidFill>
                          <a:schemeClr val="tx1"/>
                        </a:solidFill>
                      </a:endParaRPr>
                    </a:p>
                  </a:txBody>
                  <a:tcPr>
                    <a:noFill/>
                  </a:tcPr>
                </a:tc>
                <a:tc>
                  <a:txBody>
                    <a:bodyPr/>
                    <a:lstStyle/>
                    <a:p>
                      <a:pPr marL="342900" indent="-342900">
                        <a:buFont typeface="Arial" pitchFamily="34" charset="0"/>
                        <a:buChar char="•"/>
                      </a:pPr>
                      <a:r>
                        <a:rPr lang="en-US" sz="1200" dirty="0" smtClean="0">
                          <a:solidFill>
                            <a:schemeClr val="tx1"/>
                          </a:solidFill>
                        </a:rPr>
                        <a:t>Use</a:t>
                      </a:r>
                      <a:r>
                        <a:rPr lang="en-US" sz="1200" baseline="0" dirty="0" smtClean="0">
                          <a:solidFill>
                            <a:schemeClr val="tx1"/>
                          </a:solidFill>
                        </a:rPr>
                        <a:t> of High Traffic Gold Keywords in the ad will help quality scores, which will in turn lower CPCs</a:t>
                      </a:r>
                      <a:endParaRPr lang="en-US" sz="1200" dirty="0">
                        <a:solidFill>
                          <a:schemeClr val="tx1"/>
                        </a:solidFill>
                      </a:endParaRPr>
                    </a:p>
                  </a:txBody>
                  <a:tcPr>
                    <a:noFill/>
                  </a:tcPr>
                </a:tc>
              </a:tr>
              <a:tr h="152400">
                <a:tc>
                  <a:txBody>
                    <a:bodyPr/>
                    <a:lstStyle/>
                    <a:p>
                      <a:pPr marL="342900" indent="-342900">
                        <a:buFont typeface="Arial" pitchFamily="34" charset="0"/>
                        <a:buChar char="•"/>
                      </a:pPr>
                      <a:r>
                        <a:rPr lang="en-US" sz="1200" dirty="0" smtClean="0">
                          <a:solidFill>
                            <a:schemeClr val="tx1"/>
                          </a:solidFill>
                        </a:rPr>
                        <a:t>Include Product attributes</a:t>
                      </a:r>
                      <a:r>
                        <a:rPr lang="en-US" sz="1200" baseline="0" dirty="0" smtClean="0">
                          <a:solidFill>
                            <a:schemeClr val="tx1"/>
                          </a:solidFill>
                        </a:rPr>
                        <a:t> or price points that differentiate the product form its competitors</a:t>
                      </a:r>
                      <a:endParaRPr lang="en-US" sz="1200" dirty="0">
                        <a:solidFill>
                          <a:schemeClr val="tx1"/>
                        </a:solidFill>
                      </a:endParaRPr>
                    </a:p>
                  </a:txBody>
                  <a:tcPr>
                    <a:lnB w="12700" cmpd="sng">
                      <a:noFill/>
                    </a:lnB>
                    <a:noFill/>
                  </a:tcPr>
                </a:tc>
                <a:tc>
                  <a:txBody>
                    <a:bodyPr/>
                    <a:lstStyle/>
                    <a:p>
                      <a:pPr marL="342900" indent="-342900">
                        <a:buFont typeface="Arial" pitchFamily="34" charset="0"/>
                        <a:buChar char="•"/>
                      </a:pPr>
                      <a:r>
                        <a:rPr lang="en-US" sz="1200" dirty="0" smtClean="0">
                          <a:solidFill>
                            <a:schemeClr val="tx1"/>
                          </a:solidFill>
                        </a:rPr>
                        <a:t>Using Site Links to increase</a:t>
                      </a:r>
                      <a:r>
                        <a:rPr lang="en-US" sz="1200" baseline="0" dirty="0" smtClean="0">
                          <a:solidFill>
                            <a:schemeClr val="tx1"/>
                          </a:solidFill>
                        </a:rPr>
                        <a:t> Links for users to see/click. Site links will also increase the amount of space the ad takes up making it more visually appealing to users</a:t>
                      </a:r>
                      <a:endParaRPr lang="en-US" sz="1200" dirty="0">
                        <a:solidFill>
                          <a:schemeClr val="tx1"/>
                        </a:solidFill>
                      </a:endParaRPr>
                    </a:p>
                  </a:txBody>
                  <a:tcPr>
                    <a:noFill/>
                  </a:tcPr>
                </a:tc>
              </a:tr>
              <a:tr h="362993">
                <a:tc>
                  <a:txBody>
                    <a:bodyPr/>
                    <a:lstStyle/>
                    <a:p>
                      <a:pPr marL="342900" indent="-342900">
                        <a:buFont typeface="Arial" pitchFamily="34" charset="0"/>
                        <a:buChar char="•"/>
                      </a:pPr>
                      <a:r>
                        <a:rPr lang="en-US" sz="1200" dirty="0" smtClean="0">
                          <a:solidFill>
                            <a:schemeClr val="tx1"/>
                          </a:solidFill>
                        </a:rPr>
                        <a:t>The use of the searched</a:t>
                      </a:r>
                      <a:r>
                        <a:rPr lang="en-US" sz="1200" baseline="0" dirty="0" smtClean="0">
                          <a:solidFill>
                            <a:schemeClr val="tx1"/>
                          </a:solidFill>
                        </a:rPr>
                        <a:t> keyword in the ad copy makes the ad more relatable to the user and increases their willingness to click the ad</a:t>
                      </a: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r>
                        <a:rPr lang="en-US" sz="1200" dirty="0" smtClean="0">
                          <a:solidFill>
                            <a:schemeClr val="tx1"/>
                          </a:solidFill>
                        </a:rPr>
                        <a:t>Dynamic</a:t>
                      </a:r>
                      <a:r>
                        <a:rPr lang="en-US" sz="1200" baseline="0" dirty="0" smtClean="0">
                          <a:solidFill>
                            <a:schemeClr val="tx1"/>
                          </a:solidFill>
                        </a:rPr>
                        <a:t> Keyword Insertion should be used to insert users search terms into the headline of the as. This will increase the relevancy to the search</a:t>
                      </a:r>
                      <a:endParaRPr lang="en-US" sz="1200" dirty="0">
                        <a:solidFill>
                          <a:schemeClr val="tx1"/>
                        </a:solidFill>
                      </a:endParaRPr>
                    </a:p>
                  </a:txBody>
                  <a:tcPr>
                    <a:lnL w="12700" cmpd="sng">
                      <a:noFill/>
                    </a:lnL>
                    <a:noFill/>
                  </a:tcPr>
                </a:tc>
              </a:tr>
              <a:tr h="362993">
                <a:tc>
                  <a:txBody>
                    <a:bodyPr/>
                    <a:lstStyle/>
                    <a:p>
                      <a:pPr marL="342900" indent="-342900">
                        <a:buFont typeface="Arial" pitchFamily="34" charset="0"/>
                        <a:buNone/>
                      </a:pPr>
                      <a:endParaRPr lang="en-US" sz="1200" dirty="0">
                        <a:solidFill>
                          <a:schemeClr val="tx1"/>
                        </a:solidFill>
                      </a:endParaRPr>
                    </a:p>
                  </a:txBody>
                  <a:tcPr>
                    <a:lnT w="12700" cmpd="sng">
                      <a:noFill/>
                    </a:lnT>
                    <a:noFill/>
                  </a:tcPr>
                </a:tc>
                <a:tc>
                  <a:txBody>
                    <a:bodyPr/>
                    <a:lstStyle/>
                    <a:p>
                      <a:pPr marL="342900" indent="-342900">
                        <a:buFont typeface="Arial" pitchFamily="34" charset="0"/>
                        <a:buNone/>
                      </a:pPr>
                      <a:endParaRPr lang="en-US" sz="1200" dirty="0">
                        <a:solidFill>
                          <a:schemeClr val="tx1"/>
                        </a:solidFill>
                      </a:endParaRPr>
                    </a:p>
                  </a:txBody>
                  <a:tcPr>
                    <a:noFill/>
                  </a:tcPr>
                </a:tc>
              </a:tr>
            </a:tbl>
          </a:graphicData>
        </a:graphic>
      </p:graphicFrame>
      <p:cxnSp>
        <p:nvCxnSpPr>
          <p:cNvPr id="13" name="Straight Connector 12"/>
          <p:cNvCxnSpPr/>
          <p:nvPr/>
        </p:nvCxnSpPr>
        <p:spPr bwMode="auto">
          <a:xfrm>
            <a:off x="304800" y="42672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bwMode="auto">
          <a:xfrm>
            <a:off x="304800" y="47244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04800" y="52578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04800" y="5943600"/>
            <a:ext cx="4114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Ad Copy</a:t>
            </a:r>
            <a:endParaRPr lang="en-US" sz="3000" b="1" kern="0" dirty="0">
              <a:solidFill>
                <a:sysClr val="windowText" lastClr="000000"/>
              </a:solidFill>
              <a:latin typeface="Calibri" pitchFamily="34" charset="0"/>
            </a:endParaRPr>
          </a:p>
        </p:txBody>
      </p:sp>
      <p:sp>
        <p:nvSpPr>
          <p:cNvPr id="25" name="Rounded Rectangle 24"/>
          <p:cNvSpPr/>
          <p:nvPr/>
        </p:nvSpPr>
        <p:spPr bwMode="auto">
          <a:xfrm>
            <a:off x="228600" y="3200400"/>
            <a:ext cx="41910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Relate to Users</a:t>
            </a:r>
          </a:p>
        </p:txBody>
      </p:sp>
      <p:sp>
        <p:nvSpPr>
          <p:cNvPr id="26" name="Rounded Rectangle 25"/>
          <p:cNvSpPr/>
          <p:nvPr/>
        </p:nvSpPr>
        <p:spPr bwMode="auto">
          <a:xfrm>
            <a:off x="4648200" y="3200400"/>
            <a:ext cx="41910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Search Engines Tips/Tricks</a:t>
            </a:r>
          </a:p>
        </p:txBody>
      </p:sp>
      <p:cxnSp>
        <p:nvCxnSpPr>
          <p:cNvPr id="44" name="Straight Connector 43"/>
          <p:cNvCxnSpPr/>
          <p:nvPr/>
        </p:nvCxnSpPr>
        <p:spPr bwMode="auto">
          <a:xfrm>
            <a:off x="4724400" y="42672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bwMode="auto">
          <a:xfrm>
            <a:off x="4724400" y="47244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bwMode="auto">
          <a:xfrm>
            <a:off x="4724400" y="53340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p:cNvCxnSpPr/>
          <p:nvPr/>
        </p:nvCxnSpPr>
        <p:spPr bwMode="auto">
          <a:xfrm>
            <a:off x="4724400" y="59436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Ad Copy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Monitoring and Testing Ad Copy</a:t>
            </a:r>
          </a:p>
        </p:txBody>
      </p:sp>
      <p:graphicFrame>
        <p:nvGraphicFramePr>
          <p:cNvPr id="20" name="Content Placeholder 19"/>
          <p:cNvGraphicFramePr>
            <a:graphicFrameLocks noGrp="1"/>
          </p:cNvGraphicFramePr>
          <p:nvPr>
            <p:ph idx="1"/>
          </p:nvPr>
        </p:nvGraphicFramePr>
        <p:xfrm>
          <a:off x="625475" y="1066800"/>
          <a:ext cx="8272463"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Ad Copy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Olay US Ad Copy Test Example</a:t>
            </a:r>
          </a:p>
        </p:txBody>
      </p:sp>
      <p:pic>
        <p:nvPicPr>
          <p:cNvPr id="2050" name="Picture 3" descr="image003"/>
          <p:cNvPicPr>
            <a:picLocks noGrp="1" noChangeAspect="1" noChangeArrowheads="1"/>
          </p:cNvPicPr>
          <p:nvPr>
            <p:ph idx="1"/>
          </p:nvPr>
        </p:nvPicPr>
        <p:blipFill>
          <a:blip r:embed="rId3" cstate="print"/>
          <a:srcRect/>
          <a:stretch>
            <a:fillRect/>
          </a:stretch>
        </p:blipFill>
        <p:spPr bwMode="auto">
          <a:xfrm>
            <a:off x="1676400" y="1752600"/>
            <a:ext cx="6248400" cy="40254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Landing Page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Landing Pages?</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t>The Search Agency: </a:t>
            </a:r>
            <a:r>
              <a:rPr lang="en-US" sz="1400" dirty="0" smtClean="0"/>
              <a:t>The search agency is responsible for understanding landing page best practices , how to engage the WHO with relevant landing pages, and how to test landing pages to gain insight into how users interact with different content.</a:t>
            </a:r>
            <a:endParaRPr lang="en-US" sz="1400" dirty="0" smtClean="0">
              <a:latin typeface="+mn-lt"/>
            </a:endParaRPr>
          </a:p>
          <a:p>
            <a:pPr marL="0" indent="0">
              <a:spcBef>
                <a:spcPts val="0"/>
              </a:spcBef>
            </a:pPr>
            <a:endParaRPr lang="en-US" sz="1400" b="1" dirty="0" smtClean="0">
              <a:latin typeface="+mn-lt"/>
            </a:endParaRPr>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landing page best practices and how testing landing pages affects the performance of the paid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1676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514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Landing Pages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Determining Where to Send Users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Landing Page Best Practices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Landing Page Best Practices</a:t>
            </a:r>
            <a:endParaRPr lang="en-US" sz="3000" dirty="0"/>
          </a:p>
        </p:txBody>
      </p:sp>
      <p:sp>
        <p:nvSpPr>
          <p:cNvPr id="6" name="Rounded Rectangle 5"/>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Determining Where to Send the User</a:t>
            </a:r>
          </a:p>
        </p:txBody>
      </p:sp>
      <p:sp>
        <p:nvSpPr>
          <p:cNvPr id="11" name="TextBox 10"/>
          <p:cNvSpPr txBox="1"/>
          <p:nvPr/>
        </p:nvSpPr>
        <p:spPr>
          <a:xfrm>
            <a:off x="685800" y="1447800"/>
            <a:ext cx="7924800" cy="369332"/>
          </a:xfrm>
          <a:prstGeom prst="rect">
            <a:avLst/>
          </a:prstGeom>
          <a:noFill/>
        </p:spPr>
        <p:txBody>
          <a:bodyPr wrap="square" rtlCol="0">
            <a:spAutoFit/>
          </a:bodyPr>
          <a:lstStyle/>
          <a:p>
            <a:pPr fontAlgn="auto">
              <a:spcBef>
                <a:spcPts val="0"/>
              </a:spcBef>
              <a:spcAft>
                <a:spcPts val="0"/>
              </a:spcAft>
            </a:pPr>
            <a:r>
              <a:rPr lang="en-US" sz="1800" dirty="0" smtClean="0">
                <a:latin typeface="Calibri"/>
              </a:rPr>
              <a:t>Olay users should be sent to the most relevant landing page to the users query</a:t>
            </a:r>
          </a:p>
        </p:txBody>
      </p:sp>
      <p:pic>
        <p:nvPicPr>
          <p:cNvPr id="1026" name="Picture 2"/>
          <p:cNvPicPr>
            <a:picLocks noChangeAspect="1" noChangeArrowheads="1"/>
          </p:cNvPicPr>
          <p:nvPr/>
        </p:nvPicPr>
        <p:blipFill>
          <a:blip r:embed="rId3" cstate="print"/>
          <a:srcRect/>
          <a:stretch>
            <a:fillRect/>
          </a:stretch>
        </p:blipFill>
        <p:spPr bwMode="auto">
          <a:xfrm>
            <a:off x="914400" y="1828800"/>
            <a:ext cx="6858000" cy="1274496"/>
          </a:xfrm>
          <a:prstGeom prst="rect">
            <a:avLst/>
          </a:prstGeom>
          <a:noFill/>
          <a:ln w="28575">
            <a:solidFill>
              <a:schemeClr val="accent4"/>
            </a:solid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81000" y="3276600"/>
            <a:ext cx="4800600" cy="2781464"/>
          </a:xfrm>
          <a:prstGeom prst="rect">
            <a:avLst/>
          </a:prstGeom>
          <a:noFill/>
          <a:ln w="9525">
            <a:noFill/>
            <a:miter lim="800000"/>
            <a:headEnd/>
            <a:tailEnd/>
          </a:ln>
        </p:spPr>
      </p:pic>
      <p:sp>
        <p:nvSpPr>
          <p:cNvPr id="14" name="Oval 13"/>
          <p:cNvSpPr/>
          <p:nvPr/>
        </p:nvSpPr>
        <p:spPr bwMode="auto">
          <a:xfrm>
            <a:off x="228600" y="3733800"/>
            <a:ext cx="1524000" cy="152400"/>
          </a:xfrm>
          <a:prstGeom prst="ellipse">
            <a:avLst/>
          </a:prstGeom>
          <a:no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5" name="Oval 14"/>
          <p:cNvSpPr/>
          <p:nvPr/>
        </p:nvSpPr>
        <p:spPr bwMode="auto">
          <a:xfrm>
            <a:off x="304800" y="5029200"/>
            <a:ext cx="914400" cy="152400"/>
          </a:xfrm>
          <a:prstGeom prst="ellipse">
            <a:avLst/>
          </a:prstGeom>
          <a:no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17" name="Straight Connector 16"/>
          <p:cNvCxnSpPr>
            <a:stCxn id="14" idx="6"/>
            <a:endCxn id="22" idx="1"/>
          </p:cNvCxnSpPr>
          <p:nvPr/>
        </p:nvCxnSpPr>
        <p:spPr bwMode="auto">
          <a:xfrm>
            <a:off x="1752600" y="3810000"/>
            <a:ext cx="4139362" cy="165474"/>
          </a:xfrm>
          <a:prstGeom prst="line">
            <a:avLst/>
          </a:prstGeom>
          <a:solidFill>
            <a:schemeClr val="bg1"/>
          </a:solidFill>
          <a:ln w="12700" cap="flat" cmpd="sng" algn="ctr">
            <a:solidFill>
              <a:srgbClr val="FFFF00"/>
            </a:solidFill>
            <a:prstDash val="solid"/>
            <a:round/>
            <a:headEnd type="none" w="med" len="med"/>
            <a:tailEnd type="none" w="med" len="med"/>
          </a:ln>
          <a:effectLst/>
        </p:spPr>
      </p:cxnSp>
      <p:cxnSp>
        <p:nvCxnSpPr>
          <p:cNvPr id="18" name="Straight Connector 17"/>
          <p:cNvCxnSpPr>
            <a:stCxn id="14" idx="6"/>
            <a:endCxn id="22" idx="3"/>
          </p:cNvCxnSpPr>
          <p:nvPr/>
        </p:nvCxnSpPr>
        <p:spPr bwMode="auto">
          <a:xfrm>
            <a:off x="1752600" y="3810000"/>
            <a:ext cx="4139362" cy="596526"/>
          </a:xfrm>
          <a:prstGeom prst="line">
            <a:avLst/>
          </a:prstGeom>
          <a:solidFill>
            <a:schemeClr val="bg1"/>
          </a:solidFill>
          <a:ln w="12700" cap="flat" cmpd="sng" algn="ctr">
            <a:solidFill>
              <a:srgbClr val="FFFF00"/>
            </a:solidFill>
            <a:prstDash val="solid"/>
            <a:round/>
            <a:headEnd type="none" w="med" len="med"/>
            <a:tailEnd type="none" w="med" len="med"/>
          </a:ln>
          <a:effectLst/>
        </p:spPr>
      </p:cxnSp>
      <p:sp>
        <p:nvSpPr>
          <p:cNvPr id="22" name="Oval 21"/>
          <p:cNvSpPr/>
          <p:nvPr/>
        </p:nvSpPr>
        <p:spPr bwMode="auto">
          <a:xfrm>
            <a:off x="5334000" y="3886200"/>
            <a:ext cx="3810000" cy="6096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1029" name="Picture 5"/>
          <p:cNvPicPr>
            <a:picLocks noChangeAspect="1" noChangeArrowheads="1"/>
          </p:cNvPicPr>
          <p:nvPr/>
        </p:nvPicPr>
        <p:blipFill>
          <a:blip r:embed="rId5" cstate="print"/>
          <a:srcRect/>
          <a:stretch>
            <a:fillRect/>
          </a:stretch>
        </p:blipFill>
        <p:spPr bwMode="auto">
          <a:xfrm>
            <a:off x="5638800" y="4038600"/>
            <a:ext cx="3200400" cy="257659"/>
          </a:xfrm>
          <a:prstGeom prst="rect">
            <a:avLst/>
          </a:prstGeom>
          <a:noFill/>
          <a:ln w="9525">
            <a:noFill/>
            <a:miter lim="800000"/>
            <a:headEnd/>
            <a:tailEnd/>
          </a:ln>
        </p:spPr>
      </p:pic>
      <p:cxnSp>
        <p:nvCxnSpPr>
          <p:cNvPr id="25" name="Straight Connector 24"/>
          <p:cNvCxnSpPr>
            <a:stCxn id="15" idx="6"/>
            <a:endCxn id="31" idx="1"/>
          </p:cNvCxnSpPr>
          <p:nvPr/>
        </p:nvCxnSpPr>
        <p:spPr bwMode="auto">
          <a:xfrm>
            <a:off x="1219200" y="5105400"/>
            <a:ext cx="4745133" cy="252833"/>
          </a:xfrm>
          <a:prstGeom prst="line">
            <a:avLst/>
          </a:prstGeom>
          <a:solidFill>
            <a:schemeClr val="bg1"/>
          </a:solidFill>
          <a:ln w="12700" cap="flat" cmpd="sng" algn="ctr">
            <a:solidFill>
              <a:srgbClr val="FFFF00"/>
            </a:solidFill>
            <a:prstDash val="solid"/>
            <a:round/>
            <a:headEnd type="none" w="med" len="med"/>
            <a:tailEnd type="none" w="med" len="med"/>
          </a:ln>
          <a:effectLst/>
        </p:spPr>
      </p:cxnSp>
      <p:cxnSp>
        <p:nvCxnSpPr>
          <p:cNvPr id="26" name="Straight Connector 25"/>
          <p:cNvCxnSpPr>
            <a:stCxn id="15" idx="6"/>
            <a:endCxn id="31" idx="3"/>
          </p:cNvCxnSpPr>
          <p:nvPr/>
        </p:nvCxnSpPr>
        <p:spPr bwMode="auto">
          <a:xfrm>
            <a:off x="1219200" y="5105400"/>
            <a:ext cx="4745133" cy="737767"/>
          </a:xfrm>
          <a:prstGeom prst="line">
            <a:avLst/>
          </a:prstGeom>
          <a:solidFill>
            <a:schemeClr val="bg1"/>
          </a:solidFill>
          <a:ln w="12700" cap="flat" cmpd="sng" algn="ctr">
            <a:solidFill>
              <a:srgbClr val="FFFF00"/>
            </a:solidFill>
            <a:prstDash val="solid"/>
            <a:round/>
            <a:headEnd type="none" w="med" len="med"/>
            <a:tailEnd type="none" w="med" len="med"/>
          </a:ln>
          <a:effectLst/>
        </p:spPr>
      </p:cxnSp>
      <p:pic>
        <p:nvPicPr>
          <p:cNvPr id="1030" name="Picture 6"/>
          <p:cNvPicPr>
            <a:picLocks noChangeAspect="1" noChangeArrowheads="1"/>
          </p:cNvPicPr>
          <p:nvPr/>
        </p:nvPicPr>
        <p:blipFill>
          <a:blip r:embed="rId6" cstate="print"/>
          <a:srcRect/>
          <a:stretch>
            <a:fillRect/>
          </a:stretch>
        </p:blipFill>
        <p:spPr bwMode="auto">
          <a:xfrm>
            <a:off x="5867400" y="5448431"/>
            <a:ext cx="2133600" cy="323719"/>
          </a:xfrm>
          <a:prstGeom prst="rect">
            <a:avLst/>
          </a:prstGeom>
          <a:noFill/>
          <a:ln w="9525">
            <a:noFill/>
            <a:miter lim="800000"/>
            <a:headEnd/>
            <a:tailEnd/>
          </a:ln>
        </p:spPr>
      </p:pic>
      <p:sp>
        <p:nvSpPr>
          <p:cNvPr id="31" name="Oval 30"/>
          <p:cNvSpPr/>
          <p:nvPr/>
        </p:nvSpPr>
        <p:spPr bwMode="auto">
          <a:xfrm>
            <a:off x="5562600" y="5257800"/>
            <a:ext cx="2743200" cy="6858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Landing Page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Testing Landing Pages</a:t>
            </a:r>
          </a:p>
        </p:txBody>
      </p:sp>
      <p:sp>
        <p:nvSpPr>
          <p:cNvPr id="11" name="TextBox 10"/>
          <p:cNvSpPr txBox="1"/>
          <p:nvPr/>
        </p:nvSpPr>
        <p:spPr>
          <a:xfrm>
            <a:off x="533400" y="1600200"/>
            <a:ext cx="7772400" cy="1754326"/>
          </a:xfrm>
          <a:prstGeom prst="rect">
            <a:avLst/>
          </a:prstGeom>
          <a:noFill/>
        </p:spPr>
        <p:txBody>
          <a:bodyPr wrap="square" rtlCol="0">
            <a:spAutoFit/>
          </a:bodyPr>
          <a:lstStyle/>
          <a:p>
            <a:pPr fontAlgn="auto">
              <a:spcBef>
                <a:spcPts val="0"/>
              </a:spcBef>
              <a:spcAft>
                <a:spcPts val="0"/>
              </a:spcAft>
            </a:pPr>
            <a:r>
              <a:rPr lang="en-US" sz="1800" dirty="0" smtClean="0">
                <a:latin typeface="Calibri"/>
              </a:rPr>
              <a:t>Olay users should be sent to the most relevant lading page to the users query.</a:t>
            </a:r>
          </a:p>
          <a:p>
            <a:pPr fontAlgn="auto">
              <a:spcBef>
                <a:spcPts val="0"/>
              </a:spcBef>
              <a:spcAft>
                <a:spcPts val="0"/>
              </a:spcAft>
              <a:buFont typeface="Arial" pitchFamily="34" charset="0"/>
              <a:buChar char="•"/>
            </a:pPr>
            <a:r>
              <a:rPr lang="en-US" sz="1800" dirty="0" smtClean="0">
                <a:latin typeface="Calibri"/>
              </a:rPr>
              <a:t> User’s search queries do not always indicate the intent</a:t>
            </a:r>
          </a:p>
          <a:p>
            <a:pPr lvl="1" fontAlgn="auto">
              <a:spcBef>
                <a:spcPts val="0"/>
              </a:spcBef>
              <a:spcAft>
                <a:spcPts val="0"/>
              </a:spcAft>
              <a:buFont typeface="Arial" pitchFamily="34" charset="0"/>
              <a:buChar char="•"/>
            </a:pPr>
            <a:r>
              <a:rPr lang="en-US" sz="1800" dirty="0" smtClean="0">
                <a:latin typeface="Calibri"/>
              </a:rPr>
              <a:t> Is the user looking for general skin care information? </a:t>
            </a:r>
          </a:p>
          <a:p>
            <a:pPr lvl="1" fontAlgn="auto">
              <a:spcBef>
                <a:spcPts val="0"/>
              </a:spcBef>
              <a:spcAft>
                <a:spcPts val="0"/>
              </a:spcAft>
              <a:buFont typeface="Arial" pitchFamily="34" charset="0"/>
              <a:buChar char="•"/>
            </a:pPr>
            <a:r>
              <a:rPr lang="en-US" sz="1800" dirty="0" smtClean="0">
                <a:latin typeface="Calibri"/>
              </a:rPr>
              <a:t> Is the user looking for information on skin care products?</a:t>
            </a:r>
          </a:p>
          <a:p>
            <a:pPr lvl="1" fontAlgn="auto">
              <a:spcBef>
                <a:spcPts val="0"/>
              </a:spcBef>
              <a:spcAft>
                <a:spcPts val="0"/>
              </a:spcAft>
              <a:buFont typeface="Arial" pitchFamily="34" charset="0"/>
              <a:buChar char="•"/>
            </a:pPr>
            <a:r>
              <a:rPr lang="en-US" sz="1800" dirty="0" smtClean="0">
                <a:latin typeface="Calibri"/>
              </a:rPr>
              <a:t> Or is the user looking to purchase a specific skin care product?</a:t>
            </a:r>
          </a:p>
          <a:p>
            <a:pPr fontAlgn="auto">
              <a:spcBef>
                <a:spcPts val="0"/>
              </a:spcBef>
              <a:spcAft>
                <a:spcPts val="0"/>
              </a:spcAft>
              <a:buFont typeface="Arial" pitchFamily="34" charset="0"/>
              <a:buChar char="•"/>
            </a:pPr>
            <a:r>
              <a:rPr lang="en-US" sz="1800" dirty="0" smtClean="0">
                <a:latin typeface="Calibri"/>
              </a:rPr>
              <a:t>For this reason, it is often necessary to test landing pages for certain keywords.</a:t>
            </a:r>
          </a:p>
        </p:txBody>
      </p:sp>
      <p:sp>
        <p:nvSpPr>
          <p:cNvPr id="23" name="TextBox 22"/>
          <p:cNvSpPr txBox="1"/>
          <p:nvPr/>
        </p:nvSpPr>
        <p:spPr>
          <a:xfrm>
            <a:off x="304800" y="3886200"/>
            <a:ext cx="4724400" cy="307777"/>
          </a:xfrm>
          <a:prstGeom prst="rect">
            <a:avLst/>
          </a:prstGeom>
          <a:noFill/>
        </p:spPr>
        <p:txBody>
          <a:bodyPr wrap="square" rtlCol="0">
            <a:spAutoFit/>
          </a:bodyPr>
          <a:lstStyle/>
          <a:p>
            <a:pPr algn="ctr" fontAlgn="auto">
              <a:spcBef>
                <a:spcPts val="0"/>
              </a:spcBef>
              <a:spcAft>
                <a:spcPts val="0"/>
              </a:spcAft>
            </a:pPr>
            <a:r>
              <a:rPr lang="en-US" dirty="0" smtClean="0">
                <a:latin typeface="Calibri"/>
              </a:rPr>
              <a:t>Landing Page A:  All Boutiques</a:t>
            </a:r>
          </a:p>
        </p:txBody>
      </p:sp>
      <p:sp>
        <p:nvSpPr>
          <p:cNvPr id="24" name="TextBox 23"/>
          <p:cNvSpPr txBox="1"/>
          <p:nvPr/>
        </p:nvSpPr>
        <p:spPr>
          <a:xfrm>
            <a:off x="4800600" y="3886200"/>
            <a:ext cx="4343400" cy="307777"/>
          </a:xfrm>
          <a:prstGeom prst="rect">
            <a:avLst/>
          </a:prstGeom>
          <a:noFill/>
        </p:spPr>
        <p:txBody>
          <a:bodyPr wrap="square" rtlCol="0">
            <a:spAutoFit/>
          </a:bodyPr>
          <a:lstStyle/>
          <a:p>
            <a:pPr algn="ctr" fontAlgn="auto">
              <a:spcBef>
                <a:spcPts val="0"/>
              </a:spcBef>
              <a:spcAft>
                <a:spcPts val="0"/>
              </a:spcAft>
            </a:pPr>
            <a:r>
              <a:rPr lang="en-US" dirty="0" smtClean="0">
                <a:latin typeface="Calibri"/>
              </a:rPr>
              <a:t>Landing Page B:  Specific Anti-Aging Boutique</a:t>
            </a:r>
          </a:p>
        </p:txBody>
      </p:sp>
      <p:pic>
        <p:nvPicPr>
          <p:cNvPr id="1026" name="Picture 2"/>
          <p:cNvPicPr>
            <a:picLocks noChangeAspect="1" noChangeArrowheads="1"/>
          </p:cNvPicPr>
          <p:nvPr/>
        </p:nvPicPr>
        <p:blipFill>
          <a:blip r:embed="rId3" cstate="print"/>
          <a:srcRect/>
          <a:stretch>
            <a:fillRect/>
          </a:stretch>
        </p:blipFill>
        <p:spPr bwMode="auto">
          <a:xfrm>
            <a:off x="762000" y="3352800"/>
            <a:ext cx="7543800" cy="513794"/>
          </a:xfrm>
          <a:prstGeom prst="rect">
            <a:avLst/>
          </a:prstGeom>
          <a:noFill/>
          <a:ln w="9525">
            <a:noFill/>
            <a:miter lim="800000"/>
            <a:headEnd/>
            <a:tailEnd/>
          </a:ln>
        </p:spPr>
      </p:pic>
      <p:pic>
        <p:nvPicPr>
          <p:cNvPr id="3" name="Picture 3"/>
          <p:cNvPicPr>
            <a:picLocks noChangeAspect="1" noChangeArrowheads="1"/>
          </p:cNvPicPr>
          <p:nvPr/>
        </p:nvPicPr>
        <p:blipFill>
          <a:blip r:embed="rId4" cstate="print"/>
          <a:srcRect/>
          <a:stretch>
            <a:fillRect/>
          </a:stretch>
        </p:blipFill>
        <p:spPr bwMode="auto">
          <a:xfrm>
            <a:off x="914400" y="4191000"/>
            <a:ext cx="3200400" cy="1989255"/>
          </a:xfrm>
          <a:prstGeom prst="rect">
            <a:avLst/>
          </a:prstGeom>
          <a:noFill/>
          <a:ln w="38100">
            <a:solidFill>
              <a:schemeClr val="tx2"/>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34000" y="4191000"/>
            <a:ext cx="3196318" cy="2057400"/>
          </a:xfrm>
          <a:prstGeom prst="rect">
            <a:avLst/>
          </a:prstGeom>
          <a:noFill/>
          <a:ln w="38100">
            <a:solidFill>
              <a:schemeClr val="tx2"/>
            </a:solidFill>
            <a:miter lim="800000"/>
            <a:headEnd/>
            <a:tailEnd/>
          </a:ln>
        </p:spPr>
      </p:pic>
    </p:spTree>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97175"/>
            <a:ext cx="7772400" cy="1470025"/>
          </a:xfrm>
        </p:spPr>
        <p:txBody>
          <a:bodyPr anchor="ctr"/>
          <a:lstStyle/>
          <a:p>
            <a:r>
              <a:rPr lang="en-US" dirty="0" smtClean="0"/>
              <a:t>Budgeting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119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Budgeting/Bidding?</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determining budgets and adjusting keyword bids in the paid search campaign. It is imperative that they understand budgeting and bidding best practices and are fully aware of how adjustments to campaign budgets and keyword bids will affect the paid search campaign performance.</a:t>
            </a:r>
            <a:endParaRPr lang="en-US" sz="1400" dirty="0" smtClean="0">
              <a:latin typeface="+mn-lt"/>
            </a:endParaRPr>
          </a:p>
          <a:p>
            <a:pPr marL="0" indent="0">
              <a:spcBef>
                <a:spcPts val="0"/>
              </a:spcBef>
            </a:pPr>
            <a:endParaRPr lang="en-US" sz="1400" b="1" dirty="0" smtClean="0">
              <a:latin typeface="+mn-lt"/>
            </a:endParaRPr>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budgeting best practices. </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1905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590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Foundation of search:</a:t>
            </a:r>
            <a:br>
              <a:rPr lang="en-US" dirty="0" smtClean="0"/>
            </a:br>
            <a:r>
              <a:rPr lang="en-US" dirty="0" smtClean="0"/>
              <a:t>Critical partnerships</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Budgeting</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Determining Paid Search Ad Budgets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Budgeting Best Practices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Always On vs. Initiative Budgeting</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Budgeting for Search &amp; Content Networks</a:t>
            </a: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Budgeting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Determining Ad Budgets</a:t>
            </a:r>
          </a:p>
        </p:txBody>
      </p:sp>
      <p:graphicFrame>
        <p:nvGraphicFramePr>
          <p:cNvPr id="9" name="Diagram 8"/>
          <p:cNvGraphicFramePr/>
          <p:nvPr/>
        </p:nvGraphicFramePr>
        <p:xfrm>
          <a:off x="228600" y="1676400"/>
          <a:ext cx="8686800"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Budgeting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Make sure There is Enough to Go Around</a:t>
            </a:r>
          </a:p>
        </p:txBody>
      </p:sp>
      <p:graphicFrame>
        <p:nvGraphicFramePr>
          <p:cNvPr id="7" name="Diagram 6"/>
          <p:cNvGraphicFramePr/>
          <p:nvPr/>
        </p:nvGraphicFramePr>
        <p:xfrm>
          <a:off x="457200" y="1752600"/>
          <a:ext cx="8229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Budgeting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Always On vs. Initiative Budget Break</a:t>
            </a:r>
          </a:p>
        </p:txBody>
      </p:sp>
      <p:sp>
        <p:nvSpPr>
          <p:cNvPr id="12" name="TextBox 11"/>
          <p:cNvSpPr txBox="1"/>
          <p:nvPr/>
        </p:nvSpPr>
        <p:spPr>
          <a:xfrm>
            <a:off x="457200" y="1600200"/>
            <a:ext cx="8001000" cy="830997"/>
          </a:xfrm>
          <a:prstGeom prst="rect">
            <a:avLst/>
          </a:prstGeom>
          <a:noFill/>
        </p:spPr>
        <p:txBody>
          <a:bodyPr wrap="square" rtlCol="0">
            <a:spAutoFit/>
          </a:bodyPr>
          <a:lstStyle/>
          <a:p>
            <a:pPr fontAlgn="auto">
              <a:spcBef>
                <a:spcPts val="0"/>
              </a:spcBef>
              <a:spcAft>
                <a:spcPts val="0"/>
              </a:spcAft>
            </a:pPr>
            <a:r>
              <a:rPr lang="en-US" sz="1600" dirty="0" smtClean="0">
                <a:latin typeface="Calibri"/>
              </a:rPr>
              <a:t>Search budgeting breakouts can vary from month to month depending on the keywords, size, and importance of the new initiatives. A standard in the U.S. budget has been 75% of the budget to “Always On” campaigns and 25% to Initiatives.</a:t>
            </a:r>
          </a:p>
        </p:txBody>
      </p:sp>
      <p:sp>
        <p:nvSpPr>
          <p:cNvPr id="9"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pitchFamily="34" charset="0"/>
              </a:rPr>
              <a:t>16%</a:t>
            </a:r>
          </a:p>
        </p:txBody>
      </p:sp>
      <p:cxnSp>
        <p:nvCxnSpPr>
          <p:cNvPr id="13" name="Straight Connector 12"/>
          <p:cNvCxnSpPr/>
          <p:nvPr/>
        </p:nvCxnSpPr>
        <p:spPr bwMode="auto">
          <a:xfrm>
            <a:off x="152400" y="51816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6" name="Rounded Rectangle 15"/>
          <p:cNvSpPr/>
          <p:nvPr/>
        </p:nvSpPr>
        <p:spPr bwMode="auto">
          <a:xfrm>
            <a:off x="228600" y="3200400"/>
            <a:ext cx="41910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Always On</a:t>
            </a:r>
          </a:p>
        </p:txBody>
      </p:sp>
      <p:cxnSp>
        <p:nvCxnSpPr>
          <p:cNvPr id="38" name="Straight Connector 37"/>
          <p:cNvCxnSpPr/>
          <p:nvPr/>
        </p:nvCxnSpPr>
        <p:spPr bwMode="auto">
          <a:xfrm>
            <a:off x="4724400" y="51816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9" name="Rounded Rectangle 38"/>
          <p:cNvSpPr/>
          <p:nvPr/>
        </p:nvSpPr>
        <p:spPr bwMode="auto">
          <a:xfrm>
            <a:off x="4648200" y="3200400"/>
            <a:ext cx="41910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Initiatives</a:t>
            </a:r>
          </a:p>
        </p:txBody>
      </p:sp>
      <p:graphicFrame>
        <p:nvGraphicFramePr>
          <p:cNvPr id="41" name="Table 40"/>
          <p:cNvGraphicFramePr>
            <a:graphicFrameLocks noGrp="1"/>
          </p:cNvGraphicFramePr>
          <p:nvPr/>
        </p:nvGraphicFramePr>
        <p:xfrm>
          <a:off x="228600" y="3886200"/>
          <a:ext cx="4343400" cy="1188720"/>
        </p:xfrm>
        <a:graphic>
          <a:graphicData uri="http://schemas.openxmlformats.org/drawingml/2006/table">
            <a:tbl>
              <a:tblPr firstRow="1" bandRow="1">
                <a:tableStyleId>{5C22544A-7EE6-4342-B048-85BDC9FD1C3A}</a:tableStyleId>
              </a:tblPr>
              <a:tblGrid>
                <a:gridCol w="4343400"/>
              </a:tblGrid>
              <a:tr h="217796">
                <a:tc>
                  <a:txBody>
                    <a:bodyPr/>
                    <a:lstStyle/>
                    <a:p>
                      <a:pPr marL="342900" indent="-342900">
                        <a:buFont typeface="Arial" pitchFamily="34" charset="0"/>
                        <a:buChar char="•"/>
                      </a:pPr>
                      <a:r>
                        <a:rPr lang="en-US" sz="1200" b="0" dirty="0" smtClean="0">
                          <a:solidFill>
                            <a:schemeClr val="tx1"/>
                          </a:solidFill>
                        </a:rPr>
                        <a:t>Gen</a:t>
                      </a:r>
                      <a:r>
                        <a:rPr lang="en-US" sz="1200" b="0" baseline="0" dirty="0" smtClean="0">
                          <a:solidFill>
                            <a:schemeClr val="tx1"/>
                          </a:solidFill>
                        </a:rPr>
                        <a:t>eral Skin Care</a:t>
                      </a:r>
                    </a:p>
                    <a:p>
                      <a:pPr marL="342900" indent="-342900">
                        <a:buFont typeface="Arial" pitchFamily="34" charset="0"/>
                        <a:buChar char="•"/>
                      </a:pPr>
                      <a:r>
                        <a:rPr lang="en-US" sz="1200" b="0" baseline="0" dirty="0" smtClean="0">
                          <a:solidFill>
                            <a:schemeClr val="tx1"/>
                          </a:solidFill>
                        </a:rPr>
                        <a:t>Boutique Keywords</a:t>
                      </a:r>
                    </a:p>
                    <a:p>
                      <a:pPr marL="342900" indent="-342900">
                        <a:buFont typeface="Arial" pitchFamily="34" charset="0"/>
                        <a:buChar char="•"/>
                      </a:pPr>
                      <a:r>
                        <a:rPr lang="en-US" sz="1200" b="0" baseline="0" dirty="0" smtClean="0">
                          <a:solidFill>
                            <a:schemeClr val="tx1"/>
                          </a:solidFill>
                        </a:rPr>
                        <a:t>General Product Terms</a:t>
                      </a:r>
                    </a:p>
                    <a:p>
                      <a:pPr marL="342900" indent="-342900">
                        <a:buFont typeface="Arial" pitchFamily="34" charset="0"/>
                        <a:buChar char="•"/>
                      </a:pPr>
                      <a:r>
                        <a:rPr lang="en-US" sz="1200" b="0" baseline="0" dirty="0" smtClean="0">
                          <a:solidFill>
                            <a:schemeClr val="tx1"/>
                          </a:solidFill>
                        </a:rPr>
                        <a:t>General Branded Terms</a:t>
                      </a:r>
                    </a:p>
                    <a:p>
                      <a:pPr marL="342900" indent="-342900">
                        <a:buFont typeface="Arial" pitchFamily="34" charset="0"/>
                        <a:buChar char="•"/>
                      </a:pPr>
                      <a:r>
                        <a:rPr lang="en-US" sz="1200" b="0" baseline="0" dirty="0" smtClean="0">
                          <a:solidFill>
                            <a:schemeClr val="tx1"/>
                          </a:solidFill>
                        </a:rPr>
                        <a:t>Skin Care Advice and Tips</a:t>
                      </a:r>
                    </a:p>
                    <a:p>
                      <a:pPr marL="342900" indent="-342900">
                        <a:buFont typeface="Arial" pitchFamily="34" charset="0"/>
                        <a:buChar char="•"/>
                      </a:pPr>
                      <a:r>
                        <a:rPr lang="en-US" sz="1200" b="0" baseline="0" dirty="0" smtClean="0">
                          <a:solidFill>
                            <a:schemeClr val="tx1"/>
                          </a:solidFill>
                        </a:rPr>
                        <a:t>Skin Care Concerns</a:t>
                      </a:r>
                      <a:endParaRPr lang="en-US" sz="1200" b="0" dirty="0">
                        <a:solidFill>
                          <a:schemeClr val="tx1"/>
                        </a:solidFill>
                      </a:endParaRPr>
                    </a:p>
                  </a:txBody>
                  <a:tcPr>
                    <a:noFill/>
                  </a:tcPr>
                </a:tc>
              </a:tr>
            </a:tbl>
          </a:graphicData>
        </a:graphic>
      </p:graphicFrame>
      <p:graphicFrame>
        <p:nvGraphicFramePr>
          <p:cNvPr id="43" name="Table 42"/>
          <p:cNvGraphicFramePr>
            <a:graphicFrameLocks noGrp="1"/>
          </p:cNvGraphicFramePr>
          <p:nvPr/>
        </p:nvGraphicFramePr>
        <p:xfrm>
          <a:off x="4648200" y="3886200"/>
          <a:ext cx="4343400" cy="822960"/>
        </p:xfrm>
        <a:graphic>
          <a:graphicData uri="http://schemas.openxmlformats.org/drawingml/2006/table">
            <a:tbl>
              <a:tblPr firstRow="1" bandRow="1">
                <a:tableStyleId>{5C22544A-7EE6-4342-B048-85BDC9FD1C3A}</a:tableStyleId>
              </a:tblPr>
              <a:tblGrid>
                <a:gridCol w="4343400"/>
              </a:tblGrid>
              <a:tr h="217796">
                <a:tc>
                  <a:txBody>
                    <a:bodyPr/>
                    <a:lstStyle/>
                    <a:p>
                      <a:pPr marL="342900" indent="-342900">
                        <a:buFont typeface="Arial" pitchFamily="34" charset="0"/>
                        <a:buChar char="•"/>
                      </a:pPr>
                      <a:r>
                        <a:rPr lang="en-US" sz="1200" b="0" dirty="0" smtClean="0">
                          <a:solidFill>
                            <a:schemeClr val="tx1"/>
                          </a:solidFill>
                        </a:rPr>
                        <a:t>New Product Launches</a:t>
                      </a:r>
                    </a:p>
                    <a:p>
                      <a:pPr marL="342900" indent="-342900">
                        <a:buFont typeface="Arial" pitchFamily="34" charset="0"/>
                        <a:buChar char="•"/>
                      </a:pPr>
                      <a:r>
                        <a:rPr lang="en-US" sz="1200" b="0" dirty="0" smtClean="0">
                          <a:solidFill>
                            <a:schemeClr val="tx1"/>
                          </a:solidFill>
                        </a:rPr>
                        <a:t>Spokesperson Reveals</a:t>
                      </a:r>
                    </a:p>
                    <a:p>
                      <a:pPr marL="342900" indent="-342900">
                        <a:buFont typeface="Arial" pitchFamily="34" charset="0"/>
                        <a:buChar char="•"/>
                      </a:pPr>
                      <a:r>
                        <a:rPr lang="en-US" sz="1200" b="0" dirty="0" smtClean="0">
                          <a:solidFill>
                            <a:schemeClr val="tx1"/>
                          </a:solidFill>
                        </a:rPr>
                        <a:t>Contests</a:t>
                      </a:r>
                      <a:r>
                        <a:rPr lang="en-US" sz="1200" b="0" baseline="0" dirty="0" smtClean="0">
                          <a:solidFill>
                            <a:schemeClr val="tx1"/>
                          </a:solidFill>
                        </a:rPr>
                        <a:t> and Sweepstakes </a:t>
                      </a:r>
                    </a:p>
                    <a:p>
                      <a:pPr marL="342900" indent="-342900">
                        <a:buFont typeface="Arial" pitchFamily="34" charset="0"/>
                        <a:buChar char="•"/>
                      </a:pPr>
                      <a:r>
                        <a:rPr lang="en-US" sz="1200" b="0" baseline="0" dirty="0" smtClean="0">
                          <a:solidFill>
                            <a:schemeClr val="tx1"/>
                          </a:solidFill>
                        </a:rPr>
                        <a:t>PR Initiatives</a:t>
                      </a:r>
                    </a:p>
                  </a:txBody>
                  <a:tcPr>
                    <a:noFill/>
                  </a:tcPr>
                </a:tc>
              </a:tr>
            </a:tbl>
          </a:graphicData>
        </a:graphic>
      </p:graphicFrame>
    </p:spTree>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Budgeting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Search Network vs. Campaign Network</a:t>
            </a:r>
          </a:p>
        </p:txBody>
      </p:sp>
      <p:sp>
        <p:nvSpPr>
          <p:cNvPr id="12" name="TextBox 11"/>
          <p:cNvSpPr txBox="1"/>
          <p:nvPr/>
        </p:nvSpPr>
        <p:spPr>
          <a:xfrm>
            <a:off x="304800" y="1828800"/>
            <a:ext cx="8839200" cy="3093154"/>
          </a:xfrm>
          <a:prstGeom prst="rect">
            <a:avLst/>
          </a:prstGeom>
          <a:noFill/>
        </p:spPr>
        <p:txBody>
          <a:bodyPr wrap="square" rtlCol="0">
            <a:spAutoFit/>
          </a:bodyPr>
          <a:lstStyle/>
          <a:p>
            <a:pPr fontAlgn="auto">
              <a:lnSpc>
                <a:spcPct val="150000"/>
              </a:lnSpc>
              <a:spcBef>
                <a:spcPts val="0"/>
              </a:spcBef>
              <a:spcAft>
                <a:spcPts val="0"/>
              </a:spcAft>
            </a:pPr>
            <a:r>
              <a:rPr lang="en-US" sz="1600" dirty="0" smtClean="0">
                <a:latin typeface="Calibri" pitchFamily="34" charset="0"/>
                <a:cs typeface="Calibri" pitchFamily="34" charset="0"/>
              </a:rPr>
              <a:t>Content and Search budget breakdowns should be based off of the engine’s market share in the country</a:t>
            </a:r>
          </a:p>
          <a:p>
            <a:pPr fontAlgn="auto">
              <a:lnSpc>
                <a:spcPct val="150000"/>
              </a:lnSpc>
              <a:spcBef>
                <a:spcPts val="0"/>
              </a:spcBef>
              <a:spcAft>
                <a:spcPts val="0"/>
              </a:spcAft>
            </a:pPr>
            <a:r>
              <a:rPr lang="en-US" sz="1600" b="1" dirty="0" smtClean="0">
                <a:latin typeface="Calibri" pitchFamily="34" charset="0"/>
                <a:cs typeface="Calibri" pitchFamily="34" charset="0"/>
              </a:rPr>
              <a:t>Search/Content Budget Allocation</a:t>
            </a:r>
          </a:p>
          <a:p>
            <a:pPr fontAlgn="auto">
              <a:lnSpc>
                <a:spcPct val="150000"/>
              </a:lnSpc>
              <a:spcBef>
                <a:spcPts val="0"/>
              </a:spcBef>
              <a:spcAft>
                <a:spcPts val="0"/>
              </a:spcAft>
              <a:buFont typeface="Arial" pitchFamily="34" charset="0"/>
              <a:buChar char="•"/>
            </a:pPr>
            <a:r>
              <a:rPr lang="en-US" dirty="0" smtClean="0">
                <a:latin typeface="Calibri" pitchFamily="34" charset="0"/>
                <a:cs typeface="Calibri" pitchFamily="34" charset="0"/>
              </a:rPr>
              <a:t> In markets where the engine has a high market share, such as Google’s 80% market share in the US, more investment should be allocated to the search network</a:t>
            </a:r>
          </a:p>
          <a:p>
            <a:pPr lvl="1" fontAlgn="auto">
              <a:lnSpc>
                <a:spcPct val="150000"/>
              </a:lnSpc>
              <a:spcBef>
                <a:spcPts val="0"/>
              </a:spcBef>
              <a:spcAft>
                <a:spcPts val="0"/>
              </a:spcAft>
              <a:buFont typeface="Arial" pitchFamily="34" charset="0"/>
              <a:buChar char="•"/>
            </a:pPr>
            <a:r>
              <a:rPr lang="en-US" dirty="0" smtClean="0">
                <a:latin typeface="Calibri" pitchFamily="34" charset="0"/>
                <a:cs typeface="Calibri" pitchFamily="34" charset="0"/>
              </a:rPr>
              <a:t>In the US, 80% of budget is allocated to Search and 20% is allocated to Content</a:t>
            </a:r>
          </a:p>
          <a:p>
            <a:pPr fontAlgn="auto">
              <a:lnSpc>
                <a:spcPct val="150000"/>
              </a:lnSpc>
              <a:spcBef>
                <a:spcPts val="0"/>
              </a:spcBef>
              <a:spcAft>
                <a:spcPts val="0"/>
              </a:spcAft>
              <a:buFont typeface="Arial" pitchFamily="34" charset="0"/>
              <a:buChar char="•"/>
            </a:pPr>
            <a:r>
              <a:rPr lang="en-US" dirty="0" smtClean="0">
                <a:latin typeface="Calibri" pitchFamily="34" charset="0"/>
                <a:cs typeface="Calibri" pitchFamily="34" charset="0"/>
              </a:rPr>
              <a:t> In markets where the engine has a small market share, such as Google’s 20-30% market share in Asia, more investment will need to be allocated to the Content Network</a:t>
            </a:r>
          </a:p>
          <a:p>
            <a:pPr fontAlgn="auto">
              <a:lnSpc>
                <a:spcPct val="150000"/>
              </a:lnSpc>
              <a:spcBef>
                <a:spcPts val="0"/>
              </a:spcBef>
              <a:spcAft>
                <a:spcPts val="0"/>
              </a:spcAft>
              <a:buFont typeface="Arial" pitchFamily="34" charset="0"/>
              <a:buChar char="•"/>
            </a:pPr>
            <a:r>
              <a:rPr lang="en-US" dirty="0" smtClean="0">
                <a:latin typeface="Calibri" pitchFamily="34" charset="0"/>
                <a:cs typeface="Calibri" pitchFamily="34" charset="0"/>
              </a:rPr>
              <a:t> Because the Search Network generally has higher CTR and higher conversion rate, allocate budget the search network when deciding between search and content</a:t>
            </a:r>
          </a:p>
        </p:txBody>
      </p:sp>
    </p:spTree>
  </p:cSld>
  <p:clrMapOvr>
    <a:masterClrMapping/>
  </p:clrMapOvr>
  <p:transition spd="med"/>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Bidding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Bidding Best Practices</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You Get What You Pay For</a:t>
            </a:r>
          </a:p>
        </p:txBody>
      </p:sp>
      <p:sp>
        <p:nvSpPr>
          <p:cNvPr id="7" name="TextBox 6"/>
          <p:cNvSpPr txBox="1"/>
          <p:nvPr/>
        </p:nvSpPr>
        <p:spPr>
          <a:xfrm>
            <a:off x="304800" y="1676400"/>
            <a:ext cx="8305800" cy="4462760"/>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sz="2000" dirty="0" smtClean="0">
                <a:latin typeface="Calibri"/>
              </a:rPr>
              <a:t> Initially set keyword bids high so the ads will show, making sure that it still fits within the budget</a:t>
            </a:r>
          </a:p>
          <a:p>
            <a:pPr lvl="1" fontAlgn="auto">
              <a:spcBef>
                <a:spcPts val="0"/>
              </a:spcBef>
              <a:spcAft>
                <a:spcPts val="0"/>
              </a:spcAft>
              <a:buFont typeface="Arial" pitchFamily="34" charset="0"/>
              <a:buChar char="•"/>
            </a:pPr>
            <a:r>
              <a:rPr lang="en-US" sz="1600" dirty="0" smtClean="0">
                <a:latin typeface="Calibri"/>
              </a:rPr>
              <a:t>When a new campaign is started bids may need to be set higher and CPCs may be higher for a period of time while the new ads and keywords are gaining history with the search engine</a:t>
            </a:r>
          </a:p>
          <a:p>
            <a:pPr lvl="1" fontAlgn="auto">
              <a:spcBef>
                <a:spcPts val="0"/>
              </a:spcBef>
              <a:spcAft>
                <a:spcPts val="0"/>
              </a:spcAft>
              <a:buFont typeface="Arial" pitchFamily="34" charset="0"/>
              <a:buChar char="•"/>
            </a:pPr>
            <a:r>
              <a:rPr lang="en-US" sz="1600" dirty="0" smtClean="0">
                <a:latin typeface="Calibri"/>
              </a:rPr>
              <a:t> Determine a good starting CPC by using the traffic estimator tool in Google Reporting and Tools Tab</a:t>
            </a:r>
          </a:p>
          <a:p>
            <a:pPr fontAlgn="auto">
              <a:spcBef>
                <a:spcPts val="0"/>
              </a:spcBef>
              <a:spcAft>
                <a:spcPts val="0"/>
              </a:spcAft>
              <a:buFont typeface="Arial" pitchFamily="34" charset="0"/>
              <a:buChar char="•"/>
            </a:pPr>
            <a:r>
              <a:rPr lang="en-US" sz="1800" dirty="0" smtClean="0">
                <a:latin typeface="Calibri"/>
              </a:rPr>
              <a:t> </a:t>
            </a:r>
            <a:r>
              <a:rPr lang="en-US" sz="2000" dirty="0" smtClean="0">
                <a:latin typeface="Calibri"/>
              </a:rPr>
              <a:t>Once keywords begin to accrue data bids need to be optimized to performance and average position. Lower position keywords require higher bids to be more competitive</a:t>
            </a:r>
          </a:p>
          <a:p>
            <a:pPr fontAlgn="auto">
              <a:spcBef>
                <a:spcPts val="0"/>
              </a:spcBef>
              <a:spcAft>
                <a:spcPts val="0"/>
              </a:spcAft>
              <a:buFont typeface="Arial" pitchFamily="34" charset="0"/>
              <a:buChar char="•"/>
            </a:pPr>
            <a:r>
              <a:rPr lang="en-US" sz="1800" dirty="0" smtClean="0">
                <a:latin typeface="Calibri"/>
              </a:rPr>
              <a:t> </a:t>
            </a:r>
            <a:r>
              <a:rPr lang="en-US" sz="2000" dirty="0" smtClean="0">
                <a:latin typeface="Calibri"/>
              </a:rPr>
              <a:t>It is Important to remember that the max bid is not always going to be the amount paid for a placement</a:t>
            </a:r>
          </a:p>
          <a:p>
            <a:pPr lvl="1" fontAlgn="auto">
              <a:spcBef>
                <a:spcPts val="0"/>
              </a:spcBef>
              <a:spcAft>
                <a:spcPts val="0"/>
              </a:spcAft>
              <a:buFont typeface="Arial" pitchFamily="34" charset="0"/>
              <a:buChar char="•"/>
            </a:pPr>
            <a:r>
              <a:rPr lang="en-US" sz="1600" dirty="0" smtClean="0">
                <a:latin typeface="Calibri"/>
              </a:rPr>
              <a:t>Google’s automatic discounter lowers the bid to an amount slightly higher than the next highest bidder</a:t>
            </a:r>
          </a:p>
          <a:p>
            <a:pPr lvl="1" fontAlgn="auto">
              <a:spcBef>
                <a:spcPts val="0"/>
              </a:spcBef>
              <a:spcAft>
                <a:spcPts val="0"/>
              </a:spcAft>
              <a:buFont typeface="Arial" pitchFamily="34" charset="0"/>
              <a:buChar char="•"/>
            </a:pPr>
            <a:r>
              <a:rPr lang="en-US" sz="1600" dirty="0" smtClean="0">
                <a:latin typeface="Calibri"/>
              </a:rPr>
              <a:t>The higher the bid the higher the position of the ad will be, However there are other contributing factors to ad position than just the max bid. Quality Score being another big factor. Increasing relevancy and CTR will lower the amount needed to pay for high positions</a:t>
            </a:r>
          </a:p>
        </p:txBody>
      </p:sp>
    </p:spTree>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Success Metrics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Success Metrics?</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t>The Search Agency</a:t>
            </a:r>
            <a:r>
              <a:rPr lang="en-US" sz="1600" dirty="0" smtClean="0">
                <a:latin typeface="+mn-lt"/>
              </a:rPr>
              <a:t>:</a:t>
            </a:r>
            <a:r>
              <a:rPr lang="en-US" sz="1400" b="1" dirty="0" smtClean="0">
                <a:latin typeface="+mn-lt"/>
              </a:rPr>
              <a:t> </a:t>
            </a:r>
            <a:r>
              <a:rPr lang="en-US" sz="1400" dirty="0" smtClean="0"/>
              <a:t>The search agency is responsible for measuring, reporting, and optimizing for paid search success metrics. It is imperative that the search agency understand each metric, why each is important, where to look for each metric, and how to optimize for paid search success.</a:t>
            </a:r>
            <a:endParaRPr lang="en-US" sz="1400" dirty="0" smtClean="0">
              <a:latin typeface="+mn-lt"/>
            </a:endParaRPr>
          </a:p>
          <a:p>
            <a:pPr marL="0" indent="0">
              <a:spcBef>
                <a:spcPts val="0"/>
              </a:spcBef>
            </a:pPr>
            <a:endParaRPr lang="en-US" sz="1400" b="1" dirty="0" smtClean="0">
              <a:latin typeface="+mn-lt"/>
            </a:endParaRPr>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each success metric and why they are important to the paid search campaign. </a:t>
            </a:r>
          </a:p>
          <a:p>
            <a:pPr marL="0" indent="0">
              <a:spcBef>
                <a:spcPts val="0"/>
              </a:spcBef>
            </a:pPr>
            <a:endParaRPr lang="en-US" sz="1400" dirty="0" smtClean="0"/>
          </a:p>
          <a:p>
            <a:pPr marL="0" lvl="0" indent="0">
              <a:spcBef>
                <a:spcPts val="0"/>
              </a:spcBef>
            </a:pPr>
            <a:r>
              <a:rPr lang="en-US" sz="1800" b="1" dirty="0" smtClean="0"/>
              <a:t>Marketing: </a:t>
            </a:r>
            <a:r>
              <a:rPr lang="en-US" sz="1400" dirty="0" smtClean="0"/>
              <a:t>Understanding success metrics will provide the marketing team with insight into who is finding the Olay Website relevant, what content on the Olay Website they are finding relevant, how they interact with the Olay Website, and how the Olay Website performs in comparison to direct and indirect competitors.</a:t>
            </a:r>
            <a:endParaRPr lang="en-US" sz="1400" b="1" dirty="0" smtClean="0"/>
          </a:p>
          <a:p>
            <a:pPr marL="0" indent="0">
              <a:spcBef>
                <a:spcPts val="0"/>
              </a:spcBef>
            </a:pPr>
            <a:endParaRPr lang="en-US" sz="1400" dirty="0" smtClean="0"/>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438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228600" y="3505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129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Success Metrics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Measuring Paid Search Success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Analyzing Paid Search Quality of Visitor</a:t>
            </a:r>
            <a:endParaRPr lang="en-US" sz="1800" b="1" dirty="0" smtClean="0">
              <a:latin typeface="+mn-lt"/>
            </a:endParaRPr>
          </a:p>
          <a:p>
            <a:pPr marL="0" indent="0">
              <a:spcBef>
                <a:spcPts val="0"/>
              </a:spcBef>
            </a:pPr>
            <a:endParaRPr lang="en-US" sz="1000" b="1" dirty="0" smtClean="0"/>
          </a:p>
          <a:p>
            <a:pPr marL="0" indent="0">
              <a:spcBef>
                <a:spcPts val="0"/>
              </a:spcBef>
            </a:pP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r>
              <a:rPr lang="en-US" dirty="0" smtClean="0"/>
              <a:t>Search is a digital channel that requires close partnerships due to its ability to amplify other digital efforts and extremely technical nature. </a:t>
            </a:r>
            <a:r>
              <a:rPr lang="en-US" b="1" dirty="0" smtClean="0"/>
              <a:t>The Regional Brand Manager is the hub of the search strategy.</a:t>
            </a:r>
            <a:endParaRPr lang="en-US" b="1" dirty="0"/>
          </a:p>
        </p:txBody>
      </p:sp>
      <p:sp>
        <p:nvSpPr>
          <p:cNvPr id="7" name="Oval 3"/>
          <p:cNvSpPr>
            <a:spLocks noChangeArrowheads="1"/>
          </p:cNvSpPr>
          <p:nvPr/>
        </p:nvSpPr>
        <p:spPr bwMode="auto">
          <a:xfrm>
            <a:off x="3415395" y="3145569"/>
            <a:ext cx="2186110" cy="2104407"/>
          </a:xfrm>
          <a:prstGeom prst="ellipse">
            <a:avLst/>
          </a:prstGeom>
          <a:solidFill>
            <a:schemeClr val="bg1">
              <a:lumMod val="85000"/>
            </a:schemeClr>
          </a:solidFill>
          <a:ln w="19050" algn="ctr">
            <a:noFill/>
            <a:round/>
            <a:headEnd/>
            <a:tailEnd/>
          </a:ln>
          <a:effectLst>
            <a:outerShdw blurRad="50800" dist="38100" dir="2700000" algn="tl" rotWithShape="0">
              <a:prstClr val="black">
                <a:alpha val="40000"/>
              </a:prstClr>
            </a:outerShdw>
          </a:effectLst>
        </p:spPr>
        <p:txBody>
          <a:bodyPr wrap="square" lIns="0" tIns="0" rIns="0" bIns="0" anchor="ctr"/>
          <a:lstStyle/>
          <a:p>
            <a:pPr algn="ctr"/>
            <a:r>
              <a:rPr lang="en-US" i="1" dirty="0" smtClean="0">
                <a:solidFill>
                  <a:schemeClr val="tx1"/>
                </a:solidFill>
                <a:latin typeface="Verdana" pitchFamily="34" charset="0"/>
              </a:rPr>
              <a:t>Regional Brand Manager</a:t>
            </a:r>
            <a:endParaRPr lang="en-US" i="1" dirty="0">
              <a:solidFill>
                <a:schemeClr val="tx1"/>
              </a:solidFill>
              <a:latin typeface="Verdana" pitchFamily="34" charset="0"/>
            </a:endParaRPr>
          </a:p>
        </p:txBody>
      </p:sp>
      <p:sp>
        <p:nvSpPr>
          <p:cNvPr id="17" name="Oval 8"/>
          <p:cNvSpPr>
            <a:spLocks noChangeArrowheads="1"/>
          </p:cNvSpPr>
          <p:nvPr/>
        </p:nvSpPr>
        <p:spPr bwMode="auto">
          <a:xfrm>
            <a:off x="2539750" y="4495800"/>
            <a:ext cx="984250" cy="979487"/>
          </a:xfrm>
          <a:prstGeom prst="ellipse">
            <a:avLst/>
          </a:prstGeom>
          <a:solidFill>
            <a:schemeClr val="bg1">
              <a:lumMod val="85000"/>
            </a:schemeClr>
          </a:solidFill>
          <a:ln w="25400" algn="ctr">
            <a:noFill/>
            <a:round/>
            <a:headEnd/>
            <a:tailEnd/>
          </a:ln>
          <a:effectLst>
            <a:outerShdw blurRad="50800" dist="38100" dir="2700000" algn="tl" rotWithShape="0">
              <a:prstClr val="black">
                <a:alpha val="40000"/>
              </a:prstClr>
            </a:outerShdw>
          </a:effectLst>
        </p:spPr>
        <p:txBody>
          <a:bodyPr wrap="none" lIns="0" tIns="0" rIns="0" bIns="0" anchor="ctr"/>
          <a:lstStyle/>
          <a:p>
            <a:pPr algn="ctr">
              <a:defRPr/>
            </a:pPr>
            <a:r>
              <a:rPr lang="en-US" sz="1800" dirty="0" smtClean="0">
                <a:latin typeface="+mn-lt"/>
              </a:rPr>
              <a:t>DMM</a:t>
            </a:r>
            <a:endParaRPr lang="en-US" sz="1800" dirty="0">
              <a:latin typeface="+mn-lt"/>
            </a:endParaRPr>
          </a:p>
        </p:txBody>
      </p:sp>
      <p:sp>
        <p:nvSpPr>
          <p:cNvPr id="37" name="Oval 8"/>
          <p:cNvSpPr>
            <a:spLocks noChangeArrowheads="1"/>
          </p:cNvSpPr>
          <p:nvPr/>
        </p:nvSpPr>
        <p:spPr bwMode="auto">
          <a:xfrm>
            <a:off x="5467600" y="2819400"/>
            <a:ext cx="984250" cy="979487"/>
          </a:xfrm>
          <a:prstGeom prst="ellipse">
            <a:avLst/>
          </a:prstGeom>
          <a:solidFill>
            <a:schemeClr val="bg1">
              <a:lumMod val="85000"/>
            </a:schemeClr>
          </a:solidFill>
          <a:ln w="25400" algn="ctr">
            <a:noFill/>
            <a:round/>
            <a:headEnd/>
            <a:tailEnd/>
          </a:ln>
          <a:effectLst>
            <a:outerShdw blurRad="50800" dist="38100" dir="2700000" algn="tl" rotWithShape="0">
              <a:prstClr val="black">
                <a:alpha val="40000"/>
              </a:prstClr>
            </a:outerShdw>
          </a:effectLst>
        </p:spPr>
        <p:txBody>
          <a:bodyPr wrap="square" lIns="0" tIns="0" rIns="0" bIns="0" anchor="ctr"/>
          <a:lstStyle/>
          <a:p>
            <a:pPr algn="ctr">
              <a:defRPr/>
            </a:pPr>
            <a:r>
              <a:rPr lang="en-US" sz="1800" dirty="0" smtClean="0">
                <a:latin typeface="+mn-lt"/>
              </a:rPr>
              <a:t>Digital Agency</a:t>
            </a:r>
            <a:endParaRPr lang="en-US" sz="1800" dirty="0">
              <a:latin typeface="+mn-lt"/>
            </a:endParaRPr>
          </a:p>
        </p:txBody>
      </p:sp>
      <p:sp>
        <p:nvSpPr>
          <p:cNvPr id="41" name="Oval 8"/>
          <p:cNvSpPr>
            <a:spLocks noChangeArrowheads="1"/>
          </p:cNvSpPr>
          <p:nvPr/>
        </p:nvSpPr>
        <p:spPr bwMode="auto">
          <a:xfrm>
            <a:off x="2575375" y="2819400"/>
            <a:ext cx="984250" cy="979487"/>
          </a:xfrm>
          <a:prstGeom prst="ellipse">
            <a:avLst/>
          </a:prstGeom>
          <a:solidFill>
            <a:schemeClr val="bg1">
              <a:lumMod val="85000"/>
            </a:schemeClr>
          </a:solidFill>
          <a:ln w="25400" algn="ctr">
            <a:noFill/>
            <a:round/>
            <a:headEnd/>
            <a:tailEnd/>
          </a:ln>
          <a:effectLst>
            <a:outerShdw blurRad="50800" dist="38100" dir="2700000" algn="tl" rotWithShape="0">
              <a:prstClr val="black">
                <a:alpha val="40000"/>
              </a:prstClr>
            </a:outerShdw>
          </a:effectLst>
        </p:spPr>
        <p:txBody>
          <a:bodyPr wrap="none" lIns="0" tIns="0" rIns="0" bIns="0" anchor="ctr"/>
          <a:lstStyle/>
          <a:p>
            <a:pPr algn="ctr">
              <a:defRPr/>
            </a:pPr>
            <a:r>
              <a:rPr lang="en-US" sz="1800" dirty="0" smtClean="0">
                <a:latin typeface="+mn-lt"/>
              </a:rPr>
              <a:t>ER/PR</a:t>
            </a:r>
            <a:endParaRPr lang="en-US" sz="1800" dirty="0">
              <a:latin typeface="+mn-lt"/>
            </a:endParaRPr>
          </a:p>
        </p:txBody>
      </p:sp>
      <p:sp>
        <p:nvSpPr>
          <p:cNvPr id="43" name="Oval 8"/>
          <p:cNvSpPr>
            <a:spLocks noChangeArrowheads="1"/>
          </p:cNvSpPr>
          <p:nvPr/>
        </p:nvSpPr>
        <p:spPr bwMode="auto">
          <a:xfrm>
            <a:off x="5533900" y="4495800"/>
            <a:ext cx="984250" cy="979487"/>
          </a:xfrm>
          <a:prstGeom prst="ellipse">
            <a:avLst/>
          </a:prstGeom>
          <a:solidFill>
            <a:schemeClr val="bg1">
              <a:lumMod val="85000"/>
            </a:schemeClr>
          </a:solidFill>
          <a:ln w="25400" algn="ctr">
            <a:noFill/>
            <a:round/>
            <a:headEnd/>
            <a:tailEnd/>
          </a:ln>
          <a:effectLst>
            <a:outerShdw blurRad="50800" dist="38100" dir="2700000" algn="tl" rotWithShape="0">
              <a:prstClr val="black">
                <a:alpha val="40000"/>
              </a:prstClr>
            </a:outerShdw>
          </a:effectLst>
        </p:spPr>
        <p:txBody>
          <a:bodyPr wrap="square" lIns="0" tIns="0" rIns="0" bIns="0" anchor="ctr"/>
          <a:lstStyle/>
          <a:p>
            <a:pPr algn="ctr">
              <a:defRPr/>
            </a:pPr>
            <a:r>
              <a:rPr lang="en-US" sz="1800" dirty="0" smtClean="0">
                <a:latin typeface="+mn-lt"/>
              </a:rPr>
              <a:t>Tech Agency</a:t>
            </a:r>
            <a:endParaRPr lang="en-US" sz="1800" dirty="0">
              <a:latin typeface="+mn-lt"/>
            </a:endParaRPr>
          </a:p>
        </p:txBody>
      </p:sp>
      <p:sp>
        <p:nvSpPr>
          <p:cNvPr id="45" name="Oval 8"/>
          <p:cNvSpPr>
            <a:spLocks noChangeArrowheads="1"/>
          </p:cNvSpPr>
          <p:nvPr/>
        </p:nvSpPr>
        <p:spPr bwMode="auto">
          <a:xfrm>
            <a:off x="4038600" y="5357750"/>
            <a:ext cx="984250" cy="979487"/>
          </a:xfrm>
          <a:prstGeom prst="ellipse">
            <a:avLst/>
          </a:prstGeom>
          <a:solidFill>
            <a:schemeClr val="bg1">
              <a:lumMod val="85000"/>
            </a:schemeClr>
          </a:solidFill>
          <a:ln w="25400" algn="ctr">
            <a:noFill/>
            <a:round/>
            <a:headEnd/>
            <a:tailEnd/>
          </a:ln>
          <a:effectLst>
            <a:outerShdw blurRad="50800" dist="38100" dir="2700000" algn="tl" rotWithShape="0">
              <a:prstClr val="black">
                <a:alpha val="40000"/>
              </a:prstClr>
            </a:outerShdw>
          </a:effectLst>
        </p:spPr>
        <p:txBody>
          <a:bodyPr wrap="square" lIns="0" tIns="0" rIns="0" bIns="0" anchor="ctr"/>
          <a:lstStyle/>
          <a:p>
            <a:pPr algn="ctr">
              <a:defRPr/>
            </a:pPr>
            <a:r>
              <a:rPr lang="en-US" sz="1800" dirty="0" smtClean="0">
                <a:latin typeface="+mn-lt"/>
              </a:rPr>
              <a:t>Media Agency</a:t>
            </a:r>
            <a:endParaRPr lang="en-US" sz="1800" dirty="0">
              <a:latin typeface="+mn-lt"/>
            </a:endParaRPr>
          </a:p>
        </p:txBody>
      </p:sp>
      <p:sp>
        <p:nvSpPr>
          <p:cNvPr id="47" name="Oval 8"/>
          <p:cNvSpPr>
            <a:spLocks noChangeArrowheads="1"/>
          </p:cNvSpPr>
          <p:nvPr/>
        </p:nvSpPr>
        <p:spPr bwMode="auto">
          <a:xfrm>
            <a:off x="4038600" y="2049713"/>
            <a:ext cx="984250" cy="979487"/>
          </a:xfrm>
          <a:prstGeom prst="ellipse">
            <a:avLst/>
          </a:prstGeom>
          <a:solidFill>
            <a:schemeClr val="bg1">
              <a:lumMod val="85000"/>
            </a:schemeClr>
          </a:solidFill>
          <a:ln w="25400" algn="ctr">
            <a:noFill/>
            <a:round/>
            <a:headEnd/>
            <a:tailEnd/>
          </a:ln>
          <a:effectLst>
            <a:outerShdw blurRad="50800" dist="38100" dir="2700000" algn="tl" rotWithShape="0">
              <a:prstClr val="black">
                <a:alpha val="40000"/>
              </a:prstClr>
            </a:outerShdw>
          </a:effectLst>
        </p:spPr>
        <p:txBody>
          <a:bodyPr wrap="square" lIns="0" tIns="0" rIns="0" bIns="0" anchor="ctr"/>
          <a:lstStyle/>
          <a:p>
            <a:pPr algn="ctr">
              <a:defRPr/>
            </a:pPr>
            <a:r>
              <a:rPr lang="en-US" sz="1800" dirty="0" smtClean="0">
                <a:latin typeface="+mn-lt"/>
              </a:rPr>
              <a:t>Search Agency</a:t>
            </a:r>
            <a:endParaRPr lang="en-US" sz="1800" dirty="0">
              <a:latin typeface="+mn-lt"/>
            </a:endParaRPr>
          </a:p>
        </p:txBody>
      </p:sp>
      <p:sp>
        <p:nvSpPr>
          <p:cNvPr id="2" name="Title 1"/>
          <p:cNvSpPr>
            <a:spLocks noGrp="1"/>
          </p:cNvSpPr>
          <p:nvPr>
            <p:ph type="title"/>
          </p:nvPr>
        </p:nvSpPr>
        <p:spPr/>
        <p:txBody>
          <a:bodyPr/>
          <a:lstStyle/>
          <a:p>
            <a:r>
              <a:rPr lang="en-US" dirty="0" smtClean="0"/>
              <a:t>Partnership is Critical to the Execution of a Successful Search Strategy </a:t>
            </a:r>
            <a:endParaRPr lang="en-US" dirty="0"/>
          </a:p>
        </p:txBody>
      </p:sp>
      <p:pic>
        <p:nvPicPr>
          <p:cNvPr id="14" name="Picture 12" descr="Divot"/>
          <p:cNvPicPr>
            <a:picLocks noChangeAspect="1" noChangeArrowheads="1"/>
          </p:cNvPicPr>
          <p:nvPr/>
        </p:nvPicPr>
        <p:blipFill>
          <a:blip r:embed="rId2"/>
          <a:srcRect/>
          <a:stretch>
            <a:fillRect/>
          </a:stretch>
        </p:blipFill>
        <p:spPr bwMode="auto">
          <a:xfrm>
            <a:off x="4580268" y="3972797"/>
            <a:ext cx="7893" cy="7731"/>
          </a:xfrm>
          <a:prstGeom prst="rect">
            <a:avLst/>
          </a:prstGeom>
          <a:noFill/>
          <a:ln w="9525" algn="ctr">
            <a:noFill/>
            <a:miter lim="800000"/>
            <a:headEnd/>
            <a:tailEnd/>
          </a:ln>
        </p:spPr>
      </p:pic>
      <p:pic>
        <p:nvPicPr>
          <p:cNvPr id="15" name="Picture 13" descr="Divot"/>
          <p:cNvPicPr>
            <a:picLocks noChangeAspect="1" noChangeArrowheads="1"/>
          </p:cNvPicPr>
          <p:nvPr/>
        </p:nvPicPr>
        <p:blipFill>
          <a:blip r:embed="rId2"/>
          <a:srcRect/>
          <a:stretch>
            <a:fillRect/>
          </a:stretch>
        </p:blipFill>
        <p:spPr bwMode="auto">
          <a:xfrm>
            <a:off x="4580268" y="3972797"/>
            <a:ext cx="7893" cy="7731"/>
          </a:xfrm>
          <a:prstGeom prst="rect">
            <a:avLst/>
          </a:prstGeom>
          <a:noFill/>
          <a:ln w="9525" algn="ctr">
            <a:noFill/>
            <a:miter lim="800000"/>
            <a:headEnd/>
            <a:tailEnd/>
          </a:ln>
        </p:spPr>
      </p:pic>
      <p:pic>
        <p:nvPicPr>
          <p:cNvPr id="16" name="Picture 14" descr="Divot"/>
          <p:cNvPicPr>
            <a:picLocks noChangeAspect="1" noChangeArrowheads="1"/>
          </p:cNvPicPr>
          <p:nvPr/>
        </p:nvPicPr>
        <p:blipFill>
          <a:blip r:embed="rId2"/>
          <a:srcRect/>
          <a:stretch>
            <a:fillRect/>
          </a:stretch>
        </p:blipFill>
        <p:spPr bwMode="auto">
          <a:xfrm>
            <a:off x="4580268" y="3972797"/>
            <a:ext cx="7893" cy="7731"/>
          </a:xfrm>
          <a:prstGeom prst="rect">
            <a:avLst/>
          </a:prstGeom>
          <a:noFill/>
          <a:ln w="9525" algn="ctr">
            <a:noFill/>
            <a:miter lim="800000"/>
            <a:headEnd/>
            <a:tailEnd/>
          </a:ln>
        </p:spPr>
      </p:pic>
      <p:sp>
        <p:nvSpPr>
          <p:cNvPr id="23" name="Left-Right Arrow 22"/>
          <p:cNvSpPr>
            <a:spLocks noChangeArrowheads="1"/>
          </p:cNvSpPr>
          <p:nvPr/>
        </p:nvSpPr>
        <p:spPr bwMode="auto">
          <a:xfrm rot="5400000">
            <a:off x="4375850" y="3058163"/>
            <a:ext cx="334961" cy="128587"/>
          </a:xfrm>
          <a:prstGeom prst="leftRightArrow">
            <a:avLst>
              <a:gd name="adj1" fmla="val 50000"/>
              <a:gd name="adj2" fmla="val 50714"/>
            </a:avLst>
          </a:prstGeom>
          <a:solidFill>
            <a:schemeClr val="tx1"/>
          </a:solidFill>
          <a:ln w="25400" algn="ctr">
            <a:solidFill>
              <a:schemeClr val="tx1"/>
            </a:solidFill>
            <a:miter lim="800000"/>
            <a:headEnd/>
            <a:tailEnd/>
          </a:ln>
        </p:spPr>
        <p:txBody>
          <a:bodyPr rot="10800000" anchor="ctr"/>
          <a:lstStyle/>
          <a:p>
            <a:pPr algn="ctr">
              <a:defRPr/>
            </a:pPr>
            <a:endParaRPr lang="en-US" sz="1800" dirty="0">
              <a:solidFill>
                <a:srgbClr val="FFC000"/>
              </a:solidFill>
              <a:latin typeface="+mn-lt"/>
            </a:endParaRPr>
          </a:p>
        </p:txBody>
      </p:sp>
      <p:sp>
        <p:nvSpPr>
          <p:cNvPr id="49" name="Left-Right Arrow 48"/>
          <p:cNvSpPr>
            <a:spLocks noChangeArrowheads="1"/>
          </p:cNvSpPr>
          <p:nvPr/>
        </p:nvSpPr>
        <p:spPr bwMode="auto">
          <a:xfrm rot="12429835">
            <a:off x="3464158" y="3422171"/>
            <a:ext cx="334962" cy="128587"/>
          </a:xfrm>
          <a:prstGeom prst="leftRightArrow">
            <a:avLst>
              <a:gd name="adj1" fmla="val 50000"/>
              <a:gd name="adj2" fmla="val 50714"/>
            </a:avLst>
          </a:prstGeom>
          <a:solidFill>
            <a:schemeClr val="tx1"/>
          </a:solidFill>
          <a:ln w="25400" algn="ctr">
            <a:solidFill>
              <a:schemeClr val="tx1"/>
            </a:solidFill>
            <a:miter lim="800000"/>
            <a:headEnd/>
            <a:tailEnd/>
          </a:ln>
        </p:spPr>
        <p:txBody>
          <a:bodyPr rot="10800000" anchor="ctr"/>
          <a:lstStyle/>
          <a:p>
            <a:pPr algn="ctr">
              <a:defRPr/>
            </a:pPr>
            <a:endParaRPr lang="en-US" sz="1800" dirty="0">
              <a:solidFill>
                <a:srgbClr val="FFC000"/>
              </a:solidFill>
              <a:latin typeface="+mn-lt"/>
            </a:endParaRPr>
          </a:p>
        </p:txBody>
      </p:sp>
      <p:sp>
        <p:nvSpPr>
          <p:cNvPr id="52" name="Left-Right Arrow 51"/>
          <p:cNvSpPr>
            <a:spLocks noChangeArrowheads="1"/>
          </p:cNvSpPr>
          <p:nvPr/>
        </p:nvSpPr>
        <p:spPr bwMode="auto">
          <a:xfrm rot="8938018">
            <a:off x="5254089" y="3458088"/>
            <a:ext cx="334962" cy="128587"/>
          </a:xfrm>
          <a:prstGeom prst="leftRightArrow">
            <a:avLst>
              <a:gd name="adj1" fmla="val 50000"/>
              <a:gd name="adj2" fmla="val 50714"/>
            </a:avLst>
          </a:prstGeom>
          <a:solidFill>
            <a:schemeClr val="tx1"/>
          </a:solidFill>
          <a:ln w="25400" algn="ctr">
            <a:solidFill>
              <a:schemeClr val="tx1"/>
            </a:solidFill>
            <a:miter lim="800000"/>
            <a:headEnd/>
            <a:tailEnd/>
          </a:ln>
        </p:spPr>
        <p:txBody>
          <a:bodyPr rot="10800000" anchor="ctr"/>
          <a:lstStyle/>
          <a:p>
            <a:pPr algn="ctr">
              <a:defRPr/>
            </a:pPr>
            <a:endParaRPr lang="en-US" sz="1800" dirty="0">
              <a:solidFill>
                <a:srgbClr val="FFC000"/>
              </a:solidFill>
              <a:latin typeface="+mn-lt"/>
            </a:endParaRPr>
          </a:p>
        </p:txBody>
      </p:sp>
      <p:sp>
        <p:nvSpPr>
          <p:cNvPr id="21" name="Left-Right Arrow 20"/>
          <p:cNvSpPr>
            <a:spLocks noChangeArrowheads="1"/>
          </p:cNvSpPr>
          <p:nvPr/>
        </p:nvSpPr>
        <p:spPr bwMode="auto">
          <a:xfrm rot="5400000">
            <a:off x="4375850" y="5219000"/>
            <a:ext cx="334961" cy="128587"/>
          </a:xfrm>
          <a:prstGeom prst="leftRightArrow">
            <a:avLst>
              <a:gd name="adj1" fmla="val 50000"/>
              <a:gd name="adj2" fmla="val 50714"/>
            </a:avLst>
          </a:prstGeom>
          <a:solidFill>
            <a:schemeClr val="tx1"/>
          </a:solidFill>
          <a:ln w="25400" algn="ctr">
            <a:solidFill>
              <a:schemeClr val="tx1"/>
            </a:solidFill>
            <a:miter lim="800000"/>
            <a:headEnd/>
            <a:tailEnd/>
          </a:ln>
        </p:spPr>
        <p:txBody>
          <a:bodyPr rot="10800000" anchor="ctr"/>
          <a:lstStyle/>
          <a:p>
            <a:pPr algn="ctr">
              <a:defRPr/>
            </a:pPr>
            <a:endParaRPr lang="en-US" sz="1800" dirty="0">
              <a:solidFill>
                <a:srgbClr val="FFC000"/>
              </a:solidFill>
              <a:latin typeface="+mn-lt"/>
            </a:endParaRPr>
          </a:p>
        </p:txBody>
      </p:sp>
      <p:sp>
        <p:nvSpPr>
          <p:cNvPr id="22" name="Left-Right Arrow 21"/>
          <p:cNvSpPr>
            <a:spLocks noChangeArrowheads="1"/>
          </p:cNvSpPr>
          <p:nvPr/>
        </p:nvSpPr>
        <p:spPr bwMode="auto">
          <a:xfrm rot="12429835">
            <a:off x="5387430" y="4585817"/>
            <a:ext cx="334962" cy="128587"/>
          </a:xfrm>
          <a:prstGeom prst="leftRightArrow">
            <a:avLst>
              <a:gd name="adj1" fmla="val 50000"/>
              <a:gd name="adj2" fmla="val 50714"/>
            </a:avLst>
          </a:prstGeom>
          <a:solidFill>
            <a:schemeClr val="tx1"/>
          </a:solidFill>
          <a:ln w="25400" algn="ctr">
            <a:solidFill>
              <a:schemeClr val="tx1"/>
            </a:solidFill>
            <a:miter lim="800000"/>
            <a:headEnd/>
            <a:tailEnd/>
          </a:ln>
        </p:spPr>
        <p:txBody>
          <a:bodyPr rot="10800000" anchor="ctr"/>
          <a:lstStyle/>
          <a:p>
            <a:pPr algn="ctr">
              <a:defRPr/>
            </a:pPr>
            <a:endParaRPr lang="en-US" sz="1800" dirty="0">
              <a:solidFill>
                <a:srgbClr val="FFC000"/>
              </a:solidFill>
              <a:latin typeface="+mn-lt"/>
            </a:endParaRPr>
          </a:p>
        </p:txBody>
      </p:sp>
      <p:sp>
        <p:nvSpPr>
          <p:cNvPr id="24" name="Left-Right Arrow 23"/>
          <p:cNvSpPr>
            <a:spLocks noChangeArrowheads="1"/>
          </p:cNvSpPr>
          <p:nvPr/>
        </p:nvSpPr>
        <p:spPr bwMode="auto">
          <a:xfrm rot="8938018">
            <a:off x="3350099" y="4594873"/>
            <a:ext cx="334962" cy="128587"/>
          </a:xfrm>
          <a:prstGeom prst="leftRightArrow">
            <a:avLst>
              <a:gd name="adj1" fmla="val 50000"/>
              <a:gd name="adj2" fmla="val 50714"/>
            </a:avLst>
          </a:prstGeom>
          <a:solidFill>
            <a:schemeClr val="tx1"/>
          </a:solidFill>
          <a:ln w="25400" algn="ctr">
            <a:solidFill>
              <a:schemeClr val="tx1"/>
            </a:solidFill>
            <a:miter lim="800000"/>
            <a:headEnd/>
            <a:tailEnd/>
          </a:ln>
        </p:spPr>
        <p:txBody>
          <a:bodyPr rot="10800000" anchor="ctr"/>
          <a:lstStyle/>
          <a:p>
            <a:pPr algn="ctr">
              <a:defRPr/>
            </a:pPr>
            <a:endParaRPr lang="en-US" sz="1800" dirty="0">
              <a:solidFill>
                <a:srgbClr val="FFC000"/>
              </a:solidFill>
              <a:latin typeface="+mn-lt"/>
            </a:endParaRPr>
          </a:p>
        </p:txBody>
      </p:sp>
      <p:sp>
        <p:nvSpPr>
          <p:cNvPr id="2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26" name="Chevron 25"/>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Critical Partnerships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Success Metrics</a:t>
            </a:r>
            <a:endParaRPr lang="en-US" sz="3000" dirty="0"/>
          </a:p>
        </p:txBody>
      </p:sp>
      <p:sp>
        <p:nvSpPr>
          <p:cNvPr id="6" name="Rounded Rectangle 5"/>
          <p:cNvSpPr/>
          <p:nvPr/>
        </p:nvSpPr>
        <p:spPr bwMode="auto">
          <a:xfrm>
            <a:off x="304800" y="9906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How to Measure Campaign Success</a:t>
            </a:r>
          </a:p>
        </p:txBody>
      </p:sp>
      <p:sp>
        <p:nvSpPr>
          <p:cNvPr id="7" name="TextBox 6"/>
          <p:cNvSpPr txBox="1"/>
          <p:nvPr/>
        </p:nvSpPr>
        <p:spPr>
          <a:xfrm>
            <a:off x="0" y="3124200"/>
            <a:ext cx="8305800" cy="2431435"/>
          </a:xfrm>
          <a:prstGeom prst="rect">
            <a:avLst/>
          </a:prstGeom>
          <a:noFill/>
        </p:spPr>
        <p:txBody>
          <a:bodyPr wrap="square" rtlCol="0">
            <a:spAutoFit/>
          </a:bodyPr>
          <a:lstStyle/>
          <a:p>
            <a:pPr lvl="1" fontAlgn="auto">
              <a:spcBef>
                <a:spcPts val="0"/>
              </a:spcBef>
              <a:spcAft>
                <a:spcPts val="0"/>
              </a:spcAft>
              <a:buFont typeface="Arial" pitchFamily="34" charset="0"/>
              <a:buChar char="•"/>
            </a:pPr>
            <a:r>
              <a:rPr lang="en-US" sz="1800" dirty="0" smtClean="0">
                <a:latin typeface="Calibri"/>
              </a:rPr>
              <a:t> </a:t>
            </a:r>
            <a:r>
              <a:rPr lang="en-US" sz="1800" b="1" dirty="0" smtClean="0">
                <a:latin typeface="Calibri"/>
              </a:rPr>
              <a:t>CTR</a:t>
            </a:r>
            <a:r>
              <a:rPr lang="en-US" sz="1800" dirty="0" smtClean="0">
                <a:latin typeface="Calibri"/>
              </a:rPr>
              <a:t>: Click Through Rate- this is the amount of clicks divided by the total amount of impressions</a:t>
            </a:r>
          </a:p>
          <a:p>
            <a:pPr lvl="2" fontAlgn="auto">
              <a:spcBef>
                <a:spcPts val="0"/>
              </a:spcBef>
              <a:spcAft>
                <a:spcPts val="0"/>
              </a:spcAft>
              <a:buFont typeface="Arial" pitchFamily="34" charset="0"/>
              <a:buChar char="•"/>
            </a:pPr>
            <a:r>
              <a:rPr lang="en-US" dirty="0" smtClean="0">
                <a:latin typeface="Calibri"/>
              </a:rPr>
              <a:t>A CTR goal is set between 1-3% on the Search Network and 0</a:t>
            </a:r>
            <a:r>
              <a:rPr lang="en-US" b="1" dirty="0" smtClean="0">
                <a:latin typeface="Calibri"/>
              </a:rPr>
              <a:t>.</a:t>
            </a:r>
            <a:r>
              <a:rPr lang="en-US" dirty="0" smtClean="0">
                <a:latin typeface="Calibri"/>
              </a:rPr>
              <a:t>02-0</a:t>
            </a:r>
            <a:r>
              <a:rPr lang="en-US" b="1" dirty="0" smtClean="0">
                <a:latin typeface="Calibri"/>
              </a:rPr>
              <a:t>.</a:t>
            </a:r>
            <a:r>
              <a:rPr lang="en-US" dirty="0" smtClean="0">
                <a:latin typeface="Calibri"/>
              </a:rPr>
              <a:t>1% on the Content Network and varies based on how broad the keywords are or where the searcher is on the purchase funnel</a:t>
            </a:r>
          </a:p>
          <a:p>
            <a:pPr lvl="2" fontAlgn="auto">
              <a:spcBef>
                <a:spcPts val="0"/>
              </a:spcBef>
              <a:spcAft>
                <a:spcPts val="0"/>
              </a:spcAft>
            </a:pPr>
            <a:endParaRPr lang="en-US" dirty="0" smtClean="0">
              <a:latin typeface="Calibri"/>
            </a:endParaRPr>
          </a:p>
          <a:p>
            <a:pPr lvl="1" fontAlgn="auto">
              <a:spcBef>
                <a:spcPts val="0"/>
              </a:spcBef>
              <a:spcAft>
                <a:spcPts val="0"/>
              </a:spcAft>
              <a:buFont typeface="Arial" pitchFamily="34" charset="0"/>
              <a:buChar char="•"/>
            </a:pPr>
            <a:r>
              <a:rPr lang="en-US" sz="1800" dirty="0" smtClean="0">
                <a:latin typeface="Calibri"/>
              </a:rPr>
              <a:t> </a:t>
            </a:r>
            <a:r>
              <a:rPr lang="en-US" sz="1800" b="1" dirty="0" smtClean="0">
                <a:latin typeface="Calibri"/>
              </a:rPr>
              <a:t>CPC</a:t>
            </a:r>
            <a:r>
              <a:rPr lang="en-US" sz="1800" dirty="0" smtClean="0">
                <a:latin typeface="Calibri"/>
              </a:rPr>
              <a:t>: Cost Per Click- this is the total cost divided by the total clicks</a:t>
            </a:r>
          </a:p>
          <a:p>
            <a:pPr lvl="2" fontAlgn="auto">
              <a:spcBef>
                <a:spcPts val="0"/>
              </a:spcBef>
              <a:spcAft>
                <a:spcPts val="0"/>
              </a:spcAft>
              <a:buFont typeface="Arial" pitchFamily="34" charset="0"/>
              <a:buChar char="•"/>
            </a:pPr>
            <a:r>
              <a:rPr lang="en-US" dirty="0" smtClean="0">
                <a:latin typeface="Calibri"/>
              </a:rPr>
              <a:t>This can be calculated per keyword, ad group, and/or account level</a:t>
            </a:r>
          </a:p>
          <a:p>
            <a:pPr lvl="2" fontAlgn="auto">
              <a:spcBef>
                <a:spcPts val="0"/>
              </a:spcBef>
              <a:spcAft>
                <a:spcPts val="0"/>
              </a:spcAft>
              <a:buFont typeface="Arial" pitchFamily="34" charset="0"/>
              <a:buChar char="•"/>
            </a:pPr>
            <a:r>
              <a:rPr lang="en-US" dirty="0" smtClean="0">
                <a:latin typeface="Calibri"/>
              </a:rPr>
              <a:t>A CPC goal can be set according to benchmarks from the Google Keyword Tool</a:t>
            </a:r>
          </a:p>
          <a:p>
            <a:pPr lvl="1" fontAlgn="auto">
              <a:spcBef>
                <a:spcPts val="0"/>
              </a:spcBef>
              <a:spcAft>
                <a:spcPts val="0"/>
              </a:spcAft>
              <a:buFont typeface="Arial" pitchFamily="34" charset="0"/>
              <a:buChar char="•"/>
            </a:pPr>
            <a:endParaRPr lang="en-US" sz="2800" dirty="0" smtClean="0">
              <a:latin typeface="Calibri"/>
            </a:endParaRPr>
          </a:p>
        </p:txBody>
      </p:sp>
      <p:sp>
        <p:nvSpPr>
          <p:cNvPr id="9" name="TextBox 8"/>
          <p:cNvSpPr txBox="1"/>
          <p:nvPr/>
        </p:nvSpPr>
        <p:spPr>
          <a:xfrm>
            <a:off x="152400" y="1752600"/>
            <a:ext cx="8763000" cy="1200329"/>
          </a:xfrm>
          <a:prstGeom prst="rect">
            <a:avLst/>
          </a:prstGeom>
          <a:noFill/>
        </p:spPr>
        <p:txBody>
          <a:bodyPr wrap="square" rtlCol="0">
            <a:spAutoFit/>
          </a:bodyPr>
          <a:lstStyle/>
          <a:p>
            <a:pPr algn="ctr" fontAlgn="auto">
              <a:spcBef>
                <a:spcPts val="0"/>
              </a:spcBef>
              <a:spcAft>
                <a:spcPts val="0"/>
              </a:spcAft>
            </a:pPr>
            <a:r>
              <a:rPr lang="en-US" sz="1800" dirty="0" smtClean="0">
                <a:latin typeface="Calibri"/>
              </a:rPr>
              <a:t>There are certain metrics that paint the best picture a search campaigns performance. These metrics can be found in the AdWords account for Google and the AdCenter account for Bing. Examples of where to find campaign success metrics for can be found on the </a:t>
            </a:r>
            <a:r>
              <a:rPr lang="en-US" sz="1800" b="1" dirty="0" smtClean="0">
                <a:latin typeface="Calibri"/>
                <a:hlinkClick r:id="rId3" action="ppaction://hlinksldjump"/>
              </a:rPr>
              <a:t>Google AdWords</a:t>
            </a:r>
            <a:r>
              <a:rPr lang="en-US" sz="1800" b="1" dirty="0" smtClean="0">
                <a:latin typeface="Calibri"/>
              </a:rPr>
              <a:t> </a:t>
            </a:r>
            <a:r>
              <a:rPr lang="en-US" sz="1800" dirty="0" smtClean="0">
                <a:latin typeface="Calibri"/>
              </a:rPr>
              <a:t>slide and the </a:t>
            </a:r>
            <a:r>
              <a:rPr lang="en-US" sz="1800" b="1" dirty="0" smtClean="0">
                <a:latin typeface="Calibri"/>
                <a:hlinkClick r:id="rId4" action="ppaction://hlinksldjump"/>
              </a:rPr>
              <a:t>Microsoft AdCenter </a:t>
            </a:r>
            <a:r>
              <a:rPr lang="en-US" sz="1800" dirty="0" smtClean="0">
                <a:latin typeface="Calibri"/>
              </a:rPr>
              <a:t>slide.</a:t>
            </a:r>
            <a:endParaRPr lang="en-US" sz="2800" dirty="0" smtClean="0">
              <a:latin typeface="Calibri"/>
            </a:endParaRPr>
          </a:p>
        </p:txBody>
      </p:sp>
    </p:spTree>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Success Metrics</a:t>
            </a:r>
            <a:endParaRPr lang="en-US" sz="3000" dirty="0"/>
          </a:p>
        </p:txBody>
      </p:sp>
      <p:sp>
        <p:nvSpPr>
          <p:cNvPr id="6" name="Rounded Rectangle 5"/>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Measuring the Quality of Traffic</a:t>
            </a:r>
          </a:p>
        </p:txBody>
      </p:sp>
      <p:sp>
        <p:nvSpPr>
          <p:cNvPr id="7" name="TextBox 6"/>
          <p:cNvSpPr txBox="1"/>
          <p:nvPr/>
        </p:nvSpPr>
        <p:spPr>
          <a:xfrm>
            <a:off x="228600" y="1524000"/>
            <a:ext cx="8305800" cy="4939814"/>
          </a:xfrm>
          <a:prstGeom prst="rect">
            <a:avLst/>
          </a:prstGeom>
          <a:noFill/>
        </p:spPr>
        <p:txBody>
          <a:bodyPr wrap="square" rtlCol="0">
            <a:spAutoFit/>
          </a:bodyPr>
          <a:lstStyle/>
          <a:p>
            <a:pPr lvl="1" fontAlgn="auto">
              <a:spcBef>
                <a:spcPts val="0"/>
              </a:spcBef>
              <a:spcAft>
                <a:spcPts val="0"/>
              </a:spcAft>
            </a:pPr>
            <a:r>
              <a:rPr lang="en-US" sz="1800" b="1" u="sng" dirty="0" smtClean="0">
                <a:latin typeface="Calibri"/>
              </a:rPr>
              <a:t>Quality of Visitor Metrics</a:t>
            </a:r>
            <a:r>
              <a:rPr lang="en-US" sz="1800" dirty="0" smtClean="0">
                <a:latin typeface="Calibri"/>
              </a:rPr>
              <a:t>: </a:t>
            </a:r>
            <a:r>
              <a:rPr lang="en-US" sz="1600" dirty="0" smtClean="0">
                <a:latin typeface="Calibri"/>
              </a:rPr>
              <a:t>Bounce Rate, Time on Site, and Pages per Visit all contribute to quality of visitor. If the metrics are showing good number this indicates that the site is engaging to the user. Further details on how to analyze quality of visitor metrics can be found in Helpful Tools - </a:t>
            </a:r>
            <a:r>
              <a:rPr lang="en-US" sz="1600" b="1" dirty="0" smtClean="0">
                <a:latin typeface="Calibri"/>
                <a:hlinkClick r:id="rId3" action="ppaction://hlinksldjump"/>
              </a:rPr>
              <a:t>Google Analytics</a:t>
            </a:r>
            <a:r>
              <a:rPr lang="en-US" sz="1600" b="1" dirty="0" smtClean="0">
                <a:latin typeface="Calibri"/>
              </a:rPr>
              <a:t>.</a:t>
            </a:r>
          </a:p>
          <a:p>
            <a:pPr lvl="1" fontAlgn="auto">
              <a:spcBef>
                <a:spcPts val="0"/>
              </a:spcBef>
              <a:spcAft>
                <a:spcPts val="0"/>
              </a:spcAft>
            </a:pPr>
            <a:endParaRPr lang="en-US" sz="900" dirty="0" smtClean="0">
              <a:latin typeface="Calibri"/>
            </a:endParaRPr>
          </a:p>
          <a:p>
            <a:pPr lvl="1" fontAlgn="auto">
              <a:spcBef>
                <a:spcPts val="0"/>
              </a:spcBef>
              <a:spcAft>
                <a:spcPts val="0"/>
              </a:spcAft>
              <a:buFont typeface="Arial" pitchFamily="34" charset="0"/>
              <a:buChar char="•"/>
            </a:pPr>
            <a:r>
              <a:rPr lang="en-US" sz="1800" b="1" dirty="0" smtClean="0">
                <a:latin typeface="Calibri"/>
              </a:rPr>
              <a:t> Bounce Rate</a:t>
            </a:r>
            <a:r>
              <a:rPr lang="en-US" sz="1800" dirty="0" smtClean="0">
                <a:latin typeface="Calibri"/>
              </a:rPr>
              <a:t>: </a:t>
            </a:r>
            <a:r>
              <a:rPr lang="en-US" sz="1600" dirty="0" smtClean="0">
                <a:latin typeface="Calibri"/>
              </a:rPr>
              <a:t>The amount of “bounces” divided by the total number of visits to the site</a:t>
            </a:r>
          </a:p>
          <a:p>
            <a:pPr lvl="2" fontAlgn="auto">
              <a:spcBef>
                <a:spcPts val="0"/>
              </a:spcBef>
              <a:spcAft>
                <a:spcPts val="0"/>
              </a:spcAft>
              <a:buFont typeface="Arial" pitchFamily="34" charset="0"/>
              <a:buChar char="•"/>
            </a:pPr>
            <a:r>
              <a:rPr lang="en-US" dirty="0" smtClean="0">
                <a:latin typeface="Calibri"/>
              </a:rPr>
              <a:t>A “bounce” is a visit in which the user leaves the site from the landing page without navigating to any other pages on the site.</a:t>
            </a:r>
          </a:p>
          <a:p>
            <a:pPr lvl="2" fontAlgn="auto">
              <a:spcBef>
                <a:spcPts val="0"/>
              </a:spcBef>
              <a:spcAft>
                <a:spcPts val="0"/>
              </a:spcAft>
              <a:buFont typeface="Arial" pitchFamily="34" charset="0"/>
              <a:buChar char="•"/>
            </a:pPr>
            <a:r>
              <a:rPr lang="en-US" dirty="0" smtClean="0">
                <a:latin typeface="Calibri"/>
              </a:rPr>
              <a:t>Custom tailoring landing pages to keywords is a great way to lower bounce rates.</a:t>
            </a:r>
          </a:p>
          <a:p>
            <a:pPr lvl="2" fontAlgn="auto">
              <a:spcBef>
                <a:spcPts val="0"/>
              </a:spcBef>
              <a:spcAft>
                <a:spcPts val="0"/>
              </a:spcAft>
              <a:buFont typeface="Arial" pitchFamily="34" charset="0"/>
              <a:buChar char="•"/>
            </a:pPr>
            <a:r>
              <a:rPr lang="en-US" dirty="0" smtClean="0">
                <a:latin typeface="Calibri"/>
              </a:rPr>
              <a:t>A benchmark has been set to 50% for Olay’s bounce rate.</a:t>
            </a:r>
          </a:p>
          <a:p>
            <a:pPr lvl="2" fontAlgn="auto">
              <a:spcBef>
                <a:spcPts val="0"/>
              </a:spcBef>
              <a:spcAft>
                <a:spcPts val="0"/>
              </a:spcAft>
            </a:pPr>
            <a:endParaRPr lang="en-US" sz="900" dirty="0" smtClean="0">
              <a:latin typeface="Calibri"/>
            </a:endParaRPr>
          </a:p>
          <a:p>
            <a:pPr lvl="1" fontAlgn="auto">
              <a:spcBef>
                <a:spcPts val="0"/>
              </a:spcBef>
              <a:spcAft>
                <a:spcPts val="0"/>
              </a:spcAft>
              <a:buFont typeface="Arial" pitchFamily="34" charset="0"/>
              <a:buChar char="•"/>
            </a:pPr>
            <a:r>
              <a:rPr lang="en-US" sz="1800" b="1" dirty="0" smtClean="0">
                <a:latin typeface="Calibri"/>
              </a:rPr>
              <a:t> Time on Site</a:t>
            </a:r>
            <a:r>
              <a:rPr lang="en-US" sz="1800" dirty="0" smtClean="0">
                <a:latin typeface="Calibri"/>
              </a:rPr>
              <a:t>: </a:t>
            </a:r>
            <a:r>
              <a:rPr lang="en-US" sz="1600" dirty="0" smtClean="0">
                <a:latin typeface="Calibri"/>
              </a:rPr>
              <a:t>The average amount of time visitors spend on the site</a:t>
            </a:r>
          </a:p>
          <a:p>
            <a:pPr lvl="2" fontAlgn="auto">
              <a:spcBef>
                <a:spcPts val="0"/>
              </a:spcBef>
              <a:spcAft>
                <a:spcPts val="0"/>
              </a:spcAft>
              <a:buFont typeface="Arial" pitchFamily="34" charset="0"/>
              <a:buChar char="•"/>
            </a:pPr>
            <a:r>
              <a:rPr lang="en-US" dirty="0" smtClean="0">
                <a:latin typeface="Calibri"/>
              </a:rPr>
              <a:t>The more time spent on the site means that users are finding content they are looking for and engaging with the site.</a:t>
            </a:r>
          </a:p>
          <a:p>
            <a:pPr lvl="2" fontAlgn="auto">
              <a:spcBef>
                <a:spcPts val="0"/>
              </a:spcBef>
              <a:spcAft>
                <a:spcPts val="0"/>
              </a:spcAft>
              <a:buFont typeface="Arial" pitchFamily="34" charset="0"/>
              <a:buChar char="•"/>
            </a:pPr>
            <a:r>
              <a:rPr lang="en-US" dirty="0" smtClean="0">
                <a:latin typeface="Calibri"/>
              </a:rPr>
              <a:t>A good time on site is above 1</a:t>
            </a:r>
            <a:r>
              <a:rPr lang="en-US" b="1" dirty="0" smtClean="0">
                <a:latin typeface="Calibri"/>
              </a:rPr>
              <a:t>.</a:t>
            </a:r>
            <a:r>
              <a:rPr lang="en-US" dirty="0" smtClean="0">
                <a:latin typeface="Calibri"/>
              </a:rPr>
              <a:t>5 - 2 minutes on average.</a:t>
            </a:r>
          </a:p>
          <a:p>
            <a:pPr lvl="2" fontAlgn="auto">
              <a:spcBef>
                <a:spcPts val="0"/>
              </a:spcBef>
              <a:spcAft>
                <a:spcPts val="0"/>
              </a:spcAft>
            </a:pPr>
            <a:endParaRPr lang="en-US" sz="900" dirty="0" smtClean="0">
              <a:latin typeface="Calibri"/>
            </a:endParaRPr>
          </a:p>
          <a:p>
            <a:pPr lvl="1" fontAlgn="auto">
              <a:spcBef>
                <a:spcPts val="0"/>
              </a:spcBef>
              <a:spcAft>
                <a:spcPts val="0"/>
              </a:spcAft>
              <a:buFont typeface="Arial" pitchFamily="34" charset="0"/>
              <a:buChar char="•"/>
            </a:pPr>
            <a:r>
              <a:rPr lang="en-US" sz="1800" b="1" dirty="0" smtClean="0">
                <a:latin typeface="Calibri"/>
              </a:rPr>
              <a:t> Pages per Visit</a:t>
            </a:r>
            <a:r>
              <a:rPr lang="en-US" sz="1800" dirty="0" smtClean="0">
                <a:latin typeface="Calibri"/>
              </a:rPr>
              <a:t>: </a:t>
            </a:r>
            <a:r>
              <a:rPr lang="en-US" sz="1600" dirty="0" smtClean="0">
                <a:latin typeface="Calibri"/>
              </a:rPr>
              <a:t>The average number of pages a user navigates to per visit</a:t>
            </a:r>
          </a:p>
          <a:p>
            <a:pPr lvl="2" fontAlgn="auto">
              <a:spcBef>
                <a:spcPts val="0"/>
              </a:spcBef>
              <a:spcAft>
                <a:spcPts val="0"/>
              </a:spcAft>
              <a:buFont typeface="Arial" pitchFamily="34" charset="0"/>
              <a:buChar char="•"/>
            </a:pPr>
            <a:r>
              <a:rPr lang="en-US" dirty="0" smtClean="0">
                <a:latin typeface="Calibri"/>
              </a:rPr>
              <a:t>The more the user navigates through the site is a good indication to whether or not the site is engaging to users.</a:t>
            </a:r>
          </a:p>
          <a:p>
            <a:pPr lvl="2" fontAlgn="auto">
              <a:spcBef>
                <a:spcPts val="0"/>
              </a:spcBef>
              <a:spcAft>
                <a:spcPts val="0"/>
              </a:spcAft>
              <a:buFont typeface="Arial" pitchFamily="34" charset="0"/>
              <a:buChar char="•"/>
            </a:pPr>
            <a:r>
              <a:rPr lang="en-US" dirty="0" smtClean="0">
                <a:latin typeface="Calibri"/>
              </a:rPr>
              <a:t>A good pages per visit metric could be considered 3</a:t>
            </a:r>
            <a:r>
              <a:rPr lang="en-US" b="1" dirty="0" smtClean="0">
                <a:latin typeface="Calibri"/>
              </a:rPr>
              <a:t>.</a:t>
            </a:r>
            <a:r>
              <a:rPr lang="en-US" dirty="0" smtClean="0">
                <a:latin typeface="Calibri"/>
              </a:rPr>
              <a:t>5 plus pages per visit on average.</a:t>
            </a:r>
          </a:p>
          <a:p>
            <a:pPr lvl="1" fontAlgn="auto">
              <a:spcBef>
                <a:spcPts val="0"/>
              </a:spcBef>
              <a:spcAft>
                <a:spcPts val="0"/>
              </a:spcAft>
              <a:buFont typeface="Arial" pitchFamily="34" charset="0"/>
              <a:buChar char="•"/>
            </a:pPr>
            <a:endParaRPr lang="en-US" sz="2800" dirty="0" smtClean="0">
              <a:latin typeface="Calibri"/>
            </a:endParaRPr>
          </a:p>
        </p:txBody>
      </p:sp>
    </p:spTree>
  </p:cSld>
  <p:clrMapOvr>
    <a:masterClrMapping/>
  </p:clrMapOvr>
  <p:transition spd="med"/>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Optimization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Optimizing?</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optimizing for paid search success. It is imperative that the search agency understand how to analyze the paid search account, what tools to use, what to look for, and how optimizations will affect the performance of the paid search campaign.</a:t>
            </a:r>
            <a:endParaRPr lang="en-US" sz="1400" dirty="0" smtClean="0">
              <a:latin typeface="+mn-lt"/>
            </a:endParaRPr>
          </a:p>
          <a:p>
            <a:pPr marL="0" indent="0">
              <a:spcBef>
                <a:spcPts val="0"/>
              </a:spcBef>
            </a:pPr>
            <a:endParaRPr lang="en-US" sz="1400" b="1" dirty="0" smtClean="0">
              <a:latin typeface="+mn-lt"/>
            </a:endParaRPr>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optimization best practices and how optimizing the account will affect paid search performance.</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590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Paid Search Optimization</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Optimizing Campaign Performance</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Optimizing for Quality of Visitor </a:t>
            </a:r>
            <a:endParaRPr lang="en-US" sz="1800" b="1" dirty="0" smtClean="0">
              <a:latin typeface="+mn-lt"/>
            </a:endParaRPr>
          </a:p>
          <a:p>
            <a:pPr marL="0" indent="0">
              <a:spcBef>
                <a:spcPts val="0"/>
              </a:spcBef>
            </a:pPr>
            <a:endParaRPr lang="en-US" sz="1000" b="1" dirty="0" smtClean="0"/>
          </a:p>
          <a:p>
            <a:pPr marL="0" indent="0">
              <a:spcBef>
                <a:spcPts val="0"/>
              </a:spcBef>
            </a:pP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Optimization Best Practices</a:t>
            </a:r>
            <a:endParaRPr lang="en-US" sz="3000" dirty="0"/>
          </a:p>
        </p:txBody>
      </p:sp>
      <p:sp>
        <p:nvSpPr>
          <p:cNvPr id="6" name="Rounded Rectangle 5"/>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Optimizing Campaign Performance</a:t>
            </a:r>
          </a:p>
        </p:txBody>
      </p:sp>
      <p:sp>
        <p:nvSpPr>
          <p:cNvPr id="7" name="TextBox 6"/>
          <p:cNvSpPr txBox="1"/>
          <p:nvPr/>
        </p:nvSpPr>
        <p:spPr>
          <a:xfrm>
            <a:off x="228600" y="1524000"/>
            <a:ext cx="8305800" cy="1231106"/>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sz="1800" dirty="0" smtClean="0">
                <a:latin typeface="Calibri"/>
              </a:rPr>
              <a:t>A </a:t>
            </a:r>
            <a:r>
              <a:rPr lang="en-US" sz="1800" dirty="0" err="1" smtClean="0">
                <a:latin typeface="Calibri"/>
              </a:rPr>
              <a:t>flighted</a:t>
            </a:r>
            <a:r>
              <a:rPr lang="en-US" sz="1800" dirty="0" smtClean="0">
                <a:latin typeface="Calibri"/>
              </a:rPr>
              <a:t> implementation of optimizations must be utilized</a:t>
            </a:r>
          </a:p>
          <a:p>
            <a:pPr lvl="1" fontAlgn="auto">
              <a:spcBef>
                <a:spcPts val="0"/>
              </a:spcBef>
              <a:spcAft>
                <a:spcPts val="0"/>
              </a:spcAft>
              <a:buFont typeface="Arial" pitchFamily="34" charset="0"/>
              <a:buChar char="•"/>
            </a:pPr>
            <a:r>
              <a:rPr lang="en-US" dirty="0" smtClean="0">
                <a:latin typeface="Calibri"/>
              </a:rPr>
              <a:t>If too many different optimizations are implemented all at once there is no way to tell what change made had what effect</a:t>
            </a:r>
          </a:p>
          <a:p>
            <a:pPr lvl="1" fontAlgn="auto">
              <a:spcBef>
                <a:spcPts val="0"/>
              </a:spcBef>
              <a:spcAft>
                <a:spcPts val="0"/>
              </a:spcAft>
              <a:buFont typeface="Arial" pitchFamily="34" charset="0"/>
              <a:buChar char="•"/>
            </a:pPr>
            <a:r>
              <a:rPr lang="en-US" dirty="0" smtClean="0">
                <a:latin typeface="Calibri"/>
              </a:rPr>
              <a:t>Each change should be given between 1-2 weeks minimum (depending on the size of the change) to show its effect on the account before further optimizations are made.</a:t>
            </a:r>
          </a:p>
        </p:txBody>
      </p:sp>
      <p:graphicFrame>
        <p:nvGraphicFramePr>
          <p:cNvPr id="10" name="Diagram 9"/>
          <p:cNvGraphicFramePr/>
          <p:nvPr/>
        </p:nvGraphicFramePr>
        <p:xfrm>
          <a:off x="304800" y="2819400"/>
          <a:ext cx="8534400" cy="322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algn="ctr"/>
            <a:r>
              <a:rPr lang="en-US" sz="3000" dirty="0" smtClean="0"/>
              <a:t>Optimizations Best Practices</a:t>
            </a:r>
            <a:endParaRPr lang="en-US" sz="3000" dirty="0"/>
          </a:p>
        </p:txBody>
      </p:sp>
      <p:sp>
        <p:nvSpPr>
          <p:cNvPr id="6" name="Rounded Rectangle 5"/>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Optimizing for Better Quality of Visitor</a:t>
            </a:r>
          </a:p>
        </p:txBody>
      </p:sp>
      <p:sp>
        <p:nvSpPr>
          <p:cNvPr id="7" name="TextBox 6"/>
          <p:cNvSpPr txBox="1"/>
          <p:nvPr/>
        </p:nvSpPr>
        <p:spPr>
          <a:xfrm>
            <a:off x="228600" y="1524000"/>
            <a:ext cx="8305800" cy="861774"/>
          </a:xfrm>
          <a:prstGeom prst="rect">
            <a:avLst/>
          </a:prstGeom>
          <a:noFill/>
        </p:spPr>
        <p:txBody>
          <a:bodyPr wrap="square" rtlCol="0">
            <a:spAutoFit/>
          </a:bodyPr>
          <a:lstStyle/>
          <a:p>
            <a:pPr lvl="1" fontAlgn="auto">
              <a:spcBef>
                <a:spcPts val="0"/>
              </a:spcBef>
              <a:spcAft>
                <a:spcPts val="0"/>
              </a:spcAft>
            </a:pPr>
            <a:r>
              <a:rPr lang="en-US" sz="1800" b="1" u="sng" dirty="0" smtClean="0">
                <a:latin typeface="Calibri"/>
              </a:rPr>
              <a:t>Quality of Visitor Metrics</a:t>
            </a:r>
            <a:r>
              <a:rPr lang="en-US" sz="1800" dirty="0" smtClean="0">
                <a:latin typeface="Calibri"/>
              </a:rPr>
              <a:t>: </a:t>
            </a:r>
            <a:r>
              <a:rPr lang="en-US" sz="1600" dirty="0" smtClean="0">
                <a:latin typeface="Calibri"/>
              </a:rPr>
              <a:t>Bounce Rate, Time on Site, and Pages per Visit are the first thing to look at when optimizing for quality of visitor. More information can be found in the Helpful Tools Slides – </a:t>
            </a:r>
            <a:r>
              <a:rPr lang="en-US" sz="1600" b="1" dirty="0" smtClean="0">
                <a:latin typeface="Calibri"/>
                <a:hlinkClick r:id="rId3" action="ppaction://hlinksldjump"/>
              </a:rPr>
              <a:t>Google Analytics Quality of Visitor</a:t>
            </a:r>
            <a:r>
              <a:rPr lang="en-US" sz="1600" b="1" dirty="0" smtClean="0">
                <a:latin typeface="Calibri"/>
              </a:rPr>
              <a:t>.</a:t>
            </a:r>
          </a:p>
        </p:txBody>
      </p:sp>
      <p:sp>
        <p:nvSpPr>
          <p:cNvPr id="9" name="Rounded Rectangle 8"/>
          <p:cNvSpPr/>
          <p:nvPr/>
        </p:nvSpPr>
        <p:spPr bwMode="auto">
          <a:xfrm>
            <a:off x="228600" y="2743200"/>
            <a:ext cx="3200400" cy="1981200"/>
          </a:xfrm>
          <a:prstGeom prst="roundRect">
            <a:avLst/>
          </a:prstGeom>
          <a:solidFill>
            <a:schemeClr val="tx1">
              <a:lumMod val="50000"/>
              <a:lumOff val="50000"/>
            </a:schemeClr>
          </a:solidFill>
          <a:ln>
            <a:headEnd type="none" w="med" len="med"/>
            <a:tailEnd type="none" w="med" len="med"/>
          </a:ln>
          <a:scene3d>
            <a:camera prst="orthographicFront"/>
            <a:lightRig rig="threePt" dir="t"/>
          </a:scene3d>
          <a:sp3d>
            <a:bevelT prst="slope"/>
          </a:sp3d>
        </p:spPr>
        <p:style>
          <a:lnRef idx="1">
            <a:schemeClr val="accent1"/>
          </a:lnRef>
          <a:fillRef idx="1002">
            <a:schemeClr val="dk2"/>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r>
              <a:rPr lang="en-US" sz="1600" dirty="0" smtClean="0">
                <a:solidFill>
                  <a:srgbClr val="000000"/>
                </a:solidFill>
                <a:latin typeface="Arial" charset="0"/>
              </a:rPr>
              <a:t>High Bounce Rates, Low Time on Site and Low Pages per Visit  means that the User is not finding what they are looking for or not engaged in the content provided</a:t>
            </a:r>
          </a:p>
        </p:txBody>
      </p:sp>
      <p:sp>
        <p:nvSpPr>
          <p:cNvPr id="10" name="Rounded Rectangle 9"/>
          <p:cNvSpPr/>
          <p:nvPr/>
        </p:nvSpPr>
        <p:spPr bwMode="auto">
          <a:xfrm>
            <a:off x="4419600" y="2667000"/>
            <a:ext cx="4191000" cy="3505200"/>
          </a:xfrm>
          <a:prstGeom prst="roundRect">
            <a:avLst/>
          </a:prstGeom>
          <a:solidFill>
            <a:schemeClr val="tx1">
              <a:lumMod val="50000"/>
              <a:lumOff val="50000"/>
            </a:schemeClr>
          </a:solidFill>
          <a:ln>
            <a:headEnd type="none" w="med" len="med"/>
            <a:tailEnd type="none" w="med" len="med"/>
          </a:ln>
          <a:scene3d>
            <a:camera prst="orthographicFront"/>
            <a:lightRig rig="threePt" dir="t"/>
          </a:scene3d>
          <a:sp3d>
            <a:bevelT prst="slope"/>
          </a:sp3d>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Wingdings" pitchFamily="2" charset="2"/>
              <a:buNone/>
            </a:pPr>
            <a:r>
              <a:rPr lang="en-US" b="1" dirty="0" smtClean="0">
                <a:solidFill>
                  <a:srgbClr val="000000"/>
                </a:solidFill>
                <a:cs typeface="Arial" pitchFamily="34" charset="0"/>
              </a:rPr>
              <a:t>Possible Solutions:</a:t>
            </a:r>
          </a:p>
          <a:p>
            <a:pPr>
              <a:spcBef>
                <a:spcPct val="25000"/>
              </a:spcBef>
              <a:buFont typeface="Arial" pitchFamily="34" charset="0"/>
              <a:buChar char="•"/>
            </a:pPr>
            <a:r>
              <a:rPr lang="en-US" dirty="0" smtClean="0">
                <a:solidFill>
                  <a:srgbClr val="000000"/>
                </a:solidFill>
                <a:cs typeface="Arial" pitchFamily="34" charset="0"/>
              </a:rPr>
              <a:t> New Ad Copy**</a:t>
            </a:r>
          </a:p>
          <a:p>
            <a:pPr marL="0" lvl="1">
              <a:spcBef>
                <a:spcPct val="25000"/>
              </a:spcBef>
              <a:buFont typeface="Arial" pitchFamily="34" charset="0"/>
              <a:buChar char="•"/>
            </a:pPr>
            <a:r>
              <a:rPr lang="en-US" dirty="0" smtClean="0">
                <a:solidFill>
                  <a:srgbClr val="000000"/>
                </a:solidFill>
                <a:cs typeface="Arial" pitchFamily="34" charset="0"/>
              </a:rPr>
              <a:t>More relevant landing page to what the user is searching</a:t>
            </a:r>
          </a:p>
          <a:p>
            <a:pPr marL="0" lvl="1">
              <a:spcBef>
                <a:spcPct val="25000"/>
              </a:spcBef>
              <a:buFont typeface="Arial" pitchFamily="34" charset="0"/>
              <a:buChar char="•"/>
            </a:pPr>
            <a:r>
              <a:rPr lang="en-US" dirty="0" smtClean="0">
                <a:solidFill>
                  <a:srgbClr val="000000"/>
                </a:solidFill>
                <a:cs typeface="Arial" pitchFamily="34" charset="0"/>
              </a:rPr>
              <a:t>Stronger call to action to entice the user</a:t>
            </a:r>
          </a:p>
          <a:p>
            <a:pPr>
              <a:spcBef>
                <a:spcPct val="25000"/>
              </a:spcBef>
              <a:buFont typeface="Arial" pitchFamily="34" charset="0"/>
              <a:buChar char="•"/>
            </a:pPr>
            <a:r>
              <a:rPr lang="en-US" dirty="0" smtClean="0">
                <a:solidFill>
                  <a:srgbClr val="000000"/>
                </a:solidFill>
                <a:cs typeface="Arial" pitchFamily="34" charset="0"/>
              </a:rPr>
              <a:t>New content for the search term</a:t>
            </a:r>
          </a:p>
          <a:p>
            <a:pPr marL="0" lvl="1">
              <a:spcBef>
                <a:spcPct val="25000"/>
              </a:spcBef>
              <a:buFont typeface="Arial" pitchFamily="34" charset="0"/>
              <a:buChar char="•"/>
            </a:pPr>
            <a:r>
              <a:rPr lang="en-US" dirty="0" smtClean="0">
                <a:solidFill>
                  <a:srgbClr val="000000"/>
                </a:solidFill>
                <a:cs typeface="Arial" pitchFamily="34" charset="0"/>
              </a:rPr>
              <a:t>Stronger CTR that informs the user of the designed action of the landing page</a:t>
            </a:r>
          </a:p>
        </p:txBody>
      </p:sp>
      <p:sp>
        <p:nvSpPr>
          <p:cNvPr id="11" name="Rounded Rectangle 10"/>
          <p:cNvSpPr/>
          <p:nvPr/>
        </p:nvSpPr>
        <p:spPr bwMode="auto">
          <a:xfrm>
            <a:off x="381000" y="5029200"/>
            <a:ext cx="3124200" cy="685800"/>
          </a:xfrm>
          <a:prstGeom prst="roundRect">
            <a:avLst/>
          </a:prstGeom>
          <a:solidFill>
            <a:schemeClr val="tx1">
              <a:lumMod val="50000"/>
              <a:lumOff val="50000"/>
            </a:schemeClr>
          </a:solidFill>
          <a:ln>
            <a:headEnd type="none" w="med" len="med"/>
            <a:tailEnd type="none" w="med" len="med"/>
          </a:ln>
          <a:scene3d>
            <a:camera prst="orthographicFront"/>
            <a:lightRig rig="threePt" dir="t"/>
          </a:scene3d>
          <a:sp3d>
            <a:bevelT prst="slope"/>
          </a:sp3d>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r>
              <a:rPr lang="en-US" b="1" dirty="0" smtClean="0">
                <a:solidFill>
                  <a:srgbClr val="000000"/>
                </a:solidFill>
                <a:cs typeface="Arial" pitchFamily="34" charset="0"/>
              </a:rPr>
              <a:t>**If CTR is strong then the ad copy should NOT be the problem.</a:t>
            </a:r>
          </a:p>
        </p:txBody>
      </p:sp>
    </p:spTree>
  </p:cSld>
  <p:clrMapOvr>
    <a:masterClrMapping/>
  </p:clrMapOvr>
  <p:transition spd="med"/>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Olay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Olay Best Practices?</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managing paid search and therefore, must understand the best practices for managing the Olay account. It is imperative that the paid search agency understand how to manage overlapping keywords across multiple boutiques within the paid search account, how to drive strategy for initiatives, how to leverage keyword seasonality and trends, how to compete effectively with e-retailers, and how to use paid search in breakthrough ways.</a:t>
            </a:r>
            <a:endParaRPr lang="en-US" sz="1400" dirty="0" smtClean="0">
              <a:latin typeface="+mn-lt"/>
            </a:endParaRPr>
          </a:p>
          <a:p>
            <a:pPr marL="0" indent="0">
              <a:spcBef>
                <a:spcPts val="0"/>
              </a:spcBef>
            </a:pPr>
            <a:endParaRPr lang="en-US" sz="1400" b="1" dirty="0" smtClean="0">
              <a:latin typeface="+mn-lt"/>
            </a:endParaRPr>
          </a:p>
          <a:p>
            <a:pPr marL="0" indent="0">
              <a:spcBef>
                <a:spcPts val="0"/>
              </a:spcBef>
            </a:pPr>
            <a:r>
              <a:rPr lang="en-US" sz="1800" b="1" dirty="0" smtClean="0"/>
              <a:t>Marketing: </a:t>
            </a:r>
            <a:r>
              <a:rPr lang="en-US" sz="1400" dirty="0" smtClean="0"/>
              <a:t>The marketing team should be cognizant of Olay best practices because they present insight into how new products and initiatives perform, how each Olay boutique performs, the difference in performance for each Olay Website, how Olay and e-retailers compete, breakthrough ways for Olay to use paid and organic search, and insight into user search seasonality, including historical user search trends.</a:t>
            </a:r>
          </a:p>
          <a:p>
            <a:pPr marL="0" indent="0">
              <a:spcBef>
                <a:spcPts val="0"/>
              </a:spcBef>
            </a:pPr>
            <a:endParaRPr lang="en-US" sz="1400"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Olay best practices and understand why they are important to the success of the paid search campaign.</a:t>
            </a:r>
          </a:p>
          <a:p>
            <a:pPr marL="0" indent="0">
              <a:spcBef>
                <a:spcPts val="0"/>
              </a:spcBef>
            </a:pPr>
            <a:endParaRPr lang="en-US" sz="1400" dirty="0" smtClean="0"/>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3352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209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228600" y="4038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139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Best Practices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Initiative vs. Always On Campaigns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Managing Multiple Boutiques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Managing Multiple Olay Accounts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Olay vs. e-Retailer</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9" action="ppaction://hlinksldjump"/>
              </a:rPr>
              <a:t>Breakthrough Ways to Use Paid Search</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10" action="ppaction://hlinksldjump"/>
              </a:rPr>
              <a:t>Monitoring Keyword Seasonality</a:t>
            </a:r>
            <a:endParaRPr lang="en-US" sz="1800" b="1" dirty="0" smtClean="0">
              <a:latin typeface="+mn-lt"/>
            </a:endParaRPr>
          </a:p>
          <a:p>
            <a:pPr marL="0" indent="0">
              <a:spcBef>
                <a:spcPts val="0"/>
              </a:spcBef>
            </a:pPr>
            <a:endParaRPr lang="en-US" sz="1000" b="1" dirty="0" smtClean="0"/>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3352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Brand Team: Roles and Responsibilities</a:t>
            </a:r>
            <a:endParaRPr lang="en-US" dirty="0"/>
          </a:p>
        </p:txBody>
      </p:sp>
      <p:sp>
        <p:nvSpPr>
          <p:cNvPr id="4" name="Rectangle 3"/>
          <p:cNvSpPr/>
          <p:nvPr/>
        </p:nvSpPr>
        <p:spPr bwMode="auto">
          <a:xfrm>
            <a:off x="609600" y="1902025"/>
            <a:ext cx="2462150" cy="36576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119063" indent="-119063">
              <a:spcBef>
                <a:spcPts val="600"/>
              </a:spcBef>
              <a:buClrTx/>
              <a:buFont typeface="Wingdings" pitchFamily="2" charset="2"/>
              <a:buChar char="ü"/>
            </a:pPr>
            <a:r>
              <a:rPr lang="en-US" dirty="0" smtClean="0">
                <a:latin typeface="+mn-lt"/>
              </a:rPr>
              <a:t>Own vision for  Regional Search Strategy and overall execution and performance</a:t>
            </a:r>
          </a:p>
          <a:p>
            <a:pPr marL="119063" indent="-119063">
              <a:spcBef>
                <a:spcPts val="600"/>
              </a:spcBef>
              <a:buClrTx/>
              <a:buFont typeface="Wingdings" pitchFamily="2" charset="2"/>
              <a:buChar char="ü"/>
            </a:pPr>
            <a:r>
              <a:rPr kumimoji="0" lang="en-US" sz="1400" b="0" i="0" u="none" strike="noStrike" cap="none" normalizeH="0" baseline="0" dirty="0" smtClean="0">
                <a:ln>
                  <a:noFill/>
                </a:ln>
                <a:solidFill>
                  <a:srgbClr val="000000"/>
                </a:solidFill>
                <a:effectLst/>
                <a:latin typeface="+mn-lt"/>
              </a:rPr>
              <a:t>Provide strategic guidance to Search Agency in Keyword</a:t>
            </a:r>
            <a:r>
              <a:rPr kumimoji="0" lang="en-US" sz="1400" b="0" i="0" u="none" strike="noStrike" cap="none" normalizeH="0" dirty="0" smtClean="0">
                <a:ln>
                  <a:noFill/>
                </a:ln>
                <a:solidFill>
                  <a:srgbClr val="000000"/>
                </a:solidFill>
                <a:effectLst/>
                <a:latin typeface="+mn-lt"/>
              </a:rPr>
              <a:t> and Ad Copy development</a:t>
            </a:r>
          </a:p>
          <a:p>
            <a:pPr marL="119063" indent="-119063">
              <a:spcBef>
                <a:spcPts val="600"/>
              </a:spcBef>
              <a:buClrTx/>
              <a:buFont typeface="Wingdings" pitchFamily="2" charset="2"/>
              <a:buChar char="ü"/>
            </a:pPr>
            <a:r>
              <a:rPr kumimoji="0" lang="en-US" sz="1400" b="0" i="0" u="none" strike="noStrike" cap="none" normalizeH="0" baseline="0" dirty="0" smtClean="0">
                <a:ln>
                  <a:noFill/>
                </a:ln>
                <a:solidFill>
                  <a:srgbClr val="000000"/>
                </a:solidFill>
                <a:effectLst/>
                <a:latin typeface="+mn-lt"/>
              </a:rPr>
              <a:t>Facilitate</a:t>
            </a:r>
            <a:r>
              <a:rPr kumimoji="0" lang="en-US" sz="1400" b="0" i="0" u="none" strike="noStrike" cap="none" normalizeH="0" dirty="0" smtClean="0">
                <a:ln>
                  <a:noFill/>
                </a:ln>
                <a:solidFill>
                  <a:srgbClr val="000000"/>
                </a:solidFill>
                <a:effectLst/>
                <a:latin typeface="+mn-lt"/>
              </a:rPr>
              <a:t> </a:t>
            </a:r>
            <a:r>
              <a:rPr lang="en-US" dirty="0" smtClean="0">
                <a:latin typeface="+mn-lt"/>
              </a:rPr>
              <a:t>information sharing </a:t>
            </a:r>
            <a:r>
              <a:rPr kumimoji="0" lang="en-US" sz="1400" b="0" i="0" u="none" strike="noStrike" cap="none" normalizeH="0" dirty="0" smtClean="0">
                <a:ln>
                  <a:noFill/>
                </a:ln>
                <a:solidFill>
                  <a:srgbClr val="000000"/>
                </a:solidFill>
                <a:effectLst/>
                <a:latin typeface="+mn-lt"/>
              </a:rPr>
              <a:t>between search, digital, and media agencies, particularly for initiatives</a:t>
            </a:r>
          </a:p>
          <a:p>
            <a:pPr marL="119063" indent="-119063">
              <a:spcBef>
                <a:spcPts val="600"/>
              </a:spcBef>
              <a:buClrTx/>
              <a:buFont typeface="Wingdings" pitchFamily="2" charset="2"/>
              <a:buChar char="ü"/>
            </a:pPr>
            <a:r>
              <a:rPr lang="en-US" dirty="0" smtClean="0">
                <a:latin typeface="+mn-lt"/>
              </a:rPr>
              <a:t>Ensure Search Agency is employing strategies to maximize budget efficiency and continuously optimize</a:t>
            </a:r>
            <a:endParaRPr kumimoji="0" lang="en-US" sz="1400" b="0" i="0" u="none" strike="noStrike" cap="none" normalizeH="0" dirty="0" smtClean="0">
              <a:ln>
                <a:noFill/>
              </a:ln>
              <a:solidFill>
                <a:srgbClr val="000000"/>
              </a:solidFill>
              <a:effectLst/>
              <a:latin typeface="+mn-lt"/>
            </a:endParaRPr>
          </a:p>
          <a:p>
            <a:pPr marL="119063" indent="-119063">
              <a:spcBef>
                <a:spcPts val="600"/>
              </a:spcBef>
              <a:buClrTx/>
            </a:pPr>
            <a:endParaRPr kumimoji="0" lang="en-US" sz="1400" b="0" i="0" u="none" strike="noStrike" cap="none" normalizeH="0" baseline="0" dirty="0" smtClean="0">
              <a:ln>
                <a:noFill/>
              </a:ln>
              <a:solidFill>
                <a:srgbClr val="000000"/>
              </a:solidFill>
              <a:effectLst/>
              <a:latin typeface="+mn-lt"/>
            </a:endParaRPr>
          </a:p>
        </p:txBody>
      </p:sp>
      <p:sp>
        <p:nvSpPr>
          <p:cNvPr id="5" name="Rectangle 4"/>
          <p:cNvSpPr/>
          <p:nvPr/>
        </p:nvSpPr>
        <p:spPr bwMode="auto">
          <a:xfrm>
            <a:off x="3186550" y="1902025"/>
            <a:ext cx="2462150" cy="36576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119063" indent="-119063">
              <a:spcBef>
                <a:spcPts val="600"/>
              </a:spcBef>
              <a:buFont typeface="Wingdings" pitchFamily="2" charset="2"/>
              <a:buChar char="ü"/>
            </a:pPr>
            <a:r>
              <a:rPr lang="en-US" dirty="0" smtClean="0">
                <a:latin typeface="+mn-lt"/>
              </a:rPr>
              <a:t>Oversee Organic Search Optimization efforts by Search Agency, Digital Agency and Technical Agency</a:t>
            </a:r>
          </a:p>
        </p:txBody>
      </p:sp>
      <p:sp>
        <p:nvSpPr>
          <p:cNvPr id="6" name="Rectangle 5"/>
          <p:cNvSpPr/>
          <p:nvPr/>
        </p:nvSpPr>
        <p:spPr bwMode="auto">
          <a:xfrm>
            <a:off x="5772400" y="1902025"/>
            <a:ext cx="2462150" cy="36576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119063" indent="-119063">
              <a:spcBef>
                <a:spcPts val="600"/>
              </a:spcBef>
              <a:buFont typeface="Wingdings" pitchFamily="2" charset="2"/>
              <a:buChar char="ü"/>
            </a:pPr>
            <a:r>
              <a:rPr lang="en-US" dirty="0" smtClean="0">
                <a:latin typeface="+mn-lt"/>
              </a:rPr>
              <a:t>Ensure ER agency evaluates all opportunities in ER/PR initiatives that drive Organic Search</a:t>
            </a:r>
          </a:p>
          <a:p>
            <a:pPr marL="119063" lvl="0" indent="-119063">
              <a:spcBef>
                <a:spcPts val="600"/>
              </a:spcBef>
              <a:buFont typeface="Wingdings" pitchFamily="2" charset="2"/>
              <a:buChar char="ü"/>
            </a:pPr>
            <a:r>
              <a:rPr lang="en-US" dirty="0" smtClean="0">
                <a:latin typeface="Calibri"/>
              </a:rPr>
              <a:t>Create Content that adheres to Organic Search Best Practices</a:t>
            </a:r>
          </a:p>
          <a:p>
            <a:pPr marL="119063" lvl="0" indent="-119063">
              <a:spcBef>
                <a:spcPts val="600"/>
              </a:spcBef>
              <a:buFont typeface="Wingdings" pitchFamily="2" charset="2"/>
              <a:buChar char="ü"/>
            </a:pPr>
            <a:r>
              <a:rPr lang="en-US" dirty="0" smtClean="0">
                <a:latin typeface="Calibri"/>
              </a:rPr>
              <a:t>Identify opportunities for Linking Partnerships between Olay.com and relevant 3</a:t>
            </a:r>
            <a:r>
              <a:rPr lang="en-US" baseline="30000" dirty="0" smtClean="0">
                <a:latin typeface="Calibri"/>
              </a:rPr>
              <a:t>rd</a:t>
            </a:r>
            <a:r>
              <a:rPr lang="en-US" dirty="0" smtClean="0">
                <a:latin typeface="Calibri"/>
              </a:rPr>
              <a:t> party sites</a:t>
            </a:r>
          </a:p>
          <a:p>
            <a:pPr marL="119063" indent="-119063">
              <a:spcBef>
                <a:spcPts val="600"/>
              </a:spcBef>
            </a:pPr>
            <a:endParaRPr lang="en-US" dirty="0" smtClean="0">
              <a:latin typeface="+mn-lt"/>
            </a:endParaRPr>
          </a:p>
          <a:p>
            <a:pPr marL="119063" indent="-119063">
              <a:spcBef>
                <a:spcPts val="600"/>
              </a:spcBef>
              <a:buFont typeface="Wingdings" pitchFamily="2" charset="2"/>
              <a:buChar char="ü"/>
            </a:pPr>
            <a:endParaRPr lang="en-US" dirty="0" smtClean="0">
              <a:latin typeface="+mn-lt"/>
            </a:endParaRP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9" name="Rectangle 8"/>
          <p:cNvSpPr/>
          <p:nvPr/>
        </p:nvSpPr>
        <p:spPr bwMode="auto">
          <a:xfrm>
            <a:off x="616525" y="1216225"/>
            <a:ext cx="2462150" cy="60960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algn="ctr">
              <a:buClr>
                <a:schemeClr val="tx2"/>
              </a:buClr>
            </a:pPr>
            <a:r>
              <a:rPr lang="en-US" sz="2000" b="1" dirty="0" smtClean="0">
                <a:latin typeface="+mn-lt"/>
              </a:rPr>
              <a:t>Brand Manager</a:t>
            </a:r>
          </a:p>
        </p:txBody>
      </p:sp>
      <p:sp>
        <p:nvSpPr>
          <p:cNvPr id="10" name="Rectangle 9"/>
          <p:cNvSpPr/>
          <p:nvPr/>
        </p:nvSpPr>
        <p:spPr bwMode="auto">
          <a:xfrm>
            <a:off x="3193475" y="1216225"/>
            <a:ext cx="2462150" cy="60960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marL="0" marR="0" indent="0" algn="ctr" defTabSz="914400" eaLnBrk="1" latinLnBrk="0" hangingPunct="1">
              <a:lnSpc>
                <a:spcPct val="100000"/>
              </a:lnSpc>
              <a:buClr>
                <a:schemeClr val="tx2"/>
              </a:buClr>
              <a:buSzTx/>
              <a:buFont typeface="Wingdings" pitchFamily="2" charset="2"/>
              <a:buNone/>
              <a:tabLst/>
            </a:pPr>
            <a:r>
              <a:rPr lang="en-US" sz="2000" b="1" dirty="0" smtClean="0">
                <a:latin typeface="+mn-lt"/>
              </a:rPr>
              <a:t>DMM</a:t>
            </a:r>
          </a:p>
        </p:txBody>
      </p:sp>
      <p:sp>
        <p:nvSpPr>
          <p:cNvPr id="11" name="Rectangle 10"/>
          <p:cNvSpPr/>
          <p:nvPr/>
        </p:nvSpPr>
        <p:spPr bwMode="auto">
          <a:xfrm>
            <a:off x="5779325" y="1216225"/>
            <a:ext cx="2462150" cy="60960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algn="ctr">
              <a:buClr>
                <a:schemeClr val="tx2"/>
              </a:buClr>
            </a:pPr>
            <a:r>
              <a:rPr lang="en-US" sz="2000" b="1" dirty="0" smtClean="0">
                <a:latin typeface="+mn-lt"/>
              </a:rPr>
              <a:t>ER/PR</a:t>
            </a:r>
          </a:p>
        </p:txBody>
      </p:sp>
      <p:sp>
        <p:nvSpPr>
          <p:cNvPr id="1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2" name="Chevron 11"/>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Critical Partnerships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140</a:t>
            </a:fld>
            <a:endParaRPr lang="en-US" dirty="0">
              <a:solidFill>
                <a:srgbClr val="002C69"/>
              </a:solidFill>
            </a:endParaRPr>
          </a:p>
        </p:txBody>
      </p:sp>
      <p:sp>
        <p:nvSpPr>
          <p:cNvPr id="7" name="Rounded Rectangle 6"/>
          <p:cNvSpPr/>
          <p:nvPr/>
        </p:nvSpPr>
        <p:spPr>
          <a:xfrm>
            <a:off x="304800" y="990600"/>
            <a:ext cx="2057400" cy="2057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Initiative</a:t>
            </a:r>
            <a:r>
              <a:rPr lang="en-US" sz="2400" b="1" dirty="0">
                <a:latin typeface="Calibri"/>
              </a:rPr>
              <a:t> </a:t>
            </a:r>
            <a:r>
              <a:rPr lang="en-US" sz="2400" b="1" dirty="0" smtClean="0">
                <a:latin typeface="Calibri"/>
              </a:rPr>
              <a:t>Campaigns</a:t>
            </a:r>
          </a:p>
        </p:txBody>
      </p:sp>
      <p:cxnSp>
        <p:nvCxnSpPr>
          <p:cNvPr id="12" name="Straight Connector 11"/>
          <p:cNvCxnSpPr/>
          <p:nvPr/>
        </p:nvCxnSpPr>
        <p:spPr bwMode="auto">
          <a:xfrm>
            <a:off x="304800" y="3733800"/>
            <a:ext cx="8305800" cy="0"/>
          </a:xfrm>
          <a:prstGeom prst="line">
            <a:avLst/>
          </a:prstGeom>
          <a:solidFill>
            <a:schemeClr val="bg1"/>
          </a:solidFill>
          <a:ln w="19050" cap="flat" cmpd="sng" algn="ctr">
            <a:solidFill>
              <a:srgbClr val="948A54"/>
            </a:solidFill>
            <a:prstDash val="solid"/>
            <a:round/>
            <a:headEnd type="none" w="med" len="med"/>
            <a:tailEnd type="none" w="med" len="med"/>
          </a:ln>
          <a:effectLst/>
        </p:spPr>
      </p:cxnSp>
      <p:cxnSp>
        <p:nvCxnSpPr>
          <p:cNvPr id="11" name="Straight Connector 10"/>
          <p:cNvCxnSpPr/>
          <p:nvPr/>
        </p:nvCxnSpPr>
        <p:spPr bwMode="auto">
          <a:xfrm>
            <a:off x="304800" y="3352800"/>
            <a:ext cx="8305800" cy="0"/>
          </a:xfrm>
          <a:prstGeom prst="line">
            <a:avLst/>
          </a:prstGeom>
          <a:solidFill>
            <a:schemeClr val="bg1"/>
          </a:solidFill>
          <a:ln w="19050" cap="flat" cmpd="sng" algn="ctr">
            <a:solidFill>
              <a:srgbClr val="948A54"/>
            </a:solidFill>
            <a:prstDash val="solid"/>
            <a:round/>
            <a:headEnd type="none" w="med" len="med"/>
            <a:tailEnd type="none" w="med" len="med"/>
          </a:ln>
          <a:effectLst/>
        </p:spPr>
      </p:cxn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Paid Search Best Practices</a:t>
            </a:r>
            <a:endParaRPr lang="en-US" sz="3000" b="1" kern="0" dirty="0">
              <a:solidFill>
                <a:sysClr val="windowText" lastClr="000000"/>
              </a:solidFill>
              <a:latin typeface="Calibri" pitchFamily="34" charset="0"/>
            </a:endParaRPr>
          </a:p>
        </p:txBody>
      </p:sp>
      <p:sp>
        <p:nvSpPr>
          <p:cNvPr id="15" name="Rounded Rectangle 14"/>
          <p:cNvSpPr/>
          <p:nvPr/>
        </p:nvSpPr>
        <p:spPr>
          <a:xfrm>
            <a:off x="304800" y="3886200"/>
            <a:ext cx="2057400" cy="2133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Always On</a:t>
            </a:r>
            <a:endParaRPr lang="en-US" sz="2400" b="1" dirty="0">
              <a:latin typeface="Calibri"/>
            </a:endParaRPr>
          </a:p>
        </p:txBody>
      </p:sp>
      <p:sp>
        <p:nvSpPr>
          <p:cNvPr id="20" name="TextBox 19"/>
          <p:cNvSpPr txBox="1"/>
          <p:nvPr/>
        </p:nvSpPr>
        <p:spPr>
          <a:xfrm>
            <a:off x="4038600" y="3352800"/>
            <a:ext cx="685800" cy="369332"/>
          </a:xfrm>
          <a:prstGeom prst="rect">
            <a:avLst/>
          </a:prstGeom>
          <a:noFill/>
        </p:spPr>
        <p:txBody>
          <a:bodyPr wrap="square" rtlCol="0">
            <a:spAutoFit/>
          </a:bodyPr>
          <a:lstStyle/>
          <a:p>
            <a:pPr algn="ctr" fontAlgn="auto">
              <a:spcBef>
                <a:spcPts val="0"/>
              </a:spcBef>
              <a:spcAft>
                <a:spcPts val="0"/>
              </a:spcAft>
            </a:pPr>
            <a:r>
              <a:rPr lang="en-US" sz="1800" b="1" dirty="0" smtClean="0">
                <a:latin typeface="Calibri"/>
              </a:rPr>
              <a:t>VS</a:t>
            </a:r>
            <a:r>
              <a:rPr lang="en-US" sz="1800" dirty="0" smtClean="0">
                <a:latin typeface="Calibri"/>
              </a:rPr>
              <a:t>.</a:t>
            </a:r>
          </a:p>
        </p:txBody>
      </p:sp>
      <p:sp>
        <p:nvSpPr>
          <p:cNvPr id="21" name="Rounded Rectangle 20"/>
          <p:cNvSpPr/>
          <p:nvPr/>
        </p:nvSpPr>
        <p:spPr bwMode="auto">
          <a:xfrm>
            <a:off x="2590800" y="914400"/>
            <a:ext cx="1752600" cy="228600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b="1" u="sng" dirty="0" smtClean="0">
                <a:solidFill>
                  <a:srgbClr val="000000"/>
                </a:solidFill>
                <a:latin typeface="Arial" charset="0"/>
              </a:rPr>
              <a:t>Examples:</a:t>
            </a:r>
          </a:p>
          <a:p>
            <a:pPr>
              <a:spcBef>
                <a:spcPct val="25000"/>
              </a:spcBef>
              <a:buFont typeface="Arial" pitchFamily="34" charset="0"/>
              <a:buChar char="•"/>
            </a:pPr>
            <a:r>
              <a:rPr lang="en-US" dirty="0" smtClean="0">
                <a:solidFill>
                  <a:srgbClr val="000000"/>
                </a:solidFill>
                <a:latin typeface="Arial" charset="0"/>
              </a:rPr>
              <a:t> New Products</a:t>
            </a:r>
          </a:p>
          <a:p>
            <a:pPr>
              <a:spcBef>
                <a:spcPct val="25000"/>
              </a:spcBef>
              <a:buFont typeface="Arial" pitchFamily="34" charset="0"/>
              <a:buChar char="•"/>
            </a:pPr>
            <a:r>
              <a:rPr lang="en-US" dirty="0" smtClean="0">
                <a:solidFill>
                  <a:srgbClr val="000000"/>
                </a:solidFill>
                <a:latin typeface="Arial" charset="0"/>
              </a:rPr>
              <a:t> Sales</a:t>
            </a:r>
          </a:p>
          <a:p>
            <a:pPr>
              <a:spcBef>
                <a:spcPct val="25000"/>
              </a:spcBef>
              <a:buFont typeface="Arial" pitchFamily="34" charset="0"/>
              <a:buChar char="•"/>
            </a:pPr>
            <a:r>
              <a:rPr lang="en-US" dirty="0" smtClean="0">
                <a:solidFill>
                  <a:srgbClr val="000000"/>
                </a:solidFill>
                <a:latin typeface="Arial" charset="0"/>
              </a:rPr>
              <a:t> Seasonal Promotions</a:t>
            </a:r>
          </a:p>
        </p:txBody>
      </p:sp>
      <p:sp>
        <p:nvSpPr>
          <p:cNvPr id="22" name="Rounded Rectangle 21"/>
          <p:cNvSpPr/>
          <p:nvPr/>
        </p:nvSpPr>
        <p:spPr bwMode="auto">
          <a:xfrm>
            <a:off x="2590800" y="3886200"/>
            <a:ext cx="1752600" cy="213360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b="1" u="sng" dirty="0" smtClean="0">
                <a:solidFill>
                  <a:srgbClr val="000000"/>
                </a:solidFill>
                <a:latin typeface="Arial" charset="0"/>
              </a:rPr>
              <a:t>Examples:</a:t>
            </a:r>
          </a:p>
          <a:p>
            <a:pPr>
              <a:spcBef>
                <a:spcPct val="25000"/>
              </a:spcBef>
              <a:buFont typeface="Arial" pitchFamily="34" charset="0"/>
              <a:buChar char="•"/>
            </a:pPr>
            <a:r>
              <a:rPr lang="en-US" dirty="0" smtClean="0">
                <a:solidFill>
                  <a:srgbClr val="000000"/>
                </a:solidFill>
                <a:latin typeface="Arial" charset="0"/>
              </a:rPr>
              <a:t> Olay products</a:t>
            </a:r>
          </a:p>
          <a:p>
            <a:pPr>
              <a:spcBef>
                <a:spcPct val="25000"/>
              </a:spcBef>
              <a:buFont typeface="Arial" pitchFamily="34" charset="0"/>
              <a:buChar char="•"/>
            </a:pPr>
            <a:r>
              <a:rPr lang="en-US" dirty="0" smtClean="0">
                <a:solidFill>
                  <a:srgbClr val="000000"/>
                </a:solidFill>
                <a:latin typeface="Arial" charset="0"/>
              </a:rPr>
              <a:t> Olay </a:t>
            </a:r>
            <a:r>
              <a:rPr lang="en-US" dirty="0" err="1" smtClean="0">
                <a:solidFill>
                  <a:srgbClr val="000000"/>
                </a:solidFill>
                <a:latin typeface="Arial" charset="0"/>
              </a:rPr>
              <a:t>Regenerist</a:t>
            </a:r>
            <a:endParaRPr lang="en-US" dirty="0" smtClean="0">
              <a:solidFill>
                <a:srgbClr val="000000"/>
              </a:solidFill>
              <a:latin typeface="Arial" charset="0"/>
            </a:endParaRPr>
          </a:p>
          <a:p>
            <a:pPr>
              <a:spcBef>
                <a:spcPct val="25000"/>
              </a:spcBef>
              <a:buFont typeface="Arial" pitchFamily="34" charset="0"/>
              <a:buChar char="•"/>
            </a:pPr>
            <a:r>
              <a:rPr lang="en-US" dirty="0" smtClean="0">
                <a:solidFill>
                  <a:srgbClr val="000000"/>
                </a:solidFill>
                <a:latin typeface="Arial" charset="0"/>
              </a:rPr>
              <a:t> Crows Feet</a:t>
            </a:r>
          </a:p>
          <a:p>
            <a:pPr>
              <a:spcBef>
                <a:spcPct val="25000"/>
              </a:spcBef>
              <a:buFont typeface="Arial" pitchFamily="34" charset="0"/>
              <a:buChar char="•"/>
            </a:pPr>
            <a:r>
              <a:rPr lang="en-US" dirty="0" smtClean="0">
                <a:solidFill>
                  <a:srgbClr val="000000"/>
                </a:solidFill>
                <a:latin typeface="Arial" charset="0"/>
              </a:rPr>
              <a:t> Eye Cream</a:t>
            </a:r>
          </a:p>
          <a:p>
            <a:pPr>
              <a:spcBef>
                <a:spcPct val="25000"/>
              </a:spcBef>
              <a:buFont typeface="Arial" pitchFamily="34" charset="0"/>
              <a:buChar char="•"/>
            </a:pPr>
            <a:r>
              <a:rPr lang="en-US" dirty="0" smtClean="0">
                <a:solidFill>
                  <a:srgbClr val="000000"/>
                </a:solidFill>
                <a:latin typeface="Arial" charset="0"/>
              </a:rPr>
              <a:t> Oil of Olay</a:t>
            </a:r>
          </a:p>
        </p:txBody>
      </p:sp>
      <p:sp>
        <p:nvSpPr>
          <p:cNvPr id="25" name="Rounded Rectangle 24"/>
          <p:cNvSpPr/>
          <p:nvPr/>
        </p:nvSpPr>
        <p:spPr>
          <a:xfrm>
            <a:off x="4572000" y="990600"/>
            <a:ext cx="4343400" cy="2057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b="1" u="sng" dirty="0" smtClean="0">
                <a:cs typeface="Arial" pitchFamily="34" charset="0"/>
              </a:rPr>
              <a:t>Strategy:</a:t>
            </a:r>
          </a:p>
          <a:p>
            <a:pPr fontAlgn="auto">
              <a:spcBef>
                <a:spcPts val="0"/>
              </a:spcBef>
              <a:spcAft>
                <a:spcPts val="0"/>
              </a:spcAft>
              <a:defRPr/>
            </a:pPr>
            <a:r>
              <a:rPr lang="en-US" dirty="0" smtClean="0">
                <a:cs typeface="Arial" pitchFamily="34" charset="0"/>
              </a:rPr>
              <a:t>Flight Initiatives take precedent over existing campaigns as they are short term with solid goals that aggressively aim to drive awareness to a particular product or promotion. </a:t>
            </a:r>
          </a:p>
        </p:txBody>
      </p:sp>
      <p:sp>
        <p:nvSpPr>
          <p:cNvPr id="26" name="Rounded Rectangle 25"/>
          <p:cNvSpPr/>
          <p:nvPr/>
        </p:nvSpPr>
        <p:spPr>
          <a:xfrm>
            <a:off x="4572000" y="3886200"/>
            <a:ext cx="4343400" cy="2057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b="1" u="sng" dirty="0" smtClean="0">
                <a:cs typeface="Arial" pitchFamily="34" charset="0"/>
              </a:rPr>
              <a:t>Strategy:</a:t>
            </a:r>
          </a:p>
          <a:p>
            <a:pPr fontAlgn="auto">
              <a:spcBef>
                <a:spcPts val="0"/>
              </a:spcBef>
              <a:spcAft>
                <a:spcPts val="0"/>
              </a:spcAft>
              <a:defRPr/>
            </a:pPr>
            <a:r>
              <a:rPr lang="en-US" dirty="0" smtClean="0">
                <a:cs typeface="Arial" pitchFamily="34" charset="0"/>
              </a:rPr>
              <a:t>The “Always On” Campaigns Contain important keywords that are optimized based on performance. In the case a flight initiative comes up the “Always On” campaigns that contain overlapping keywords will be paused and allow the flight initiatives to take place.</a:t>
            </a:r>
            <a:endParaRPr lang="en-US" dirty="0">
              <a:cs typeface="Arial" pitchFamily="34" charset="0"/>
            </a:endParaRPr>
          </a:p>
        </p:txBody>
      </p:sp>
    </p:spTree>
  </p:cSld>
  <p:clrMapOvr>
    <a:masterClrMapping/>
  </p:clrMapOvr>
  <p:transition spd="med"/>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141</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Managing Multiple Boutiques</a:t>
            </a:r>
          </a:p>
        </p:txBody>
      </p:sp>
      <p:sp>
        <p:nvSpPr>
          <p:cNvPr id="16" name="TextBox 15"/>
          <p:cNvSpPr txBox="1"/>
          <p:nvPr/>
        </p:nvSpPr>
        <p:spPr>
          <a:xfrm>
            <a:off x="304800" y="1524000"/>
            <a:ext cx="8229600" cy="4524315"/>
          </a:xfrm>
          <a:prstGeom prst="rect">
            <a:avLst/>
          </a:prstGeom>
          <a:noFill/>
        </p:spPr>
        <p:txBody>
          <a:bodyPr wrap="square" rtlCol="0">
            <a:spAutoFit/>
          </a:bodyPr>
          <a:lstStyle/>
          <a:p>
            <a:pPr fontAlgn="auto">
              <a:spcBef>
                <a:spcPts val="0"/>
              </a:spcBef>
              <a:spcAft>
                <a:spcPts val="0"/>
              </a:spcAft>
            </a:pPr>
            <a:r>
              <a:rPr lang="en-US" sz="1800" dirty="0" smtClean="0">
                <a:latin typeface="Calibri"/>
              </a:rPr>
              <a:t>There is a simple strategy for dealing with two or more campaigns that contain the same or similar keywords for multiple boutiques. For example, the keyword “</a:t>
            </a:r>
            <a:r>
              <a:rPr lang="en-US" sz="1800" dirty="0" err="1" smtClean="0">
                <a:latin typeface="Calibri"/>
              </a:rPr>
              <a:t>olay</a:t>
            </a:r>
            <a:r>
              <a:rPr lang="en-US" sz="1800" dirty="0" smtClean="0">
                <a:latin typeface="Calibri"/>
              </a:rPr>
              <a:t> skin care” can be a part of Regenerist or Total Effects campaigns and ad groups</a:t>
            </a:r>
          </a:p>
          <a:p>
            <a:pPr marL="800100" lvl="1" indent="-342900" fontAlgn="auto">
              <a:spcBef>
                <a:spcPts val="0"/>
              </a:spcBef>
              <a:spcAft>
                <a:spcPts val="0"/>
              </a:spcAft>
              <a:buFont typeface="+mj-lt"/>
              <a:buAutoNum type="arabicPeriod"/>
            </a:pPr>
            <a:r>
              <a:rPr lang="en-US" sz="1800" dirty="0" smtClean="0">
                <a:latin typeface="Calibri"/>
              </a:rPr>
              <a:t>Implement Sitelinks for High Level Terms – </a:t>
            </a:r>
            <a:r>
              <a:rPr lang="en-US" sz="1800" b="1" dirty="0" smtClean="0">
                <a:latin typeface="Calibri"/>
                <a:hlinkClick r:id="rId2" action="ppaction://hlinksldjump"/>
              </a:rPr>
              <a:t>Google AdWords</a:t>
            </a:r>
            <a:endParaRPr lang="en-US" sz="1800" b="1" dirty="0" smtClean="0">
              <a:latin typeface="Calibri"/>
            </a:endParaRPr>
          </a:p>
          <a:p>
            <a:pPr marL="1257300" lvl="2" indent="-342900" fontAlgn="auto">
              <a:spcBef>
                <a:spcPts val="0"/>
              </a:spcBef>
              <a:spcAft>
                <a:spcPts val="0"/>
              </a:spcAft>
              <a:buFont typeface="+mj-lt"/>
              <a:buAutoNum type="alphaLcParenR"/>
            </a:pPr>
            <a:r>
              <a:rPr lang="en-US" sz="1200" dirty="0" err="1" smtClean="0">
                <a:latin typeface="Calibri"/>
              </a:rPr>
              <a:t>Sitelinks</a:t>
            </a:r>
            <a:r>
              <a:rPr lang="en-US" sz="1200" dirty="0" smtClean="0">
                <a:latin typeface="Calibri"/>
              </a:rPr>
              <a:t> allow for multiple boutiques to show for generic branded terms with boutique links in the ad</a:t>
            </a:r>
          </a:p>
          <a:p>
            <a:pPr marL="1257300" lvl="2" indent="-342900" fontAlgn="auto">
              <a:spcBef>
                <a:spcPts val="0"/>
              </a:spcBef>
              <a:spcAft>
                <a:spcPts val="0"/>
              </a:spcAft>
              <a:buFont typeface="+mj-lt"/>
              <a:buAutoNum type="alphaLcParenR"/>
            </a:pPr>
            <a:r>
              <a:rPr lang="en-US" sz="1200" dirty="0" smtClean="0">
                <a:latin typeface="Calibri"/>
              </a:rPr>
              <a:t>Track which boutique gets more clicks for the keyword to determine which boutiques should be in the ad </a:t>
            </a:r>
          </a:p>
          <a:p>
            <a:pPr marL="1257300" lvl="2" indent="-342900" fontAlgn="auto">
              <a:spcBef>
                <a:spcPts val="0"/>
              </a:spcBef>
              <a:spcAft>
                <a:spcPts val="0"/>
              </a:spcAft>
            </a:pPr>
            <a:endParaRPr lang="en-US" sz="1200" dirty="0" smtClean="0">
              <a:latin typeface="Calibri"/>
            </a:endParaRPr>
          </a:p>
          <a:p>
            <a:pPr marL="800100" lvl="1" indent="-342900" fontAlgn="auto">
              <a:spcBef>
                <a:spcPts val="0"/>
              </a:spcBef>
              <a:spcAft>
                <a:spcPts val="0"/>
              </a:spcAft>
              <a:buFont typeface="+mj-lt"/>
              <a:buAutoNum type="arabicPeriod"/>
            </a:pPr>
            <a:endParaRPr lang="en-US" sz="1800" dirty="0" smtClean="0">
              <a:latin typeface="Calibri"/>
            </a:endParaRPr>
          </a:p>
          <a:p>
            <a:pPr marL="800100" lvl="1" indent="-342900" fontAlgn="auto">
              <a:spcBef>
                <a:spcPts val="0"/>
              </a:spcBef>
              <a:spcAft>
                <a:spcPts val="0"/>
              </a:spcAft>
              <a:buFont typeface="+mj-lt"/>
              <a:buAutoNum type="arabicPeriod"/>
            </a:pPr>
            <a:endParaRPr lang="en-US" sz="1800" dirty="0" smtClean="0">
              <a:latin typeface="Calibri"/>
            </a:endParaRPr>
          </a:p>
          <a:p>
            <a:pPr marL="800100" lvl="1" indent="-342900" fontAlgn="auto">
              <a:spcBef>
                <a:spcPts val="0"/>
              </a:spcBef>
              <a:spcAft>
                <a:spcPts val="0"/>
              </a:spcAft>
              <a:buFont typeface="+mj-lt"/>
              <a:buAutoNum type="arabicPeriod"/>
            </a:pPr>
            <a:endParaRPr lang="en-US" sz="1800" dirty="0" smtClean="0">
              <a:latin typeface="Calibri"/>
            </a:endParaRPr>
          </a:p>
          <a:p>
            <a:pPr marL="800100" lvl="1" indent="-342900" fontAlgn="auto">
              <a:spcBef>
                <a:spcPts val="0"/>
              </a:spcBef>
              <a:spcAft>
                <a:spcPts val="0"/>
              </a:spcAft>
              <a:buFont typeface="+mj-lt"/>
              <a:buAutoNum type="arabicPeriod"/>
            </a:pPr>
            <a:r>
              <a:rPr lang="en-US" sz="1800" dirty="0" smtClean="0">
                <a:latin typeface="Calibri"/>
              </a:rPr>
              <a:t>Rotate Ad Copy</a:t>
            </a:r>
          </a:p>
          <a:p>
            <a:pPr marL="1257300" lvl="2" indent="-342900" fontAlgn="auto">
              <a:spcBef>
                <a:spcPts val="0"/>
              </a:spcBef>
              <a:spcAft>
                <a:spcPts val="0"/>
              </a:spcAft>
              <a:buFont typeface="+mj-lt"/>
              <a:buAutoNum type="alphaLcParenR"/>
            </a:pPr>
            <a:r>
              <a:rPr lang="en-US" sz="1200" dirty="0" smtClean="0">
                <a:latin typeface="Calibri"/>
              </a:rPr>
              <a:t>Separate generic keywords in ad groups where ad copy for different boutiques can be rotated</a:t>
            </a:r>
          </a:p>
          <a:p>
            <a:pPr marL="1257300" lvl="2" indent="-342900" fontAlgn="auto">
              <a:spcBef>
                <a:spcPts val="0"/>
              </a:spcBef>
              <a:spcAft>
                <a:spcPts val="0"/>
              </a:spcAft>
              <a:buFont typeface="+mj-lt"/>
              <a:buAutoNum type="alphaLcParenR"/>
            </a:pPr>
            <a:r>
              <a:rPr lang="en-US" sz="1200" dirty="0" smtClean="0">
                <a:latin typeface="Calibri"/>
              </a:rPr>
              <a:t>Monitor performance of the best performing boutique/ad copy for a keyword to see what boutique should win on the keyword</a:t>
            </a:r>
          </a:p>
          <a:p>
            <a:pPr marL="800100" lvl="1" indent="-342900" fontAlgn="auto">
              <a:spcBef>
                <a:spcPts val="0"/>
              </a:spcBef>
              <a:spcAft>
                <a:spcPts val="0"/>
              </a:spcAft>
              <a:buFont typeface="+mj-lt"/>
              <a:buAutoNum type="arabicPeriod"/>
            </a:pPr>
            <a:r>
              <a:rPr lang="en-US" sz="1800" dirty="0" smtClean="0">
                <a:latin typeface="Calibri"/>
              </a:rPr>
              <a:t>Day Part and Flight Keywords</a:t>
            </a:r>
          </a:p>
          <a:p>
            <a:pPr marL="1257300" lvl="2" indent="-342900" fontAlgn="auto">
              <a:spcBef>
                <a:spcPts val="0"/>
              </a:spcBef>
              <a:spcAft>
                <a:spcPts val="0"/>
              </a:spcAft>
              <a:buFont typeface="+mj-lt"/>
              <a:buAutoNum type="alphaLcParenR"/>
            </a:pPr>
            <a:r>
              <a:rPr lang="en-US" sz="1200" dirty="0" smtClean="0">
                <a:latin typeface="Calibri"/>
              </a:rPr>
              <a:t>Separate keywords into different campaigns and run boutiques at different times of the day to share high volume keywords</a:t>
            </a:r>
          </a:p>
          <a:p>
            <a:pPr marL="1257300" lvl="2" indent="-342900" fontAlgn="auto">
              <a:spcBef>
                <a:spcPts val="0"/>
              </a:spcBef>
              <a:spcAft>
                <a:spcPts val="0"/>
              </a:spcAft>
            </a:pPr>
            <a:endParaRPr lang="en-US" sz="1200" dirty="0" smtClean="0">
              <a:latin typeface="Calibri"/>
            </a:endParaRPr>
          </a:p>
          <a:p>
            <a:pPr marL="342900" indent="-342900" fontAlgn="auto">
              <a:spcBef>
                <a:spcPts val="0"/>
              </a:spcBef>
              <a:spcAft>
                <a:spcPts val="0"/>
              </a:spcAft>
            </a:pPr>
            <a:endParaRPr lang="en-US" sz="1800" dirty="0" smtClean="0">
              <a:latin typeface="Calibri"/>
            </a:endParaRPr>
          </a:p>
        </p:txBody>
      </p:sp>
      <p:pic>
        <p:nvPicPr>
          <p:cNvPr id="1026" name="Picture 2"/>
          <p:cNvPicPr>
            <a:picLocks noChangeAspect="1" noChangeArrowheads="1"/>
          </p:cNvPicPr>
          <p:nvPr/>
        </p:nvPicPr>
        <p:blipFill>
          <a:blip r:embed="rId3" cstate="print"/>
          <a:srcRect l="18797"/>
          <a:stretch>
            <a:fillRect/>
          </a:stretch>
        </p:blipFill>
        <p:spPr bwMode="auto">
          <a:xfrm>
            <a:off x="1981200" y="3048000"/>
            <a:ext cx="4583053" cy="990600"/>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142</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Managing Multiple Olay Accounts</a:t>
            </a:r>
          </a:p>
        </p:txBody>
      </p:sp>
      <p:sp>
        <p:nvSpPr>
          <p:cNvPr id="16" name="TextBox 15"/>
          <p:cNvSpPr txBox="1"/>
          <p:nvPr/>
        </p:nvSpPr>
        <p:spPr>
          <a:xfrm>
            <a:off x="304800" y="1676400"/>
            <a:ext cx="8229600" cy="3970318"/>
          </a:xfrm>
          <a:prstGeom prst="rect">
            <a:avLst/>
          </a:prstGeom>
          <a:noFill/>
        </p:spPr>
        <p:txBody>
          <a:bodyPr wrap="square" rtlCol="0">
            <a:spAutoFit/>
          </a:bodyPr>
          <a:lstStyle/>
          <a:p>
            <a:pPr fontAlgn="auto">
              <a:spcBef>
                <a:spcPts val="0"/>
              </a:spcBef>
              <a:spcAft>
                <a:spcPts val="0"/>
              </a:spcAft>
            </a:pPr>
            <a:r>
              <a:rPr lang="en-US" sz="1800" dirty="0" smtClean="0">
                <a:latin typeface="Calibri"/>
              </a:rPr>
              <a:t>The strategy for managing multiple Olay domains from different </a:t>
            </a:r>
            <a:r>
              <a:rPr lang="en-US" sz="1800" dirty="0" err="1" smtClean="0">
                <a:latin typeface="Calibri"/>
              </a:rPr>
              <a:t>adword</a:t>
            </a:r>
            <a:r>
              <a:rPr lang="en-US" sz="1800" dirty="0" smtClean="0">
                <a:latin typeface="Calibri"/>
              </a:rPr>
              <a:t> accounts. One example in the US is Olay.com, Olayforyou.com and Olay Body</a:t>
            </a:r>
          </a:p>
          <a:p>
            <a:pPr fontAlgn="auto">
              <a:spcBef>
                <a:spcPts val="0"/>
              </a:spcBef>
              <a:spcAft>
                <a:spcPts val="0"/>
              </a:spcAft>
            </a:pPr>
            <a:endParaRPr lang="en-US" sz="1800" dirty="0" smtClean="0">
              <a:latin typeface="Calibri"/>
            </a:endParaRPr>
          </a:p>
          <a:p>
            <a:pPr marL="800100" lvl="1" indent="-342900" fontAlgn="auto">
              <a:spcBef>
                <a:spcPts val="0"/>
              </a:spcBef>
              <a:spcAft>
                <a:spcPts val="0"/>
              </a:spcAft>
              <a:buFont typeface="+mj-lt"/>
              <a:buAutoNum type="arabicPeriod"/>
            </a:pPr>
            <a:r>
              <a:rPr lang="en-US" sz="1800" dirty="0" smtClean="0">
                <a:latin typeface="Calibri"/>
              </a:rPr>
              <a:t>Decide which properties should “win” for different keyword groups</a:t>
            </a:r>
          </a:p>
          <a:p>
            <a:pPr marL="1257300" lvl="2" indent="-342900" fontAlgn="auto">
              <a:spcBef>
                <a:spcPts val="0"/>
              </a:spcBef>
              <a:spcAft>
                <a:spcPts val="0"/>
              </a:spcAft>
              <a:buFont typeface="+mj-lt"/>
              <a:buAutoNum type="alphaLcParenR"/>
            </a:pPr>
            <a:r>
              <a:rPr lang="en-US" sz="1200" dirty="0" smtClean="0">
                <a:latin typeface="Calibri"/>
              </a:rPr>
              <a:t>This can be determined by priority or by content</a:t>
            </a:r>
          </a:p>
          <a:p>
            <a:pPr marL="1257300" lvl="2" indent="-342900" fontAlgn="auto">
              <a:spcBef>
                <a:spcPts val="0"/>
              </a:spcBef>
              <a:spcAft>
                <a:spcPts val="0"/>
              </a:spcAft>
              <a:buFont typeface="+mj-lt"/>
              <a:buAutoNum type="alphaLcParenR"/>
            </a:pPr>
            <a:r>
              <a:rPr lang="en-US" sz="1200" dirty="0" smtClean="0">
                <a:latin typeface="Calibri"/>
              </a:rPr>
              <a:t>For example, Olay.com “wins” on skin care terms and Olayforyou.com “wins” on skin care routine terms</a:t>
            </a:r>
          </a:p>
          <a:p>
            <a:pPr marL="1257300" lvl="2" indent="-342900" fontAlgn="auto">
              <a:spcBef>
                <a:spcPts val="0"/>
              </a:spcBef>
              <a:spcAft>
                <a:spcPts val="0"/>
              </a:spcAft>
              <a:buFont typeface="+mj-lt"/>
              <a:buAutoNum type="alphaLcParenR"/>
            </a:pPr>
            <a:r>
              <a:rPr lang="en-US" sz="1200" dirty="0" smtClean="0">
                <a:latin typeface="Calibri"/>
              </a:rPr>
              <a:t>Test keyword performance in different accounts to help determine “right to win”</a:t>
            </a:r>
          </a:p>
          <a:p>
            <a:pPr marL="1257300" lvl="2" indent="-342900" fontAlgn="auto">
              <a:spcBef>
                <a:spcPts val="0"/>
              </a:spcBef>
              <a:spcAft>
                <a:spcPts val="0"/>
              </a:spcAft>
            </a:pPr>
            <a:endParaRPr lang="en-US" sz="1200" dirty="0" smtClean="0">
              <a:latin typeface="Calibri"/>
            </a:endParaRPr>
          </a:p>
          <a:p>
            <a:pPr marL="800100" lvl="1" indent="-342900" fontAlgn="auto">
              <a:spcBef>
                <a:spcPts val="0"/>
              </a:spcBef>
              <a:spcAft>
                <a:spcPts val="0"/>
              </a:spcAft>
              <a:buFont typeface="+mj-lt"/>
              <a:buAutoNum type="arabicPeriod"/>
            </a:pPr>
            <a:r>
              <a:rPr lang="en-US" sz="1800" dirty="0" smtClean="0">
                <a:latin typeface="Calibri"/>
              </a:rPr>
              <a:t>Adjust keyword bids accordingly, so the higher priority campaign will appear in a higher ad position</a:t>
            </a:r>
          </a:p>
          <a:p>
            <a:pPr marL="1257300" lvl="2" indent="-342900" fontAlgn="auto">
              <a:spcBef>
                <a:spcPts val="0"/>
              </a:spcBef>
              <a:spcAft>
                <a:spcPts val="0"/>
              </a:spcAft>
              <a:buFont typeface="+mj-lt"/>
              <a:buAutoNum type="alphaLcParenR"/>
            </a:pPr>
            <a:r>
              <a:rPr lang="en-US" sz="1200" dirty="0" smtClean="0">
                <a:latin typeface="Calibri"/>
              </a:rPr>
              <a:t>The highest priority gets the highest max bid then the next in line get a slightly lower (and so on if more than two campaigns are involved)</a:t>
            </a:r>
          </a:p>
          <a:p>
            <a:pPr marL="342900" indent="-342900" fontAlgn="auto">
              <a:spcBef>
                <a:spcPts val="0"/>
              </a:spcBef>
              <a:spcAft>
                <a:spcPts val="0"/>
              </a:spcAft>
            </a:pPr>
            <a:endParaRPr lang="en-US" sz="1800" dirty="0" smtClean="0">
              <a:latin typeface="Calibri"/>
            </a:endParaRPr>
          </a:p>
          <a:p>
            <a:pPr indent="-342900" fontAlgn="auto">
              <a:spcBef>
                <a:spcPts val="0"/>
              </a:spcBef>
              <a:spcAft>
                <a:spcPts val="0"/>
              </a:spcAft>
            </a:pPr>
            <a:r>
              <a:rPr lang="en-US" sz="1800" dirty="0" smtClean="0">
                <a:latin typeface="Calibri"/>
              </a:rPr>
              <a:t>This allows the brand to extend its share of shelf by taking up multiple positions for the same search query. At the same time the </a:t>
            </a:r>
            <a:r>
              <a:rPr lang="en-US" sz="1800" dirty="0" err="1" smtClean="0">
                <a:latin typeface="Calibri"/>
              </a:rPr>
              <a:t>flighted</a:t>
            </a:r>
            <a:r>
              <a:rPr lang="en-US" sz="1800" dirty="0" smtClean="0">
                <a:latin typeface="Calibri"/>
              </a:rPr>
              <a:t> bidding tactic makes it so the properties aren’t bidding against each other and driving up CPCs</a:t>
            </a:r>
          </a:p>
        </p:txBody>
      </p:sp>
    </p:spTree>
  </p:cSld>
  <p:clrMapOvr>
    <a:masterClrMapping/>
  </p:clrMapOvr>
  <p:transition spd="med"/>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143</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Managing Multiples</a:t>
            </a:r>
          </a:p>
        </p:txBody>
      </p:sp>
      <p:sp>
        <p:nvSpPr>
          <p:cNvPr id="16" name="TextBox 15"/>
          <p:cNvSpPr txBox="1"/>
          <p:nvPr/>
        </p:nvSpPr>
        <p:spPr>
          <a:xfrm>
            <a:off x="304800" y="1447800"/>
            <a:ext cx="8229600" cy="369332"/>
          </a:xfrm>
          <a:prstGeom prst="rect">
            <a:avLst/>
          </a:prstGeom>
          <a:noFill/>
        </p:spPr>
        <p:txBody>
          <a:bodyPr wrap="square" rtlCol="0">
            <a:spAutoFit/>
          </a:bodyPr>
          <a:lstStyle/>
          <a:p>
            <a:pPr fontAlgn="auto">
              <a:spcBef>
                <a:spcPts val="0"/>
              </a:spcBef>
              <a:spcAft>
                <a:spcPts val="0"/>
              </a:spcAft>
            </a:pPr>
            <a:r>
              <a:rPr lang="en-US" sz="1800" dirty="0" smtClean="0">
                <a:latin typeface="Calibri"/>
              </a:rPr>
              <a:t>For Example:</a:t>
            </a:r>
          </a:p>
        </p:txBody>
      </p:sp>
      <p:sp>
        <p:nvSpPr>
          <p:cNvPr id="7" name="Rounded Rectangle 6"/>
          <p:cNvSpPr/>
          <p:nvPr/>
        </p:nvSpPr>
        <p:spPr>
          <a:xfrm>
            <a:off x="304800" y="1905000"/>
            <a:ext cx="2057400" cy="1676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Olay.com</a:t>
            </a:r>
          </a:p>
        </p:txBody>
      </p:sp>
      <p:sp>
        <p:nvSpPr>
          <p:cNvPr id="8" name="Rounded Rectangle 7"/>
          <p:cNvSpPr/>
          <p:nvPr/>
        </p:nvSpPr>
        <p:spPr>
          <a:xfrm>
            <a:off x="304800" y="4114800"/>
            <a:ext cx="2057400" cy="1828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Olay 4 You</a:t>
            </a:r>
          </a:p>
        </p:txBody>
      </p:sp>
      <p:cxnSp>
        <p:nvCxnSpPr>
          <p:cNvPr id="10" name="Straight Connector 9"/>
          <p:cNvCxnSpPr/>
          <p:nvPr/>
        </p:nvCxnSpPr>
        <p:spPr bwMode="auto">
          <a:xfrm flipH="1">
            <a:off x="304800" y="3733800"/>
            <a:ext cx="2133600" cy="0"/>
          </a:xfrm>
          <a:prstGeom prst="line">
            <a:avLst/>
          </a:prstGeom>
          <a:solidFill>
            <a:schemeClr val="bg1"/>
          </a:solidFill>
          <a:ln w="12700" cap="flat" cmpd="sng" algn="ctr">
            <a:solidFill>
              <a:schemeClr val="folHlink"/>
            </a:solidFill>
            <a:prstDash val="solid"/>
            <a:round/>
            <a:headEnd type="none" w="med" len="med"/>
            <a:tailEnd type="none" w="med" len="med"/>
          </a:ln>
          <a:effectLst/>
        </p:spPr>
      </p:cxnSp>
      <p:cxnSp>
        <p:nvCxnSpPr>
          <p:cNvPr id="18" name="Straight Connector 17"/>
          <p:cNvCxnSpPr/>
          <p:nvPr/>
        </p:nvCxnSpPr>
        <p:spPr bwMode="auto">
          <a:xfrm flipH="1">
            <a:off x="304800" y="3962400"/>
            <a:ext cx="2133600" cy="0"/>
          </a:xfrm>
          <a:prstGeom prst="line">
            <a:avLst/>
          </a:prstGeom>
          <a:solidFill>
            <a:schemeClr val="bg1"/>
          </a:solidFill>
          <a:ln w="12700" cap="flat" cmpd="sng" algn="ctr">
            <a:solidFill>
              <a:schemeClr val="folHlink"/>
            </a:solidFill>
            <a:prstDash val="solid"/>
            <a:round/>
            <a:headEnd type="none" w="med" len="med"/>
            <a:tailEnd type="none" w="med" len="med"/>
          </a:ln>
          <a:effectLst/>
        </p:spPr>
      </p:cxnSp>
      <p:sp>
        <p:nvSpPr>
          <p:cNvPr id="19" name="Rounded Rectangle 18"/>
          <p:cNvSpPr/>
          <p:nvPr/>
        </p:nvSpPr>
        <p:spPr bwMode="auto">
          <a:xfrm>
            <a:off x="2743200" y="1752600"/>
            <a:ext cx="2133600" cy="4191000"/>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b="1" u="sng" dirty="0" smtClean="0">
                <a:solidFill>
                  <a:srgbClr val="000000"/>
                </a:solidFill>
                <a:latin typeface="Arial" charset="0"/>
              </a:rPr>
              <a:t>Overlap Examples:</a:t>
            </a:r>
          </a:p>
          <a:p>
            <a:pPr>
              <a:spcBef>
                <a:spcPct val="25000"/>
              </a:spcBef>
              <a:buFont typeface="Arial" pitchFamily="34" charset="0"/>
              <a:buChar char="•"/>
            </a:pPr>
            <a:r>
              <a:rPr lang="en-US" dirty="0" smtClean="0">
                <a:solidFill>
                  <a:srgbClr val="000000"/>
                </a:solidFill>
                <a:latin typeface="Arial" charset="0"/>
              </a:rPr>
              <a:t> </a:t>
            </a:r>
            <a:r>
              <a:rPr lang="en-US" dirty="0" err="1" smtClean="0">
                <a:solidFill>
                  <a:srgbClr val="000000"/>
                </a:solidFill>
              </a:rPr>
              <a:t>olay</a:t>
            </a:r>
            <a:r>
              <a:rPr lang="en-US" dirty="0" smtClean="0">
                <a:solidFill>
                  <a:srgbClr val="000000"/>
                </a:solidFill>
              </a:rPr>
              <a:t> com </a:t>
            </a:r>
          </a:p>
          <a:p>
            <a:pPr>
              <a:spcBef>
                <a:spcPct val="25000"/>
              </a:spcBef>
              <a:buFont typeface="Arial" pitchFamily="34" charset="0"/>
              <a:buChar char="•"/>
            </a:pPr>
            <a:r>
              <a:rPr lang="en-US" dirty="0" err="1" smtClean="0">
                <a:solidFill>
                  <a:srgbClr val="000000"/>
                </a:solidFill>
              </a:rPr>
              <a:t>oilofolay</a:t>
            </a:r>
            <a:r>
              <a:rPr lang="en-US" dirty="0" smtClean="0">
                <a:solidFill>
                  <a:srgbClr val="000000"/>
                </a:solidFill>
              </a:rPr>
              <a:t> com </a:t>
            </a:r>
          </a:p>
          <a:p>
            <a:pPr>
              <a:spcBef>
                <a:spcPct val="25000"/>
              </a:spcBef>
              <a:buFont typeface="Arial" pitchFamily="34" charset="0"/>
              <a:buChar char="•"/>
            </a:pPr>
            <a:r>
              <a:rPr lang="en-US" dirty="0" err="1" smtClean="0">
                <a:solidFill>
                  <a:srgbClr val="000000"/>
                </a:solidFill>
              </a:rPr>
              <a:t>SkinCare</a:t>
            </a:r>
            <a:r>
              <a:rPr lang="en-US" dirty="0" smtClean="0">
                <a:solidFill>
                  <a:srgbClr val="000000"/>
                </a:solidFill>
              </a:rPr>
              <a:t> Advice </a:t>
            </a:r>
          </a:p>
          <a:p>
            <a:pPr>
              <a:spcBef>
                <a:spcPct val="25000"/>
              </a:spcBef>
              <a:buFont typeface="Arial" pitchFamily="34" charset="0"/>
              <a:buChar char="•"/>
            </a:pPr>
            <a:r>
              <a:rPr lang="en-US" dirty="0" smtClean="0">
                <a:solidFill>
                  <a:srgbClr val="000000"/>
                </a:solidFill>
              </a:rPr>
              <a:t>skin advice </a:t>
            </a:r>
          </a:p>
          <a:p>
            <a:pPr>
              <a:spcBef>
                <a:spcPct val="25000"/>
              </a:spcBef>
              <a:buFont typeface="Arial" pitchFamily="34" charset="0"/>
              <a:buChar char="•"/>
            </a:pPr>
            <a:r>
              <a:rPr lang="en-US" dirty="0" smtClean="0">
                <a:solidFill>
                  <a:srgbClr val="000000"/>
                </a:solidFill>
              </a:rPr>
              <a:t>Skin Care Information </a:t>
            </a:r>
          </a:p>
          <a:p>
            <a:pPr>
              <a:spcBef>
                <a:spcPct val="25000"/>
              </a:spcBef>
              <a:buFont typeface="Arial" pitchFamily="34" charset="0"/>
              <a:buChar char="•"/>
            </a:pPr>
            <a:r>
              <a:rPr lang="en-US" dirty="0" smtClean="0">
                <a:solidFill>
                  <a:srgbClr val="000000"/>
                </a:solidFill>
              </a:rPr>
              <a:t>About Wrinkles </a:t>
            </a:r>
          </a:p>
          <a:p>
            <a:pPr>
              <a:spcBef>
                <a:spcPct val="25000"/>
              </a:spcBef>
              <a:buFont typeface="Arial" pitchFamily="34" charset="0"/>
              <a:buChar char="•"/>
            </a:pPr>
            <a:r>
              <a:rPr lang="en-US" dirty="0" smtClean="0">
                <a:solidFill>
                  <a:srgbClr val="000000"/>
                </a:solidFill>
              </a:rPr>
              <a:t>Information About Skin </a:t>
            </a:r>
          </a:p>
          <a:p>
            <a:pPr>
              <a:spcBef>
                <a:spcPct val="25000"/>
              </a:spcBef>
              <a:buFont typeface="Arial" pitchFamily="34" charset="0"/>
              <a:buChar char="•"/>
            </a:pPr>
            <a:r>
              <a:rPr lang="en-US" dirty="0" smtClean="0">
                <a:solidFill>
                  <a:srgbClr val="000000"/>
                </a:solidFill>
              </a:rPr>
              <a:t>Care Info About Skin </a:t>
            </a:r>
          </a:p>
          <a:p>
            <a:pPr>
              <a:spcBef>
                <a:spcPct val="25000"/>
              </a:spcBef>
              <a:buFont typeface="Arial" pitchFamily="34" charset="0"/>
              <a:buChar char="•"/>
            </a:pPr>
            <a:r>
              <a:rPr lang="en-US" dirty="0" smtClean="0">
                <a:solidFill>
                  <a:srgbClr val="000000"/>
                </a:solidFill>
              </a:rPr>
              <a:t>Treatment For Fine Lines </a:t>
            </a:r>
          </a:p>
          <a:p>
            <a:pPr>
              <a:spcBef>
                <a:spcPct val="25000"/>
              </a:spcBef>
              <a:buFont typeface="Arial" pitchFamily="34" charset="0"/>
              <a:buChar char="•"/>
            </a:pPr>
            <a:r>
              <a:rPr lang="en-US" dirty="0" smtClean="0">
                <a:solidFill>
                  <a:srgbClr val="000000"/>
                </a:solidFill>
              </a:rPr>
              <a:t>Non-Surgical Treatment For Wrinkles </a:t>
            </a:r>
          </a:p>
          <a:p>
            <a:pPr>
              <a:spcBef>
                <a:spcPct val="25000"/>
              </a:spcBef>
              <a:buFont typeface="Arial" pitchFamily="34" charset="0"/>
              <a:buChar char="•"/>
            </a:pPr>
            <a:r>
              <a:rPr lang="en-US" dirty="0" smtClean="0">
                <a:solidFill>
                  <a:srgbClr val="000000"/>
                </a:solidFill>
              </a:rPr>
              <a:t>Advanced Skincare </a:t>
            </a:r>
          </a:p>
          <a:p>
            <a:pPr>
              <a:spcBef>
                <a:spcPct val="25000"/>
              </a:spcBef>
              <a:buFont typeface="Arial" pitchFamily="34" charset="0"/>
              <a:buChar char="•"/>
            </a:pPr>
            <a:r>
              <a:rPr lang="en-US" dirty="0" smtClean="0">
                <a:solidFill>
                  <a:srgbClr val="000000"/>
                </a:solidFill>
              </a:rPr>
              <a:t>skin care basics</a:t>
            </a:r>
            <a:endParaRPr lang="en-US" dirty="0" smtClean="0">
              <a:solidFill>
                <a:srgbClr val="000000"/>
              </a:solidFill>
              <a:latin typeface="Arial" charset="0"/>
            </a:endParaRPr>
          </a:p>
        </p:txBody>
      </p:sp>
      <p:sp>
        <p:nvSpPr>
          <p:cNvPr id="22" name="TextBox 21"/>
          <p:cNvSpPr txBox="1"/>
          <p:nvPr/>
        </p:nvSpPr>
        <p:spPr>
          <a:xfrm>
            <a:off x="381000" y="3657600"/>
            <a:ext cx="1981200" cy="369332"/>
          </a:xfrm>
          <a:prstGeom prst="rect">
            <a:avLst/>
          </a:prstGeom>
          <a:noFill/>
        </p:spPr>
        <p:txBody>
          <a:bodyPr wrap="square" rtlCol="0">
            <a:spAutoFit/>
          </a:bodyPr>
          <a:lstStyle/>
          <a:p>
            <a:pPr algn="ctr" fontAlgn="auto">
              <a:spcBef>
                <a:spcPts val="0"/>
              </a:spcBef>
              <a:spcAft>
                <a:spcPts val="0"/>
              </a:spcAft>
            </a:pPr>
            <a:r>
              <a:rPr lang="en-US" sz="1800" dirty="0" smtClean="0">
                <a:latin typeface="Calibri"/>
              </a:rPr>
              <a:t>Versus</a:t>
            </a:r>
          </a:p>
        </p:txBody>
      </p:sp>
      <p:sp>
        <p:nvSpPr>
          <p:cNvPr id="20" name="Rounded Rectangle 19"/>
          <p:cNvSpPr/>
          <p:nvPr/>
        </p:nvSpPr>
        <p:spPr>
          <a:xfrm>
            <a:off x="5257800" y="1752600"/>
            <a:ext cx="3505200" cy="419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000" b="1" u="sng" dirty="0" smtClean="0">
                <a:latin typeface="Calibri"/>
              </a:rPr>
              <a:t>Strategy</a:t>
            </a:r>
          </a:p>
          <a:p>
            <a:pPr fontAlgn="auto">
              <a:spcBef>
                <a:spcPts val="0"/>
              </a:spcBef>
              <a:spcAft>
                <a:spcPts val="0"/>
              </a:spcAft>
              <a:defRPr/>
            </a:pPr>
            <a:r>
              <a:rPr lang="en-US" sz="1600" dirty="0" smtClean="0">
                <a:latin typeface="Calibri"/>
              </a:rPr>
              <a:t>For overlapping keywords , Olay is allowed to “win”  with Olay.com for top position. This is done by having a slightly higher bid on Olay.com then Olayforyou.com. Keywords that are more advice focused “belong” to Olay 4 you, where as general product terms “belong” to Olay.com. Overlapping bids allow Olay to take up more space on the digital shelf. Where the tiered bidding strategy allows for the two domains to coexist without bidding up each others CPCs.</a:t>
            </a:r>
          </a:p>
        </p:txBody>
      </p:sp>
    </p:spTree>
  </p:cSld>
  <p:clrMapOvr>
    <a:masterClrMapping/>
  </p:clrMapOvr>
  <p:transition spd="med"/>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144</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Olay vs. </a:t>
            </a:r>
            <a:r>
              <a:rPr lang="en-US" sz="2400" b="1" dirty="0" err="1" smtClean="0">
                <a:latin typeface="Calibri"/>
              </a:rPr>
              <a:t>eRetailer</a:t>
            </a:r>
            <a:endParaRPr lang="en-US" sz="2400" b="1" dirty="0" smtClean="0">
              <a:latin typeface="Calibri"/>
            </a:endParaRPr>
          </a:p>
        </p:txBody>
      </p:sp>
      <p:sp>
        <p:nvSpPr>
          <p:cNvPr id="16" name="TextBox 15"/>
          <p:cNvSpPr txBox="1"/>
          <p:nvPr/>
        </p:nvSpPr>
        <p:spPr>
          <a:xfrm>
            <a:off x="304800" y="1676400"/>
            <a:ext cx="8229600" cy="3508653"/>
          </a:xfrm>
          <a:prstGeom prst="rect">
            <a:avLst/>
          </a:prstGeom>
          <a:noFill/>
        </p:spPr>
        <p:txBody>
          <a:bodyPr wrap="square" rtlCol="0">
            <a:spAutoFit/>
          </a:bodyPr>
          <a:lstStyle/>
          <a:p>
            <a:pPr fontAlgn="auto">
              <a:spcBef>
                <a:spcPts val="0"/>
              </a:spcBef>
              <a:spcAft>
                <a:spcPts val="0"/>
              </a:spcAft>
            </a:pPr>
            <a:r>
              <a:rPr lang="en-US" sz="1800" dirty="0" smtClean="0">
                <a:latin typeface="Calibri"/>
              </a:rPr>
              <a:t>The strategy for driving traffic to either an Olay domain or an </a:t>
            </a:r>
            <a:r>
              <a:rPr lang="en-US" sz="1800" dirty="0" err="1" smtClean="0">
                <a:latin typeface="Calibri"/>
              </a:rPr>
              <a:t>eRetailer</a:t>
            </a:r>
            <a:r>
              <a:rPr lang="en-US" sz="1800" dirty="0" smtClean="0">
                <a:latin typeface="Calibri"/>
              </a:rPr>
              <a:t> domain is a mix of the strategies for managing multiple sites and landing page best practices.</a:t>
            </a:r>
          </a:p>
          <a:p>
            <a:pPr lvl="1" fontAlgn="auto">
              <a:spcBef>
                <a:spcPts val="0"/>
              </a:spcBef>
              <a:spcAft>
                <a:spcPts val="0"/>
              </a:spcAft>
              <a:buFont typeface="Arial" pitchFamily="34" charset="0"/>
              <a:buChar char="•"/>
            </a:pPr>
            <a:r>
              <a:rPr lang="en-US" sz="1600" dirty="0" smtClean="0">
                <a:latin typeface="Calibri"/>
              </a:rPr>
              <a:t> Olay.com houses a buy now page for all the products on the site. For this reason, any user queries that show purchase intent can be sent to the Olay “buy now” pages</a:t>
            </a:r>
          </a:p>
          <a:p>
            <a:pPr fontAlgn="auto">
              <a:spcBef>
                <a:spcPts val="0"/>
              </a:spcBef>
              <a:spcAft>
                <a:spcPts val="0"/>
              </a:spcAft>
              <a:buFont typeface="Arial" pitchFamily="34" charset="0"/>
              <a:buChar char="•"/>
            </a:pPr>
            <a:endParaRPr lang="en-US" sz="1600" dirty="0" smtClean="0">
              <a:latin typeface="Calibri"/>
            </a:endParaRPr>
          </a:p>
          <a:p>
            <a:pPr fontAlgn="auto">
              <a:spcBef>
                <a:spcPts val="0"/>
              </a:spcBef>
              <a:spcAft>
                <a:spcPts val="0"/>
              </a:spcAft>
              <a:buFont typeface="Arial" pitchFamily="34" charset="0"/>
              <a:buChar char="•"/>
            </a:pPr>
            <a:r>
              <a:rPr lang="en-US" sz="1800" dirty="0" smtClean="0">
                <a:latin typeface="Calibri"/>
              </a:rPr>
              <a:t>If special initiatives involve sending traffic to a particular </a:t>
            </a:r>
            <a:r>
              <a:rPr lang="en-US" sz="1800" dirty="0" err="1" smtClean="0">
                <a:latin typeface="Calibri"/>
              </a:rPr>
              <a:t>eRetailer</a:t>
            </a:r>
            <a:r>
              <a:rPr lang="en-US" sz="1800" dirty="0" smtClean="0">
                <a:latin typeface="Calibri"/>
              </a:rPr>
              <a:t> it can be done by changing landing pages in ad copy. It is best to tag the URL so paid search visits can still be tracked.</a:t>
            </a:r>
          </a:p>
          <a:p>
            <a:pPr fontAlgn="auto">
              <a:spcBef>
                <a:spcPts val="0"/>
              </a:spcBef>
              <a:spcAft>
                <a:spcPts val="0"/>
              </a:spcAft>
              <a:buFont typeface="Arial" pitchFamily="34" charset="0"/>
              <a:buChar char="•"/>
            </a:pPr>
            <a:endParaRPr lang="en-US" sz="1600" dirty="0" smtClean="0">
              <a:latin typeface="Calibri"/>
            </a:endParaRPr>
          </a:p>
          <a:p>
            <a:pPr fontAlgn="auto">
              <a:spcBef>
                <a:spcPts val="0"/>
              </a:spcBef>
              <a:spcAft>
                <a:spcPts val="0"/>
              </a:spcAft>
              <a:buFont typeface="Arial" pitchFamily="34" charset="0"/>
              <a:buChar char="•"/>
            </a:pPr>
            <a:r>
              <a:rPr lang="en-US" sz="1800" dirty="0" smtClean="0">
                <a:latin typeface="Calibri"/>
              </a:rPr>
              <a:t>Whether or not users are landed on the buy now or </a:t>
            </a:r>
            <a:r>
              <a:rPr lang="en-US" sz="1800" dirty="0" err="1" smtClean="0">
                <a:latin typeface="Calibri"/>
              </a:rPr>
              <a:t>eRetailer</a:t>
            </a:r>
            <a:r>
              <a:rPr lang="en-US" sz="1800" dirty="0" smtClean="0">
                <a:latin typeface="Calibri"/>
              </a:rPr>
              <a:t> pages is mostly dependent on the relevancy to the users query.</a:t>
            </a:r>
          </a:p>
          <a:p>
            <a:pPr lvl="1" fontAlgn="auto">
              <a:spcBef>
                <a:spcPts val="0"/>
              </a:spcBef>
              <a:spcAft>
                <a:spcPts val="0"/>
              </a:spcAft>
              <a:buFont typeface="Arial" pitchFamily="34" charset="0"/>
              <a:buChar char="•"/>
            </a:pPr>
            <a:r>
              <a:rPr lang="en-US" sz="1600" dirty="0" smtClean="0">
                <a:latin typeface="Calibri"/>
              </a:rPr>
              <a:t> If the users query does not show purchase intent, the users should not be sent to these landing pages.</a:t>
            </a:r>
          </a:p>
        </p:txBody>
      </p:sp>
    </p:spTree>
  </p:cSld>
  <p:clrMapOvr>
    <a:masterClrMapping/>
  </p:clrMapOvr>
  <p:transition spd="med"/>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145</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Best Practices</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Using Paid Search in Breakthrough Ways</a:t>
            </a:r>
          </a:p>
        </p:txBody>
      </p:sp>
      <p:sp>
        <p:nvSpPr>
          <p:cNvPr id="8" name="TextBox 7"/>
          <p:cNvSpPr txBox="1"/>
          <p:nvPr/>
        </p:nvSpPr>
        <p:spPr>
          <a:xfrm>
            <a:off x="3429000" y="1676400"/>
            <a:ext cx="1981200" cy="369332"/>
          </a:xfrm>
          <a:prstGeom prst="rect">
            <a:avLst/>
          </a:prstGeom>
          <a:solidFill>
            <a:schemeClr val="tx1">
              <a:lumMod val="50000"/>
              <a:lumOff val="5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800" dirty="0" smtClean="0">
                <a:solidFill>
                  <a:srgbClr val="FFFFFF"/>
                </a:solidFill>
              </a:rPr>
              <a:t>Awards Campaign</a:t>
            </a:r>
          </a:p>
        </p:txBody>
      </p:sp>
      <p:sp>
        <p:nvSpPr>
          <p:cNvPr id="10" name="TextBox 9"/>
          <p:cNvSpPr txBox="1"/>
          <p:nvPr/>
        </p:nvSpPr>
        <p:spPr>
          <a:xfrm>
            <a:off x="685800" y="2286000"/>
            <a:ext cx="7696200" cy="646331"/>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pPr>
            <a:r>
              <a:rPr lang="en-US" sz="1800" dirty="0" smtClean="0">
                <a:solidFill>
                  <a:srgbClr val="000000"/>
                </a:solidFill>
              </a:rPr>
              <a:t>Search engines do not allow claims in ad copy that are not verified by a third party source on the landing page</a:t>
            </a:r>
          </a:p>
        </p:txBody>
      </p:sp>
      <p:sp>
        <p:nvSpPr>
          <p:cNvPr id="11" name="TextBox 10"/>
          <p:cNvSpPr txBox="1"/>
          <p:nvPr/>
        </p:nvSpPr>
        <p:spPr>
          <a:xfrm>
            <a:off x="685800" y="3124200"/>
            <a:ext cx="7696200" cy="646331"/>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pPr>
            <a:r>
              <a:rPr lang="en-US" sz="1800" dirty="0" smtClean="0">
                <a:solidFill>
                  <a:srgbClr val="000000"/>
                </a:solidFill>
              </a:rPr>
              <a:t>Placing all of the awards won by Olay and Olay products on one landing page allows Olay to state its superiority in ad copy</a:t>
            </a:r>
          </a:p>
        </p:txBody>
      </p:sp>
      <p:sp>
        <p:nvSpPr>
          <p:cNvPr id="12" name="Rectangle 11"/>
          <p:cNvSpPr/>
          <p:nvPr/>
        </p:nvSpPr>
        <p:spPr>
          <a:xfrm>
            <a:off x="685800" y="3962400"/>
            <a:ext cx="2819400" cy="95410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fontAlgn="auto">
              <a:spcBef>
                <a:spcPts val="0"/>
              </a:spcBef>
              <a:spcAft>
                <a:spcPts val="0"/>
              </a:spcAft>
            </a:pPr>
            <a:r>
              <a:rPr lang="en-US" dirty="0" smtClean="0">
                <a:solidFill>
                  <a:srgbClr val="00B0F0"/>
                </a:solidFill>
              </a:rPr>
              <a:t>Try Award Winning Olay®</a:t>
            </a:r>
          </a:p>
          <a:p>
            <a:pPr fontAlgn="auto">
              <a:spcBef>
                <a:spcPts val="0"/>
              </a:spcBef>
              <a:spcAft>
                <a:spcPts val="0"/>
              </a:spcAft>
            </a:pPr>
            <a:r>
              <a:rPr lang="en-US" dirty="0" smtClean="0">
                <a:solidFill>
                  <a:srgbClr val="000000"/>
                </a:solidFill>
              </a:rPr>
              <a:t>Get Olay® </a:t>
            </a:r>
            <a:r>
              <a:rPr lang="en-US" dirty="0" err="1" smtClean="0">
                <a:solidFill>
                  <a:srgbClr val="000000"/>
                </a:solidFill>
              </a:rPr>
              <a:t>Regenerist</a:t>
            </a:r>
            <a:r>
              <a:rPr lang="en-US" dirty="0" smtClean="0">
                <a:solidFill>
                  <a:srgbClr val="000000"/>
                </a:solidFill>
              </a:rPr>
              <a:t> Cream, Voted</a:t>
            </a:r>
          </a:p>
          <a:p>
            <a:pPr fontAlgn="auto">
              <a:spcBef>
                <a:spcPts val="0"/>
              </a:spcBef>
              <a:spcAft>
                <a:spcPts val="0"/>
              </a:spcAft>
            </a:pPr>
            <a:r>
              <a:rPr lang="en-US" dirty="0" smtClean="0">
                <a:solidFill>
                  <a:srgbClr val="000000"/>
                </a:solidFill>
              </a:rPr>
              <a:t>Best New Anti Aging Moisturizer!</a:t>
            </a:r>
          </a:p>
          <a:p>
            <a:pPr fontAlgn="auto">
              <a:spcBef>
                <a:spcPts val="0"/>
              </a:spcBef>
              <a:spcAft>
                <a:spcPts val="0"/>
              </a:spcAft>
            </a:pPr>
            <a:r>
              <a:rPr lang="en-US" dirty="0" smtClean="0">
                <a:solidFill>
                  <a:srgbClr val="00B050"/>
                </a:solidFill>
              </a:rPr>
              <a:t>www.Olay.com</a:t>
            </a:r>
          </a:p>
        </p:txBody>
      </p:sp>
      <p:sp>
        <p:nvSpPr>
          <p:cNvPr id="15" name="Rectangle 14"/>
          <p:cNvSpPr/>
          <p:nvPr/>
        </p:nvSpPr>
        <p:spPr>
          <a:xfrm>
            <a:off x="685800" y="5105400"/>
            <a:ext cx="2819400" cy="95410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fontAlgn="auto">
              <a:spcBef>
                <a:spcPts val="0"/>
              </a:spcBef>
              <a:spcAft>
                <a:spcPts val="0"/>
              </a:spcAft>
            </a:pPr>
            <a:r>
              <a:rPr lang="en-US" dirty="0" smtClean="0">
                <a:solidFill>
                  <a:srgbClr val="00B0F0"/>
                </a:solidFill>
              </a:rPr>
              <a:t>Award Winning Olay®</a:t>
            </a:r>
          </a:p>
          <a:p>
            <a:pPr fontAlgn="auto">
              <a:spcBef>
                <a:spcPts val="0"/>
              </a:spcBef>
              <a:spcAft>
                <a:spcPts val="0"/>
              </a:spcAft>
            </a:pPr>
            <a:r>
              <a:rPr lang="en-US" dirty="0" smtClean="0">
                <a:solidFill>
                  <a:srgbClr val="000000"/>
                </a:solidFill>
              </a:rPr>
              <a:t>Try Award Winning Olay® Anti Aging</a:t>
            </a:r>
          </a:p>
          <a:p>
            <a:pPr fontAlgn="auto">
              <a:spcBef>
                <a:spcPts val="0"/>
              </a:spcBef>
              <a:spcAft>
                <a:spcPts val="0"/>
              </a:spcAft>
            </a:pPr>
            <a:r>
              <a:rPr lang="en-US" dirty="0" smtClean="0">
                <a:solidFill>
                  <a:srgbClr val="000000"/>
                </a:solidFill>
              </a:rPr>
              <a:t>Eye Roller to Reduce Eye Wrinkles.</a:t>
            </a:r>
          </a:p>
          <a:p>
            <a:pPr fontAlgn="auto">
              <a:spcBef>
                <a:spcPts val="0"/>
              </a:spcBef>
              <a:spcAft>
                <a:spcPts val="0"/>
              </a:spcAft>
            </a:pPr>
            <a:r>
              <a:rPr lang="en-US" dirty="0" smtClean="0">
                <a:solidFill>
                  <a:srgbClr val="00B050"/>
                </a:solidFill>
              </a:rPr>
              <a:t>www.Olay.com</a:t>
            </a:r>
          </a:p>
        </p:txBody>
      </p:sp>
      <p:sp>
        <p:nvSpPr>
          <p:cNvPr id="18" name="TextBox 17"/>
          <p:cNvSpPr txBox="1"/>
          <p:nvPr/>
        </p:nvSpPr>
        <p:spPr>
          <a:xfrm>
            <a:off x="3733800" y="3962400"/>
            <a:ext cx="4724400" cy="2031325"/>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auto">
              <a:spcBef>
                <a:spcPts val="0"/>
              </a:spcBef>
              <a:spcAft>
                <a:spcPts val="0"/>
              </a:spcAft>
            </a:pPr>
            <a:r>
              <a:rPr lang="en-US" sz="1800" b="1" u="sng" dirty="0" smtClean="0">
                <a:solidFill>
                  <a:srgbClr val="000000"/>
                </a:solidFill>
              </a:rPr>
              <a:t>Key Take-</a:t>
            </a:r>
            <a:r>
              <a:rPr lang="en-US" sz="1800" b="1" u="sng" dirty="0" err="1" smtClean="0">
                <a:solidFill>
                  <a:srgbClr val="000000"/>
                </a:solidFill>
              </a:rPr>
              <a:t>Aways</a:t>
            </a:r>
            <a:r>
              <a:rPr lang="en-US" sz="1800" dirty="0" smtClean="0">
                <a:solidFill>
                  <a:srgbClr val="000000"/>
                </a:solidFill>
              </a:rPr>
              <a:t>: Ad Copy with “Try Award Winning Olay” and “Award Wining Olay” Saw the best response from internet users. In two weeks after the “award” ad copy was implemented  7 of the top 10 ad copy were “award” ad copy. “Award” ad copy owns the top 3 positions in terms of CTR.</a:t>
            </a:r>
          </a:p>
        </p:txBody>
      </p:sp>
    </p:spTree>
  </p:cSld>
  <p:clrMapOvr>
    <a:masterClrMapping/>
  </p:clrMapOvr>
  <p:transition spd="med"/>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146</a:t>
            </a:fld>
            <a:endParaRPr lang="en-US" dirty="0">
              <a:solidFill>
                <a:srgbClr val="002C69"/>
              </a:solidFill>
            </a:endParaRPr>
          </a:p>
        </p:txBody>
      </p:sp>
      <p:sp>
        <p:nvSpPr>
          <p:cNvPr id="13"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Keyword Seasonality</a:t>
            </a:r>
            <a:endParaRPr lang="en-US" sz="3000" b="1" kern="0" dirty="0">
              <a:solidFill>
                <a:sysClr val="windowText" lastClr="000000"/>
              </a:solidFill>
              <a:latin typeface="Calibri" pitchFamily="34" charset="0"/>
            </a:endParaRPr>
          </a:p>
        </p:txBody>
      </p:sp>
      <p:sp>
        <p:nvSpPr>
          <p:cNvPr id="14" name="Rounded Rectangle 13"/>
          <p:cNvSpPr/>
          <p:nvPr/>
        </p:nvSpPr>
        <p:spPr bwMode="auto">
          <a:xfrm>
            <a:off x="304800" y="91440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Monitoring Seasonality for Keywords and Terms</a:t>
            </a:r>
          </a:p>
        </p:txBody>
      </p:sp>
      <p:sp>
        <p:nvSpPr>
          <p:cNvPr id="8" name="TextBox 7"/>
          <p:cNvSpPr txBox="1"/>
          <p:nvPr/>
        </p:nvSpPr>
        <p:spPr>
          <a:xfrm>
            <a:off x="3429000" y="1600200"/>
            <a:ext cx="1981200" cy="369332"/>
          </a:xfrm>
          <a:prstGeom prst="rect">
            <a:avLst/>
          </a:prstGeom>
          <a:solidFill>
            <a:schemeClr val="tx1">
              <a:lumMod val="50000"/>
              <a:lumOff val="50000"/>
            </a:schemeClr>
          </a:solidFill>
          <a:ln>
            <a:solidFill>
              <a:schemeClr val="tx1"/>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fontAlgn="auto">
              <a:spcBef>
                <a:spcPts val="0"/>
              </a:spcBef>
              <a:spcAft>
                <a:spcPts val="0"/>
              </a:spcAft>
            </a:pPr>
            <a:r>
              <a:rPr lang="en-US" sz="1800" dirty="0" smtClean="0">
                <a:solidFill>
                  <a:srgbClr val="FFFFFF"/>
                </a:solidFill>
              </a:rPr>
              <a:t>“Dry Skin” Example</a:t>
            </a:r>
          </a:p>
        </p:txBody>
      </p:sp>
      <p:pic>
        <p:nvPicPr>
          <p:cNvPr id="3074" name="Picture 2"/>
          <p:cNvPicPr>
            <a:picLocks noChangeAspect="1" noChangeArrowheads="1"/>
          </p:cNvPicPr>
          <p:nvPr/>
        </p:nvPicPr>
        <p:blipFill>
          <a:blip r:embed="rId2" cstate="print"/>
          <a:srcRect r="2439"/>
          <a:stretch>
            <a:fillRect/>
          </a:stretch>
        </p:blipFill>
        <p:spPr bwMode="auto">
          <a:xfrm>
            <a:off x="990600" y="2057400"/>
            <a:ext cx="7086600" cy="2905506"/>
          </a:xfrm>
          <a:prstGeom prst="rect">
            <a:avLst/>
          </a:prstGeom>
          <a:noFill/>
          <a:ln w="9525">
            <a:noFill/>
            <a:miter lim="800000"/>
            <a:headEnd/>
            <a:tailEnd/>
          </a:ln>
          <a:effectLst/>
        </p:spPr>
      </p:pic>
      <p:sp>
        <p:nvSpPr>
          <p:cNvPr id="16" name="TextBox 15"/>
          <p:cNvSpPr txBox="1"/>
          <p:nvPr/>
        </p:nvSpPr>
        <p:spPr>
          <a:xfrm>
            <a:off x="152400" y="5181600"/>
            <a:ext cx="8763000" cy="1200329"/>
          </a:xfrm>
          <a:prstGeom prst="rect">
            <a:avLst/>
          </a:prstGeom>
          <a:noFill/>
        </p:spPr>
        <p:txBody>
          <a:bodyPr wrap="square" rtlCol="0">
            <a:spAutoFit/>
          </a:bodyPr>
          <a:lstStyle/>
          <a:p>
            <a:pPr algn="ctr" fontAlgn="auto">
              <a:spcBef>
                <a:spcPts val="0"/>
              </a:spcBef>
              <a:spcAft>
                <a:spcPts val="0"/>
              </a:spcAft>
            </a:pPr>
            <a:r>
              <a:rPr lang="en-US" sz="1800" dirty="0" smtClean="0">
                <a:latin typeface="Calibri"/>
              </a:rPr>
              <a:t>According to Google Insights, the term “dry skin” has higher search volume around cold weather months. Many skin conditions such as “dry skin” or “oily skin” have higher searches according to weather. Monitor seasonality of keywords ad adjust budget to capture increase in clicks. More information can be found on  </a:t>
            </a:r>
            <a:r>
              <a:rPr lang="en-US" sz="1800" b="1" dirty="0" smtClean="0">
                <a:latin typeface="Calibri"/>
                <a:hlinkClick r:id="rId3" action="ppaction://hlinksldjump"/>
              </a:rPr>
              <a:t>Google Insights </a:t>
            </a:r>
            <a:r>
              <a:rPr lang="en-US" sz="1800" dirty="0" smtClean="0">
                <a:latin typeface="Calibri"/>
              </a:rPr>
              <a:t>slide.</a:t>
            </a:r>
            <a:endParaRPr lang="en-US" sz="2800" dirty="0" smtClean="0">
              <a:latin typeface="Calibri"/>
            </a:endParaRPr>
          </a:p>
        </p:txBody>
      </p:sp>
    </p:spTree>
  </p:cSld>
  <p:clrMapOvr>
    <a:masterClrMapping/>
  </p:clrMapOvr>
  <p:transition spd="med"/>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Olay global paid search example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40386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148</a:t>
            </a:fld>
            <a:endParaRPr lang="en-US" dirty="0">
              <a:solidFill>
                <a:srgbClr val="002C69"/>
              </a:solidFill>
            </a:endParaRPr>
          </a:p>
        </p:txBody>
      </p:sp>
      <p:sp>
        <p:nvSpPr>
          <p:cNvPr id="6" name="Title 1"/>
          <p:cNvSpPr txBox="1">
            <a:spLocks/>
          </p:cNvSpPr>
          <p:nvPr/>
        </p:nvSpPr>
        <p:spPr bwMode="auto">
          <a:xfrm>
            <a:off x="304800" y="457200"/>
            <a:ext cx="8153400" cy="4572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
                <a:schemeClr val="folHlink"/>
              </a:buClr>
              <a:buSzPct val="130000"/>
              <a:buFontTx/>
              <a:buNone/>
              <a:tabLst/>
              <a:defRPr/>
            </a:pPr>
            <a:r>
              <a:rPr lang="en-US" sz="2400" b="1" dirty="0" smtClean="0">
                <a:solidFill>
                  <a:sysClr val="windowText" lastClr="000000"/>
                </a:solidFill>
                <a:latin typeface="Calibri" pitchFamily="34" charset="0"/>
                <a:ea typeface="+mj-ea"/>
                <a:cs typeface="+mj-cs"/>
              </a:rPr>
              <a:t>Paid Search</a:t>
            </a:r>
            <a:r>
              <a:rPr lang="en-US" sz="2400" b="1" kern="0" cap="all" dirty="0" smtClean="0">
                <a:solidFill>
                  <a:sysClr val="windowText" lastClr="000000"/>
                </a:solidFill>
                <a:latin typeface="+mn-lt"/>
                <a:ea typeface="+mj-ea"/>
                <a:cs typeface="+mj-cs"/>
              </a:rPr>
              <a:t>: </a:t>
            </a:r>
            <a:r>
              <a:rPr lang="en-US" sz="2400" b="1" dirty="0" smtClean="0">
                <a:solidFill>
                  <a:sysClr val="windowText" lastClr="000000"/>
                </a:solidFill>
                <a:latin typeface="Calibri" pitchFamily="34" charset="0"/>
                <a:ea typeface="+mj-ea"/>
                <a:cs typeface="+mj-cs"/>
              </a:rPr>
              <a:t>Chinese keyword test in Canada</a:t>
            </a:r>
            <a:endParaRPr lang="en-US" sz="2400" b="1" dirty="0">
              <a:solidFill>
                <a:sysClr val="windowText" lastClr="000000"/>
              </a:solidFill>
              <a:latin typeface="Calibri" pitchFamily="34" charset="0"/>
              <a:ea typeface="+mj-ea"/>
              <a:cs typeface="+mj-cs"/>
            </a:endParaRPr>
          </a:p>
        </p:txBody>
      </p:sp>
      <p:sp>
        <p:nvSpPr>
          <p:cNvPr id="5" name="Rectangle 4"/>
          <p:cNvSpPr/>
          <p:nvPr/>
        </p:nvSpPr>
        <p:spPr>
          <a:xfrm>
            <a:off x="304800" y="990600"/>
            <a:ext cx="8382000" cy="1938992"/>
          </a:xfrm>
          <a:prstGeom prst="rect">
            <a:avLst/>
          </a:prstGeom>
        </p:spPr>
        <p:txBody>
          <a:bodyPr wrap="square">
            <a:spAutoFit/>
          </a:bodyPr>
          <a:lstStyle/>
          <a:p>
            <a:pPr marL="342900" lvl="0" indent="-342900">
              <a:spcBef>
                <a:spcPct val="20000"/>
              </a:spcBef>
              <a:buFont typeface="Arial" pitchFamily="34" charset="0"/>
              <a:buChar char="•"/>
              <a:defRPr/>
            </a:pPr>
            <a:r>
              <a:rPr lang="en-US" sz="1500" dirty="0" smtClean="0">
                <a:latin typeface="+mj-lt"/>
                <a:cs typeface="Calibri" pitchFamily="34" charset="0"/>
              </a:rPr>
              <a:t>The Chinese Keyword Test was launched to test Olay’s opportunity for skin care related keyword searches in the Chinese Canadian Market </a:t>
            </a:r>
          </a:p>
          <a:p>
            <a:pPr marL="800100" lvl="1" indent="-342900">
              <a:spcBef>
                <a:spcPct val="20000"/>
              </a:spcBef>
              <a:buFont typeface="Arial" pitchFamily="34" charset="0"/>
              <a:buChar char="•"/>
              <a:defRPr/>
            </a:pPr>
            <a:r>
              <a:rPr lang="en-US" sz="1500" dirty="0" smtClean="0">
                <a:latin typeface="+mj-lt"/>
                <a:cs typeface="Calibri" pitchFamily="34" charset="0"/>
              </a:rPr>
              <a:t>Targeted users with the following browser language settings:</a:t>
            </a:r>
          </a:p>
          <a:p>
            <a:pPr marL="1257300" lvl="2" indent="-342900">
              <a:spcBef>
                <a:spcPct val="20000"/>
              </a:spcBef>
              <a:buFont typeface="Arial" pitchFamily="34" charset="0"/>
              <a:buChar char="•"/>
              <a:defRPr/>
            </a:pPr>
            <a:r>
              <a:rPr lang="en-US" sz="1500" dirty="0" smtClean="0">
                <a:latin typeface="+mj-lt"/>
                <a:cs typeface="Calibri" pitchFamily="34" charset="0"/>
              </a:rPr>
              <a:t>Chinese Browsers – Simplified and Traditional Chinese</a:t>
            </a:r>
          </a:p>
          <a:p>
            <a:pPr marL="1257300" lvl="2" indent="-342900">
              <a:spcBef>
                <a:spcPct val="20000"/>
              </a:spcBef>
              <a:buFont typeface="Arial" pitchFamily="34" charset="0"/>
              <a:buChar char="•"/>
              <a:defRPr/>
            </a:pPr>
            <a:r>
              <a:rPr lang="en-US" sz="1500" dirty="0" smtClean="0">
                <a:latin typeface="+mj-lt"/>
                <a:cs typeface="Calibri" pitchFamily="34" charset="0"/>
              </a:rPr>
              <a:t>English to Chinese Browsers</a:t>
            </a:r>
          </a:p>
          <a:p>
            <a:pPr marL="1257300" lvl="2" indent="-342900">
              <a:spcBef>
                <a:spcPct val="20000"/>
              </a:spcBef>
              <a:buFont typeface="Arial" pitchFamily="34" charset="0"/>
              <a:buChar char="•"/>
              <a:defRPr/>
            </a:pPr>
            <a:r>
              <a:rPr lang="en-US" sz="1500" dirty="0" smtClean="0">
                <a:latin typeface="+mj-lt"/>
                <a:cs typeface="Calibri" pitchFamily="34" charset="0"/>
              </a:rPr>
              <a:t>Chinese to English Browsers </a:t>
            </a:r>
            <a:endParaRPr lang="en-US" sz="1000" dirty="0" smtClean="0">
              <a:latin typeface="+mj-lt"/>
              <a:cs typeface="Calibri" pitchFamily="34" charset="0"/>
            </a:endParaRPr>
          </a:p>
          <a:p>
            <a:pPr marL="342900" lvl="0" indent="-342900">
              <a:spcBef>
                <a:spcPct val="20000"/>
              </a:spcBef>
              <a:buFont typeface="Arial" pitchFamily="34" charset="0"/>
              <a:buChar char="•"/>
              <a:defRPr/>
            </a:pPr>
            <a:r>
              <a:rPr lang="en-US" sz="1500" dirty="0" smtClean="0">
                <a:latin typeface="+mj-lt"/>
                <a:cs typeface="Calibri" pitchFamily="34" charset="0"/>
              </a:rPr>
              <a:t>Chinese searchers were served English ads and driven to the English Olay Canada Website </a:t>
            </a:r>
          </a:p>
        </p:txBody>
      </p:sp>
      <p:graphicFrame>
        <p:nvGraphicFramePr>
          <p:cNvPr id="8" name="Table 7"/>
          <p:cNvGraphicFramePr>
            <a:graphicFrameLocks noGrp="1"/>
          </p:cNvGraphicFramePr>
          <p:nvPr/>
        </p:nvGraphicFramePr>
        <p:xfrm>
          <a:off x="609600" y="3605600"/>
          <a:ext cx="3276169" cy="966400"/>
        </p:xfrm>
        <a:graphic>
          <a:graphicData uri="http://schemas.openxmlformats.org/drawingml/2006/table">
            <a:tbl>
              <a:tblPr/>
              <a:tblGrid>
                <a:gridCol w="1521231"/>
                <a:gridCol w="643598"/>
                <a:gridCol w="625658"/>
                <a:gridCol w="485682"/>
              </a:tblGrid>
              <a:tr h="359658">
                <a:tc>
                  <a:txBody>
                    <a:bodyPr/>
                    <a:lstStyle/>
                    <a:p>
                      <a:pPr algn="ctr" fontAlgn="b"/>
                      <a:r>
                        <a:rPr lang="en-US" sz="1100" b="1" i="0" u="none" strike="noStrike" dirty="0" smtClean="0">
                          <a:solidFill>
                            <a:srgbClr val="000000"/>
                          </a:solidFill>
                          <a:latin typeface="+mn-lt"/>
                          <a:cs typeface="Calibri" pitchFamily="34" charset="0"/>
                        </a:rPr>
                        <a:t>Search Results</a:t>
                      </a:r>
                      <a:endParaRPr lang="en-US" sz="1100" b="1"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smtClean="0">
                          <a:solidFill>
                            <a:srgbClr val="000000"/>
                          </a:solidFill>
                          <a:latin typeface="+mn-lt"/>
                          <a:cs typeface="Calibri" pitchFamily="34" charset="0"/>
                        </a:rPr>
                        <a:t>Imp</a:t>
                      </a:r>
                      <a:endParaRPr lang="en-US" sz="1100" b="1"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a:solidFill>
                            <a:srgbClr val="000000"/>
                          </a:solidFill>
                          <a:latin typeface="+mn-lt"/>
                          <a:cs typeface="Calibri" pitchFamily="34" charset="0"/>
                        </a:rPr>
                        <a:t>CTR</a:t>
                      </a: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a:solidFill>
                            <a:srgbClr val="000000"/>
                          </a:solidFill>
                          <a:latin typeface="+mn-lt"/>
                          <a:cs typeface="Calibri" pitchFamily="34" charset="0"/>
                        </a:rPr>
                        <a:t>CPC</a:t>
                      </a: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r>
              <a:tr h="277742">
                <a:tc>
                  <a:txBody>
                    <a:bodyPr/>
                    <a:lstStyle/>
                    <a:p>
                      <a:pPr algn="ctr" fontAlgn="b"/>
                      <a:r>
                        <a:rPr lang="en-US" sz="1100" b="0" i="0" u="none" strike="noStrike" dirty="0" smtClean="0">
                          <a:solidFill>
                            <a:srgbClr val="000000"/>
                          </a:solidFill>
                          <a:latin typeface="+mn-lt"/>
                          <a:cs typeface="Calibri" pitchFamily="34" charset="0"/>
                        </a:rPr>
                        <a:t>Olay CA English</a:t>
                      </a:r>
                      <a:endParaRPr lang="en-US" sz="1100" b="0"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mn-lt"/>
                          <a:cs typeface="Calibri" pitchFamily="34" charset="0"/>
                        </a:rPr>
                        <a:t>173,871</a:t>
                      </a:r>
                      <a:endParaRPr lang="en-US" sz="1100" b="0" i="0" u="none" strike="noStrike" dirty="0">
                        <a:solidFill>
                          <a:srgbClr val="000000"/>
                        </a:solidFill>
                        <a:latin typeface="+mn-lt"/>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mn-lt"/>
                          <a:cs typeface="Calibri" pitchFamily="34" charset="0"/>
                        </a:rPr>
                        <a:t>0.31%</a:t>
                      </a:r>
                      <a:endParaRPr lang="en-US" sz="1100" b="0"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mn-lt"/>
                          <a:cs typeface="Calibri" pitchFamily="34" charset="0"/>
                        </a:rPr>
                        <a:t>$2.16</a:t>
                      </a:r>
                      <a:endParaRPr lang="en-US" sz="1100" b="0"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29000">
                <a:tc>
                  <a:txBody>
                    <a:bodyPr/>
                    <a:lstStyle/>
                    <a:p>
                      <a:pPr algn="ctr" fontAlgn="b"/>
                      <a:r>
                        <a:rPr lang="en-US" sz="1100" b="0" i="0" u="none" strike="noStrike" dirty="0" smtClean="0">
                          <a:solidFill>
                            <a:srgbClr val="000000"/>
                          </a:solidFill>
                          <a:latin typeface="+mn-lt"/>
                          <a:cs typeface="Calibri" pitchFamily="34" charset="0"/>
                        </a:rPr>
                        <a:t>Olay CA Chinese</a:t>
                      </a:r>
                      <a:endParaRPr lang="en-US" sz="1100" b="0" i="0" u="none" strike="noStrike" dirty="0">
                        <a:solidFill>
                          <a:srgbClr val="000000"/>
                        </a:solidFill>
                        <a:latin typeface="+mn-lt"/>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mn-lt"/>
                        </a:rPr>
                        <a:t>3,251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mn-lt"/>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mn-lt"/>
                        </a:rPr>
                        <a:t>$0.89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0" name="Table 9"/>
          <p:cNvGraphicFramePr>
            <a:graphicFrameLocks noGrp="1"/>
          </p:cNvGraphicFramePr>
          <p:nvPr/>
        </p:nvGraphicFramePr>
        <p:xfrm>
          <a:off x="304800" y="4800600"/>
          <a:ext cx="3909150" cy="966400"/>
        </p:xfrm>
        <a:graphic>
          <a:graphicData uri="http://schemas.openxmlformats.org/drawingml/2006/table">
            <a:tbl>
              <a:tblPr/>
              <a:tblGrid>
                <a:gridCol w="1295400"/>
                <a:gridCol w="914400"/>
                <a:gridCol w="838200"/>
                <a:gridCol w="861150"/>
              </a:tblGrid>
              <a:tr h="359658">
                <a:tc>
                  <a:txBody>
                    <a:bodyPr/>
                    <a:lstStyle/>
                    <a:p>
                      <a:pPr algn="l" fontAlgn="b"/>
                      <a:r>
                        <a:rPr lang="en-US" sz="1100" b="1" i="0" u="none" strike="noStrike" dirty="0" smtClean="0">
                          <a:solidFill>
                            <a:srgbClr val="000000"/>
                          </a:solidFill>
                          <a:latin typeface="Calibri" pitchFamily="34" charset="0"/>
                          <a:cs typeface="Calibri" pitchFamily="34" charset="0"/>
                        </a:rPr>
                        <a:t> Quality of Visitor</a:t>
                      </a:r>
                      <a:endParaRPr lang="en-US" sz="1100" b="1"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smtClean="0">
                          <a:solidFill>
                            <a:srgbClr val="000000"/>
                          </a:solidFill>
                          <a:latin typeface="Calibri" pitchFamily="34" charset="0"/>
                          <a:cs typeface="Calibri" pitchFamily="34" charset="0"/>
                        </a:rPr>
                        <a:t>Bounce</a:t>
                      </a:r>
                      <a:endParaRPr lang="en-US" sz="1100" b="1"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smtClean="0">
                          <a:solidFill>
                            <a:srgbClr val="000000"/>
                          </a:solidFill>
                          <a:latin typeface="Calibri" pitchFamily="34" charset="0"/>
                          <a:cs typeface="Calibri" pitchFamily="34" charset="0"/>
                        </a:rPr>
                        <a:t>Pages/Visit</a:t>
                      </a:r>
                      <a:endParaRPr lang="en-US" sz="1100" b="1"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100" b="1" i="0" u="none" strike="noStrike" dirty="0" smtClean="0">
                          <a:solidFill>
                            <a:srgbClr val="000000"/>
                          </a:solidFill>
                          <a:latin typeface="Calibri" pitchFamily="34" charset="0"/>
                          <a:cs typeface="Calibri" pitchFamily="34" charset="0"/>
                        </a:rPr>
                        <a:t>Time on Site</a:t>
                      </a:r>
                      <a:endParaRPr lang="en-US" sz="1100" b="1"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r>
              <a:tr h="277742">
                <a:tc>
                  <a:txBody>
                    <a:bodyPr/>
                    <a:lstStyle/>
                    <a:p>
                      <a:pPr algn="l" fontAlgn="b"/>
                      <a:r>
                        <a:rPr lang="en-US" sz="1100" b="0" i="0" u="none" strike="noStrike" dirty="0" smtClean="0">
                          <a:solidFill>
                            <a:srgbClr val="000000"/>
                          </a:solidFill>
                          <a:latin typeface="Calibri" pitchFamily="34" charset="0"/>
                          <a:cs typeface="Calibri" pitchFamily="34" charset="0"/>
                        </a:rPr>
                        <a:t>Olay CA English</a:t>
                      </a: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58%</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3</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304</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29000">
                <a:tc>
                  <a:txBody>
                    <a:bodyPr/>
                    <a:lstStyle/>
                    <a:p>
                      <a:pPr algn="l" fontAlgn="b"/>
                      <a:r>
                        <a:rPr lang="en-US" sz="1100" b="0" i="0" u="none" strike="noStrike" dirty="0" smtClean="0">
                          <a:solidFill>
                            <a:srgbClr val="000000"/>
                          </a:solidFill>
                          <a:latin typeface="Calibri" pitchFamily="34" charset="0"/>
                          <a:cs typeface="Calibri" pitchFamily="34" charset="0"/>
                        </a:rPr>
                        <a:t>Olay CA Chinese</a:t>
                      </a:r>
                      <a:endParaRPr lang="en-US" sz="1100" b="0" i="0" u="none" strike="noStrike" dirty="0">
                        <a:solidFill>
                          <a:srgbClr val="000000"/>
                        </a:solidFill>
                        <a:latin typeface="Calibri" pitchFamily="34" charset="0"/>
                        <a:cs typeface="Calibri" pitchFamily="34" charset="0"/>
                      </a:endParaRPr>
                    </a:p>
                  </a:txBody>
                  <a:tcPr marL="8692" marR="8692" marT="86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37%</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5</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smtClean="0">
                          <a:solidFill>
                            <a:srgbClr val="000000"/>
                          </a:solidFill>
                          <a:latin typeface="Calibri"/>
                        </a:rPr>
                        <a:t>310</a:t>
                      </a:r>
                      <a:endParaRPr lang="en-US"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11" name="Rounded Rectangle 10"/>
          <p:cNvSpPr/>
          <p:nvPr/>
        </p:nvSpPr>
        <p:spPr bwMode="auto">
          <a:xfrm>
            <a:off x="4419600" y="3276600"/>
            <a:ext cx="4495800" cy="3124200"/>
          </a:xfrm>
          <a:prstGeom prst="roundRect">
            <a:avLst/>
          </a:prstGeom>
          <a:gradFill rotWithShape="1">
            <a:gsLst>
              <a:gs pos="0">
                <a:srgbClr val="BBAC87">
                  <a:alpha val="21000"/>
                </a:srgbClr>
              </a:gs>
              <a:gs pos="35001">
                <a:srgbClr val="F0ECDE"/>
              </a:gs>
              <a:gs pos="63000">
                <a:srgbClr val="E2D8C7"/>
              </a:gs>
              <a:gs pos="100000">
                <a:srgbClr val="B9AA87"/>
              </a:gs>
            </a:gsLst>
            <a:lin ang="5400000"/>
          </a:grad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0" hangingPunct="0">
              <a:spcBef>
                <a:spcPct val="75000"/>
              </a:spcBef>
            </a:pPr>
            <a:r>
              <a:rPr lang="en-US" b="1" kern="0" dirty="0" smtClean="0">
                <a:latin typeface="+mn-lt"/>
              </a:rPr>
              <a:t>CONSUMER INSIGHTS:</a:t>
            </a:r>
          </a:p>
          <a:p>
            <a:pPr algn="ctr" eaLnBrk="0" hangingPunct="0">
              <a:spcBef>
                <a:spcPct val="75000"/>
              </a:spcBef>
            </a:pPr>
            <a:endParaRPr lang="en-US" sz="200" b="1" kern="0" dirty="0" smtClean="0">
              <a:latin typeface="+mn-lt"/>
            </a:endParaRPr>
          </a:p>
          <a:p>
            <a:pPr marL="228600" indent="-228600">
              <a:buFont typeface="Arial" pitchFamily="34" charset="0"/>
              <a:buChar char="•"/>
            </a:pPr>
            <a:r>
              <a:rPr lang="en-US" dirty="0" smtClean="0">
                <a:latin typeface="Calibri" pitchFamily="34" charset="0"/>
              </a:rPr>
              <a:t>While the Chinese market is small in comparison to the English speaking market, the Chinese market space is much less competitive with a 59% lower average CPC</a:t>
            </a:r>
          </a:p>
          <a:p>
            <a:pPr marL="228600" indent="-228600">
              <a:buFont typeface="Arial" pitchFamily="34" charset="0"/>
              <a:buChar char="•"/>
            </a:pPr>
            <a:endParaRPr lang="en-US" sz="800" dirty="0" smtClean="0">
              <a:latin typeface="Calibri" pitchFamily="34" charset="0"/>
            </a:endParaRPr>
          </a:p>
          <a:p>
            <a:pPr marL="228600" indent="-228600">
              <a:buFont typeface="Arial" pitchFamily="34" charset="0"/>
              <a:buChar char="•"/>
            </a:pPr>
            <a:r>
              <a:rPr lang="en-US" dirty="0" smtClean="0">
                <a:latin typeface="Calibri" pitchFamily="34" charset="0"/>
              </a:rPr>
              <a:t>Chinese searchers are more engaged with the Olay Canada Website as quality of visitor metrics were significantly stronger than English quality of visitor metrics</a:t>
            </a:r>
          </a:p>
          <a:p>
            <a:pPr marL="685800" lvl="1" indent="-228600">
              <a:buFont typeface="Courier New" pitchFamily="49" charset="0"/>
              <a:buChar char="o"/>
            </a:pPr>
            <a:r>
              <a:rPr lang="en-US" dirty="0" smtClean="0">
                <a:latin typeface="Calibri" pitchFamily="34" charset="0"/>
              </a:rPr>
              <a:t>Chinese searchers visited 40% more pages on the site and bounced off the site 36% less than English searcher</a:t>
            </a:r>
          </a:p>
        </p:txBody>
      </p:sp>
      <p:pic>
        <p:nvPicPr>
          <p:cNvPr id="12" name="Picture 2"/>
          <p:cNvPicPr>
            <a:picLocks noChangeAspect="1" noChangeArrowheads="1"/>
          </p:cNvPicPr>
          <p:nvPr/>
        </p:nvPicPr>
        <p:blipFill>
          <a:blip r:embed="rId2" cstate="print"/>
          <a:srcRect/>
          <a:stretch>
            <a:fillRect/>
          </a:stretch>
        </p:blipFill>
        <p:spPr bwMode="auto">
          <a:xfrm>
            <a:off x="4572000" y="3276600"/>
            <a:ext cx="152400" cy="269499"/>
          </a:xfrm>
          <a:prstGeom prst="rect">
            <a:avLst/>
          </a:prstGeom>
          <a:noFill/>
          <a:ln w="9525">
            <a:noFill/>
            <a:miter lim="800000"/>
            <a:headEnd/>
            <a:tailEnd/>
          </a:ln>
          <a:effectLst/>
        </p:spPr>
      </p:pic>
      <p:cxnSp>
        <p:nvCxnSpPr>
          <p:cNvPr id="13" name="Straight Connector 12"/>
          <p:cNvCxnSpPr/>
          <p:nvPr/>
        </p:nvCxnSpPr>
        <p:spPr bwMode="auto">
          <a:xfrm>
            <a:off x="304800" y="3124200"/>
            <a:ext cx="8305800" cy="0"/>
          </a:xfrm>
          <a:prstGeom prst="line">
            <a:avLst/>
          </a:prstGeom>
          <a:solidFill>
            <a:schemeClr val="bg1"/>
          </a:solidFill>
          <a:ln w="12700" cap="flat" cmpd="sng" algn="ctr">
            <a:solidFill>
              <a:srgbClr val="948A54"/>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Organic search (SEO)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Agencies: Roles and Responsibilities</a:t>
            </a:r>
            <a:endParaRPr lang="en-US" dirty="0"/>
          </a:p>
        </p:txBody>
      </p:sp>
      <p:sp>
        <p:nvSpPr>
          <p:cNvPr id="4" name="Rectangle 3"/>
          <p:cNvSpPr/>
          <p:nvPr/>
        </p:nvSpPr>
        <p:spPr bwMode="auto">
          <a:xfrm>
            <a:off x="204850" y="1902024"/>
            <a:ext cx="2128650" cy="411777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19063" indent="-119063">
              <a:spcBef>
                <a:spcPts val="600"/>
              </a:spcBef>
              <a:buClrTx/>
              <a:buFont typeface="Wingdings" pitchFamily="2" charset="2"/>
              <a:buChar char="ü"/>
            </a:pPr>
            <a:r>
              <a:rPr lang="en-US" dirty="0" smtClean="0">
                <a:latin typeface="+mn-lt"/>
              </a:rPr>
              <a:t>Partner with Brand Manager to develop Gold Keywords</a:t>
            </a:r>
          </a:p>
          <a:p>
            <a:pPr marL="119063" indent="-119063">
              <a:spcBef>
                <a:spcPts val="600"/>
              </a:spcBef>
              <a:buClrTx/>
              <a:buFont typeface="Wingdings" pitchFamily="2" charset="2"/>
              <a:buChar char="ü"/>
            </a:pPr>
            <a:r>
              <a:rPr lang="en-US" dirty="0" smtClean="0">
                <a:latin typeface="+mn-lt"/>
              </a:rPr>
              <a:t>Develop and Implement Paid Search Campaigns</a:t>
            </a:r>
          </a:p>
          <a:p>
            <a:pPr marL="119063" indent="-119063">
              <a:spcBef>
                <a:spcPts val="600"/>
              </a:spcBef>
              <a:buClrTx/>
              <a:buFont typeface="Wingdings" pitchFamily="2" charset="2"/>
              <a:buChar char="ü"/>
            </a:pPr>
            <a:r>
              <a:rPr lang="en-US" dirty="0" smtClean="0">
                <a:latin typeface="+mn-lt"/>
              </a:rPr>
              <a:t>Design and Execute Test and Learn Agenda</a:t>
            </a:r>
          </a:p>
          <a:p>
            <a:pPr marL="119063" indent="-119063">
              <a:spcBef>
                <a:spcPts val="600"/>
              </a:spcBef>
              <a:buClrTx/>
              <a:buFont typeface="Wingdings" pitchFamily="2" charset="2"/>
              <a:buChar char="ü"/>
            </a:pPr>
            <a:r>
              <a:rPr lang="en-US" dirty="0" smtClean="0">
                <a:latin typeface="+mn-lt"/>
              </a:rPr>
              <a:t>Provide Guidance and Recommendations on Organic Search Optimization to Olay Content Assets and Olay.com</a:t>
            </a:r>
          </a:p>
          <a:p>
            <a:pPr marL="119063" indent="-119063">
              <a:spcBef>
                <a:spcPts val="600"/>
              </a:spcBef>
              <a:buClrTx/>
              <a:buFont typeface="Wingdings" pitchFamily="2" charset="2"/>
              <a:buChar char="ü"/>
            </a:pPr>
            <a:r>
              <a:rPr lang="en-US" dirty="0" smtClean="0">
                <a:latin typeface="+mn-lt"/>
              </a:rPr>
              <a:t>Utilize </a:t>
            </a:r>
            <a:r>
              <a:rPr lang="en-US" dirty="0" err="1" smtClean="0">
                <a:latin typeface="+mn-lt"/>
              </a:rPr>
              <a:t>SearchMart</a:t>
            </a:r>
            <a:r>
              <a:rPr lang="en-US" dirty="0" smtClean="0">
                <a:latin typeface="+mn-lt"/>
              </a:rPr>
              <a:t> to Monitor and Improve Olay.com Organic Search Performance</a:t>
            </a:r>
            <a:endParaRPr kumimoji="0" lang="en-US" sz="1400" b="0" i="0" u="none" strike="noStrike" cap="none" normalizeH="0" baseline="0" dirty="0" smtClean="0">
              <a:ln>
                <a:noFill/>
              </a:ln>
              <a:solidFill>
                <a:srgbClr val="000000"/>
              </a:solidFill>
              <a:effectLst/>
              <a:latin typeface="+mn-lt"/>
            </a:endParaRPr>
          </a:p>
        </p:txBody>
      </p:sp>
      <p:sp>
        <p:nvSpPr>
          <p:cNvPr id="5" name="Rectangle 4"/>
          <p:cNvSpPr/>
          <p:nvPr/>
        </p:nvSpPr>
        <p:spPr bwMode="auto">
          <a:xfrm>
            <a:off x="2407725" y="1902024"/>
            <a:ext cx="2128650" cy="411777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119063" indent="-119063">
              <a:spcBef>
                <a:spcPts val="600"/>
              </a:spcBef>
              <a:buFont typeface="Wingdings" pitchFamily="2" charset="2"/>
              <a:buChar char="ü"/>
            </a:pPr>
            <a:r>
              <a:rPr lang="en-US" dirty="0" smtClean="0">
                <a:latin typeface="+mn-lt"/>
              </a:rPr>
              <a:t>Develop Content Assets that Adhere to Organic Search Best Practices</a:t>
            </a:r>
          </a:p>
          <a:p>
            <a:pPr marL="119063" indent="-119063">
              <a:spcBef>
                <a:spcPts val="600"/>
              </a:spcBef>
              <a:buFont typeface="Wingdings" pitchFamily="2" charset="2"/>
              <a:buChar char="ü"/>
            </a:pPr>
            <a:r>
              <a:rPr lang="en-US" dirty="0" smtClean="0">
                <a:latin typeface="+mn-lt"/>
              </a:rPr>
              <a:t>Partner with Search Agency to Create </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6" name="Rectangle 5"/>
          <p:cNvSpPr/>
          <p:nvPr/>
        </p:nvSpPr>
        <p:spPr bwMode="auto">
          <a:xfrm>
            <a:off x="4624450" y="1902024"/>
            <a:ext cx="2128650" cy="411777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119063" indent="-119063">
              <a:spcBef>
                <a:spcPts val="600"/>
              </a:spcBef>
              <a:buFont typeface="Wingdings" pitchFamily="2" charset="2"/>
              <a:buChar char="ü"/>
            </a:pPr>
            <a:r>
              <a:rPr lang="en-US" dirty="0" smtClean="0">
                <a:latin typeface="+mn-lt"/>
              </a:rPr>
              <a:t>Implement Technical Requirements to Support Organic Search Best Practices on Olay.com</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7" name="Rectangle 6"/>
          <p:cNvSpPr/>
          <p:nvPr/>
        </p:nvSpPr>
        <p:spPr bwMode="auto">
          <a:xfrm>
            <a:off x="6851075" y="1902024"/>
            <a:ext cx="2128650" cy="411777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t" anchorCtr="0" compatLnSpc="1">
            <a:prstTxWarp prst="textNoShape">
              <a:avLst/>
            </a:prstTxWarp>
          </a:bodyPr>
          <a:lstStyle/>
          <a:p>
            <a:pPr marL="119063" indent="-119063">
              <a:spcBef>
                <a:spcPts val="600"/>
              </a:spcBef>
              <a:buFont typeface="Wingdings" pitchFamily="2" charset="2"/>
              <a:buChar char="ü"/>
            </a:pPr>
            <a:r>
              <a:rPr lang="en-US" dirty="0" smtClean="0">
                <a:latin typeface="+mn-lt"/>
              </a:rPr>
              <a:t>Partner with Search Agency to amplify </a:t>
            </a:r>
            <a:r>
              <a:rPr lang="en-US" dirty="0" err="1" smtClean="0">
                <a:latin typeface="+mn-lt"/>
              </a:rPr>
              <a:t>iMedia</a:t>
            </a:r>
            <a:r>
              <a:rPr lang="en-US" dirty="0" smtClean="0">
                <a:latin typeface="+mn-lt"/>
              </a:rPr>
              <a:t> campaigns with Paid Search</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9" name="Rectangle 8"/>
          <p:cNvSpPr/>
          <p:nvPr/>
        </p:nvSpPr>
        <p:spPr bwMode="auto">
          <a:xfrm>
            <a:off x="211775" y="1216225"/>
            <a:ext cx="2128650" cy="60960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algn="ctr">
              <a:buClr>
                <a:schemeClr val="tx2"/>
              </a:buClr>
            </a:pPr>
            <a:r>
              <a:rPr lang="en-US" sz="2000" b="1" dirty="0" smtClean="0">
                <a:latin typeface="+mn-lt"/>
              </a:rPr>
              <a:t>Search Agency</a:t>
            </a:r>
          </a:p>
        </p:txBody>
      </p:sp>
      <p:sp>
        <p:nvSpPr>
          <p:cNvPr id="10" name="Rectangle 9"/>
          <p:cNvSpPr/>
          <p:nvPr/>
        </p:nvSpPr>
        <p:spPr bwMode="auto">
          <a:xfrm>
            <a:off x="2414650" y="1216225"/>
            <a:ext cx="2128650" cy="60960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marL="0" marR="0" indent="0" algn="ctr" defTabSz="914400" eaLnBrk="1" latinLnBrk="0" hangingPunct="1">
              <a:lnSpc>
                <a:spcPct val="100000"/>
              </a:lnSpc>
              <a:buClr>
                <a:schemeClr val="tx2"/>
              </a:buClr>
              <a:buSzTx/>
              <a:buFont typeface="Wingdings" pitchFamily="2" charset="2"/>
              <a:buNone/>
              <a:tabLst/>
            </a:pPr>
            <a:r>
              <a:rPr lang="en-US" sz="2000" b="1" dirty="0" smtClean="0">
                <a:latin typeface="+mn-lt"/>
              </a:rPr>
              <a:t>Digital Agency</a:t>
            </a:r>
          </a:p>
        </p:txBody>
      </p:sp>
      <p:sp>
        <p:nvSpPr>
          <p:cNvPr id="11" name="Rectangle 10"/>
          <p:cNvSpPr/>
          <p:nvPr/>
        </p:nvSpPr>
        <p:spPr bwMode="auto">
          <a:xfrm>
            <a:off x="4631375" y="1216225"/>
            <a:ext cx="2128650" cy="60960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algn="ctr">
              <a:buClr>
                <a:schemeClr val="tx2"/>
              </a:buClr>
            </a:pPr>
            <a:r>
              <a:rPr lang="en-US" sz="2000" b="1" dirty="0" smtClean="0">
                <a:latin typeface="+mn-lt"/>
              </a:rPr>
              <a:t>Technical Agency</a:t>
            </a:r>
          </a:p>
        </p:txBody>
      </p:sp>
      <p:sp>
        <p:nvSpPr>
          <p:cNvPr id="12" name="Rectangle 11"/>
          <p:cNvSpPr/>
          <p:nvPr/>
        </p:nvSpPr>
        <p:spPr bwMode="auto">
          <a:xfrm>
            <a:off x="6858000" y="1216225"/>
            <a:ext cx="2128650" cy="60960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marL="0" marR="0" indent="0" algn="ctr" defTabSz="914400" eaLnBrk="1" latinLnBrk="0" hangingPunct="1">
              <a:lnSpc>
                <a:spcPct val="100000"/>
              </a:lnSpc>
              <a:buClr>
                <a:schemeClr val="tx2"/>
              </a:buClr>
              <a:buSzTx/>
              <a:buFont typeface="Wingdings" pitchFamily="2" charset="2"/>
              <a:buNone/>
              <a:tabLst/>
            </a:pPr>
            <a:r>
              <a:rPr lang="en-US" sz="2000" b="1" dirty="0" smtClean="0">
                <a:latin typeface="+mn-lt"/>
              </a:rPr>
              <a:t>Media Agency</a:t>
            </a:r>
          </a:p>
        </p:txBody>
      </p:sp>
      <p:sp>
        <p:nvSpPr>
          <p:cNvPr id="1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5" name="Chevron 14"/>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Critical Partnerships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Organic Search?</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managing organic search and therefore, must understand the best practices and the SEO process. It is imperative that the search agency understand how to set goals, research and create a gold keyword list, map gold keywords to relevant preferred landing pages, provide recommendations for performance and technical optimizations, tools to use, success metrics and how to optimize for them, how to use SearchMart, and how to report on the success of the organic campaign.</a:t>
            </a:r>
            <a:endParaRPr lang="en-US" sz="1400" dirty="0" smtClean="0">
              <a:latin typeface="+mn-lt"/>
            </a:endParaRPr>
          </a:p>
          <a:p>
            <a:pPr marL="0" indent="0">
              <a:spcBef>
                <a:spcPts val="0"/>
              </a:spcBef>
            </a:pPr>
            <a:endParaRPr lang="en-US" sz="1400" b="1" dirty="0" smtClean="0">
              <a:latin typeface="+mn-lt"/>
            </a:endParaRPr>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what organic search is and the steps in the SEO process. The brand contacts should also be aware of the best practices of organic search, how organic search affects the Olay brand, performance and technical optimization best practices, and how to define success for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3505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362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Toolkit Table of Contents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cxnSp>
        <p:nvCxnSpPr>
          <p:cNvPr id="10" name="Straight Connector 9"/>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752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2362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2667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3886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4495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495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5334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6" name="Content Placeholder 2"/>
          <p:cNvSpPr txBox="1">
            <a:spLocks/>
          </p:cNvSpPr>
          <p:nvPr/>
        </p:nvSpPr>
        <p:spPr>
          <a:xfrm>
            <a:off x="304800" y="762000"/>
            <a:ext cx="8839200" cy="5257800"/>
          </a:xfrm>
          <a:prstGeom prst="rect">
            <a:avLst/>
          </a:prstGeom>
        </p:spPr>
        <p:txBody>
          <a:bodyPr/>
          <a:lstStyle/>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pitchFamily="34" charset="0"/>
                <a:hlinkClick r:id="rId4" action="ppaction://hlinksldjump"/>
              </a:rPr>
              <a:t>SEO Process</a:t>
            </a:r>
            <a:r>
              <a:rPr lang="en-US" sz="1300" kern="0" dirty="0" smtClean="0">
                <a:latin typeface="Calibri" pitchFamily="34" charset="0"/>
              </a:rPr>
              <a:t>: High level list of all that is involved in the SEO process</a:t>
            </a:r>
            <a:r>
              <a:rPr lang="en-US" kern="0" dirty="0" smtClean="0">
                <a:latin typeface="Calibri" pitchFamily="34" charset="0"/>
              </a:rPr>
              <a:t>.</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5" action="ppaction://hlinksldjump"/>
              </a:rPr>
              <a:t>Gold Keywords</a:t>
            </a:r>
            <a:r>
              <a:rPr lang="en-US" sz="1300" kern="0" dirty="0" smtClean="0">
                <a:latin typeface="Calibri"/>
              </a:rPr>
              <a:t>: Best practices for selecting gold keywords, tools to use and detailed keyword selection steps.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6" action="ppaction://hlinksldjump"/>
              </a:rPr>
              <a:t>Preferred Landing Pages (PLPs)</a:t>
            </a:r>
            <a:r>
              <a:rPr lang="en-US" sz="1300" kern="0" dirty="0" smtClean="0">
                <a:latin typeface="Calibri"/>
                <a:hlinkClick r:id="rId6" action="ppaction://hlinksldjump"/>
              </a:rPr>
              <a:t>: </a:t>
            </a:r>
            <a:r>
              <a:rPr lang="en-US" sz="1300" kern="0" dirty="0" smtClean="0">
                <a:latin typeface="Calibri"/>
              </a:rPr>
              <a:t>Best practices for PLP selection and example PLP mapping process.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7" action="ppaction://hlinksldjump"/>
              </a:rPr>
              <a:t>Website Content</a:t>
            </a:r>
            <a:r>
              <a:rPr lang="en-US" sz="1300" kern="0" dirty="0" smtClean="0">
                <a:latin typeface="Calibri"/>
              </a:rPr>
              <a:t>: Best practices, content creation strategies, and examples of optimized content.</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8" action="ppaction://hlinksldjump"/>
              </a:rPr>
              <a:t>Meta Data</a:t>
            </a:r>
            <a:r>
              <a:rPr lang="en-US" sz="1300" kern="0" dirty="0" smtClean="0">
                <a:latin typeface="Calibri"/>
              </a:rPr>
              <a:t>: Best Practices and a checklist for writing and implementing meta data.</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9" action="ppaction://hlinksldjump"/>
              </a:rPr>
              <a:t>URL Naming</a:t>
            </a:r>
            <a:r>
              <a:rPr lang="en-US" sz="1300" kern="0" dirty="0" smtClean="0">
                <a:latin typeface="Calibri"/>
              </a:rPr>
              <a:t>: Best practices for naming and leveraging an optimized global template hierarchy.</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0" action="ppaction://hlinksldjump"/>
              </a:rPr>
              <a:t>Global URLs</a:t>
            </a:r>
            <a:r>
              <a:rPr lang="en-US" sz="1300" kern="0" dirty="0" smtClean="0">
                <a:latin typeface="Calibri"/>
              </a:rPr>
              <a:t>: Best practices for In-Country extensions, Olay examples and recommendations.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1" action="ppaction://hlinksldjump"/>
              </a:rPr>
              <a:t>Internal Linking</a:t>
            </a:r>
            <a:r>
              <a:rPr lang="en-US" sz="1300" kern="0" dirty="0" smtClean="0">
                <a:latin typeface="Calibri"/>
              </a:rPr>
              <a:t>: Best practices, types of internal links, formats, Olay examples and recommendations.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2" action="ppaction://hlinksldjump"/>
              </a:rPr>
              <a:t>Technical Best Practices</a:t>
            </a:r>
            <a:r>
              <a:rPr lang="en-US" sz="1300" kern="0" dirty="0" smtClean="0">
                <a:latin typeface="Calibri"/>
              </a:rPr>
              <a:t>: Best practices for all crawlability and navigation issues on the Global Template.</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3" action="ppaction://hlinksldjump"/>
              </a:rPr>
              <a:t>Olay Global Template Recommendations</a:t>
            </a:r>
            <a:r>
              <a:rPr lang="en-US" sz="1300" kern="0" dirty="0" smtClean="0">
                <a:latin typeface="Calibri"/>
              </a:rPr>
              <a:t>: Recommendations for optimization of the Global Template.</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4" action="ppaction://hlinksldjump"/>
              </a:rPr>
              <a:t>Digital Assets</a:t>
            </a:r>
            <a:r>
              <a:rPr lang="en-US" sz="1300" kern="0" dirty="0" smtClean="0">
                <a:latin typeface="Calibri"/>
              </a:rPr>
              <a:t>: Best practices for on-site and off-site image and video hosting.</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5" action="ppaction://hlinksldjump"/>
              </a:rPr>
              <a:t>SearchMart</a:t>
            </a:r>
            <a:r>
              <a:rPr lang="en-US" sz="1300" kern="0" dirty="0" smtClean="0">
                <a:latin typeface="Calibri"/>
              </a:rPr>
              <a:t>: Detailed steps for using SearchMart to monitor, track and optimize the Olay SEO campaign.</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pitchFamily="34" charset="0"/>
                <a:hlinkClick r:id="rId16" action="ppaction://hlinksldjump"/>
              </a:rPr>
              <a:t>Olay Helpful Tools</a:t>
            </a:r>
            <a:r>
              <a:rPr lang="en-US" sz="1300" kern="0" dirty="0" smtClean="0">
                <a:latin typeface="Calibri" pitchFamily="34" charset="0"/>
              </a:rPr>
              <a:t>: Detailed steps for using Google Analytics, Google Keyword Tool, Google Insights and Xenu</a:t>
            </a:r>
          </a:p>
          <a:p>
            <a:pPr eaLnBrk="0" hangingPunct="0">
              <a:spcBef>
                <a:spcPts val="0"/>
              </a:spcBef>
              <a:buClr>
                <a:srgbClr val="BA0000"/>
              </a:buClr>
              <a:defRPr/>
            </a:pPr>
            <a:r>
              <a:rPr lang="en-US" sz="1300" b="1" kern="0" dirty="0" smtClean="0">
                <a:latin typeface="Calibri" pitchFamily="34" charset="0"/>
              </a:rPr>
              <a:t>                        </a:t>
            </a:r>
            <a:r>
              <a:rPr lang="en-US" sz="1300" kern="0" dirty="0" smtClean="0">
                <a:latin typeface="Calibri" pitchFamily="34" charset="0"/>
              </a:rPr>
              <a:t>for SEO campaign monitoring, tracking and optimizing.</a:t>
            </a:r>
            <a:endParaRPr lang="en-US" sz="1600" b="1" kern="0" dirty="0" smtClean="0">
              <a:latin typeface="Calibri" pitchFamily="34" charset="0"/>
            </a:endParaRPr>
          </a:p>
          <a:p>
            <a:pPr eaLnBrk="0" hangingPunct="0">
              <a:spcBef>
                <a:spcPts val="0"/>
              </a:spcBef>
              <a:buClr>
                <a:srgbClr val="BA0000"/>
              </a:buClr>
              <a:defRPr/>
            </a:pPr>
            <a:endParaRPr lang="en-US" sz="400" b="1" kern="0" dirty="0" smtClean="0">
              <a:latin typeface="Calibri" pitchFamily="34" charset="0"/>
            </a:endParaRPr>
          </a:p>
          <a:p>
            <a:pPr eaLnBrk="0" hangingPunct="0">
              <a:spcBef>
                <a:spcPts val="0"/>
              </a:spcBef>
              <a:buClr>
                <a:srgbClr val="BA0000"/>
              </a:buClr>
              <a:defRPr/>
            </a:pPr>
            <a:r>
              <a:rPr lang="en-US" sz="1600" b="1" kern="0" dirty="0" smtClean="0">
                <a:latin typeface="Calibri" pitchFamily="34" charset="0"/>
                <a:hlinkClick r:id="rId17" action="ppaction://hlinksldjump"/>
              </a:rPr>
              <a:t>Olay US Baseline</a:t>
            </a:r>
            <a:r>
              <a:rPr lang="en-US" sz="1300" kern="0" dirty="0" smtClean="0">
                <a:latin typeface="Calibri" pitchFamily="34" charset="0"/>
              </a:rPr>
              <a:t>: Measure of success metrics for Olay US and benchmarks for Olay Global Websites.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hlinkClick r:id="rId18" action="ppaction://hlinksldjump"/>
              </a:rPr>
              <a:t>Appendix</a:t>
            </a:r>
            <a:r>
              <a:rPr lang="en-US" sz="1300" kern="0" dirty="0" smtClean="0">
                <a:latin typeface="Calibri"/>
              </a:rPr>
              <a:t>: Further information on all SEO topics not applicable to the toolkit.</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endParaRPr lang="en-US" b="1" kern="0" dirty="0" smtClean="0">
              <a:latin typeface="Calibri"/>
            </a:endParaRPr>
          </a:p>
          <a:p>
            <a:pPr eaLnBrk="0" hangingPunct="0">
              <a:spcBef>
                <a:spcPts val="0"/>
              </a:spcBef>
              <a:buClr>
                <a:srgbClr val="BA0000"/>
              </a:buClr>
              <a:defRPr/>
            </a:pPr>
            <a:endParaRPr lang="en-US" b="1" kern="0" dirty="0" smtClean="0">
              <a:latin typeface="Calibri"/>
            </a:endParaRPr>
          </a:p>
          <a:p>
            <a:pPr marL="457200" lvl="2" eaLnBrk="0" hangingPunct="0">
              <a:spcBef>
                <a:spcPts val="0"/>
              </a:spcBef>
              <a:buFont typeface="Arial" pitchFamily="34" charset="0"/>
              <a:buNone/>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p:txBody>
      </p:sp>
      <p:cxnSp>
        <p:nvCxnSpPr>
          <p:cNvPr id="28" name="Straight Connector 27"/>
          <p:cNvCxnSpPr/>
          <p:nvPr/>
        </p:nvCxnSpPr>
        <p:spPr bwMode="auto">
          <a:xfrm>
            <a:off x="228600" y="563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SEO Process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153</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SEO Process</a:t>
            </a:r>
            <a:endParaRPr lang="en-US" sz="3000" b="1" kern="0" dirty="0">
              <a:solidFill>
                <a:sysClr val="windowText" lastClr="000000"/>
              </a:solidFill>
              <a:latin typeface="Calibri"/>
            </a:endParaRPr>
          </a:p>
        </p:txBody>
      </p:sp>
      <p:sp>
        <p:nvSpPr>
          <p:cNvPr id="29" name="Rounded Rectangle 28"/>
          <p:cNvSpPr/>
          <p:nvPr/>
        </p:nvSpPr>
        <p:spPr bwMode="auto">
          <a:xfrm>
            <a:off x="3810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SEO Process</a:t>
            </a:r>
          </a:p>
        </p:txBody>
      </p:sp>
      <p:sp>
        <p:nvSpPr>
          <p:cNvPr id="42" name="Content Placeholder 2"/>
          <p:cNvSpPr>
            <a:spLocks noGrp="1"/>
          </p:cNvSpPr>
          <p:nvPr>
            <p:ph idx="1"/>
          </p:nvPr>
        </p:nvSpPr>
        <p:spPr>
          <a:xfrm>
            <a:off x="381000" y="1371600"/>
            <a:ext cx="8229600" cy="4343400"/>
          </a:xfrm>
        </p:spPr>
        <p:txBody>
          <a:bodyPr/>
          <a:lstStyle/>
          <a:p>
            <a:pPr marL="0" indent="0">
              <a:lnSpc>
                <a:spcPct val="200000"/>
              </a:lnSpc>
              <a:spcBef>
                <a:spcPts val="0"/>
              </a:spcBef>
              <a:buClrTx/>
              <a:buFont typeface="+mj-lt"/>
              <a:buAutoNum type="arabicPeriod"/>
            </a:pPr>
            <a:r>
              <a:rPr lang="en-US" sz="1600" b="1" dirty="0" smtClean="0">
                <a:solidFill>
                  <a:schemeClr val="tx1"/>
                </a:solidFill>
                <a:latin typeface="+mn-lt"/>
                <a:cs typeface="Arial" pitchFamily="34" charset="0"/>
              </a:rPr>
              <a:t> Define Olay Website SEO Goals &amp; Expectations</a:t>
            </a:r>
          </a:p>
          <a:p>
            <a:pPr marL="0" indent="0">
              <a:lnSpc>
                <a:spcPct val="200000"/>
              </a:lnSpc>
              <a:spcBef>
                <a:spcPts val="0"/>
              </a:spcBef>
              <a:buClrTx/>
              <a:buFont typeface="+mj-lt"/>
              <a:buAutoNum type="arabicPeriod"/>
            </a:pPr>
            <a:r>
              <a:rPr lang="en-US" sz="1600" b="1" dirty="0" smtClean="0">
                <a:solidFill>
                  <a:schemeClr val="tx1"/>
                </a:solidFill>
                <a:latin typeface="+mj-lt"/>
                <a:cs typeface="Arial" pitchFamily="34" charset="0"/>
              </a:rPr>
              <a:t> Create </a:t>
            </a:r>
            <a:r>
              <a:rPr lang="en-US" sz="1600" b="1" dirty="0" smtClean="0">
                <a:solidFill>
                  <a:schemeClr val="tx1"/>
                </a:solidFill>
                <a:latin typeface="+mj-lt"/>
                <a:cs typeface="Arial" pitchFamily="34" charset="0"/>
                <a:hlinkClick r:id="rId2" action="ppaction://hlinksldjump"/>
              </a:rPr>
              <a:t>Gold Keyword List</a:t>
            </a:r>
            <a:endParaRPr lang="en-US" sz="1600" b="1" dirty="0" smtClean="0">
              <a:solidFill>
                <a:schemeClr val="tx1"/>
              </a:solidFill>
              <a:latin typeface="+mj-lt"/>
              <a:cs typeface="Arial" pitchFamily="34" charset="0"/>
            </a:endParaRPr>
          </a:p>
          <a:p>
            <a:pPr marL="0" indent="0">
              <a:lnSpc>
                <a:spcPct val="200000"/>
              </a:lnSpc>
              <a:spcBef>
                <a:spcPts val="0"/>
              </a:spcBef>
              <a:buClrTx/>
              <a:buFont typeface="+mj-lt"/>
              <a:buAutoNum type="arabicPeriod"/>
            </a:pPr>
            <a:r>
              <a:rPr lang="en-US" sz="1600" b="1" dirty="0" smtClean="0">
                <a:cs typeface="Arial" pitchFamily="34" charset="0"/>
              </a:rPr>
              <a:t> Map Gold Keywords to Relevant Landing Pages (</a:t>
            </a:r>
            <a:r>
              <a:rPr lang="en-US" sz="1600" b="1" dirty="0" smtClean="0">
                <a:cs typeface="Arial" pitchFamily="34" charset="0"/>
                <a:hlinkClick r:id="rId3" action="ppaction://hlinksldjump"/>
              </a:rPr>
              <a:t>Preferred Landing Pages </a:t>
            </a:r>
            <a:r>
              <a:rPr lang="en-US" sz="1600" b="1" dirty="0" smtClean="0">
                <a:cs typeface="Arial" pitchFamily="34" charset="0"/>
              </a:rPr>
              <a:t>– PLPs)</a:t>
            </a:r>
          </a:p>
          <a:p>
            <a:pPr marL="0" indent="0">
              <a:lnSpc>
                <a:spcPct val="200000"/>
              </a:lnSpc>
              <a:spcBef>
                <a:spcPts val="0"/>
              </a:spcBef>
              <a:buClrTx/>
              <a:buFont typeface="+mj-lt"/>
              <a:buAutoNum type="arabicPeriod"/>
            </a:pPr>
            <a:r>
              <a:rPr lang="en-US" sz="1600" b="1" dirty="0" smtClean="0">
                <a:cs typeface="Arial" pitchFamily="34" charset="0"/>
              </a:rPr>
              <a:t> Optimize PLPs for the Gold Keyword</a:t>
            </a:r>
          </a:p>
          <a:p>
            <a:pPr marL="914400" lvl="5" indent="-342900">
              <a:spcBef>
                <a:spcPts val="0"/>
              </a:spcBef>
              <a:buClrTx/>
              <a:buFont typeface="+mj-lt"/>
              <a:buAutoNum type="arabicPeriod"/>
            </a:pPr>
            <a:r>
              <a:rPr lang="en-US" sz="1400" b="1" dirty="0" smtClean="0">
                <a:solidFill>
                  <a:schemeClr val="tx1"/>
                </a:solidFill>
                <a:cs typeface="Arial" pitchFamily="34" charset="0"/>
                <a:hlinkClick r:id="rId4" action="ppaction://hlinksldjump"/>
              </a:rPr>
              <a:t>Meta Data</a:t>
            </a:r>
            <a:endParaRPr lang="en-US" sz="1400" b="1" dirty="0" smtClean="0">
              <a:solidFill>
                <a:schemeClr val="tx1"/>
              </a:solidFill>
              <a:cs typeface="Arial" pitchFamily="34" charset="0"/>
            </a:endParaRPr>
          </a:p>
          <a:p>
            <a:pPr marL="914400" lvl="5" indent="-342900">
              <a:spcBef>
                <a:spcPts val="0"/>
              </a:spcBef>
              <a:buClrTx/>
              <a:buFont typeface="+mj-lt"/>
              <a:buAutoNum type="arabicPeriod"/>
            </a:pPr>
            <a:r>
              <a:rPr lang="en-US" sz="1400" b="1" dirty="0" smtClean="0">
                <a:solidFill>
                  <a:schemeClr val="tx1"/>
                </a:solidFill>
                <a:cs typeface="Arial" pitchFamily="34" charset="0"/>
                <a:hlinkClick r:id="rId5" action="ppaction://hlinksldjump"/>
              </a:rPr>
              <a:t>Content Strategy</a:t>
            </a:r>
            <a:endParaRPr lang="en-US" sz="1400" b="1" dirty="0" smtClean="0">
              <a:solidFill>
                <a:schemeClr val="tx1"/>
              </a:solidFill>
              <a:cs typeface="Arial" pitchFamily="34" charset="0"/>
            </a:endParaRPr>
          </a:p>
          <a:p>
            <a:pPr marL="914400" lvl="5" indent="-342900">
              <a:spcBef>
                <a:spcPts val="0"/>
              </a:spcBef>
              <a:buClrTx/>
              <a:buFont typeface="+mj-lt"/>
              <a:buAutoNum type="arabicPeriod"/>
            </a:pPr>
            <a:r>
              <a:rPr lang="en-US" sz="1400" b="1" dirty="0" smtClean="0">
                <a:solidFill>
                  <a:schemeClr val="tx1"/>
                </a:solidFill>
                <a:cs typeface="Arial" pitchFamily="34" charset="0"/>
                <a:hlinkClick r:id="rId6" action="ppaction://hlinksldjump"/>
              </a:rPr>
              <a:t>Internal Linking Strategy</a:t>
            </a:r>
            <a:endParaRPr lang="en-US" sz="1400" b="1" dirty="0" smtClean="0">
              <a:solidFill>
                <a:schemeClr val="tx1"/>
              </a:solidFill>
              <a:cs typeface="Arial" pitchFamily="34" charset="0"/>
            </a:endParaRPr>
          </a:p>
          <a:p>
            <a:pPr marL="914400" lvl="5" indent="-342900">
              <a:spcBef>
                <a:spcPts val="0"/>
              </a:spcBef>
              <a:buClrTx/>
              <a:buFont typeface="+mj-lt"/>
              <a:buAutoNum type="arabicPeriod"/>
            </a:pPr>
            <a:r>
              <a:rPr lang="en-US" sz="1400" b="1" dirty="0" smtClean="0">
                <a:solidFill>
                  <a:schemeClr val="tx1"/>
                </a:solidFill>
                <a:cs typeface="Arial" pitchFamily="34" charset="0"/>
                <a:hlinkClick r:id="rId7" action="ppaction://hlinksldjump"/>
              </a:rPr>
              <a:t>Technical Audit</a:t>
            </a:r>
            <a:endParaRPr lang="en-US" sz="1400" b="1" dirty="0" smtClean="0">
              <a:solidFill>
                <a:schemeClr val="tx1"/>
              </a:solidFill>
              <a:cs typeface="Arial" pitchFamily="34" charset="0"/>
            </a:endParaRPr>
          </a:p>
          <a:p>
            <a:pPr marL="0" indent="0">
              <a:lnSpc>
                <a:spcPct val="200000"/>
              </a:lnSpc>
              <a:spcBef>
                <a:spcPts val="0"/>
              </a:spcBef>
              <a:buClrTx/>
              <a:buFont typeface="+mj-lt"/>
              <a:buAutoNum type="arabicPeriod"/>
            </a:pPr>
            <a:r>
              <a:rPr lang="en-US" sz="1600" b="1" dirty="0" smtClean="0">
                <a:cs typeface="Arial" pitchFamily="34" charset="0"/>
              </a:rPr>
              <a:t> Measure &amp; Monitor Organic </a:t>
            </a:r>
            <a:r>
              <a:rPr lang="en-US" sz="1600" b="1" dirty="0" smtClean="0">
                <a:cs typeface="Arial" pitchFamily="34" charset="0"/>
                <a:hlinkClick r:id="rId8" action="ppaction://hlinksldjump"/>
              </a:rPr>
              <a:t>Success Metrics</a:t>
            </a:r>
            <a:endParaRPr lang="en-US" sz="1600" b="1" dirty="0" smtClean="0">
              <a:cs typeface="Arial" pitchFamily="34" charset="0"/>
            </a:endParaRPr>
          </a:p>
          <a:p>
            <a:pPr marL="0" indent="0">
              <a:lnSpc>
                <a:spcPct val="200000"/>
              </a:lnSpc>
              <a:spcBef>
                <a:spcPts val="0"/>
              </a:spcBef>
              <a:buClrTx/>
              <a:buFont typeface="+mj-lt"/>
              <a:buAutoNum type="arabicPeriod"/>
            </a:pPr>
            <a:r>
              <a:rPr lang="en-US" sz="1600" b="1" dirty="0" smtClean="0">
                <a:cs typeface="Arial" pitchFamily="34" charset="0"/>
              </a:rPr>
              <a:t> Revisit Gold Keyword List &amp; Mapped PLP’s Based on Strengths &amp; Weaknesses</a:t>
            </a:r>
          </a:p>
        </p:txBody>
      </p:sp>
      <p:cxnSp>
        <p:nvCxnSpPr>
          <p:cNvPr id="43" name="Straight Connector 42"/>
          <p:cNvCxnSpPr/>
          <p:nvPr/>
        </p:nvCxnSpPr>
        <p:spPr bwMode="auto">
          <a:xfrm>
            <a:off x="381000" y="1981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6" name="Straight Connector 45"/>
          <p:cNvCxnSpPr/>
          <p:nvPr/>
        </p:nvCxnSpPr>
        <p:spPr bwMode="auto">
          <a:xfrm>
            <a:off x="381000" y="2438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7" name="Straight Connector 46"/>
          <p:cNvCxnSpPr/>
          <p:nvPr/>
        </p:nvCxnSpPr>
        <p:spPr bwMode="auto">
          <a:xfrm>
            <a:off x="3810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8" name="Straight Connector 47"/>
          <p:cNvCxnSpPr/>
          <p:nvPr/>
        </p:nvCxnSpPr>
        <p:spPr bwMode="auto">
          <a:xfrm>
            <a:off x="381000" y="4267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9" name="Straight Connector 48"/>
          <p:cNvCxnSpPr/>
          <p:nvPr/>
        </p:nvCxnSpPr>
        <p:spPr bwMode="auto">
          <a:xfrm>
            <a:off x="381000" y="4876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81000" y="5334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Gold keyword phrases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Gold Keywords?</a:t>
            </a:r>
            <a:endParaRPr lang="en-US" sz="3000" dirty="0"/>
          </a:p>
        </p:txBody>
      </p:sp>
      <p:sp>
        <p:nvSpPr>
          <p:cNvPr id="9" name="Content Placeholder 2"/>
          <p:cNvSpPr>
            <a:spLocks noGrp="1"/>
          </p:cNvSpPr>
          <p:nvPr>
            <p:ph idx="1"/>
          </p:nvPr>
        </p:nvSpPr>
        <p:spPr>
          <a:xfrm>
            <a:off x="304800" y="838200"/>
            <a:ext cx="8077200" cy="48006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researching and defining gold keywords for the Olay organic search campaign. It is imperative that the search agency understand why gold keywords are important, how to research gold keywords (where to look, how to look, what to look for, tools to use), and how to define the gold keyword list. The search agency is also responsible for revisiting and refining the gold keyword list when necessary.</a:t>
            </a:r>
          </a:p>
          <a:p>
            <a:pPr marL="0" indent="0">
              <a:spcBef>
                <a:spcPts val="0"/>
              </a:spcBef>
            </a:pPr>
            <a:endParaRPr lang="en-US" sz="1400" dirty="0" smtClean="0">
              <a:latin typeface="+mn-lt"/>
            </a:endParaRPr>
          </a:p>
          <a:p>
            <a:pPr marL="0" indent="0">
              <a:spcBef>
                <a:spcPts val="0"/>
              </a:spcBef>
            </a:pPr>
            <a:r>
              <a:rPr lang="en-US" sz="1800" b="1" dirty="0" smtClean="0"/>
              <a:t>Creative Agency</a:t>
            </a:r>
            <a:r>
              <a:rPr lang="en-US" sz="1800" dirty="0" smtClean="0"/>
              <a:t>:</a:t>
            </a:r>
            <a:r>
              <a:rPr lang="en-US" sz="1800" b="1" dirty="0" smtClean="0"/>
              <a:t> </a:t>
            </a:r>
            <a:r>
              <a:rPr lang="en-US" sz="1400" dirty="0" smtClean="0"/>
              <a:t>The creative agency should understand what gold keyword are, best practices, and how they are used within the content of each Preferred Landing Page.</a:t>
            </a:r>
          </a:p>
          <a:p>
            <a:pPr marL="0" indent="0">
              <a:spcBef>
                <a:spcPts val="0"/>
              </a:spcBef>
            </a:pPr>
            <a:endParaRPr lang="en-US" sz="1400" dirty="0" smtClean="0"/>
          </a:p>
          <a:p>
            <a:pPr marL="0" lvl="0" indent="0">
              <a:spcBef>
                <a:spcPts val="0"/>
              </a:spcBef>
            </a:pPr>
            <a:r>
              <a:rPr lang="en-US" sz="1800" b="1" dirty="0" smtClean="0"/>
              <a:t>Marketing: </a:t>
            </a:r>
            <a:r>
              <a:rPr lang="en-US" sz="1400" dirty="0" smtClean="0"/>
              <a:t>Gold keywords are important to marketing because they represent the Olay Website equity and Olay priorities. These are the keywords that the Olay WHOs are searching, seeking helpful information and products. The marketing team should understand the importance of gold keywords selection and be aware that gold keywords define the success of the Olay organic search campaign.</a:t>
            </a:r>
            <a:endParaRPr lang="en-US" sz="1400" b="1" dirty="0" smtClean="0"/>
          </a:p>
          <a:p>
            <a:pPr marL="0" indent="0">
              <a:spcBef>
                <a:spcPts val="0"/>
              </a:spcBef>
            </a:pPr>
            <a:endParaRPr lang="en-US" sz="1400"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gold keyword selection best practices, the importance of gold keywords, and how to use gold keywords to define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209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962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US Gold Keyword List</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Localized Gold Keywords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Gold Keyword Research Tips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Gold Keyword Dependencies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9" action="ppaction://hlinksldjump"/>
              </a:rPr>
              <a:t>Things to Keep in Mind</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10" action="ppaction://hlinksldjump"/>
              </a:rPr>
              <a:t>Gold Keyword Creation – Steps &amp; Tools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t>	</a:t>
            </a:r>
            <a:r>
              <a:rPr lang="en-US" sz="1800" b="1" dirty="0" smtClean="0">
                <a:hlinkClick r:id="rId11" action="ppaction://hlinksldjump"/>
              </a:rPr>
              <a:t>Google AdWords Keyword Tool</a:t>
            </a:r>
            <a:endParaRPr lang="en-US" sz="1800" b="1" dirty="0" smtClean="0"/>
          </a:p>
          <a:p>
            <a:pPr marL="0" indent="0">
              <a:spcBef>
                <a:spcPts val="0"/>
              </a:spcBef>
            </a:pPr>
            <a:r>
              <a:rPr lang="en-US" sz="1000" b="1" dirty="0" smtClean="0"/>
              <a:t>	</a:t>
            </a:r>
          </a:p>
          <a:p>
            <a:pPr marL="0" indent="0">
              <a:spcBef>
                <a:spcPts val="0"/>
              </a:spcBef>
            </a:pPr>
            <a:r>
              <a:rPr lang="en-US" sz="1800" b="1" dirty="0" smtClean="0"/>
              <a:t>	</a:t>
            </a:r>
            <a:r>
              <a:rPr lang="en-US" sz="1800" b="1" dirty="0" smtClean="0">
                <a:hlinkClick r:id="rId10" action="ppaction://hlinksldjump"/>
              </a:rPr>
              <a:t>Google WebMaster Tools</a:t>
            </a:r>
            <a:endParaRPr lang="en-US" sz="1400" dirty="0" smtClean="0">
              <a:solidFill>
                <a:schemeClr val="tx1"/>
              </a:solidFill>
              <a:latin typeface="+mn-lt"/>
              <a:cs typeface="Arial" pitchFamily="34" charset="0"/>
            </a:endParaRPr>
          </a:p>
          <a:p>
            <a:pPr marL="0" indent="0">
              <a:spcBef>
                <a:spcPts val="0"/>
              </a:spcBef>
            </a:pPr>
            <a:r>
              <a:rPr lang="en-US" sz="1000" b="1" dirty="0" smtClean="0"/>
              <a:t>	</a:t>
            </a:r>
          </a:p>
          <a:p>
            <a:pPr marL="0" indent="0">
              <a:spcBef>
                <a:spcPts val="0"/>
              </a:spcBef>
            </a:pPr>
            <a:r>
              <a:rPr lang="en-US" sz="1800" b="1" dirty="0" smtClean="0"/>
              <a:t>	</a:t>
            </a:r>
            <a:r>
              <a:rPr lang="en-US" sz="1800" b="1" dirty="0" smtClean="0">
                <a:hlinkClick r:id="rId12" action="ppaction://hlinksldjump"/>
              </a:rPr>
              <a:t>Google Analytics</a:t>
            </a:r>
            <a:endParaRPr lang="en-US" sz="1400" dirty="0" smtClean="0">
              <a:solidFill>
                <a:schemeClr val="tx1"/>
              </a:solidFill>
              <a:latin typeface="+mn-lt"/>
              <a:cs typeface="Arial" pitchFamily="34" charset="0"/>
            </a:endParaRPr>
          </a:p>
          <a:p>
            <a:pPr marL="0" indent="0">
              <a:spcBef>
                <a:spcPts val="0"/>
              </a:spcBef>
            </a:pPr>
            <a:r>
              <a:rPr lang="en-US" sz="1000" b="1" dirty="0" smtClean="0"/>
              <a:t>	</a:t>
            </a:r>
          </a:p>
          <a:p>
            <a:pPr marL="0" indent="0">
              <a:spcBef>
                <a:spcPts val="0"/>
              </a:spcBef>
            </a:pPr>
            <a:r>
              <a:rPr lang="en-US" sz="1800" b="1" dirty="0" smtClean="0"/>
              <a:t>	</a:t>
            </a:r>
            <a:r>
              <a:rPr lang="en-US" sz="1800" b="1" dirty="0" smtClean="0">
                <a:hlinkClick r:id="rId13" action="ppaction://hlinksldjump"/>
              </a:rPr>
              <a:t>Competition</a:t>
            </a:r>
            <a:endParaRPr lang="en-US" sz="1800" b="1" dirty="0" smtClean="0"/>
          </a:p>
          <a:p>
            <a:pPr marL="0" indent="0">
              <a:spcBef>
                <a:spcPts val="0"/>
              </a:spcBef>
            </a:pPr>
            <a:endParaRPr lang="en-US" sz="1000" b="1" dirty="0" smtClean="0"/>
          </a:p>
          <a:p>
            <a:pPr marL="0" indent="0">
              <a:spcBef>
                <a:spcPts val="0"/>
              </a:spcBef>
            </a:pPr>
            <a:r>
              <a:rPr lang="en-US" sz="1800" b="1" dirty="0" smtClean="0"/>
              <a:t>	</a:t>
            </a:r>
            <a:r>
              <a:rPr lang="en-US" sz="1800" b="1" dirty="0" smtClean="0">
                <a:hlinkClick r:id="rId14" action="ppaction://hlinksldjump"/>
              </a:rPr>
              <a:t>Keyword Effectiveness Indicator</a:t>
            </a: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3352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733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648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5105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548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Current Gold Keyword List</a:t>
            </a:r>
          </a:p>
        </p:txBody>
      </p:sp>
      <p:sp>
        <p:nvSpPr>
          <p:cNvPr id="7" name="Content Placeholder 2"/>
          <p:cNvSpPr>
            <a:spLocks noGrp="1"/>
          </p:cNvSpPr>
          <p:nvPr>
            <p:ph idx="1"/>
          </p:nvPr>
        </p:nvSpPr>
        <p:spPr>
          <a:xfrm>
            <a:off x="381000" y="1447800"/>
            <a:ext cx="8229600" cy="838200"/>
          </a:xfrm>
        </p:spPr>
        <p:txBody>
          <a:bodyPr/>
          <a:lstStyle/>
          <a:p>
            <a:pPr marL="0" indent="0">
              <a:buNone/>
            </a:pPr>
            <a:r>
              <a:rPr lang="en-US" sz="1600" dirty="0" smtClean="0">
                <a:solidFill>
                  <a:schemeClr val="tx1"/>
                </a:solidFill>
                <a:latin typeface="+mn-lt"/>
                <a:cs typeface="Arial" pitchFamily="34" charset="0"/>
              </a:rPr>
              <a:t>The gold keyword list represents the most appropriate and relevant keyword phrases to optimize and track, based on the Olay Website content, goals, and audience</a:t>
            </a:r>
            <a:endParaRPr lang="en-US" sz="600" b="1" dirty="0" smtClean="0"/>
          </a:p>
          <a:p>
            <a:pPr>
              <a:spcBef>
                <a:spcPts val="0"/>
              </a:spcBef>
              <a:buClrTx/>
            </a:pPr>
            <a:r>
              <a:rPr lang="en-US" sz="1800" b="1" dirty="0" smtClean="0"/>
              <a:t>                                                 </a:t>
            </a:r>
          </a:p>
        </p:txBody>
      </p:sp>
      <p:sp>
        <p:nvSpPr>
          <p:cNvPr id="9" name="TextBox 8"/>
          <p:cNvSpPr txBox="1"/>
          <p:nvPr/>
        </p:nvSpPr>
        <p:spPr>
          <a:xfrm>
            <a:off x="228600" y="3048000"/>
            <a:ext cx="2209800" cy="1077218"/>
          </a:xfrm>
          <a:prstGeom prst="rect">
            <a:avLst/>
          </a:prstGeom>
          <a:noFill/>
        </p:spPr>
        <p:txBody>
          <a:bodyPr wrap="square" rtlCol="0">
            <a:spAutoFit/>
          </a:bodyPr>
          <a:lstStyle/>
          <a:p>
            <a:pPr fontAlgn="auto">
              <a:spcBef>
                <a:spcPts val="0"/>
              </a:spcBef>
              <a:spcAft>
                <a:spcPts val="0"/>
              </a:spcAft>
            </a:pPr>
            <a:r>
              <a:rPr lang="en-US" sz="1600" dirty="0" smtClean="0">
                <a:latin typeface="Calibri"/>
              </a:rPr>
              <a:t>skin care</a:t>
            </a:r>
          </a:p>
          <a:p>
            <a:pPr fontAlgn="auto">
              <a:spcBef>
                <a:spcPts val="0"/>
              </a:spcBef>
              <a:spcAft>
                <a:spcPts val="0"/>
              </a:spcAft>
            </a:pPr>
            <a:r>
              <a:rPr lang="en-US" sz="1600" dirty="0" smtClean="0">
                <a:latin typeface="Calibri"/>
              </a:rPr>
              <a:t>skin health</a:t>
            </a:r>
          </a:p>
          <a:p>
            <a:pPr fontAlgn="auto">
              <a:spcBef>
                <a:spcPts val="0"/>
              </a:spcBef>
              <a:spcAft>
                <a:spcPts val="0"/>
              </a:spcAft>
            </a:pPr>
            <a:r>
              <a:rPr lang="en-US" sz="1600" dirty="0" smtClean="0">
                <a:latin typeface="Calibri"/>
              </a:rPr>
              <a:t>skin care routine</a:t>
            </a:r>
          </a:p>
          <a:p>
            <a:pPr fontAlgn="auto">
              <a:spcBef>
                <a:spcPts val="0"/>
              </a:spcBef>
              <a:spcAft>
                <a:spcPts val="0"/>
              </a:spcAft>
            </a:pPr>
            <a:r>
              <a:rPr lang="en-US" sz="1600" dirty="0" smtClean="0">
                <a:latin typeface="Calibri"/>
              </a:rPr>
              <a:t>skin care products</a:t>
            </a:r>
          </a:p>
        </p:txBody>
      </p:sp>
      <p:sp>
        <p:nvSpPr>
          <p:cNvPr id="10" name="TextBox 9"/>
          <p:cNvSpPr txBox="1"/>
          <p:nvPr/>
        </p:nvSpPr>
        <p:spPr>
          <a:xfrm>
            <a:off x="3352800" y="3505200"/>
            <a:ext cx="2209800" cy="1384995"/>
          </a:xfrm>
          <a:prstGeom prst="rect">
            <a:avLst/>
          </a:prstGeom>
          <a:noFill/>
        </p:spPr>
        <p:txBody>
          <a:bodyPr wrap="square" rtlCol="0">
            <a:spAutoFit/>
          </a:bodyPr>
          <a:lstStyle/>
          <a:p>
            <a:pPr fontAlgn="auto">
              <a:spcBef>
                <a:spcPts val="0"/>
              </a:spcBef>
              <a:spcAft>
                <a:spcPts val="0"/>
              </a:spcAft>
            </a:pPr>
            <a:r>
              <a:rPr lang="en-US" sz="1600" dirty="0" smtClean="0">
                <a:latin typeface="Calibri"/>
              </a:rPr>
              <a:t>body cleansing</a:t>
            </a:r>
          </a:p>
          <a:p>
            <a:pPr fontAlgn="auto">
              <a:spcBef>
                <a:spcPts val="0"/>
              </a:spcBef>
              <a:spcAft>
                <a:spcPts val="0"/>
              </a:spcAft>
            </a:pPr>
            <a:r>
              <a:rPr lang="en-US" sz="1600" dirty="0" smtClean="0">
                <a:latin typeface="Calibri"/>
              </a:rPr>
              <a:t>body lotion</a:t>
            </a:r>
          </a:p>
          <a:p>
            <a:pPr fontAlgn="auto">
              <a:spcBef>
                <a:spcPts val="0"/>
              </a:spcBef>
              <a:spcAft>
                <a:spcPts val="0"/>
              </a:spcAft>
            </a:pPr>
            <a:r>
              <a:rPr lang="en-US" sz="1600" dirty="0" smtClean="0">
                <a:latin typeface="Calibri"/>
              </a:rPr>
              <a:t>facial moisturizers</a:t>
            </a:r>
          </a:p>
          <a:p>
            <a:pPr fontAlgn="auto">
              <a:spcBef>
                <a:spcPts val="0"/>
              </a:spcBef>
              <a:spcAft>
                <a:spcPts val="0"/>
              </a:spcAft>
            </a:pPr>
            <a:r>
              <a:rPr lang="en-US" sz="1600" dirty="0" smtClean="0">
                <a:latin typeface="Calibri"/>
              </a:rPr>
              <a:t>facial cleansers</a:t>
            </a:r>
          </a:p>
          <a:p>
            <a:pPr fontAlgn="auto">
              <a:spcBef>
                <a:spcPts val="0"/>
              </a:spcBef>
              <a:spcAft>
                <a:spcPts val="0"/>
              </a:spcAft>
            </a:pPr>
            <a:endParaRPr lang="en-US" sz="400" dirty="0" smtClean="0">
              <a:latin typeface="Calibri"/>
            </a:endParaRPr>
          </a:p>
          <a:p>
            <a:pPr fontAlgn="auto">
              <a:spcBef>
                <a:spcPts val="0"/>
              </a:spcBef>
              <a:spcAft>
                <a:spcPts val="0"/>
              </a:spcAft>
            </a:pPr>
            <a:r>
              <a:rPr lang="en-US" sz="1600" dirty="0" smtClean="0">
                <a:latin typeface="Calibri"/>
              </a:rPr>
              <a:t>anti aging products</a:t>
            </a:r>
          </a:p>
        </p:txBody>
      </p:sp>
      <p:sp>
        <p:nvSpPr>
          <p:cNvPr id="11" name="TextBox 10"/>
          <p:cNvSpPr txBox="1"/>
          <p:nvPr/>
        </p:nvSpPr>
        <p:spPr>
          <a:xfrm>
            <a:off x="6477000" y="3810000"/>
            <a:ext cx="2209800" cy="1384995"/>
          </a:xfrm>
          <a:prstGeom prst="rect">
            <a:avLst/>
          </a:prstGeom>
          <a:noFill/>
        </p:spPr>
        <p:txBody>
          <a:bodyPr wrap="square" rtlCol="0">
            <a:spAutoFit/>
          </a:bodyPr>
          <a:lstStyle/>
          <a:p>
            <a:pPr fontAlgn="auto">
              <a:spcBef>
                <a:spcPts val="0"/>
              </a:spcBef>
              <a:spcAft>
                <a:spcPts val="0"/>
              </a:spcAft>
            </a:pPr>
            <a:r>
              <a:rPr lang="en-US" sz="1600" dirty="0" smtClean="0">
                <a:latin typeface="Calibri"/>
              </a:rPr>
              <a:t>oily skin care</a:t>
            </a:r>
          </a:p>
          <a:p>
            <a:pPr fontAlgn="auto">
              <a:spcBef>
                <a:spcPts val="0"/>
              </a:spcBef>
              <a:spcAft>
                <a:spcPts val="0"/>
              </a:spcAft>
            </a:pPr>
            <a:r>
              <a:rPr lang="en-US" sz="1600" dirty="0" smtClean="0">
                <a:latin typeface="Calibri"/>
              </a:rPr>
              <a:t>sensitive skin care</a:t>
            </a:r>
          </a:p>
          <a:p>
            <a:pPr fontAlgn="auto">
              <a:spcBef>
                <a:spcPts val="0"/>
              </a:spcBef>
              <a:spcAft>
                <a:spcPts val="0"/>
              </a:spcAft>
            </a:pPr>
            <a:r>
              <a:rPr lang="en-US" sz="1600" dirty="0" smtClean="0">
                <a:latin typeface="Calibri"/>
              </a:rPr>
              <a:t>dry skin care</a:t>
            </a:r>
          </a:p>
          <a:p>
            <a:pPr fontAlgn="auto">
              <a:spcBef>
                <a:spcPts val="0"/>
              </a:spcBef>
              <a:spcAft>
                <a:spcPts val="0"/>
              </a:spcAft>
            </a:pPr>
            <a:r>
              <a:rPr lang="en-US" sz="1600" dirty="0" smtClean="0">
                <a:latin typeface="Calibri"/>
              </a:rPr>
              <a:t>anti aging skin care</a:t>
            </a:r>
          </a:p>
          <a:p>
            <a:pPr fontAlgn="auto">
              <a:spcBef>
                <a:spcPts val="0"/>
              </a:spcBef>
              <a:spcAft>
                <a:spcPts val="0"/>
              </a:spcAft>
            </a:pPr>
            <a:endParaRPr lang="en-US" sz="400" dirty="0" smtClean="0">
              <a:latin typeface="Calibri"/>
            </a:endParaRPr>
          </a:p>
          <a:p>
            <a:pPr fontAlgn="auto">
              <a:spcBef>
                <a:spcPts val="0"/>
              </a:spcBef>
              <a:spcAft>
                <a:spcPts val="0"/>
              </a:spcAft>
            </a:pPr>
            <a:r>
              <a:rPr lang="en-US" sz="1600" dirty="0" smtClean="0">
                <a:latin typeface="Calibri"/>
              </a:rPr>
              <a:t>eye skin care</a:t>
            </a:r>
          </a:p>
        </p:txBody>
      </p:sp>
      <p:sp>
        <p:nvSpPr>
          <p:cNvPr id="14" name="Rounded Rectangle 13"/>
          <p:cNvSpPr/>
          <p:nvPr/>
        </p:nvSpPr>
        <p:spPr bwMode="auto">
          <a:xfrm>
            <a:off x="152400" y="2590800"/>
            <a:ext cx="2438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High Level Gold Keywords</a:t>
            </a:r>
          </a:p>
        </p:txBody>
      </p:sp>
      <p:sp>
        <p:nvSpPr>
          <p:cNvPr id="15" name="Rounded Rectangle 14"/>
          <p:cNvSpPr/>
          <p:nvPr/>
        </p:nvSpPr>
        <p:spPr bwMode="auto">
          <a:xfrm>
            <a:off x="3276600" y="3048000"/>
            <a:ext cx="2438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Product Gold Keywords</a:t>
            </a:r>
          </a:p>
        </p:txBody>
      </p:sp>
      <p:sp>
        <p:nvSpPr>
          <p:cNvPr id="16" name="Rounded Rectangle 15"/>
          <p:cNvSpPr/>
          <p:nvPr/>
        </p:nvSpPr>
        <p:spPr bwMode="auto">
          <a:xfrm>
            <a:off x="6400800" y="3352800"/>
            <a:ext cx="2438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Skin Type Gold Keywords</a:t>
            </a:r>
          </a:p>
        </p:txBody>
      </p:sp>
      <p:cxnSp>
        <p:nvCxnSpPr>
          <p:cNvPr id="19" name="Straight Connector 18"/>
          <p:cNvCxnSpPr/>
          <p:nvPr/>
        </p:nvCxnSpPr>
        <p:spPr bwMode="auto">
          <a:xfrm>
            <a:off x="228600" y="3352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35814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38100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228600" y="4114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3352800" y="38100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6" name="Straight Connector 25"/>
          <p:cNvCxnSpPr/>
          <p:nvPr/>
        </p:nvCxnSpPr>
        <p:spPr bwMode="auto">
          <a:xfrm>
            <a:off x="3429000" y="40386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3429000" y="42672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3429000" y="45720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9" name="Straight Connector 28"/>
          <p:cNvCxnSpPr/>
          <p:nvPr/>
        </p:nvCxnSpPr>
        <p:spPr bwMode="auto">
          <a:xfrm>
            <a:off x="3429000" y="4876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6477000" y="4114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1" name="Straight Connector 30"/>
          <p:cNvCxnSpPr/>
          <p:nvPr/>
        </p:nvCxnSpPr>
        <p:spPr bwMode="auto">
          <a:xfrm>
            <a:off x="6553200" y="43434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2" name="Straight Connector 31"/>
          <p:cNvCxnSpPr/>
          <p:nvPr/>
        </p:nvCxnSpPr>
        <p:spPr bwMode="auto">
          <a:xfrm>
            <a:off x="6553200" y="45720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3" name="Straight Connector 32"/>
          <p:cNvCxnSpPr/>
          <p:nvPr/>
        </p:nvCxnSpPr>
        <p:spPr bwMode="auto">
          <a:xfrm>
            <a:off x="6553200" y="48768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4" name="Straight Connector 33"/>
          <p:cNvCxnSpPr/>
          <p:nvPr/>
        </p:nvCxnSpPr>
        <p:spPr bwMode="auto">
          <a:xfrm>
            <a:off x="6553200" y="5181600"/>
            <a:ext cx="2286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Localized Gold Keyword Lists</a:t>
            </a:r>
          </a:p>
        </p:txBody>
      </p:sp>
      <p:sp>
        <p:nvSpPr>
          <p:cNvPr id="16" name="TextBox 15"/>
          <p:cNvSpPr txBox="1"/>
          <p:nvPr/>
        </p:nvSpPr>
        <p:spPr>
          <a:xfrm>
            <a:off x="457200" y="1295400"/>
            <a:ext cx="8001000" cy="584775"/>
          </a:xfrm>
          <a:prstGeom prst="rect">
            <a:avLst/>
          </a:prstGeom>
          <a:noFill/>
        </p:spPr>
        <p:txBody>
          <a:bodyPr wrap="square" rtlCol="0">
            <a:spAutoFit/>
          </a:bodyPr>
          <a:lstStyle/>
          <a:p>
            <a:pPr fontAlgn="auto">
              <a:spcBef>
                <a:spcPts val="0"/>
              </a:spcBef>
              <a:spcAft>
                <a:spcPts val="0"/>
              </a:spcAft>
            </a:pPr>
            <a:r>
              <a:rPr lang="en-US" sz="1600" dirty="0" smtClean="0">
                <a:latin typeface="Calibri"/>
              </a:rPr>
              <a:t>It is important to rank on keyword phrases in all stages of the purchase funnel. This means that the gold keyword list should include a variety of broad, specific, and branded keyword phrases.</a:t>
            </a:r>
          </a:p>
        </p:txBody>
      </p:sp>
      <p:graphicFrame>
        <p:nvGraphicFramePr>
          <p:cNvPr id="20" name="Diagram 19"/>
          <p:cNvGraphicFramePr/>
          <p:nvPr/>
        </p:nvGraphicFramePr>
        <p:xfrm>
          <a:off x="228600" y="1981200"/>
          <a:ext cx="38100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Left-Right Arrow 20"/>
          <p:cNvSpPr/>
          <p:nvPr/>
        </p:nvSpPr>
        <p:spPr bwMode="auto">
          <a:xfrm>
            <a:off x="3505200" y="2438400"/>
            <a:ext cx="21336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“skin care”</a:t>
            </a:r>
          </a:p>
        </p:txBody>
      </p:sp>
      <p:sp>
        <p:nvSpPr>
          <p:cNvPr id="23" name="Rounded Rectangle 22"/>
          <p:cNvSpPr/>
          <p:nvPr/>
        </p:nvSpPr>
        <p:spPr bwMode="auto">
          <a:xfrm>
            <a:off x="5791200" y="2209800"/>
            <a:ext cx="3124200" cy="838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High Search Volume</a:t>
            </a:r>
          </a:p>
          <a:p>
            <a:pPr fontAlgn="auto">
              <a:spcBef>
                <a:spcPts val="0"/>
              </a:spcBef>
              <a:spcAft>
                <a:spcPts val="0"/>
              </a:spcAft>
              <a:buFont typeface="Arial" pitchFamily="34" charset="0"/>
              <a:buChar char="•"/>
            </a:pPr>
            <a:r>
              <a:rPr lang="en-US" sz="1600" dirty="0" smtClean="0">
                <a:latin typeface="Calibri"/>
              </a:rPr>
              <a:t> Extremely Competitive</a:t>
            </a:r>
          </a:p>
          <a:p>
            <a:pPr fontAlgn="auto">
              <a:spcBef>
                <a:spcPts val="0"/>
              </a:spcBef>
              <a:spcAft>
                <a:spcPts val="0"/>
              </a:spcAft>
              <a:buFont typeface="Arial" pitchFamily="34" charset="0"/>
              <a:buChar char="•"/>
            </a:pPr>
            <a:r>
              <a:rPr lang="en-US" sz="1600" dirty="0" smtClean="0">
                <a:latin typeface="Calibri"/>
              </a:rPr>
              <a:t> Hard to Rank on Organically</a:t>
            </a:r>
          </a:p>
        </p:txBody>
      </p:sp>
      <p:sp>
        <p:nvSpPr>
          <p:cNvPr id="24" name="Left-Right Arrow 23"/>
          <p:cNvSpPr/>
          <p:nvPr/>
        </p:nvSpPr>
        <p:spPr bwMode="auto">
          <a:xfrm>
            <a:off x="3048000" y="3733800"/>
            <a:ext cx="27432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“anti aging skin care”</a:t>
            </a:r>
          </a:p>
        </p:txBody>
      </p:sp>
      <p:sp>
        <p:nvSpPr>
          <p:cNvPr id="25" name="Rounded Rectangle 24"/>
          <p:cNvSpPr/>
          <p:nvPr/>
        </p:nvSpPr>
        <p:spPr bwMode="auto">
          <a:xfrm>
            <a:off x="5867400" y="3505200"/>
            <a:ext cx="3124200" cy="838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High to Mid Search Volume</a:t>
            </a:r>
          </a:p>
          <a:p>
            <a:pPr fontAlgn="auto">
              <a:spcBef>
                <a:spcPts val="0"/>
              </a:spcBef>
              <a:spcAft>
                <a:spcPts val="0"/>
              </a:spcAft>
              <a:buFont typeface="Arial" pitchFamily="34" charset="0"/>
              <a:buChar char="•"/>
            </a:pPr>
            <a:r>
              <a:rPr lang="en-US" sz="1600" dirty="0" smtClean="0">
                <a:latin typeface="Calibri"/>
              </a:rPr>
              <a:t> Competitors Present</a:t>
            </a:r>
          </a:p>
          <a:p>
            <a:pPr fontAlgn="auto">
              <a:spcBef>
                <a:spcPts val="0"/>
              </a:spcBef>
              <a:spcAft>
                <a:spcPts val="0"/>
              </a:spcAft>
              <a:buFont typeface="Arial" pitchFamily="34" charset="0"/>
              <a:buChar char="•"/>
            </a:pPr>
            <a:r>
              <a:rPr lang="en-US" sz="1600" dirty="0" smtClean="0">
                <a:latin typeface="Calibri"/>
              </a:rPr>
              <a:t> Better Chances of Ranking</a:t>
            </a:r>
          </a:p>
        </p:txBody>
      </p:sp>
      <p:sp>
        <p:nvSpPr>
          <p:cNvPr id="26" name="Left-Right Arrow 25"/>
          <p:cNvSpPr/>
          <p:nvPr/>
        </p:nvSpPr>
        <p:spPr bwMode="auto">
          <a:xfrm>
            <a:off x="2590800" y="4953000"/>
            <a:ext cx="30480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a:t>
            </a:r>
            <a:r>
              <a:rPr lang="en-US" dirty="0" err="1" smtClean="0">
                <a:latin typeface="Arial" charset="0"/>
              </a:rPr>
              <a:t>olay</a:t>
            </a:r>
            <a:r>
              <a:rPr lang="en-US" dirty="0" smtClean="0">
                <a:latin typeface="Arial" charset="0"/>
              </a:rPr>
              <a:t> products”</a:t>
            </a:r>
          </a:p>
        </p:txBody>
      </p:sp>
      <p:sp>
        <p:nvSpPr>
          <p:cNvPr id="27" name="Rounded Rectangle 26"/>
          <p:cNvSpPr/>
          <p:nvPr/>
        </p:nvSpPr>
        <p:spPr bwMode="auto">
          <a:xfrm>
            <a:off x="5867400" y="4876800"/>
            <a:ext cx="3124200" cy="838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Low Search Volume</a:t>
            </a:r>
          </a:p>
          <a:p>
            <a:pPr fontAlgn="auto">
              <a:spcBef>
                <a:spcPts val="0"/>
              </a:spcBef>
              <a:spcAft>
                <a:spcPts val="0"/>
              </a:spcAft>
              <a:buFont typeface="Arial" pitchFamily="34" charset="0"/>
              <a:buChar char="•"/>
            </a:pPr>
            <a:r>
              <a:rPr lang="en-US" sz="1600" dirty="0" smtClean="0">
                <a:latin typeface="Calibri"/>
              </a:rPr>
              <a:t> Low Competition</a:t>
            </a:r>
          </a:p>
          <a:p>
            <a:pPr fontAlgn="auto">
              <a:spcBef>
                <a:spcPts val="0"/>
              </a:spcBef>
              <a:spcAft>
                <a:spcPts val="0"/>
              </a:spcAft>
              <a:buFont typeface="Arial" pitchFamily="34" charset="0"/>
              <a:buChar char="•"/>
            </a:pPr>
            <a:r>
              <a:rPr lang="en-US" sz="1600" dirty="0" smtClean="0">
                <a:latin typeface="Calibri"/>
              </a:rPr>
              <a:t> High Chance of Ranking</a:t>
            </a:r>
          </a:p>
        </p:txBody>
      </p:sp>
    </p:spTree>
  </p:cSld>
  <p:clrMapOvr>
    <a:masterClrMapping/>
  </p:clrMapOvr>
  <p:transition spd="med"/>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p:cNvGraphicFramePr>
            <a:graphicFrameLocks noGrp="1"/>
          </p:cNvGraphicFramePr>
          <p:nvPr/>
        </p:nvGraphicFramePr>
        <p:xfrm>
          <a:off x="4495800" y="2743200"/>
          <a:ext cx="4648200" cy="3911146"/>
        </p:xfrm>
        <a:graphic>
          <a:graphicData uri="http://schemas.openxmlformats.org/drawingml/2006/table">
            <a:tbl>
              <a:tblPr firstRow="1" bandRow="1">
                <a:tableStyleId>{5C22544A-7EE6-4342-B048-85BDC9FD1C3A}</a:tableStyleId>
              </a:tblPr>
              <a:tblGrid>
                <a:gridCol w="4419600"/>
                <a:gridCol w="228600"/>
              </a:tblGrid>
              <a:tr h="217796">
                <a:tc>
                  <a:txBody>
                    <a:bodyPr/>
                    <a:lstStyle/>
                    <a:p>
                      <a:pPr marL="342900" indent="-342900">
                        <a:buFont typeface="Arial" pitchFamily="34" charset="0"/>
                        <a:buChar char="•"/>
                      </a:pPr>
                      <a:r>
                        <a:rPr lang="en-US" sz="1400" b="1" dirty="0" smtClean="0">
                          <a:solidFill>
                            <a:schemeClr val="tx1"/>
                          </a:solidFill>
                        </a:rPr>
                        <a:t>Look at </a:t>
                      </a:r>
                      <a:r>
                        <a:rPr lang="en-US" sz="1400" b="1" dirty="0" smtClean="0">
                          <a:solidFill>
                            <a:schemeClr val="tx1"/>
                          </a:solidFill>
                          <a:hlinkClick r:id="" action="ppaction://noaction"/>
                        </a:rPr>
                        <a:t>Google Webmaster Tools</a:t>
                      </a:r>
                      <a:r>
                        <a:rPr lang="en-US" sz="1400" b="1" dirty="0" smtClean="0">
                          <a:solidFill>
                            <a:schemeClr val="tx1"/>
                          </a:solidFill>
                        </a:rPr>
                        <a:t>, </a:t>
                      </a:r>
                      <a:r>
                        <a:rPr lang="en-US" sz="1400" b="1" dirty="0" smtClean="0">
                          <a:solidFill>
                            <a:schemeClr val="tx1"/>
                          </a:solidFill>
                          <a:hlinkClick r:id="" action="ppaction://noaction"/>
                        </a:rPr>
                        <a:t>Google</a:t>
                      </a:r>
                      <a:r>
                        <a:rPr lang="en-US" sz="1400" b="1" baseline="0" dirty="0" smtClean="0">
                          <a:solidFill>
                            <a:schemeClr val="tx1"/>
                          </a:solidFill>
                          <a:hlinkClick r:id="" action="ppaction://noaction"/>
                        </a:rPr>
                        <a:t> </a:t>
                      </a:r>
                      <a:r>
                        <a:rPr lang="en-US" sz="1400" b="1" dirty="0" smtClean="0">
                          <a:solidFill>
                            <a:schemeClr val="tx1"/>
                          </a:solidFill>
                          <a:hlinkClick r:id="" action="ppaction://noaction"/>
                        </a:rPr>
                        <a:t>Analytics </a:t>
                      </a:r>
                      <a:r>
                        <a:rPr lang="en-US" sz="1400" b="1" dirty="0" smtClean="0">
                          <a:solidFill>
                            <a:schemeClr val="tx1"/>
                          </a:solidFill>
                        </a:rPr>
                        <a:t>&amp; </a:t>
                      </a:r>
                      <a:r>
                        <a:rPr lang="en-US" sz="1400" b="1" dirty="0" smtClean="0">
                          <a:solidFill>
                            <a:schemeClr val="tx1"/>
                          </a:solidFill>
                          <a:hlinkClick r:id="" action="ppaction://noaction"/>
                        </a:rPr>
                        <a:t>Google Insights </a:t>
                      </a:r>
                      <a:r>
                        <a:rPr lang="en-US" sz="1200" b="0" dirty="0" smtClean="0">
                          <a:solidFill>
                            <a:schemeClr val="tx1"/>
                          </a:solidFill>
                        </a:rPr>
                        <a:t>for gold keyword ideas.</a:t>
                      </a:r>
                      <a:r>
                        <a:rPr lang="en-US" sz="1200" b="0" baseline="0" dirty="0" smtClean="0">
                          <a:solidFill>
                            <a:schemeClr val="tx1"/>
                          </a:solidFill>
                        </a:rPr>
                        <a:t>  </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None/>
                      </a:pPr>
                      <a:endParaRPr lang="en-US" sz="5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Look at Competitor Websites, </a:t>
                      </a:r>
                      <a:r>
                        <a:rPr lang="en-US" sz="1200" b="0" baseline="0" dirty="0" smtClean="0">
                          <a:solidFill>
                            <a:schemeClr val="tx1"/>
                          </a:solidFill>
                        </a:rPr>
                        <a:t>specifically in each pages meta data, navigation, and content, for gold keyword ideas.</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Use </a:t>
                      </a:r>
                      <a:r>
                        <a:rPr lang="en-US" sz="1400" b="1" baseline="0" dirty="0" smtClean="0">
                          <a:solidFill>
                            <a:schemeClr val="tx1"/>
                          </a:solidFill>
                          <a:hlinkClick r:id="" action="ppaction://noaction"/>
                        </a:rPr>
                        <a:t>Keyword Tools </a:t>
                      </a:r>
                      <a:r>
                        <a:rPr lang="en-US" sz="1200" b="0" baseline="0" dirty="0" smtClean="0">
                          <a:solidFill>
                            <a:schemeClr val="tx1"/>
                          </a:solidFill>
                        </a:rPr>
                        <a:t>for gold keyword ideas.</a:t>
                      </a:r>
                      <a:endParaRPr lang="en-US" sz="1400" b="1"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r>
                        <a:rPr lang="en-US" sz="1400" b="1" dirty="0" smtClean="0">
                          <a:solidFill>
                            <a:schemeClr val="tx1"/>
                          </a:solidFill>
                        </a:rPr>
                        <a:t>Look at Current Organic Rankings</a:t>
                      </a:r>
                      <a:r>
                        <a:rPr lang="en-US" sz="1400" b="1" baseline="0" dirty="0" smtClean="0">
                          <a:solidFill>
                            <a:schemeClr val="tx1"/>
                          </a:solidFill>
                        </a:rPr>
                        <a:t> </a:t>
                      </a:r>
                      <a:r>
                        <a:rPr lang="en-US" sz="1200" b="0" baseline="0" dirty="0" smtClean="0">
                          <a:solidFill>
                            <a:schemeClr val="tx1"/>
                          </a:solidFill>
                        </a:rPr>
                        <a:t>to find variations of possible gold keywords.</a:t>
                      </a:r>
                    </a:p>
                    <a:p>
                      <a:pPr marL="342900" indent="-342900">
                        <a:buFont typeface="Arial" pitchFamily="34" charset="0"/>
                        <a:buChar char="•"/>
                      </a:pPr>
                      <a:endParaRPr lang="en-US" sz="14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Look at the High Level Navigation </a:t>
                      </a:r>
                      <a:r>
                        <a:rPr lang="en-US" sz="1200" b="0" baseline="0" dirty="0" smtClean="0">
                          <a:solidFill>
                            <a:schemeClr val="tx1"/>
                          </a:solidFill>
                        </a:rPr>
                        <a:t>for gold keyword ideas.</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159</a:t>
            </a:fld>
            <a:endParaRPr lang="en-US" dirty="0">
              <a:solidFill>
                <a:srgbClr val="002C69"/>
              </a:solidFill>
            </a:endParaRPr>
          </a:p>
        </p:txBody>
      </p:sp>
      <p:graphicFrame>
        <p:nvGraphicFramePr>
          <p:cNvPr id="12" name="Table 11"/>
          <p:cNvGraphicFramePr>
            <a:graphicFrameLocks noGrp="1"/>
          </p:cNvGraphicFramePr>
          <p:nvPr/>
        </p:nvGraphicFramePr>
        <p:xfrm>
          <a:off x="304800" y="2819400"/>
          <a:ext cx="8382000" cy="3395753"/>
        </p:xfrm>
        <a:graphic>
          <a:graphicData uri="http://schemas.openxmlformats.org/drawingml/2006/table">
            <a:tbl>
              <a:tblPr firstRow="1" bandRow="1">
                <a:tableStyleId>{5C22544A-7EE6-4342-B048-85BDC9FD1C3A}</a:tableStyleId>
              </a:tblPr>
              <a:tblGrid>
                <a:gridCol w="4191000"/>
                <a:gridCol w="4191000"/>
              </a:tblGrid>
              <a:tr h="217796">
                <a:tc>
                  <a:txBody>
                    <a:bodyPr/>
                    <a:lstStyle/>
                    <a:p>
                      <a:pPr marL="342900" indent="-342900">
                        <a:buFont typeface="Arial" pitchFamily="34" charset="0"/>
                        <a:buChar char="•"/>
                      </a:pPr>
                      <a:r>
                        <a:rPr lang="en-US" sz="1400" b="1" dirty="0" smtClean="0">
                          <a:solidFill>
                            <a:schemeClr val="tx1"/>
                          </a:solidFill>
                        </a:rPr>
                        <a:t>Brainstorm</a:t>
                      </a:r>
                      <a:r>
                        <a:rPr lang="en-US" sz="1200" b="0" baseline="0" dirty="0" smtClean="0">
                          <a:solidFill>
                            <a:schemeClr val="tx1"/>
                          </a:solidFill>
                        </a:rPr>
                        <a:t> </a:t>
                      </a:r>
                      <a:r>
                        <a:rPr lang="en-US" sz="1200" b="0" dirty="0" smtClean="0">
                          <a:solidFill>
                            <a:schemeClr val="tx1"/>
                          </a:solidFill>
                        </a:rPr>
                        <a:t>a basic list of keywords</a:t>
                      </a:r>
                      <a:r>
                        <a:rPr lang="en-US" sz="1200" b="0" baseline="0" dirty="0" smtClean="0">
                          <a:solidFill>
                            <a:schemeClr val="tx1"/>
                          </a:solidFill>
                        </a:rPr>
                        <a:t> that Olay would like to rank on organically.  </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Non-branded Keyword Phrases </a:t>
                      </a:r>
                      <a:r>
                        <a:rPr lang="en-US" sz="1200" b="0" baseline="0" dirty="0" smtClean="0">
                          <a:solidFill>
                            <a:schemeClr val="tx1"/>
                          </a:solidFill>
                        </a:rPr>
                        <a:t>should make up the majority of the keyword list.</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Char char="•"/>
                      </a:pPr>
                      <a:r>
                        <a:rPr lang="en-US" sz="1400" b="1" dirty="0" smtClean="0">
                          <a:solidFill>
                            <a:schemeClr val="tx1"/>
                          </a:solidFill>
                        </a:rPr>
                        <a:t>Relevant,</a:t>
                      </a:r>
                      <a:r>
                        <a:rPr lang="en-US" sz="1400" b="1" baseline="0" dirty="0" smtClean="0">
                          <a:solidFill>
                            <a:schemeClr val="tx1"/>
                          </a:solidFill>
                        </a:rPr>
                        <a:t> High Search Volume </a:t>
                      </a:r>
                      <a:r>
                        <a:rPr lang="en-US" sz="1200" b="0" baseline="0" dirty="0" smtClean="0">
                          <a:solidFill>
                            <a:schemeClr val="tx1"/>
                          </a:solidFill>
                        </a:rPr>
                        <a:t>keyword phrases should be included in the keyword list. </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Char char="•"/>
                      </a:pPr>
                      <a:r>
                        <a:rPr lang="en-US" sz="1400" b="1" dirty="0" smtClean="0">
                          <a:solidFill>
                            <a:schemeClr val="tx1"/>
                          </a:solidFill>
                        </a:rPr>
                        <a:t>User Search Language </a:t>
                      </a:r>
                      <a:r>
                        <a:rPr lang="en-US" sz="1200" b="0" dirty="0" smtClean="0">
                          <a:solidFill>
                            <a:schemeClr val="tx1"/>
                          </a:solidFill>
                        </a:rPr>
                        <a:t>should be used instead of corporate language.</a:t>
                      </a: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200" dirty="0" smtClean="0">
                        <a:solidFill>
                          <a:schemeClr val="tx1"/>
                        </a:solidFill>
                      </a:endParaRPr>
                    </a:p>
                    <a:p>
                      <a:pPr marL="342900" indent="-342900">
                        <a:buFont typeface="Arial" pitchFamily="34" charset="0"/>
                        <a:buChar char="•"/>
                      </a:pPr>
                      <a:r>
                        <a:rPr lang="en-US" sz="1400" b="1" dirty="0" smtClean="0">
                          <a:solidFill>
                            <a:schemeClr val="tx1"/>
                          </a:solidFill>
                        </a:rPr>
                        <a:t>All Keyword</a:t>
                      </a:r>
                      <a:r>
                        <a:rPr lang="en-US" sz="1400" b="1" baseline="0" dirty="0" smtClean="0">
                          <a:solidFill>
                            <a:schemeClr val="tx1"/>
                          </a:solidFill>
                        </a:rPr>
                        <a:t> Variations </a:t>
                      </a:r>
                      <a:r>
                        <a:rPr lang="en-US" sz="1200" b="0" baseline="0" dirty="0" smtClean="0">
                          <a:solidFill>
                            <a:schemeClr val="tx1"/>
                          </a:solidFill>
                        </a:rPr>
                        <a:t>should be considered.</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bwMode="auto">
          <a:xfrm>
            <a:off x="304800" y="51054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bwMode="auto">
          <a:xfrm>
            <a:off x="381000" y="33528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81000" y="39624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81000" y="4495800"/>
            <a:ext cx="4114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Gold Keywords</a:t>
            </a:r>
            <a:endParaRPr lang="en-US" sz="3000" b="1" kern="0" dirty="0">
              <a:solidFill>
                <a:sysClr val="windowText" lastClr="000000"/>
              </a:solidFill>
              <a:latin typeface="Calibri"/>
            </a:endParaRPr>
          </a:p>
        </p:txBody>
      </p:sp>
      <p:sp>
        <p:nvSpPr>
          <p:cNvPr id="29" name="Rounded Rectangle 28"/>
          <p:cNvSpPr/>
          <p:nvPr/>
        </p:nvSpPr>
        <p:spPr bwMode="auto">
          <a:xfrm>
            <a:off x="4572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a Gold Keyword List</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solidFill>
                  <a:schemeClr val="tx1"/>
                </a:solidFill>
                <a:latin typeface="+mn-lt"/>
                <a:cs typeface="Arial" pitchFamily="34" charset="0"/>
              </a:rPr>
              <a:t>Selecting appropriate gold keyword phrases is </a:t>
            </a:r>
            <a:r>
              <a:rPr lang="en-US" sz="1600" dirty="0" smtClean="0">
                <a:latin typeface="+mn-lt"/>
                <a:cs typeface="Arial" pitchFamily="34" charset="0"/>
              </a:rPr>
              <a:t>the most </a:t>
            </a:r>
            <a:r>
              <a:rPr lang="en-US" sz="1600" dirty="0" smtClean="0">
                <a:solidFill>
                  <a:schemeClr val="tx1"/>
                </a:solidFill>
                <a:latin typeface="+mn-lt"/>
                <a:cs typeface="Arial" pitchFamily="34" charset="0"/>
              </a:rPr>
              <a:t>important phase of the SEO strategy. Factors such as search volume and brand equity must be considered during the gold keyword selection process.</a:t>
            </a:r>
            <a:endParaRPr lang="en-US" sz="600" b="1" dirty="0" smtClean="0"/>
          </a:p>
          <a:p>
            <a:pPr>
              <a:spcBef>
                <a:spcPts val="0"/>
              </a:spcBef>
              <a:buClrTx/>
            </a:pPr>
            <a:r>
              <a:rPr lang="en-US" sz="1800" b="1" dirty="0" smtClean="0"/>
              <a:t>                                                 </a:t>
            </a:r>
          </a:p>
        </p:txBody>
      </p:sp>
      <p:cxnSp>
        <p:nvCxnSpPr>
          <p:cNvPr id="31" name="Straight Connector 30"/>
          <p:cNvCxnSpPr/>
          <p:nvPr/>
        </p:nvCxnSpPr>
        <p:spPr bwMode="auto">
          <a:xfrm>
            <a:off x="304800" y="5562600"/>
            <a:ext cx="4114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4" name="Straight Connector 33"/>
          <p:cNvCxnSpPr/>
          <p:nvPr/>
        </p:nvCxnSpPr>
        <p:spPr bwMode="auto">
          <a:xfrm>
            <a:off x="4572000" y="3352800"/>
            <a:ext cx="434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5" name="Straight Connector 34"/>
          <p:cNvCxnSpPr/>
          <p:nvPr/>
        </p:nvCxnSpPr>
        <p:spPr bwMode="auto">
          <a:xfrm>
            <a:off x="4419600" y="39624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6" name="Straight Connector 35"/>
          <p:cNvCxnSpPr/>
          <p:nvPr/>
        </p:nvCxnSpPr>
        <p:spPr bwMode="auto">
          <a:xfrm>
            <a:off x="4419600" y="4495800"/>
            <a:ext cx="441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0" name="Straight Connector 39"/>
          <p:cNvCxnSpPr/>
          <p:nvPr/>
        </p:nvCxnSpPr>
        <p:spPr bwMode="auto">
          <a:xfrm>
            <a:off x="4419600" y="5105400"/>
            <a:ext cx="441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1" name="Straight Connector 40"/>
          <p:cNvCxnSpPr/>
          <p:nvPr/>
        </p:nvCxnSpPr>
        <p:spPr bwMode="auto">
          <a:xfrm>
            <a:off x="4267200" y="5562600"/>
            <a:ext cx="46482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Getting started in search:</a:t>
            </a:r>
            <a:br>
              <a:rPr lang="en-US" dirty="0" smtClean="0"/>
            </a:br>
            <a:r>
              <a:rPr lang="en-US" dirty="0" smtClean="0"/>
              <a:t>gold keywords</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160</a:t>
            </a:fld>
            <a:endParaRPr lang="en-US" dirty="0">
              <a:solidFill>
                <a:srgbClr val="002C69"/>
              </a:solidFill>
            </a:endParaRPr>
          </a:p>
        </p:txBody>
      </p:sp>
      <p:graphicFrame>
        <p:nvGraphicFramePr>
          <p:cNvPr id="12" name="Table 11"/>
          <p:cNvGraphicFramePr>
            <a:graphicFrameLocks noGrp="1"/>
          </p:cNvGraphicFramePr>
          <p:nvPr/>
        </p:nvGraphicFramePr>
        <p:xfrm>
          <a:off x="457200" y="2514600"/>
          <a:ext cx="8686800" cy="3487193"/>
        </p:xfrm>
        <a:graphic>
          <a:graphicData uri="http://schemas.openxmlformats.org/drawingml/2006/table">
            <a:tbl>
              <a:tblPr firstRow="1" bandRow="1">
                <a:tableStyleId>{5C22544A-7EE6-4342-B048-85BDC9FD1C3A}</a:tableStyleId>
              </a:tblPr>
              <a:tblGrid>
                <a:gridCol w="8458200"/>
                <a:gridCol w="228600"/>
              </a:tblGrid>
              <a:tr h="217796">
                <a:tc>
                  <a:txBody>
                    <a:bodyPr/>
                    <a:lstStyle/>
                    <a:p>
                      <a:pPr marL="342900" indent="-342900">
                        <a:buFont typeface="Arial" pitchFamily="34" charset="0"/>
                        <a:buChar char="•"/>
                      </a:pPr>
                      <a:r>
                        <a:rPr lang="en-US" sz="1400" b="1" dirty="0" smtClean="0">
                          <a:solidFill>
                            <a:schemeClr val="tx1"/>
                          </a:solidFill>
                        </a:rPr>
                        <a:t>Look at Current Organic Rankings </a:t>
                      </a:r>
                      <a:r>
                        <a:rPr lang="en-US" sz="1200" b="0" dirty="0" smtClean="0">
                          <a:solidFill>
                            <a:schemeClr val="tx1"/>
                          </a:solidFill>
                        </a:rPr>
                        <a:t>for each</a:t>
                      </a:r>
                      <a:r>
                        <a:rPr lang="en-US" sz="1200" b="0" baseline="0" dirty="0" smtClean="0">
                          <a:solidFill>
                            <a:schemeClr val="tx1"/>
                          </a:solidFill>
                        </a:rPr>
                        <a:t> gold keyword. Are the top ranking sites in line with the Olay Website? More information on organic rankings can be found in this document in the section titled </a:t>
                      </a:r>
                      <a:r>
                        <a:rPr lang="en-US" sz="1200" b="1" baseline="0" dirty="0" smtClean="0">
                          <a:solidFill>
                            <a:schemeClr val="tx1"/>
                          </a:solidFill>
                          <a:hlinkClick r:id="" action="ppaction://noaction"/>
                        </a:rPr>
                        <a:t>SearchMart Gold Keywords</a:t>
                      </a:r>
                      <a:r>
                        <a:rPr lang="en-US" sz="1200" b="0" baseline="0" dirty="0" smtClean="0">
                          <a:solidFill>
                            <a:schemeClr val="tx1"/>
                          </a:solidFill>
                        </a:rPr>
                        <a:t>.</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6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Is the Keyword Phrase Supported </a:t>
                      </a:r>
                      <a:r>
                        <a:rPr lang="en-US" sz="1200" b="0" baseline="0" dirty="0" smtClean="0">
                          <a:solidFill>
                            <a:schemeClr val="tx1"/>
                          </a:solidFill>
                        </a:rPr>
                        <a:t>by what is offered on the Olay Website?</a:t>
                      </a:r>
                    </a:p>
                    <a:p>
                      <a:pPr marL="342900" indent="-342900">
                        <a:buFont typeface="Arial" pitchFamily="34" charset="0"/>
                        <a:buNone/>
                      </a:pPr>
                      <a:endParaRPr lang="en-US" sz="1200" b="0" dirty="0">
                        <a:solidFill>
                          <a:schemeClr val="tx1"/>
                        </a:solidFill>
                      </a:endParaRPr>
                    </a:p>
                  </a:txBody>
                  <a:tcPr>
                    <a:noFill/>
                  </a:tcPr>
                </a:tc>
                <a:tc>
                  <a:txBody>
                    <a:bodyPr/>
                    <a:lstStyle/>
                    <a:p>
                      <a:pPr marL="342900" indent="-342900">
                        <a:buFont typeface="Arial" pitchFamily="34" charset="0"/>
                        <a:buNone/>
                      </a:pPr>
                      <a:endParaRPr lang="en-US" sz="1200" b="0" baseline="0" dirty="0" smtClean="0">
                        <a:solidFill>
                          <a:schemeClr val="tx1"/>
                        </a:solidFill>
                      </a:endParaRPr>
                    </a:p>
                  </a:txBody>
                  <a:tcP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Char char="•"/>
                      </a:pPr>
                      <a:r>
                        <a:rPr lang="en-US" sz="1400" b="1" dirty="0" smtClean="0">
                          <a:solidFill>
                            <a:schemeClr val="tx1"/>
                          </a:solidFill>
                        </a:rPr>
                        <a:t>Is the Keyword Phrase in Line with Olay Goals? </a:t>
                      </a:r>
                      <a:r>
                        <a:rPr lang="en-US" sz="1200" b="0" baseline="0" dirty="0" smtClean="0">
                          <a:solidFill>
                            <a:schemeClr val="tx1"/>
                          </a:solidFill>
                        </a:rPr>
                        <a:t>The keyword phrase should be themed around the desired action of each page.</a:t>
                      </a:r>
                      <a:endParaRPr lang="en-US" sz="1400" b="1" dirty="0">
                        <a:solidFill>
                          <a:schemeClr val="tx1"/>
                        </a:solidFill>
                      </a:endParaRPr>
                    </a:p>
                  </a:txBody>
                  <a:tcPr>
                    <a:noFill/>
                  </a:tcPr>
                </a:tc>
                <a:tc>
                  <a:txBody>
                    <a:bodyPr/>
                    <a:lstStyle/>
                    <a:p>
                      <a:pPr marL="342900" indent="-342900">
                        <a:buFont typeface="Arial" pitchFamily="34" charset="0"/>
                        <a:buChar char="•"/>
                      </a:pPr>
                      <a:endParaRPr lang="en-US" sz="1200" dirty="0">
                        <a:solidFill>
                          <a:schemeClr val="tx1"/>
                        </a:solidFill>
                      </a:endParaRPr>
                    </a:p>
                  </a:txBody>
                  <a:tcP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Is the Keyword Phrase Already Ranking</a:t>
                      </a:r>
                      <a:r>
                        <a:rPr lang="en-US" sz="1400" b="1" baseline="0" dirty="0" smtClean="0">
                          <a:solidFill>
                            <a:schemeClr val="tx1"/>
                          </a:solidFill>
                        </a:rPr>
                        <a:t> Organically? </a:t>
                      </a:r>
                      <a:r>
                        <a:rPr lang="en-US" sz="1200" b="0" dirty="0" smtClean="0">
                          <a:solidFill>
                            <a:schemeClr val="tx1"/>
                          </a:solidFill>
                        </a:rPr>
                        <a:t>Olay should focus on keyword phrases that are</a:t>
                      </a:r>
                      <a:r>
                        <a:rPr lang="en-US" sz="1200" b="0" baseline="0" dirty="0" smtClean="0">
                          <a:solidFill>
                            <a:schemeClr val="tx1"/>
                          </a:solidFill>
                        </a:rPr>
                        <a:t> not currently in the top three organic positions</a:t>
                      </a:r>
                      <a:r>
                        <a:rPr lang="en-US" sz="1200" b="0" dirty="0" smtClean="0">
                          <a:solidFill>
                            <a:schemeClr val="tx1"/>
                          </a:solidFill>
                        </a:rPr>
                        <a:t>.</a:t>
                      </a:r>
                    </a:p>
                    <a:p>
                      <a:pPr marL="342900" indent="-342900">
                        <a:buFont typeface="Arial" pitchFamily="34" charset="0"/>
                        <a:buNone/>
                      </a:pPr>
                      <a:endParaRPr lang="en-US" sz="600" b="1" dirty="0">
                        <a:solidFill>
                          <a:schemeClr val="tx1"/>
                        </a:solidFill>
                      </a:endParaRPr>
                    </a:p>
                  </a:txBody>
                  <a:tcPr>
                    <a:lnB w="12700" cmpd="sng">
                      <a:noFill/>
                    </a:lnB>
                    <a:noFill/>
                  </a:tcPr>
                </a:tc>
                <a:tc>
                  <a:txBody>
                    <a:bodyPr/>
                    <a:lstStyle/>
                    <a:p>
                      <a:pPr marL="342900" indent="-342900">
                        <a:buFont typeface="Arial" pitchFamily="34" charset="0"/>
                        <a:buChar char="•"/>
                      </a:pPr>
                      <a:endParaRPr lang="en-US" sz="1200" dirty="0">
                        <a:solidFill>
                          <a:schemeClr val="tx1"/>
                        </a:solidFill>
                      </a:endParaRPr>
                    </a:p>
                  </a:txBody>
                  <a:tcPr>
                    <a:noFill/>
                  </a:tcPr>
                </a:tc>
              </a:tr>
              <a:tr h="362993">
                <a:tc>
                  <a:txBody>
                    <a:bodyPr/>
                    <a:lstStyle/>
                    <a:p>
                      <a:pPr marL="342900" indent="-342900">
                        <a:buFont typeface="Arial" pitchFamily="34" charset="0"/>
                        <a:buNone/>
                      </a:pPr>
                      <a:endParaRPr lang="en-US" sz="200" dirty="0" smtClean="0">
                        <a:solidFill>
                          <a:schemeClr val="tx1"/>
                        </a:solidFill>
                      </a:endParaRP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noFill/>
                  </a:tcPr>
                </a:tc>
              </a:tr>
              <a:tr h="362993">
                <a:tc>
                  <a:txBody>
                    <a:bodyPr/>
                    <a:lstStyle/>
                    <a:p>
                      <a:pPr marL="342900" indent="-342900">
                        <a:buFont typeface="Arial" pitchFamily="34" charset="0"/>
                        <a:buNone/>
                      </a:pPr>
                      <a:endParaRPr lang="en-US" sz="1200" dirty="0">
                        <a:solidFill>
                          <a:schemeClr val="tx1"/>
                        </a:solidFill>
                      </a:endParaRPr>
                    </a:p>
                  </a:txBody>
                  <a:tcPr>
                    <a:lnT w="12700" cmpd="sng">
                      <a:noFill/>
                    </a:lnT>
                    <a:noFill/>
                  </a:tcPr>
                </a:tc>
                <a:tc>
                  <a:txBody>
                    <a:bodyPr/>
                    <a:lstStyle/>
                    <a:p>
                      <a:pPr marL="342900" indent="-342900">
                        <a:buFont typeface="Arial" pitchFamily="34" charset="0"/>
                        <a:buNone/>
                      </a:pPr>
                      <a:endParaRPr lang="en-US" sz="1200" dirty="0">
                        <a:solidFill>
                          <a:schemeClr val="tx1"/>
                        </a:solidFill>
                      </a:endParaRPr>
                    </a:p>
                  </a:txBody>
                  <a:tcPr>
                    <a:noFill/>
                  </a:tcPr>
                </a:tc>
              </a:tr>
            </a:tbl>
          </a:graphicData>
        </a:graphic>
      </p:graphicFrame>
      <p:cxnSp>
        <p:nvCxnSpPr>
          <p:cNvPr id="20" name="Straight Connector 19"/>
          <p:cNvCxnSpPr/>
          <p:nvPr/>
        </p:nvCxnSpPr>
        <p:spPr bwMode="auto">
          <a:xfrm>
            <a:off x="457200" y="4343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Gold Keywords</a:t>
            </a:r>
            <a:endParaRPr lang="en-US" sz="3000" b="1" kern="0" dirty="0">
              <a:solidFill>
                <a:sysClr val="windowText" lastClr="000000"/>
              </a:solidFill>
              <a:latin typeface="Calibri"/>
            </a:endParaRPr>
          </a:p>
        </p:txBody>
      </p:sp>
      <p:sp>
        <p:nvSpPr>
          <p:cNvPr id="29" name="Rounded Rectangle 28"/>
          <p:cNvSpPr/>
          <p:nvPr/>
        </p:nvSpPr>
        <p:spPr bwMode="auto">
          <a:xfrm>
            <a:off x="381000" y="1828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Gold Keyword Dependencies</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solidFill>
                  <a:schemeClr val="tx1"/>
                </a:solidFill>
                <a:latin typeface="+mn-lt"/>
                <a:cs typeface="Arial" pitchFamily="34" charset="0"/>
              </a:rPr>
              <a:t>Once a list of possible gold keywords is created, Olay needs to consider the following dependencies in order to refine the list even further.</a:t>
            </a:r>
            <a:endParaRPr lang="en-US" sz="600" b="1" dirty="0" smtClean="0"/>
          </a:p>
          <a:p>
            <a:pPr>
              <a:spcBef>
                <a:spcPts val="0"/>
              </a:spcBef>
              <a:buClrTx/>
            </a:pPr>
            <a:r>
              <a:rPr lang="en-US" sz="1800" b="1" dirty="0" smtClean="0"/>
              <a:t>                                                 </a:t>
            </a:r>
          </a:p>
        </p:txBody>
      </p:sp>
      <p:cxnSp>
        <p:nvCxnSpPr>
          <p:cNvPr id="38" name="Straight Connector 37"/>
          <p:cNvCxnSpPr/>
          <p:nvPr/>
        </p:nvCxnSpPr>
        <p:spPr bwMode="auto">
          <a:xfrm>
            <a:off x="533400" y="3124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9" name="Straight Connector 38"/>
          <p:cNvCxnSpPr/>
          <p:nvPr/>
        </p:nvCxnSpPr>
        <p:spPr bwMode="auto">
          <a:xfrm>
            <a:off x="533400" y="3657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2" name="Straight Connector 41"/>
          <p:cNvCxnSpPr/>
          <p:nvPr/>
        </p:nvCxnSpPr>
        <p:spPr bwMode="auto">
          <a:xfrm>
            <a:off x="457200" y="5181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Things to Keep in Mind</a:t>
            </a:r>
          </a:p>
        </p:txBody>
      </p:sp>
      <p:sp>
        <p:nvSpPr>
          <p:cNvPr id="11" name="Content Placeholder 2"/>
          <p:cNvSpPr>
            <a:spLocks noGrp="1"/>
          </p:cNvSpPr>
          <p:nvPr>
            <p:ph idx="1"/>
          </p:nvPr>
        </p:nvSpPr>
        <p:spPr>
          <a:xfrm>
            <a:off x="381000" y="1295400"/>
            <a:ext cx="8077200" cy="1600200"/>
          </a:xfrm>
        </p:spPr>
        <p:txBody>
          <a:bodyPr/>
          <a:lstStyle/>
          <a:p>
            <a:pPr algn="ctr"/>
            <a:r>
              <a:rPr lang="en-US" sz="1600" dirty="0" smtClean="0"/>
              <a:t>While researching and brainstorming for keywords, it is important to judge each keyword’s </a:t>
            </a:r>
            <a:r>
              <a:rPr lang="en-US" sz="1600" b="1" dirty="0" smtClean="0"/>
              <a:t>value</a:t>
            </a:r>
            <a:r>
              <a:rPr lang="en-US" sz="1600" dirty="0" smtClean="0"/>
              <a:t>, </a:t>
            </a:r>
            <a:r>
              <a:rPr lang="en-US" sz="1600" b="1" dirty="0" smtClean="0"/>
              <a:t>relevance</a:t>
            </a:r>
            <a:r>
              <a:rPr lang="en-US" sz="1600" dirty="0" smtClean="0"/>
              <a:t>, and </a:t>
            </a:r>
            <a:r>
              <a:rPr lang="en-US" sz="1600" b="1" dirty="0" smtClean="0"/>
              <a:t>potential</a:t>
            </a:r>
            <a:r>
              <a:rPr lang="en-US" sz="1600" b="1" dirty="0" smtClean="0">
                <a:solidFill>
                  <a:srgbClr val="C00000"/>
                </a:solidFill>
              </a:rPr>
              <a:t> </a:t>
            </a:r>
            <a:r>
              <a:rPr lang="en-US" sz="1600" b="1" dirty="0" smtClean="0"/>
              <a:t>conversion</a:t>
            </a:r>
            <a:r>
              <a:rPr lang="en-US" sz="1600" b="1" dirty="0" smtClean="0">
                <a:solidFill>
                  <a:srgbClr val="C00000"/>
                </a:solidFill>
              </a:rPr>
              <a:t> </a:t>
            </a:r>
            <a:r>
              <a:rPr lang="en-US" sz="1600" b="1" dirty="0" smtClean="0"/>
              <a:t>rate</a:t>
            </a:r>
            <a:r>
              <a:rPr lang="en-US" sz="1600" dirty="0" smtClean="0"/>
              <a:t>.</a:t>
            </a:r>
          </a:p>
          <a:p>
            <a:pPr algn="ctr"/>
            <a:endParaRPr lang="en-US" sz="800" dirty="0" smtClean="0"/>
          </a:p>
          <a:p>
            <a:pPr algn="ctr"/>
            <a:r>
              <a:rPr lang="en-US" sz="1600" dirty="0" smtClean="0"/>
              <a:t>A keyword strong in all three of these areas is a keyword that Olay will want to include in the final gold keyword list.</a:t>
            </a:r>
          </a:p>
        </p:txBody>
      </p:sp>
      <p:graphicFrame>
        <p:nvGraphicFramePr>
          <p:cNvPr id="12" name="Diagram 11"/>
          <p:cNvGraphicFramePr/>
          <p:nvPr/>
        </p:nvGraphicFramePr>
        <p:xfrm>
          <a:off x="1981200" y="3048000"/>
          <a:ext cx="5029200" cy="345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381000" y="1371600"/>
            <a:ext cx="8458200" cy="4343400"/>
          </a:xfrm>
        </p:spPr>
        <p:txBody>
          <a:bodyPr/>
          <a:lstStyle/>
          <a:p>
            <a:pPr marL="0" indent="0">
              <a:spcBef>
                <a:spcPts val="0"/>
              </a:spcBef>
              <a:buClrTx/>
              <a:buFont typeface="+mj-lt"/>
              <a:buAutoNum type="arabicPeriod"/>
            </a:pPr>
            <a:r>
              <a:rPr lang="en-US" sz="1600" dirty="0" smtClean="0">
                <a:solidFill>
                  <a:schemeClr val="tx1"/>
                </a:solidFill>
                <a:latin typeface="+mn-lt"/>
                <a:cs typeface="Arial" pitchFamily="34" charset="0"/>
              </a:rPr>
              <a:t> </a:t>
            </a:r>
            <a:r>
              <a:rPr lang="en-US" sz="1600" dirty="0" smtClean="0">
                <a:solidFill>
                  <a:schemeClr val="tx1"/>
                </a:solidFill>
                <a:latin typeface="+mj-lt"/>
                <a:cs typeface="Arial" pitchFamily="34" charset="0"/>
              </a:rPr>
              <a:t>Define Olay goals</a:t>
            </a:r>
          </a:p>
          <a:p>
            <a:pPr marL="0" indent="0">
              <a:spcBef>
                <a:spcPts val="0"/>
              </a:spcBef>
              <a:buClrTx/>
              <a:buFont typeface="+mj-lt"/>
              <a:buAutoNum type="arabicPeriod"/>
            </a:pPr>
            <a:endParaRPr lang="en-US" sz="1600" dirty="0" smtClean="0">
              <a:solidFill>
                <a:schemeClr val="tx1"/>
              </a:solidFill>
              <a:latin typeface="+mj-lt"/>
              <a:cs typeface="Arial" pitchFamily="34" charset="0"/>
            </a:endParaRPr>
          </a:p>
          <a:p>
            <a:pPr marL="0" indent="0">
              <a:spcBef>
                <a:spcPts val="0"/>
              </a:spcBef>
              <a:buClrTx/>
              <a:buFont typeface="+mj-lt"/>
              <a:buAutoNum type="arabicPeriod"/>
            </a:pPr>
            <a:r>
              <a:rPr lang="en-US" sz="1600" dirty="0" smtClean="0">
                <a:cs typeface="Arial" pitchFamily="34" charset="0"/>
              </a:rPr>
              <a:t> Begin keyword research based off of the Olay Website and Olay goals.</a:t>
            </a:r>
          </a:p>
          <a:p>
            <a:pPr marL="0" indent="0">
              <a:spcBef>
                <a:spcPts val="0"/>
              </a:spcBef>
              <a:buClrTx/>
              <a:buFont typeface="+mj-lt"/>
              <a:buAutoNum type="arabicPeriod"/>
            </a:pPr>
            <a:endParaRPr lang="en-US" sz="1600" dirty="0" smtClean="0">
              <a:cs typeface="Arial" pitchFamily="34" charset="0"/>
            </a:endParaRPr>
          </a:p>
          <a:p>
            <a:pPr marL="406400" lvl="3" indent="0">
              <a:spcBef>
                <a:spcPts val="0"/>
              </a:spcBef>
              <a:buFont typeface="+mj-lt"/>
              <a:buAutoNum type="arabicPeriod"/>
            </a:pPr>
            <a:r>
              <a:rPr lang="en-US" sz="1400" dirty="0" smtClean="0">
                <a:cs typeface="Arial" pitchFamily="34" charset="0"/>
              </a:rPr>
              <a:t> Look at the content on the Olay Website and identify themes for individual high-level pages.</a:t>
            </a:r>
          </a:p>
          <a:p>
            <a:pPr marL="406400" lvl="3" indent="0">
              <a:spcBef>
                <a:spcPts val="0"/>
              </a:spcBef>
              <a:buFont typeface="+mj-lt"/>
              <a:buAutoNum type="arabicPeriod"/>
            </a:pPr>
            <a:endParaRPr lang="en-US" sz="1400" dirty="0" smtClean="0">
              <a:cs typeface="Arial" pitchFamily="34" charset="0"/>
            </a:endParaRPr>
          </a:p>
          <a:p>
            <a:pPr marL="800100" lvl="4" indent="0">
              <a:spcBef>
                <a:spcPts val="0"/>
              </a:spcBef>
              <a:buFont typeface="+mj-lt"/>
              <a:buAutoNum type="arabicPeriod"/>
            </a:pPr>
            <a:r>
              <a:rPr lang="en-US" sz="1400" dirty="0" smtClean="0">
                <a:cs typeface="Arial" pitchFamily="34" charset="0"/>
              </a:rPr>
              <a:t> e.g., Pages Within: </a:t>
            </a:r>
            <a:r>
              <a:rPr lang="en-US" sz="1400" b="1" dirty="0" smtClean="0">
                <a:cs typeface="Arial" pitchFamily="34" charset="0"/>
              </a:rPr>
              <a:t>Explore Products, Articles, Product Lines, Product Type, Skin Type, Skin Concern</a:t>
            </a:r>
          </a:p>
          <a:p>
            <a:pPr marL="800100" lvl="4" indent="0">
              <a:spcBef>
                <a:spcPts val="0"/>
              </a:spcBef>
              <a:buFont typeface="+mj-lt"/>
              <a:buAutoNum type="arabicPeriod"/>
            </a:pPr>
            <a:endParaRPr lang="en-US" sz="1400" b="1" dirty="0" smtClean="0">
              <a:cs typeface="Arial" pitchFamily="34" charset="0"/>
            </a:endParaRPr>
          </a:p>
          <a:p>
            <a:pPr marL="406400" lvl="3" indent="0">
              <a:spcBef>
                <a:spcPts val="0"/>
              </a:spcBef>
              <a:buFont typeface="+mj-lt"/>
              <a:buAutoNum type="arabicPeriod"/>
            </a:pPr>
            <a:r>
              <a:rPr lang="en-US" sz="1400" dirty="0" smtClean="0">
                <a:cs typeface="Arial" pitchFamily="34" charset="0"/>
              </a:rPr>
              <a:t> Create a list of the most relevant keyword phrases based off of the content themes</a:t>
            </a:r>
          </a:p>
          <a:p>
            <a:pPr marL="406400" lvl="3" indent="0">
              <a:spcBef>
                <a:spcPts val="0"/>
              </a:spcBef>
              <a:buFont typeface="+mj-lt"/>
              <a:buAutoNum type="arabicPeriod"/>
            </a:pPr>
            <a:endParaRPr lang="en-US" sz="1400" dirty="0" smtClean="0">
              <a:cs typeface="Arial" pitchFamily="34" charset="0"/>
            </a:endParaRPr>
          </a:p>
          <a:p>
            <a:pPr marL="800100" lvl="4" indent="0">
              <a:spcBef>
                <a:spcPts val="0"/>
              </a:spcBef>
              <a:buFont typeface="+mj-lt"/>
              <a:buAutoNum type="arabicPeriod"/>
            </a:pPr>
            <a:r>
              <a:rPr lang="en-US" sz="1400" dirty="0" smtClean="0">
                <a:cs typeface="Arial" pitchFamily="34" charset="0"/>
              </a:rPr>
              <a:t> </a:t>
            </a:r>
            <a:r>
              <a:rPr lang="en-US" sz="1400" b="1" dirty="0" smtClean="0">
                <a:cs typeface="Arial" pitchFamily="34" charset="0"/>
              </a:rPr>
              <a:t>Example Themes:</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Explore Products: </a:t>
            </a:r>
            <a:r>
              <a:rPr lang="en-US" sz="1400" dirty="0" smtClean="0">
                <a:solidFill>
                  <a:schemeClr val="tx1"/>
                </a:solidFill>
                <a:cs typeface="Arial" pitchFamily="34" charset="0"/>
              </a:rPr>
              <a:t>“skin care product,” “skin product,” “products for skin”</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Articles: </a:t>
            </a:r>
            <a:r>
              <a:rPr lang="en-US" sz="1400" dirty="0" smtClean="0">
                <a:solidFill>
                  <a:schemeClr val="tx1"/>
                </a:solidFill>
                <a:cs typeface="Arial" pitchFamily="34" charset="0"/>
              </a:rPr>
              <a:t>“skin care information,” “anti aging skin,” “skin care routine,” “healthy skin”</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Product Lines: </a:t>
            </a:r>
            <a:r>
              <a:rPr lang="en-US" sz="1400" dirty="0" smtClean="0">
                <a:solidFill>
                  <a:schemeClr val="tx1"/>
                </a:solidFill>
                <a:cs typeface="Arial" pitchFamily="34" charset="0"/>
              </a:rPr>
              <a:t>“professional skin care,” “moisturizing skin care,” “anti aging skin care”</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Product Type: </a:t>
            </a:r>
            <a:r>
              <a:rPr lang="en-US" sz="1400" dirty="0" smtClean="0">
                <a:solidFill>
                  <a:schemeClr val="tx1"/>
                </a:solidFill>
                <a:cs typeface="Arial" pitchFamily="34" charset="0"/>
              </a:rPr>
              <a:t>“eye cream,” “face wash,” “body lotion,” “body wash,” “facial cleanser”</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Skin Type: </a:t>
            </a:r>
            <a:r>
              <a:rPr lang="en-US" sz="1400" dirty="0" smtClean="0">
                <a:solidFill>
                  <a:schemeClr val="tx1"/>
                </a:solidFill>
                <a:cs typeface="Arial" pitchFamily="34" charset="0"/>
              </a:rPr>
              <a:t>“dry skin,” “oily skin,” “sensitive skin,” “anti aging skin products”</a:t>
            </a:r>
          </a:p>
          <a:p>
            <a:pPr marL="1257300" lvl="5" indent="0">
              <a:spcBef>
                <a:spcPts val="0"/>
              </a:spcBef>
              <a:buClrTx/>
              <a:buFont typeface="+mj-lt"/>
              <a:buAutoNum type="arabicPeriod"/>
            </a:pPr>
            <a:r>
              <a:rPr lang="en-US" sz="1400" dirty="0" smtClean="0">
                <a:solidFill>
                  <a:schemeClr val="tx1"/>
                </a:solidFill>
                <a:cs typeface="Arial" pitchFamily="34" charset="0"/>
              </a:rPr>
              <a:t> </a:t>
            </a:r>
            <a:r>
              <a:rPr lang="en-US" sz="1400" b="1" dirty="0" smtClean="0">
                <a:solidFill>
                  <a:schemeClr val="tx1"/>
                </a:solidFill>
                <a:cs typeface="Arial" pitchFamily="34" charset="0"/>
              </a:rPr>
              <a:t>Skin Concern: </a:t>
            </a:r>
            <a:r>
              <a:rPr lang="en-US" sz="1400" dirty="0" smtClean="0">
                <a:solidFill>
                  <a:schemeClr val="tx1"/>
                </a:solidFill>
                <a:cs typeface="Arial" pitchFamily="34" charset="0"/>
              </a:rPr>
              <a:t>“dull skin care,” “age spots,” “black heads,” “acne”</a:t>
            </a:r>
          </a:p>
          <a:p>
            <a:pPr marL="406400" lvl="3" indent="0">
              <a:spcBef>
                <a:spcPts val="0"/>
              </a:spcBef>
              <a:buNone/>
            </a:pPr>
            <a:endParaRPr lang="en-US" sz="1400" dirty="0" smtClean="0">
              <a:solidFill>
                <a:schemeClr val="tx1"/>
              </a:solidFill>
              <a:cs typeface="Arial" pitchFamily="34" charset="0"/>
            </a:endParaRPr>
          </a:p>
          <a:p>
            <a:pPr marL="406400" lvl="3" indent="0">
              <a:spcBef>
                <a:spcPts val="0"/>
              </a:spcBef>
              <a:buNone/>
            </a:pPr>
            <a:endParaRPr lang="en-US" sz="1400" b="1" dirty="0" smtClean="0">
              <a:cs typeface="Arial" pitchFamily="34" charset="0"/>
            </a:endParaRPr>
          </a:p>
        </p:txBody>
      </p:sp>
    </p:spTree>
  </p:cSld>
  <p:clrMapOvr>
    <a:masterClrMapping/>
  </p:clrMapOvr>
  <p:transition spd="med"/>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0" y="1295400"/>
            <a:ext cx="8458200" cy="4343400"/>
          </a:xfrm>
        </p:spPr>
        <p:txBody>
          <a:bodyPr/>
          <a:lstStyle/>
          <a:p>
            <a:pPr indent="0">
              <a:spcBef>
                <a:spcPts val="0"/>
              </a:spcBef>
              <a:buClrTx/>
              <a:buFont typeface="+mj-lt"/>
              <a:buAutoNum type="arabicPeriod" startAt="3"/>
            </a:pPr>
            <a:r>
              <a:rPr lang="en-US" sz="1400" dirty="0" smtClean="0">
                <a:cs typeface="Arial" pitchFamily="34" charset="0"/>
              </a:rPr>
              <a:t> Use the Google Keyword Tool to find keywords related to the content theme. </a:t>
            </a:r>
          </a:p>
          <a:p>
            <a:pPr marL="800100" lvl="4" indent="0">
              <a:spcBef>
                <a:spcPts val="0"/>
              </a:spcBef>
              <a:buFont typeface="+mj-lt"/>
              <a:buAutoNum type="arabicPeriod"/>
            </a:pPr>
            <a:r>
              <a:rPr lang="en-US" sz="1400" dirty="0" smtClean="0">
                <a:cs typeface="Arial" pitchFamily="34" charset="0"/>
              </a:rPr>
              <a:t> Example Keyword: </a:t>
            </a:r>
            <a:r>
              <a:rPr lang="en-US" sz="1400" b="1" dirty="0" smtClean="0">
                <a:cs typeface="Arial" pitchFamily="34" charset="0"/>
              </a:rPr>
              <a:t>Face Wash</a:t>
            </a:r>
          </a:p>
          <a:p>
            <a:pPr marL="800100" lvl="4" indent="0">
              <a:spcBef>
                <a:spcPts val="0"/>
              </a:spcBef>
              <a:buFont typeface="+mj-lt"/>
              <a:buAutoNum type="arabicPeriod"/>
            </a:pPr>
            <a:r>
              <a:rPr lang="en-US" sz="1400" dirty="0" smtClean="0">
                <a:cs typeface="Arial" pitchFamily="34" charset="0"/>
              </a:rPr>
              <a:t> Sign into </a:t>
            </a:r>
            <a:r>
              <a:rPr lang="en-US" sz="1400" b="1" i="1" dirty="0" smtClean="0">
                <a:solidFill>
                  <a:schemeClr val="tx1"/>
                </a:solidFill>
                <a:cs typeface="Arial" pitchFamily="34" charset="0"/>
                <a:hlinkClick r:id="rId3" action="ppaction://hlinksldjump"/>
              </a:rPr>
              <a:t>Google AdWords</a:t>
            </a:r>
            <a:r>
              <a:rPr lang="en-US" sz="1400" b="1" dirty="0" smtClean="0">
                <a:solidFill>
                  <a:schemeClr val="tx1"/>
                </a:solidFill>
                <a:cs typeface="Arial" pitchFamily="34" charset="0"/>
                <a:hlinkClick r:id="rId3" action="ppaction://hlinksldjump"/>
              </a:rPr>
              <a:t>  </a:t>
            </a:r>
            <a:r>
              <a:rPr lang="en-US" sz="1400" dirty="0" smtClean="0">
                <a:solidFill>
                  <a:schemeClr val="tx1"/>
                </a:solidFill>
                <a:cs typeface="Arial" pitchFamily="34" charset="0"/>
              </a:rPr>
              <a:t>(US: http://www.adwords.google.com)</a:t>
            </a:r>
          </a:p>
          <a:p>
            <a:pPr marL="800100" lvl="4" indent="0">
              <a:spcBef>
                <a:spcPts val="0"/>
              </a:spcBef>
              <a:buFont typeface="+mj-lt"/>
              <a:buAutoNum type="arabicPeriod"/>
            </a:pPr>
            <a:r>
              <a:rPr lang="en-US" sz="1400" dirty="0" smtClean="0">
                <a:solidFill>
                  <a:schemeClr val="tx1"/>
                </a:solidFill>
                <a:cs typeface="Arial" pitchFamily="34" charset="0"/>
              </a:rPr>
              <a:t> Click on the </a:t>
            </a:r>
            <a:r>
              <a:rPr lang="en-US" sz="1400" i="1" dirty="0" smtClean="0">
                <a:solidFill>
                  <a:schemeClr val="tx1"/>
                </a:solidFill>
                <a:cs typeface="Arial" pitchFamily="34" charset="0"/>
              </a:rPr>
              <a:t>Opportunities</a:t>
            </a:r>
            <a:r>
              <a:rPr lang="en-US" sz="1400" dirty="0" smtClean="0">
                <a:solidFill>
                  <a:schemeClr val="tx1"/>
                </a:solidFill>
                <a:cs typeface="Arial" pitchFamily="34" charset="0"/>
              </a:rPr>
              <a:t> </a:t>
            </a:r>
            <a:r>
              <a:rPr lang="en-US" sz="1400" i="1" dirty="0" smtClean="0">
                <a:solidFill>
                  <a:schemeClr val="tx1"/>
                </a:solidFill>
                <a:cs typeface="Arial" pitchFamily="34" charset="0"/>
              </a:rPr>
              <a:t>tab</a:t>
            </a:r>
            <a:r>
              <a:rPr lang="en-US" sz="1400" dirty="0" smtClean="0">
                <a:solidFill>
                  <a:schemeClr val="tx1"/>
                </a:solidFill>
                <a:cs typeface="Arial" pitchFamily="34" charset="0"/>
              </a:rPr>
              <a:t> and follow the </a:t>
            </a:r>
            <a:r>
              <a:rPr lang="en-US" sz="1400" i="1" dirty="0" smtClean="0">
                <a:solidFill>
                  <a:schemeClr val="tx1"/>
                </a:solidFill>
                <a:cs typeface="Arial" pitchFamily="34" charset="0"/>
                <a:hlinkClick r:id="rId4" action="ppaction://hlinksldjump"/>
              </a:rPr>
              <a:t>Keyword</a:t>
            </a:r>
            <a:r>
              <a:rPr lang="en-US" sz="1400" dirty="0" smtClean="0">
                <a:solidFill>
                  <a:schemeClr val="tx1"/>
                </a:solidFill>
                <a:cs typeface="Arial" pitchFamily="34" charset="0"/>
                <a:hlinkClick r:id="rId4" action="ppaction://hlinksldjump"/>
              </a:rPr>
              <a:t> </a:t>
            </a:r>
            <a:r>
              <a:rPr lang="en-US" sz="1400" i="1" dirty="0" smtClean="0">
                <a:solidFill>
                  <a:schemeClr val="tx1"/>
                </a:solidFill>
                <a:cs typeface="Arial" pitchFamily="34" charset="0"/>
                <a:hlinkClick r:id="rId4" action="ppaction://hlinksldjump"/>
              </a:rPr>
              <a:t>Tool</a:t>
            </a:r>
            <a:r>
              <a:rPr lang="en-US" sz="1400" dirty="0" smtClean="0">
                <a:solidFill>
                  <a:schemeClr val="tx1"/>
                </a:solidFill>
                <a:cs typeface="Arial" pitchFamily="34" charset="0"/>
                <a:hlinkClick r:id="rId4" action="ppaction://hlinksldjump"/>
              </a:rPr>
              <a:t> </a:t>
            </a:r>
            <a:r>
              <a:rPr lang="en-US" sz="1400" dirty="0" smtClean="0">
                <a:solidFill>
                  <a:schemeClr val="tx1"/>
                </a:solidFill>
                <a:cs typeface="Arial" pitchFamily="34" charset="0"/>
              </a:rPr>
              <a:t>link on the left side of the page.</a:t>
            </a: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r>
              <a:rPr lang="en-US" sz="1400" dirty="0" smtClean="0">
                <a:solidFill>
                  <a:schemeClr val="tx1"/>
                </a:solidFill>
                <a:cs typeface="Arial" pitchFamily="34" charset="0"/>
              </a:rPr>
              <a:t>Enter the keyword in the </a:t>
            </a:r>
            <a:r>
              <a:rPr lang="en-US" sz="1400" i="1" dirty="0" smtClean="0">
                <a:solidFill>
                  <a:schemeClr val="tx1"/>
                </a:solidFill>
                <a:cs typeface="Arial" pitchFamily="34" charset="0"/>
              </a:rPr>
              <a:t>Word or Phase </a:t>
            </a:r>
            <a:r>
              <a:rPr lang="en-US" sz="1400" dirty="0" smtClean="0">
                <a:solidFill>
                  <a:schemeClr val="tx1"/>
                </a:solidFill>
                <a:cs typeface="Arial" pitchFamily="34" charset="0"/>
              </a:rPr>
              <a:t>Box </a:t>
            </a:r>
          </a:p>
          <a:p>
            <a:pPr marL="800100" lvl="4" indent="0">
              <a:spcBef>
                <a:spcPts val="0"/>
              </a:spcBef>
              <a:buFont typeface="+mj-lt"/>
              <a:buAutoNum type="arabicPeriod"/>
            </a:pPr>
            <a:r>
              <a:rPr lang="en-US" sz="1400" dirty="0" smtClean="0">
                <a:solidFill>
                  <a:schemeClr val="tx1"/>
                </a:solidFill>
                <a:cs typeface="Arial" pitchFamily="34" charset="0"/>
              </a:rPr>
              <a:t> Click </a:t>
            </a:r>
            <a:r>
              <a:rPr lang="en-US" sz="1400" i="1" dirty="0" smtClean="0">
                <a:solidFill>
                  <a:schemeClr val="tx1"/>
                </a:solidFill>
                <a:cs typeface="Arial" pitchFamily="34" charset="0"/>
              </a:rPr>
              <a:t>Advanced Options</a:t>
            </a:r>
          </a:p>
          <a:p>
            <a:pPr marL="800100" lvl="4" indent="0">
              <a:spcBef>
                <a:spcPts val="0"/>
              </a:spcBef>
              <a:buFont typeface="+mj-lt"/>
              <a:buAutoNum type="arabicPeriod"/>
            </a:pPr>
            <a:r>
              <a:rPr lang="en-US" sz="1400" dirty="0" smtClean="0">
                <a:solidFill>
                  <a:schemeClr val="tx1"/>
                </a:solidFill>
                <a:cs typeface="Arial" pitchFamily="34" charset="0"/>
              </a:rPr>
              <a:t> Specify </a:t>
            </a:r>
            <a:r>
              <a:rPr lang="en-US" sz="1400" i="1" dirty="0" smtClean="0">
                <a:solidFill>
                  <a:schemeClr val="tx1"/>
                </a:solidFill>
                <a:cs typeface="Arial" pitchFamily="34" charset="0"/>
              </a:rPr>
              <a:t>Language &amp; Location</a:t>
            </a:r>
          </a:p>
          <a:p>
            <a:pPr marL="800100" lvl="4" indent="0">
              <a:spcBef>
                <a:spcPts val="0"/>
              </a:spcBef>
              <a:buFont typeface="+mj-lt"/>
              <a:buAutoNum type="arabicPeriod"/>
            </a:pPr>
            <a:endParaRPr lang="en-US" sz="1400" dirty="0" smtClean="0">
              <a:solidFill>
                <a:schemeClr val="tx1"/>
              </a:solidFill>
              <a:cs typeface="Arial" pitchFamily="34" charset="0"/>
            </a:endParaRPr>
          </a:p>
          <a:p>
            <a:pPr marL="800100" lvl="4" indent="0">
              <a:spcBef>
                <a:spcPts val="0"/>
              </a:spcBef>
              <a:buFont typeface="+mj-lt"/>
              <a:buAutoNum type="arabicPeriod"/>
            </a:pPr>
            <a:endParaRPr lang="en-US" sz="1400" i="1" dirty="0" smtClean="0">
              <a:solidFill>
                <a:schemeClr val="tx1"/>
              </a:solidFill>
              <a:cs typeface="Arial" pitchFamily="34" charset="0"/>
            </a:endParaRPr>
          </a:p>
          <a:p>
            <a:pPr marL="800100" lvl="4" indent="0">
              <a:spcBef>
                <a:spcPts val="0"/>
              </a:spcBef>
              <a:buFont typeface="+mj-lt"/>
              <a:buAutoNum type="arabicPeriod"/>
            </a:pPr>
            <a:endParaRPr lang="en-US" sz="1400" i="1" dirty="0" smtClean="0">
              <a:solidFill>
                <a:schemeClr val="tx1"/>
              </a:solidFill>
              <a:cs typeface="Arial" pitchFamily="34" charset="0"/>
            </a:endParaRPr>
          </a:p>
          <a:p>
            <a:pPr marL="800100" lvl="4" indent="0">
              <a:spcBef>
                <a:spcPts val="0"/>
              </a:spcBef>
              <a:buFont typeface="+mj-lt"/>
              <a:buAutoNum type="arabicPeriod"/>
            </a:pPr>
            <a:endParaRPr lang="en-US" sz="1400" i="1" dirty="0" smtClean="0">
              <a:solidFill>
                <a:schemeClr val="tx1"/>
              </a:solidFill>
              <a:cs typeface="Arial" pitchFamily="34" charset="0"/>
            </a:endParaRPr>
          </a:p>
          <a:p>
            <a:pPr marL="800100" lvl="4" indent="0">
              <a:spcBef>
                <a:spcPts val="0"/>
              </a:spcBef>
              <a:buFont typeface="+mj-lt"/>
              <a:buAutoNum type="arabicPeriod"/>
            </a:pPr>
            <a:r>
              <a:rPr lang="en-US" sz="1400" dirty="0" smtClean="0">
                <a:solidFill>
                  <a:schemeClr val="tx1"/>
                </a:solidFill>
                <a:cs typeface="Arial" pitchFamily="34" charset="0"/>
              </a:rPr>
              <a:t> </a:t>
            </a:r>
            <a:r>
              <a:rPr lang="en-US" sz="1400" i="1" dirty="0" smtClean="0">
                <a:solidFill>
                  <a:schemeClr val="tx1"/>
                </a:solidFill>
                <a:cs typeface="Arial" pitchFamily="34" charset="0"/>
              </a:rPr>
              <a:t> </a:t>
            </a:r>
            <a:r>
              <a:rPr lang="en-US" sz="1400" dirty="0" smtClean="0">
                <a:solidFill>
                  <a:schemeClr val="tx1"/>
                </a:solidFill>
                <a:cs typeface="Arial" pitchFamily="34" charset="0"/>
              </a:rPr>
              <a:t>Click the </a:t>
            </a:r>
            <a:r>
              <a:rPr lang="en-US" sz="1400" i="1" dirty="0" smtClean="0">
                <a:solidFill>
                  <a:schemeClr val="tx1"/>
                </a:solidFill>
                <a:cs typeface="Arial" pitchFamily="34" charset="0"/>
              </a:rPr>
              <a:t>Search </a:t>
            </a:r>
            <a:r>
              <a:rPr lang="en-US" sz="1400" dirty="0" smtClean="0">
                <a:solidFill>
                  <a:schemeClr val="tx1"/>
                </a:solidFill>
                <a:cs typeface="Arial" pitchFamily="34" charset="0"/>
              </a:rPr>
              <a:t>button</a:t>
            </a:r>
            <a:endParaRPr lang="en-US" sz="1400" i="1" dirty="0" smtClean="0">
              <a:solidFill>
                <a:schemeClr val="tx1"/>
              </a:solidFill>
              <a:cs typeface="Arial" pitchFamily="34" charset="0"/>
            </a:endParaRPr>
          </a:p>
          <a:p>
            <a:pPr marL="800100" lvl="4" indent="0">
              <a:spcBef>
                <a:spcPts val="0"/>
              </a:spcBef>
              <a:buNone/>
            </a:pPr>
            <a:endParaRPr lang="en-US" sz="1400" dirty="0" smtClean="0">
              <a:solidFill>
                <a:schemeClr val="tx1"/>
              </a:solidFill>
              <a:cs typeface="Arial" pitchFamily="34" charset="0"/>
            </a:endParaRPr>
          </a:p>
          <a:p>
            <a:pPr lvl="2" indent="0">
              <a:spcBef>
                <a:spcPts val="0"/>
              </a:spcBef>
              <a:buFont typeface="+mj-lt"/>
              <a:buAutoNum type="arabicPeriod"/>
            </a:pPr>
            <a:endParaRPr lang="en-US" sz="1400" dirty="0" smtClean="0">
              <a:solidFill>
                <a:schemeClr val="tx1"/>
              </a:solidFill>
              <a:cs typeface="Arial" pitchFamily="34" charset="0"/>
            </a:endParaRPr>
          </a:p>
          <a:p>
            <a:pPr marL="406400" lvl="3" indent="0">
              <a:spcBef>
                <a:spcPts val="0"/>
              </a:spcBef>
              <a:buNone/>
            </a:pPr>
            <a:endParaRPr lang="en-US" sz="1400" b="1" dirty="0" smtClean="0">
              <a:cs typeface="Arial" pitchFamily="34" charset="0"/>
            </a:endParaRPr>
          </a:p>
        </p:txBody>
      </p:sp>
      <p:pic>
        <p:nvPicPr>
          <p:cNvPr id="11" name="Picture 5"/>
          <p:cNvPicPr>
            <a:picLocks noChangeAspect="1" noChangeArrowheads="1"/>
          </p:cNvPicPr>
          <p:nvPr/>
        </p:nvPicPr>
        <p:blipFill>
          <a:blip r:embed="rId5" cstate="print"/>
          <a:srcRect/>
          <a:stretch>
            <a:fillRect/>
          </a:stretch>
        </p:blipFill>
        <p:spPr bwMode="auto">
          <a:xfrm>
            <a:off x="1371600" y="2286000"/>
            <a:ext cx="5000625" cy="295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bwMode="auto">
          <a:xfrm>
            <a:off x="2667000" y="2362200"/>
            <a:ext cx="8382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2052" name="Picture 4"/>
          <p:cNvPicPr>
            <a:picLocks noChangeAspect="1" noChangeArrowheads="1"/>
          </p:cNvPicPr>
          <p:nvPr/>
        </p:nvPicPr>
        <p:blipFill>
          <a:blip r:embed="rId6" cstate="print"/>
          <a:srcRect/>
          <a:stretch>
            <a:fillRect/>
          </a:stretch>
        </p:blipFill>
        <p:spPr bwMode="auto">
          <a:xfrm>
            <a:off x="2667000" y="2590800"/>
            <a:ext cx="1709737" cy="77324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4" name="Rectangle 13"/>
          <p:cNvSpPr/>
          <p:nvPr/>
        </p:nvSpPr>
        <p:spPr bwMode="auto">
          <a:xfrm>
            <a:off x="2667000" y="2819400"/>
            <a:ext cx="9144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2051" name="Picture 3"/>
          <p:cNvPicPr>
            <a:picLocks noChangeAspect="1" noChangeArrowheads="1"/>
          </p:cNvPicPr>
          <p:nvPr/>
        </p:nvPicPr>
        <p:blipFill>
          <a:blip r:embed="rId7" cstate="print"/>
          <a:srcRect/>
          <a:stretch>
            <a:fillRect/>
          </a:stretch>
        </p:blipFill>
        <p:spPr bwMode="auto">
          <a:xfrm>
            <a:off x="4419600" y="3124200"/>
            <a:ext cx="4610374" cy="21686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bwMode="auto">
          <a:xfrm>
            <a:off x="4419600" y="3505200"/>
            <a:ext cx="13716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Rectangle 16"/>
          <p:cNvSpPr/>
          <p:nvPr/>
        </p:nvSpPr>
        <p:spPr bwMode="auto">
          <a:xfrm>
            <a:off x="4495800" y="4267200"/>
            <a:ext cx="1066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8" name="Rectangle 17"/>
          <p:cNvSpPr/>
          <p:nvPr/>
        </p:nvSpPr>
        <p:spPr bwMode="auto">
          <a:xfrm>
            <a:off x="6096000" y="4724400"/>
            <a:ext cx="7620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2053" name="Picture 5"/>
          <p:cNvPicPr>
            <a:picLocks noChangeAspect="1" noChangeArrowheads="1"/>
          </p:cNvPicPr>
          <p:nvPr/>
        </p:nvPicPr>
        <p:blipFill>
          <a:blip r:embed="rId8" cstate="print"/>
          <a:srcRect/>
          <a:stretch>
            <a:fillRect/>
          </a:stretch>
        </p:blipFill>
        <p:spPr bwMode="auto">
          <a:xfrm>
            <a:off x="3810000" y="5486400"/>
            <a:ext cx="4243137" cy="74647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bwMode="auto">
          <a:xfrm>
            <a:off x="8229600" y="4724400"/>
            <a:ext cx="7620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1" name="Rectangle 20"/>
          <p:cNvSpPr/>
          <p:nvPr/>
        </p:nvSpPr>
        <p:spPr bwMode="auto">
          <a:xfrm>
            <a:off x="3810000" y="5486400"/>
            <a:ext cx="1066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164</a:t>
            </a:fld>
            <a:endParaRPr lang="en-US" dirty="0">
              <a:solidFill>
                <a:srgbClr val="002C69"/>
              </a:solidFill>
            </a:endParaRPr>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17"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Gold Keywords</a:t>
            </a:r>
            <a:endParaRPr lang="en-US" sz="3000" b="1" kern="0" dirty="0">
              <a:solidFill>
                <a:sysClr val="windowText" lastClr="000000"/>
              </a:solidFill>
              <a:latin typeface="Calibri" pitchFamily="34" charset="0"/>
            </a:endParaRPr>
          </a:p>
        </p:txBody>
      </p:sp>
      <p:pic>
        <p:nvPicPr>
          <p:cNvPr id="3074" name="Picture 2"/>
          <p:cNvPicPr>
            <a:picLocks noChangeAspect="1" noChangeArrowheads="1"/>
          </p:cNvPicPr>
          <p:nvPr/>
        </p:nvPicPr>
        <p:blipFill>
          <a:blip r:embed="rId4" cstate="print"/>
          <a:srcRect/>
          <a:stretch>
            <a:fillRect/>
          </a:stretch>
        </p:blipFill>
        <p:spPr bwMode="auto">
          <a:xfrm>
            <a:off x="685800" y="1676400"/>
            <a:ext cx="7518998" cy="450609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23"/>
          <p:cNvSpPr/>
          <p:nvPr/>
        </p:nvSpPr>
        <p:spPr bwMode="auto">
          <a:xfrm>
            <a:off x="914400" y="1905000"/>
            <a:ext cx="72390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6" name="Rectangle 35"/>
          <p:cNvSpPr/>
          <p:nvPr/>
        </p:nvSpPr>
        <p:spPr bwMode="auto">
          <a:xfrm>
            <a:off x="914400" y="2743200"/>
            <a:ext cx="7239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7" name="Rectangle 36"/>
          <p:cNvSpPr/>
          <p:nvPr/>
        </p:nvSpPr>
        <p:spPr bwMode="auto">
          <a:xfrm>
            <a:off x="914400" y="4800600"/>
            <a:ext cx="7239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8" name="Rectangle 37"/>
          <p:cNvSpPr/>
          <p:nvPr/>
        </p:nvSpPr>
        <p:spPr bwMode="auto">
          <a:xfrm>
            <a:off x="914400" y="5638800"/>
            <a:ext cx="7239000" cy="533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59" name="Rectangle 58"/>
          <p:cNvSpPr/>
          <p:nvPr/>
        </p:nvSpPr>
        <p:spPr>
          <a:xfrm>
            <a:off x="228600" y="838200"/>
            <a:ext cx="8001000" cy="677108"/>
          </a:xfrm>
          <a:prstGeom prst="rect">
            <a:avLst/>
          </a:prstGeom>
        </p:spPr>
        <p:txBody>
          <a:bodyPr wrap="square">
            <a:spAutoFit/>
          </a:bodyPr>
          <a:lstStyle/>
          <a:p>
            <a:pPr marL="1143000" lvl="4" fontAlgn="auto">
              <a:spcBef>
                <a:spcPts val="0"/>
              </a:spcBef>
              <a:spcAft>
                <a:spcPts val="0"/>
              </a:spcAft>
              <a:buFont typeface="+mj-lt"/>
              <a:buAutoNum type="arabicPeriod" startAt="8"/>
            </a:pPr>
            <a:r>
              <a:rPr lang="en-US" dirty="0" smtClean="0">
                <a:latin typeface="Calibri"/>
                <a:cs typeface="Arial" pitchFamily="34" charset="0"/>
              </a:rPr>
              <a:t> Click </a:t>
            </a:r>
            <a:r>
              <a:rPr lang="en-US" i="1" dirty="0" smtClean="0">
                <a:latin typeface="Calibri"/>
                <a:cs typeface="Arial" pitchFamily="34" charset="0"/>
              </a:rPr>
              <a:t>Download </a:t>
            </a:r>
            <a:r>
              <a:rPr lang="en-US" dirty="0" smtClean="0">
                <a:latin typeface="Calibri"/>
                <a:cs typeface="Arial" pitchFamily="34" charset="0"/>
              </a:rPr>
              <a:t>to Export Related Keywords (example below)</a:t>
            </a:r>
          </a:p>
          <a:p>
            <a:pPr marL="1714500" lvl="6">
              <a:buFont typeface="+mj-lt"/>
              <a:buAutoNum type="arabicPeriod"/>
            </a:pPr>
            <a:r>
              <a:rPr lang="en-US" sz="1200" dirty="0" smtClean="0">
                <a:latin typeface="Calibri"/>
                <a:cs typeface="Arial" pitchFamily="34" charset="0"/>
              </a:rPr>
              <a:t>  Look for keywords that are related to the theme and Olay, with high local monthly searches</a:t>
            </a:r>
          </a:p>
          <a:p>
            <a:pPr marL="1714500" lvl="6">
              <a:buFont typeface="+mj-lt"/>
              <a:buAutoNum type="arabicPeriod"/>
            </a:pPr>
            <a:r>
              <a:rPr lang="en-US" sz="1200" dirty="0" smtClean="0">
                <a:latin typeface="Calibri"/>
                <a:cs typeface="Arial" pitchFamily="34" charset="0"/>
              </a:rPr>
              <a:t>  Look for different versions of the keyword (e.g., “face washes)</a:t>
            </a:r>
          </a:p>
        </p:txBody>
      </p:sp>
    </p:spTree>
  </p:cSld>
  <p:clrMapOvr>
    <a:masterClrMapping/>
  </p:clrMapOvr>
  <p:transition spd="med"/>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0" y="1219200"/>
            <a:ext cx="8763000" cy="4343400"/>
          </a:xfrm>
        </p:spPr>
        <p:txBody>
          <a:bodyPr/>
          <a:lstStyle/>
          <a:p>
            <a:pPr marL="685800" indent="0">
              <a:spcBef>
                <a:spcPts val="0"/>
              </a:spcBef>
              <a:buClrTx/>
              <a:buFont typeface="+mj-lt"/>
              <a:buAutoNum type="arabicPeriod" startAt="4"/>
            </a:pPr>
            <a:r>
              <a:rPr lang="en-US" sz="1600" dirty="0" smtClean="0">
                <a:cs typeface="Arial" pitchFamily="34" charset="0"/>
              </a:rPr>
              <a:t>  Log Into </a:t>
            </a:r>
            <a:r>
              <a:rPr lang="en-US" sz="1600" b="1" dirty="0" smtClean="0">
                <a:cs typeface="Arial" pitchFamily="34" charset="0"/>
                <a:hlinkClick r:id="rId3" action="ppaction://hlinksldjump"/>
              </a:rPr>
              <a:t>Google Webmaster Tools </a:t>
            </a:r>
            <a:r>
              <a:rPr lang="en-US" sz="1600" dirty="0" smtClean="0">
                <a:cs typeface="Arial" pitchFamily="34" charset="0"/>
              </a:rPr>
              <a:t>Account* </a:t>
            </a:r>
            <a:r>
              <a:rPr lang="en-US" sz="1200" dirty="0" smtClean="0">
                <a:cs typeface="Arial" pitchFamily="34" charset="0"/>
              </a:rPr>
              <a:t>(US: https://www.google.com/webmasters/tools/home)</a:t>
            </a:r>
          </a:p>
          <a:p>
            <a:pPr marL="1600200" lvl="5" indent="-342900">
              <a:spcBef>
                <a:spcPts val="0"/>
              </a:spcBef>
              <a:buClrTx/>
              <a:buFont typeface="+mj-lt"/>
              <a:buAutoNum type="arabicPeriod"/>
            </a:pPr>
            <a:r>
              <a:rPr lang="en-US" sz="1400" dirty="0" smtClean="0">
                <a:solidFill>
                  <a:schemeClr val="tx1"/>
                </a:solidFill>
                <a:cs typeface="Arial" pitchFamily="34" charset="0"/>
              </a:rPr>
              <a:t>Click on the Olay Website URL</a:t>
            </a:r>
          </a:p>
          <a:p>
            <a:pPr marL="1600200" lvl="5" indent="-342900">
              <a:spcBef>
                <a:spcPts val="0"/>
              </a:spcBef>
              <a:buClrTx/>
              <a:buFont typeface="+mj-lt"/>
              <a:buAutoNum type="arabicPeriod"/>
            </a:pPr>
            <a:r>
              <a:rPr lang="en-US" sz="1400" dirty="0" smtClean="0">
                <a:solidFill>
                  <a:schemeClr val="tx1"/>
                </a:solidFill>
                <a:cs typeface="Arial" pitchFamily="34" charset="0"/>
              </a:rPr>
              <a:t>Under Dashboard in the Left Navigation, Click </a:t>
            </a:r>
            <a:r>
              <a:rPr lang="en-US" sz="1400" i="1" dirty="0" smtClean="0">
                <a:solidFill>
                  <a:schemeClr val="tx1"/>
                </a:solidFill>
                <a:cs typeface="Arial" pitchFamily="34" charset="0"/>
              </a:rPr>
              <a:t>Your Site on the Web</a:t>
            </a:r>
          </a:p>
          <a:p>
            <a:pPr marL="1600200" lvl="5" indent="-342900">
              <a:spcBef>
                <a:spcPts val="0"/>
              </a:spcBef>
              <a:buClrTx/>
              <a:buFont typeface="+mj-lt"/>
              <a:buAutoNum type="arabicPeriod"/>
            </a:pPr>
            <a:r>
              <a:rPr lang="en-US" sz="1400" dirty="0" smtClean="0">
                <a:solidFill>
                  <a:schemeClr val="tx1"/>
                </a:solidFill>
                <a:cs typeface="Arial" pitchFamily="34" charset="0"/>
              </a:rPr>
              <a:t>Click on </a:t>
            </a:r>
            <a:r>
              <a:rPr lang="en-US" sz="1400" i="1" dirty="0" smtClean="0">
                <a:solidFill>
                  <a:schemeClr val="tx1"/>
                </a:solidFill>
                <a:cs typeface="Arial" pitchFamily="34" charset="0"/>
              </a:rPr>
              <a:t>Search Queries</a:t>
            </a:r>
          </a:p>
          <a:p>
            <a:pPr marL="1600200" lvl="5" indent="-342900">
              <a:spcBef>
                <a:spcPts val="0"/>
              </a:spcBef>
              <a:buClrTx/>
              <a:buFont typeface="+mj-lt"/>
              <a:buAutoNum type="arabicPeriod"/>
            </a:pPr>
            <a:r>
              <a:rPr lang="en-US" sz="1400" dirty="0" smtClean="0">
                <a:solidFill>
                  <a:schemeClr val="tx1"/>
                </a:solidFill>
                <a:cs typeface="Arial" pitchFamily="34" charset="0"/>
              </a:rPr>
              <a:t>Resulting Report Shows the Top Search Queries</a:t>
            </a:r>
          </a:p>
          <a:p>
            <a:pPr marL="2057400" lvl="6" indent="-342900">
              <a:spcBef>
                <a:spcPts val="0"/>
              </a:spcBef>
              <a:buClrTx/>
              <a:buFont typeface="+mj-lt"/>
              <a:buAutoNum type="arabicPeriod"/>
            </a:pPr>
            <a:r>
              <a:rPr lang="en-US" sz="1200" dirty="0" smtClean="0">
                <a:solidFill>
                  <a:schemeClr val="tx1"/>
                </a:solidFill>
                <a:cs typeface="Arial" pitchFamily="34" charset="0"/>
              </a:rPr>
              <a:t>The keywords users search that drive the most traffic to the Olay site</a:t>
            </a:r>
          </a:p>
          <a:p>
            <a:pPr marL="1600200" lvl="5" indent="-342900">
              <a:spcBef>
                <a:spcPts val="0"/>
              </a:spcBef>
              <a:buClrTx/>
              <a:buFont typeface="+mj-lt"/>
              <a:buAutoNum type="arabicPeriod"/>
            </a:pPr>
            <a:r>
              <a:rPr lang="en-US" sz="1400" dirty="0" smtClean="0">
                <a:solidFill>
                  <a:schemeClr val="tx1"/>
                </a:solidFill>
                <a:cs typeface="Arial" pitchFamily="34" charset="0"/>
              </a:rPr>
              <a:t>Scroll to the Bottom of the Page to Download the Report</a:t>
            </a:r>
          </a:p>
          <a:p>
            <a:pPr marL="1600200" lvl="5" indent="-342900">
              <a:spcBef>
                <a:spcPts val="0"/>
              </a:spcBef>
              <a:buFont typeface="+mj-lt"/>
              <a:buAutoNum type="arabicPeriod"/>
            </a:pPr>
            <a:r>
              <a:rPr lang="en-US" sz="1400" dirty="0" smtClean="0">
                <a:solidFill>
                  <a:schemeClr val="tx1"/>
                </a:solidFill>
                <a:cs typeface="Arial" pitchFamily="34" charset="0"/>
              </a:rPr>
              <a:t>Look for Related Keyword Phrases with High Impressions</a:t>
            </a:r>
          </a:p>
          <a:p>
            <a:pPr marL="749300" lvl="3" indent="-342900">
              <a:spcBef>
                <a:spcPts val="0"/>
              </a:spcBef>
              <a:buFont typeface="+mj-lt"/>
              <a:buAutoNum type="arabicPeriod"/>
            </a:pPr>
            <a:endParaRPr lang="en-US" sz="1400" dirty="0" smtClean="0">
              <a:cs typeface="Arial" pitchFamily="34" charset="0"/>
            </a:endParaRPr>
          </a:p>
        </p:txBody>
      </p:sp>
      <p:sp>
        <p:nvSpPr>
          <p:cNvPr id="9" name="TextBox 8"/>
          <p:cNvSpPr txBox="1"/>
          <p:nvPr/>
        </p:nvSpPr>
        <p:spPr>
          <a:xfrm>
            <a:off x="838200" y="5867400"/>
            <a:ext cx="7315200" cy="246221"/>
          </a:xfrm>
          <a:prstGeom prst="rect">
            <a:avLst/>
          </a:prstGeom>
          <a:noFill/>
        </p:spPr>
        <p:txBody>
          <a:bodyPr wrap="square" rtlCol="0">
            <a:spAutoFit/>
          </a:bodyPr>
          <a:lstStyle/>
          <a:p>
            <a:pPr fontAlgn="auto">
              <a:spcBef>
                <a:spcPts val="0"/>
              </a:spcBef>
              <a:spcAft>
                <a:spcPts val="0"/>
              </a:spcAft>
            </a:pPr>
            <a:r>
              <a:rPr lang="en-US" sz="1000" dirty="0" smtClean="0">
                <a:latin typeface="Calibri"/>
              </a:rPr>
              <a:t>* More Google Webmaster tools information located in Helpful Tools slides.</a:t>
            </a:r>
          </a:p>
        </p:txBody>
      </p:sp>
      <p:pic>
        <p:nvPicPr>
          <p:cNvPr id="4101" name="Picture 5"/>
          <p:cNvPicPr>
            <a:picLocks noChangeAspect="1" noChangeArrowheads="1"/>
          </p:cNvPicPr>
          <p:nvPr/>
        </p:nvPicPr>
        <p:blipFill>
          <a:blip r:embed="rId4" cstate="print"/>
          <a:srcRect/>
          <a:stretch>
            <a:fillRect/>
          </a:stretch>
        </p:blipFill>
        <p:spPr bwMode="auto">
          <a:xfrm>
            <a:off x="6628802" y="1600200"/>
            <a:ext cx="2010373" cy="1447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bwMode="auto">
          <a:xfrm>
            <a:off x="6705600" y="2514600"/>
            <a:ext cx="1295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4100" name="Picture 4"/>
          <p:cNvPicPr>
            <a:picLocks noChangeAspect="1" noChangeArrowheads="1"/>
          </p:cNvPicPr>
          <p:nvPr/>
        </p:nvPicPr>
        <p:blipFill>
          <a:blip r:embed="rId5" cstate="print"/>
          <a:srcRect/>
          <a:stretch>
            <a:fillRect/>
          </a:stretch>
        </p:blipFill>
        <p:spPr bwMode="auto">
          <a:xfrm>
            <a:off x="7162800" y="3352800"/>
            <a:ext cx="1600200" cy="237575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bwMode="auto">
          <a:xfrm>
            <a:off x="7315200" y="4267200"/>
            <a:ext cx="12954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7467600" y="4495800"/>
            <a:ext cx="9906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4105" name="Picture 9"/>
          <p:cNvPicPr>
            <a:picLocks noChangeAspect="1" noChangeArrowheads="1"/>
          </p:cNvPicPr>
          <p:nvPr/>
        </p:nvPicPr>
        <p:blipFill>
          <a:blip r:embed="rId6" cstate="print"/>
          <a:srcRect/>
          <a:stretch>
            <a:fillRect/>
          </a:stretch>
        </p:blipFill>
        <p:spPr bwMode="auto">
          <a:xfrm>
            <a:off x="1066800" y="3048000"/>
            <a:ext cx="2056065" cy="280849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4106" name="Picture 10"/>
          <p:cNvPicPr>
            <a:picLocks noChangeAspect="1" noChangeArrowheads="1"/>
          </p:cNvPicPr>
          <p:nvPr/>
        </p:nvPicPr>
        <p:blipFill>
          <a:blip r:embed="rId7" cstate="print"/>
          <a:srcRect/>
          <a:stretch>
            <a:fillRect/>
          </a:stretch>
        </p:blipFill>
        <p:spPr bwMode="auto">
          <a:xfrm>
            <a:off x="3733800" y="3200400"/>
            <a:ext cx="2219325" cy="23526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cstate="print"/>
          <a:srcRect/>
          <a:stretch>
            <a:fillRect/>
          </a:stretch>
        </p:blipFill>
        <p:spPr bwMode="auto">
          <a:xfrm>
            <a:off x="7696200" y="2971800"/>
            <a:ext cx="1133475" cy="13601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0" y="1371600"/>
            <a:ext cx="8229600" cy="4343400"/>
          </a:xfrm>
        </p:spPr>
        <p:txBody>
          <a:bodyPr/>
          <a:lstStyle/>
          <a:p>
            <a:pPr marL="685800" indent="0">
              <a:spcBef>
                <a:spcPts val="0"/>
              </a:spcBef>
              <a:buClrTx/>
              <a:buFont typeface="+mj-lt"/>
              <a:buAutoNum type="arabicPeriod" startAt="5"/>
            </a:pPr>
            <a:r>
              <a:rPr lang="en-US" sz="1600" dirty="0" smtClean="0">
                <a:cs typeface="Arial" pitchFamily="34" charset="0"/>
              </a:rPr>
              <a:t> Log Into </a:t>
            </a:r>
            <a:r>
              <a:rPr lang="en-US" sz="1600" b="1" dirty="0" smtClean="0">
                <a:cs typeface="Arial" pitchFamily="34" charset="0"/>
                <a:hlinkClick r:id="rId4" action="ppaction://hlinksldjump"/>
              </a:rPr>
              <a:t>Google Analytics </a:t>
            </a:r>
            <a:r>
              <a:rPr lang="en-US" sz="1400" dirty="0" smtClean="0">
                <a:cs typeface="Arial" pitchFamily="34" charset="0"/>
              </a:rPr>
              <a:t>(US: </a:t>
            </a:r>
            <a:r>
              <a:rPr lang="en-US" sz="1200" dirty="0" smtClean="0">
                <a:cs typeface="Arial" pitchFamily="34" charset="0"/>
              </a:rPr>
              <a:t>www.google.com/analytics</a:t>
            </a:r>
            <a:r>
              <a:rPr lang="en-US" sz="1400" dirty="0" smtClean="0">
                <a:cs typeface="Arial" pitchFamily="34" charset="0"/>
              </a:rPr>
              <a:t>)</a:t>
            </a:r>
            <a:endParaRPr lang="en-US" sz="1200" dirty="0" smtClean="0">
              <a:cs typeface="Arial" pitchFamily="34" charset="0"/>
            </a:endParaRPr>
          </a:p>
          <a:p>
            <a:pPr marL="1143000" lvl="4" indent="0">
              <a:spcBef>
                <a:spcPts val="0"/>
              </a:spcBef>
              <a:buFont typeface="+mj-lt"/>
              <a:buAutoNum type="arabicPeriod"/>
            </a:pPr>
            <a:r>
              <a:rPr lang="en-US" sz="1400" dirty="0" smtClean="0">
                <a:cs typeface="Arial" pitchFamily="34" charset="0"/>
              </a:rPr>
              <a:t> Select the Correct Profile (</a:t>
            </a:r>
            <a:r>
              <a:rPr lang="en-US" sz="1200" dirty="0" smtClean="0">
                <a:cs typeface="Arial" pitchFamily="34" charset="0"/>
              </a:rPr>
              <a:t>US: Olay US Website</a:t>
            </a:r>
            <a:r>
              <a:rPr lang="en-US" sz="1400" dirty="0" smtClean="0">
                <a:cs typeface="Arial" pitchFamily="34" charset="0"/>
              </a:rPr>
              <a:t>)</a:t>
            </a:r>
          </a:p>
          <a:p>
            <a:pPr marL="1143000" lvl="4" indent="0">
              <a:spcBef>
                <a:spcPts val="0"/>
              </a:spcBef>
              <a:buFont typeface="+mj-lt"/>
              <a:buAutoNum type="arabicPeriod"/>
            </a:pPr>
            <a:r>
              <a:rPr lang="en-US" sz="1400" dirty="0" smtClean="0">
                <a:cs typeface="Arial" pitchFamily="34" charset="0"/>
              </a:rPr>
              <a:t> Select Date Range (</a:t>
            </a:r>
            <a:r>
              <a:rPr lang="en-US" sz="1200" dirty="0" smtClean="0">
                <a:cs typeface="Arial" pitchFamily="34" charset="0"/>
              </a:rPr>
              <a:t>longer time period = more results)</a:t>
            </a:r>
          </a:p>
          <a:p>
            <a:pPr marL="1143000" lvl="4" indent="0">
              <a:spcBef>
                <a:spcPts val="0"/>
              </a:spcBef>
              <a:buFont typeface="+mj-lt"/>
              <a:buAutoNum type="arabicPeriod"/>
            </a:pPr>
            <a:endParaRPr lang="en-US" sz="1200" dirty="0" smtClean="0">
              <a:cs typeface="Arial" pitchFamily="34" charset="0"/>
            </a:endParaRPr>
          </a:p>
          <a:p>
            <a:pPr marL="1143000" lvl="4" indent="0">
              <a:spcBef>
                <a:spcPts val="0"/>
              </a:spcBef>
              <a:buFont typeface="+mj-lt"/>
              <a:buAutoNum type="arabicPeriod"/>
            </a:pPr>
            <a:endParaRPr lang="en-US" sz="1400" dirty="0" smtClean="0">
              <a:cs typeface="Arial" pitchFamily="34" charset="0"/>
            </a:endParaRPr>
          </a:p>
          <a:p>
            <a:pPr marL="1143000" lvl="4" indent="0">
              <a:spcBef>
                <a:spcPts val="0"/>
              </a:spcBef>
              <a:buFont typeface="+mj-lt"/>
              <a:buAutoNum type="arabicPeriod"/>
            </a:pPr>
            <a:r>
              <a:rPr lang="en-US" sz="1400" dirty="0" smtClean="0">
                <a:cs typeface="Arial" pitchFamily="34" charset="0"/>
              </a:rPr>
              <a:t> Under </a:t>
            </a:r>
            <a:r>
              <a:rPr lang="en-US" sz="1400" i="1" dirty="0" smtClean="0">
                <a:cs typeface="Arial" pitchFamily="34" charset="0"/>
              </a:rPr>
              <a:t>Advanced</a:t>
            </a:r>
            <a:r>
              <a:rPr lang="en-US" sz="1400" dirty="0" smtClean="0">
                <a:cs typeface="Arial" pitchFamily="34" charset="0"/>
              </a:rPr>
              <a:t> </a:t>
            </a:r>
            <a:r>
              <a:rPr lang="en-US" sz="1400" i="1" dirty="0" smtClean="0">
                <a:cs typeface="Arial" pitchFamily="34" charset="0"/>
              </a:rPr>
              <a:t>Segments</a:t>
            </a:r>
            <a:r>
              <a:rPr lang="en-US" sz="1400" dirty="0" smtClean="0">
                <a:cs typeface="Arial" pitchFamily="34" charset="0"/>
              </a:rPr>
              <a:t> Select </a:t>
            </a:r>
            <a:r>
              <a:rPr lang="en-US" sz="1400" i="1" dirty="0" smtClean="0">
                <a:cs typeface="Arial" pitchFamily="34" charset="0"/>
              </a:rPr>
              <a:t>Non-Paid Search Traffic</a:t>
            </a:r>
          </a:p>
          <a:p>
            <a:pPr marL="1143000" lvl="4" indent="0">
              <a:spcBef>
                <a:spcPts val="0"/>
              </a:spcBef>
              <a:buFont typeface="+mj-lt"/>
              <a:buAutoNum type="arabicPeriod"/>
            </a:pPr>
            <a:endParaRPr lang="en-US" sz="1400" i="1" dirty="0" smtClean="0">
              <a:cs typeface="Arial" pitchFamily="34" charset="0"/>
            </a:endParaRPr>
          </a:p>
          <a:p>
            <a:pPr marL="1143000" lvl="4" indent="0">
              <a:spcBef>
                <a:spcPts val="0"/>
              </a:spcBef>
              <a:buFont typeface="+mj-lt"/>
              <a:buAutoNum type="arabicPeriod"/>
            </a:pPr>
            <a:endParaRPr lang="en-US" sz="1400" i="1" dirty="0" smtClean="0">
              <a:cs typeface="Arial" pitchFamily="34" charset="0"/>
            </a:endParaRPr>
          </a:p>
          <a:p>
            <a:pPr marL="1143000" lvl="4" indent="0">
              <a:spcBef>
                <a:spcPts val="0"/>
              </a:spcBef>
              <a:buFont typeface="+mj-lt"/>
              <a:buAutoNum type="arabicPeriod"/>
            </a:pPr>
            <a:r>
              <a:rPr lang="en-US" sz="1400" dirty="0" smtClean="0">
                <a:cs typeface="Arial" pitchFamily="34" charset="0"/>
              </a:rPr>
              <a:t> Select </a:t>
            </a:r>
            <a:r>
              <a:rPr lang="en-US" sz="1400" i="1" dirty="0" smtClean="0">
                <a:cs typeface="Arial" pitchFamily="34" charset="0"/>
              </a:rPr>
              <a:t>Traffic Sources </a:t>
            </a:r>
            <a:r>
              <a:rPr lang="en-US" sz="1400" dirty="0" smtClean="0">
                <a:cs typeface="Arial" pitchFamily="34" charset="0"/>
              </a:rPr>
              <a:t>in the Left Side Navigation</a:t>
            </a:r>
          </a:p>
          <a:p>
            <a:pPr marL="1143000" lvl="4" indent="0">
              <a:spcBef>
                <a:spcPts val="0"/>
              </a:spcBef>
              <a:buFont typeface="+mj-lt"/>
              <a:buAutoNum type="arabicPeriod"/>
            </a:pPr>
            <a:r>
              <a:rPr lang="en-US" sz="1400" dirty="0" smtClean="0">
                <a:cs typeface="Arial" pitchFamily="34" charset="0"/>
              </a:rPr>
              <a:t> Under </a:t>
            </a:r>
            <a:r>
              <a:rPr lang="en-US" sz="1400" i="1" dirty="0" smtClean="0">
                <a:cs typeface="Arial" pitchFamily="34" charset="0"/>
              </a:rPr>
              <a:t>Traffic Sources, </a:t>
            </a:r>
            <a:r>
              <a:rPr lang="en-US" sz="1400" dirty="0" smtClean="0">
                <a:cs typeface="Arial" pitchFamily="34" charset="0"/>
              </a:rPr>
              <a:t>Select </a:t>
            </a:r>
            <a:r>
              <a:rPr lang="en-US" sz="1400" i="1" dirty="0" smtClean="0">
                <a:cs typeface="Arial" pitchFamily="34" charset="0"/>
              </a:rPr>
              <a:t>Keywords</a:t>
            </a:r>
          </a:p>
          <a:p>
            <a:pPr marL="1143000" lvl="4" indent="0">
              <a:spcBef>
                <a:spcPts val="0"/>
              </a:spcBef>
              <a:buFont typeface="+mj-lt"/>
              <a:buAutoNum type="arabicPeriod"/>
            </a:pPr>
            <a:endParaRPr lang="en-US" sz="1400" i="1" dirty="0" smtClean="0">
              <a:cs typeface="Arial" pitchFamily="34" charset="0"/>
            </a:endParaRPr>
          </a:p>
          <a:p>
            <a:pPr marL="1143000" lvl="4" indent="0">
              <a:spcBef>
                <a:spcPts val="0"/>
              </a:spcBef>
              <a:buFont typeface="+mj-lt"/>
              <a:buAutoNum type="arabicPeriod"/>
            </a:pPr>
            <a:endParaRPr lang="en-US" sz="1400" i="1" dirty="0" smtClean="0">
              <a:cs typeface="Arial" pitchFamily="34" charset="0"/>
            </a:endParaRPr>
          </a:p>
          <a:p>
            <a:pPr marL="1143000" lvl="4" indent="0">
              <a:spcBef>
                <a:spcPts val="0"/>
              </a:spcBef>
              <a:buFont typeface="+mj-lt"/>
              <a:buAutoNum type="arabicPeriod"/>
            </a:pPr>
            <a:r>
              <a:rPr lang="en-US" sz="1400" dirty="0" smtClean="0">
                <a:cs typeface="Arial" pitchFamily="34" charset="0"/>
              </a:rPr>
              <a:t> Change the view to show 500 keywords</a:t>
            </a:r>
            <a:endParaRPr lang="en-US" sz="1200" dirty="0" smtClean="0">
              <a:cs typeface="Arial" pitchFamily="34" charset="0"/>
            </a:endParaRPr>
          </a:p>
          <a:p>
            <a:pPr marL="1600200" lvl="5" indent="0">
              <a:spcBef>
                <a:spcPts val="0"/>
              </a:spcBef>
              <a:buClrTx/>
              <a:buFont typeface="+mj-lt"/>
              <a:buAutoNum type="arabicPeriod"/>
            </a:pPr>
            <a:r>
              <a:rPr lang="en-US" sz="1200" dirty="0" smtClean="0">
                <a:solidFill>
                  <a:schemeClr val="tx1"/>
                </a:solidFill>
                <a:cs typeface="Arial" pitchFamily="34" charset="0"/>
              </a:rPr>
              <a:t> Scroll to the bottom of the page</a:t>
            </a:r>
          </a:p>
          <a:p>
            <a:pPr marL="1600200" lvl="5" indent="0">
              <a:spcBef>
                <a:spcPts val="0"/>
              </a:spcBef>
              <a:buClrTx/>
              <a:buFont typeface="+mj-lt"/>
              <a:buAutoNum type="arabicPeriod"/>
            </a:pPr>
            <a:endParaRPr lang="en-US" sz="1200" dirty="0" smtClean="0">
              <a:solidFill>
                <a:schemeClr val="tx1"/>
              </a:solidFill>
              <a:cs typeface="Arial" pitchFamily="34" charset="0"/>
            </a:endParaRPr>
          </a:p>
          <a:p>
            <a:pPr marL="1600200" lvl="5" indent="0">
              <a:spcBef>
                <a:spcPts val="0"/>
              </a:spcBef>
              <a:buClrTx/>
              <a:buFont typeface="+mj-lt"/>
              <a:buAutoNum type="arabicPeriod"/>
            </a:pPr>
            <a:endParaRPr lang="en-US" sz="1200" dirty="0" smtClean="0">
              <a:solidFill>
                <a:schemeClr val="tx1"/>
              </a:solidFill>
              <a:cs typeface="Arial" pitchFamily="34" charset="0"/>
            </a:endParaRPr>
          </a:p>
          <a:p>
            <a:pPr marL="1143000" lvl="4" indent="0">
              <a:spcBef>
                <a:spcPts val="0"/>
              </a:spcBef>
              <a:buFont typeface="+mj-lt"/>
              <a:buAutoNum type="arabicPeriod"/>
            </a:pPr>
            <a:r>
              <a:rPr lang="en-US" sz="1400" dirty="0" smtClean="0">
                <a:solidFill>
                  <a:schemeClr val="tx1"/>
                </a:solidFill>
                <a:cs typeface="Arial" pitchFamily="34" charset="0"/>
              </a:rPr>
              <a:t> Click Export at the Top of the Page</a:t>
            </a:r>
          </a:p>
          <a:p>
            <a:pPr marL="1600200" lvl="5" indent="0">
              <a:spcBef>
                <a:spcPts val="0"/>
              </a:spcBef>
              <a:buClrTx/>
              <a:buFont typeface="+mj-lt"/>
              <a:buAutoNum type="arabicPeriod"/>
            </a:pPr>
            <a:r>
              <a:rPr lang="en-US" sz="1200" dirty="0" smtClean="0">
                <a:solidFill>
                  <a:schemeClr val="tx1"/>
                </a:solidFill>
                <a:cs typeface="Arial" pitchFamily="34" charset="0"/>
              </a:rPr>
              <a:t> Choose CSV for Excel</a:t>
            </a:r>
          </a:p>
          <a:p>
            <a:pPr marL="1600200" lvl="5" indent="0">
              <a:spcBef>
                <a:spcPts val="0"/>
              </a:spcBef>
              <a:buClrTx/>
              <a:buFont typeface="+mj-lt"/>
              <a:buAutoNum type="arabicPeriod"/>
            </a:pPr>
            <a:r>
              <a:rPr lang="en-US" sz="1200" dirty="0" smtClean="0">
                <a:solidFill>
                  <a:schemeClr val="tx1"/>
                </a:solidFill>
                <a:cs typeface="Arial" pitchFamily="34" charset="0"/>
              </a:rPr>
              <a:t> Only able to export 500 keywords at a time</a:t>
            </a:r>
          </a:p>
          <a:p>
            <a:pPr marL="1600200" lvl="5" indent="0">
              <a:spcBef>
                <a:spcPts val="0"/>
              </a:spcBef>
              <a:buClrTx/>
              <a:buFont typeface="+mj-lt"/>
              <a:buAutoNum type="arabicPeriod"/>
            </a:pPr>
            <a:r>
              <a:rPr lang="en-US" sz="1200" dirty="0" smtClean="0">
                <a:solidFill>
                  <a:schemeClr val="tx1"/>
                </a:solidFill>
                <a:cs typeface="Arial" pitchFamily="34" charset="0"/>
              </a:rPr>
              <a:t> Click Arrow  at Bottom to Export Next 500 keywords</a:t>
            </a:r>
          </a:p>
          <a:p>
            <a:pPr marL="1600200" lvl="5" indent="0">
              <a:spcBef>
                <a:spcPts val="0"/>
              </a:spcBef>
              <a:buFont typeface="+mj-lt"/>
              <a:buAutoNum type="arabicPeriod"/>
            </a:pPr>
            <a:endParaRPr lang="en-US" sz="1400" dirty="0" smtClean="0">
              <a:solidFill>
                <a:schemeClr val="tx1"/>
              </a:solidFill>
              <a:cs typeface="Arial" pitchFamily="34" charset="0"/>
            </a:endParaRPr>
          </a:p>
        </p:txBody>
      </p:sp>
      <p:sp>
        <p:nvSpPr>
          <p:cNvPr id="9" name="TextBox 8"/>
          <p:cNvSpPr txBox="1"/>
          <p:nvPr/>
        </p:nvSpPr>
        <p:spPr>
          <a:xfrm>
            <a:off x="838200" y="5867400"/>
            <a:ext cx="7315200" cy="246221"/>
          </a:xfrm>
          <a:prstGeom prst="rect">
            <a:avLst/>
          </a:prstGeom>
          <a:noFill/>
        </p:spPr>
        <p:txBody>
          <a:bodyPr wrap="square" rtlCol="0">
            <a:spAutoFit/>
          </a:bodyPr>
          <a:lstStyle/>
          <a:p>
            <a:pPr fontAlgn="auto">
              <a:spcBef>
                <a:spcPts val="0"/>
              </a:spcBef>
              <a:spcAft>
                <a:spcPts val="0"/>
              </a:spcAft>
            </a:pPr>
            <a:r>
              <a:rPr lang="en-US" sz="1000" dirty="0" smtClean="0">
                <a:latin typeface="Calibri"/>
              </a:rPr>
              <a:t>* More Google Analytics information located in Helpful Tools slides.</a:t>
            </a:r>
          </a:p>
        </p:txBody>
      </p:sp>
      <p:pic>
        <p:nvPicPr>
          <p:cNvPr id="5122" name="Picture 2"/>
          <p:cNvPicPr>
            <a:picLocks noChangeAspect="1" noChangeArrowheads="1"/>
          </p:cNvPicPr>
          <p:nvPr/>
        </p:nvPicPr>
        <p:blipFill>
          <a:blip r:embed="rId5" cstate="print"/>
          <a:srcRect/>
          <a:stretch>
            <a:fillRect/>
          </a:stretch>
        </p:blipFill>
        <p:spPr bwMode="auto">
          <a:xfrm>
            <a:off x="5943600" y="1219200"/>
            <a:ext cx="2574433" cy="9048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bwMode="auto">
          <a:xfrm>
            <a:off x="7162800" y="1905000"/>
            <a:ext cx="1524000" cy="123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3" name="Picture 3"/>
          <p:cNvPicPr>
            <a:picLocks noChangeAspect="1" noChangeArrowheads="1"/>
          </p:cNvPicPr>
          <p:nvPr/>
        </p:nvPicPr>
        <p:blipFill>
          <a:blip r:embed="rId6" cstate="print"/>
          <a:srcRect/>
          <a:stretch>
            <a:fillRect/>
          </a:stretch>
        </p:blipFill>
        <p:spPr bwMode="auto">
          <a:xfrm>
            <a:off x="5943600" y="2209800"/>
            <a:ext cx="2590800" cy="7239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bwMode="auto">
          <a:xfrm>
            <a:off x="5943600" y="2590800"/>
            <a:ext cx="2514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3" name="Rectangle 12"/>
          <p:cNvSpPr/>
          <p:nvPr/>
        </p:nvSpPr>
        <p:spPr bwMode="auto">
          <a:xfrm>
            <a:off x="7696200" y="2971800"/>
            <a:ext cx="1143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7696200" y="4114800"/>
            <a:ext cx="1143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5" name="Picture 5"/>
          <p:cNvPicPr>
            <a:picLocks noChangeAspect="1" noChangeArrowheads="1"/>
          </p:cNvPicPr>
          <p:nvPr/>
        </p:nvPicPr>
        <p:blipFill>
          <a:blip r:embed="rId7" cstate="print"/>
          <a:srcRect/>
          <a:stretch>
            <a:fillRect/>
          </a:stretch>
        </p:blipFill>
        <p:spPr bwMode="auto">
          <a:xfrm>
            <a:off x="5334000" y="5257800"/>
            <a:ext cx="3629025" cy="6381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127" name="Picture 7"/>
          <p:cNvPicPr>
            <a:picLocks noChangeAspect="1" noChangeArrowheads="1"/>
          </p:cNvPicPr>
          <p:nvPr/>
        </p:nvPicPr>
        <p:blipFill>
          <a:blip r:embed="rId8" cstate="print"/>
          <a:srcRect/>
          <a:stretch>
            <a:fillRect/>
          </a:stretch>
        </p:blipFill>
        <p:spPr bwMode="auto">
          <a:xfrm>
            <a:off x="5181600" y="4495800"/>
            <a:ext cx="3819525" cy="2667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bwMode="auto">
          <a:xfrm>
            <a:off x="6096000" y="4495800"/>
            <a:ext cx="2895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8" name="Picture 8"/>
          <p:cNvPicPr>
            <a:picLocks noChangeAspect="1" noChangeArrowheads="1"/>
          </p:cNvPicPr>
          <p:nvPr/>
        </p:nvPicPr>
        <p:blipFill>
          <a:blip r:embed="rId9" cstate="print"/>
          <a:srcRect/>
          <a:stretch>
            <a:fillRect/>
          </a:stretch>
        </p:blipFill>
        <p:spPr bwMode="auto">
          <a:xfrm>
            <a:off x="5943600" y="2971800"/>
            <a:ext cx="1219200" cy="138068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bwMode="auto">
          <a:xfrm>
            <a:off x="6019800" y="3657600"/>
            <a:ext cx="1143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22" name="Straight Arrow Connector 21"/>
          <p:cNvCxnSpPr/>
          <p:nvPr/>
        </p:nvCxnSpPr>
        <p:spPr bwMode="auto">
          <a:xfrm>
            <a:off x="7239000" y="3505200"/>
            <a:ext cx="3810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5" name="Rectangle 24"/>
          <p:cNvSpPr/>
          <p:nvPr/>
        </p:nvSpPr>
        <p:spPr bwMode="auto">
          <a:xfrm>
            <a:off x="7239000" y="5562600"/>
            <a:ext cx="1066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pic>
        <p:nvPicPr>
          <p:cNvPr id="6146" name="Picture 2"/>
          <p:cNvPicPr>
            <a:picLocks noChangeAspect="1" noChangeArrowheads="1"/>
          </p:cNvPicPr>
          <p:nvPr/>
        </p:nvPicPr>
        <p:blipFill>
          <a:blip r:embed="rId3" cstate="print"/>
          <a:srcRect/>
          <a:stretch>
            <a:fillRect/>
          </a:stretch>
        </p:blipFill>
        <p:spPr bwMode="auto">
          <a:xfrm>
            <a:off x="838200" y="1447800"/>
            <a:ext cx="6934200" cy="464956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228600" y="762000"/>
            <a:ext cx="8001000" cy="677108"/>
          </a:xfrm>
          <a:prstGeom prst="rect">
            <a:avLst/>
          </a:prstGeom>
        </p:spPr>
        <p:txBody>
          <a:bodyPr wrap="square">
            <a:spAutoFit/>
          </a:bodyPr>
          <a:lstStyle/>
          <a:p>
            <a:pPr marL="1143000" lvl="4" fontAlgn="auto">
              <a:spcBef>
                <a:spcPts val="0"/>
              </a:spcBef>
              <a:spcAft>
                <a:spcPts val="0"/>
              </a:spcAft>
              <a:buFont typeface="+mj-lt"/>
              <a:buAutoNum type="arabicPeriod" startAt="8"/>
            </a:pPr>
            <a:r>
              <a:rPr lang="en-US" dirty="0" smtClean="0">
                <a:latin typeface="Calibri"/>
                <a:cs typeface="Arial" pitchFamily="34" charset="0"/>
              </a:rPr>
              <a:t> Look for Keywords That:</a:t>
            </a:r>
          </a:p>
          <a:p>
            <a:pPr marL="1714500" lvl="6">
              <a:buFont typeface="+mj-lt"/>
              <a:buAutoNum type="arabicPeriod"/>
            </a:pPr>
            <a:r>
              <a:rPr lang="en-US" sz="1200" dirty="0" smtClean="0">
                <a:latin typeface="Calibri"/>
                <a:cs typeface="Arial" pitchFamily="34" charset="0"/>
              </a:rPr>
              <a:t>  Drove significant traffic</a:t>
            </a:r>
          </a:p>
          <a:p>
            <a:pPr marL="1714500" lvl="6">
              <a:buFont typeface="+mj-lt"/>
              <a:buAutoNum type="arabicPeriod"/>
            </a:pPr>
            <a:r>
              <a:rPr lang="en-US" sz="1200" dirty="0" smtClean="0">
                <a:latin typeface="Calibri"/>
                <a:cs typeface="Arial" pitchFamily="34" charset="0"/>
              </a:rPr>
              <a:t>  Have high pages per visit, time on site, and low bounce rate</a:t>
            </a:r>
          </a:p>
        </p:txBody>
      </p:sp>
      <p:sp>
        <p:nvSpPr>
          <p:cNvPr id="12" name="Rectangle 11"/>
          <p:cNvSpPr/>
          <p:nvPr/>
        </p:nvSpPr>
        <p:spPr bwMode="auto">
          <a:xfrm>
            <a:off x="914400" y="1752600"/>
            <a:ext cx="6858000" cy="1295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3" name="Rectangle 12"/>
          <p:cNvSpPr/>
          <p:nvPr/>
        </p:nvSpPr>
        <p:spPr bwMode="auto">
          <a:xfrm>
            <a:off x="914400" y="3886200"/>
            <a:ext cx="68580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914400" y="4953000"/>
            <a:ext cx="6858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5" name="Rectangle 14"/>
          <p:cNvSpPr/>
          <p:nvPr/>
        </p:nvSpPr>
        <p:spPr bwMode="auto">
          <a:xfrm>
            <a:off x="914400" y="5410200"/>
            <a:ext cx="6858000" cy="457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228600" y="1371600"/>
            <a:ext cx="8229600" cy="4343400"/>
          </a:xfrm>
        </p:spPr>
        <p:txBody>
          <a:bodyPr/>
          <a:lstStyle/>
          <a:p>
            <a:pPr marL="342900" lvl="2" indent="0">
              <a:spcBef>
                <a:spcPts val="0"/>
              </a:spcBef>
              <a:buFont typeface="+mj-lt"/>
              <a:buAutoNum type="arabicPeriod" startAt="6"/>
            </a:pPr>
            <a:r>
              <a:rPr lang="en-US" sz="1600" dirty="0" smtClean="0">
                <a:cs typeface="Arial" pitchFamily="34" charset="0"/>
              </a:rPr>
              <a:t> Look at Competitors Websites</a:t>
            </a:r>
          </a:p>
          <a:p>
            <a:pPr marL="749300" lvl="3" indent="0">
              <a:spcBef>
                <a:spcPts val="0"/>
              </a:spcBef>
              <a:buFont typeface="+mj-lt"/>
              <a:buAutoNum type="arabicPeriod"/>
            </a:pPr>
            <a:r>
              <a:rPr lang="en-US" sz="1400" dirty="0" smtClean="0">
                <a:cs typeface="Arial" pitchFamily="34" charset="0"/>
              </a:rPr>
              <a:t> Example: </a:t>
            </a:r>
            <a:r>
              <a:rPr lang="en-US" sz="1400" b="1" dirty="0" err="1" smtClean="0">
                <a:cs typeface="Arial" pitchFamily="34" charset="0"/>
              </a:rPr>
              <a:t>Dove.us</a:t>
            </a:r>
            <a:r>
              <a:rPr lang="en-US" sz="1400" b="1" dirty="0" smtClean="0">
                <a:cs typeface="Arial" pitchFamily="34" charset="0"/>
              </a:rPr>
              <a:t> </a:t>
            </a:r>
          </a:p>
          <a:p>
            <a:pPr marL="1143000" lvl="4" indent="0">
              <a:spcBef>
                <a:spcPts val="0"/>
              </a:spcBef>
              <a:buFont typeface="+mj-lt"/>
              <a:buAutoNum type="arabicPeriod"/>
            </a:pPr>
            <a:r>
              <a:rPr lang="en-US" sz="1400" dirty="0" smtClean="0">
                <a:cs typeface="Arial" pitchFamily="34" charset="0"/>
              </a:rPr>
              <a:t> What themes are used for the high-level pages? </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Products</a:t>
            </a:r>
            <a:r>
              <a:rPr lang="en-US" sz="1200" dirty="0" smtClean="0">
                <a:solidFill>
                  <a:schemeClr val="tx1"/>
                </a:solidFill>
                <a:cs typeface="Arial" pitchFamily="34" charset="0"/>
              </a:rPr>
              <a:t>: Bar Wash, Body Wash, Lotions, Body Lotion, Hand Lotion</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Community</a:t>
            </a:r>
            <a:r>
              <a:rPr lang="en-US" sz="1200" dirty="0" smtClean="0">
                <a:solidFill>
                  <a:schemeClr val="tx1"/>
                </a:solidFill>
                <a:cs typeface="Arial" pitchFamily="34" charset="0"/>
              </a:rPr>
              <a:t>: Beauty Blogs, Beauty Topics, Beauty Discussion, The Beauty Editors</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Expertise</a:t>
            </a:r>
            <a:r>
              <a:rPr lang="en-US" sz="1200" dirty="0" smtClean="0">
                <a:solidFill>
                  <a:schemeClr val="tx1"/>
                </a:solidFill>
                <a:cs typeface="Arial" pitchFamily="34" charset="0"/>
              </a:rPr>
              <a:t>: Skin Care Articles, Skin Care Advice, Expert Skin Care, Skin Care Tips</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Features</a:t>
            </a:r>
            <a:r>
              <a:rPr lang="en-US" sz="1200" dirty="0" smtClean="0">
                <a:solidFill>
                  <a:schemeClr val="tx1"/>
                </a:solidFill>
                <a:cs typeface="Arial" pitchFamily="34" charset="0"/>
              </a:rPr>
              <a:t>: Skin Care Articles, Skin Care Videos, Interactive Experiences, Skin Care Quizzes </a:t>
            </a:r>
          </a:p>
          <a:p>
            <a:pPr marL="1600200" lvl="5" indent="0">
              <a:spcBef>
                <a:spcPts val="0"/>
              </a:spcBef>
              <a:buClrTx/>
              <a:buFont typeface="+mj-lt"/>
              <a:buAutoNum type="arabicPeriod"/>
            </a:pPr>
            <a:r>
              <a:rPr lang="en-US" sz="1200" dirty="0" smtClean="0">
                <a:solidFill>
                  <a:schemeClr val="tx1"/>
                </a:solidFill>
                <a:cs typeface="Arial" pitchFamily="34" charset="0"/>
              </a:rPr>
              <a:t> </a:t>
            </a:r>
            <a:r>
              <a:rPr lang="en-US" sz="1200" b="1" dirty="0" smtClean="0">
                <a:solidFill>
                  <a:schemeClr val="tx1"/>
                </a:solidFill>
                <a:cs typeface="Arial" pitchFamily="34" charset="0"/>
              </a:rPr>
              <a:t>Offers</a:t>
            </a:r>
            <a:r>
              <a:rPr lang="en-US" sz="1200" dirty="0" smtClean="0">
                <a:solidFill>
                  <a:schemeClr val="tx1"/>
                </a:solidFill>
                <a:cs typeface="Arial" pitchFamily="34" charset="0"/>
              </a:rPr>
              <a:t>: Skin Care Samples, Sweepstakes, Skin Care Coupons, Exclusives</a:t>
            </a:r>
          </a:p>
          <a:p>
            <a:pPr marL="1143000" lvl="4" indent="0">
              <a:spcBef>
                <a:spcPts val="0"/>
              </a:spcBef>
              <a:buFont typeface="+mj-lt"/>
              <a:buAutoNum type="arabicPeriod"/>
            </a:pPr>
            <a:r>
              <a:rPr lang="en-US" sz="1400" dirty="0" smtClean="0">
                <a:cs typeface="Arial" pitchFamily="34" charset="0"/>
              </a:rPr>
              <a:t> Are any themes relevant to Olay?</a:t>
            </a:r>
          </a:p>
          <a:p>
            <a:pPr marL="1143000" lvl="4" indent="0">
              <a:spcBef>
                <a:spcPts val="0"/>
              </a:spcBef>
              <a:buFont typeface="+mj-lt"/>
              <a:buAutoNum type="arabicPeriod"/>
            </a:pPr>
            <a:r>
              <a:rPr lang="en-US" sz="1400" dirty="0" smtClean="0">
                <a:cs typeface="Arial" pitchFamily="34" charset="0"/>
              </a:rPr>
              <a:t> Are they supported in the content on the Olay Website? </a:t>
            </a:r>
          </a:p>
          <a:p>
            <a:pPr marL="1143000" lvl="4" indent="0">
              <a:spcBef>
                <a:spcPts val="0"/>
              </a:spcBef>
              <a:buFont typeface="+mj-lt"/>
              <a:buAutoNum type="arabicPeriod"/>
            </a:pPr>
            <a:endParaRPr lang="en-US" sz="1400" dirty="0" smtClean="0">
              <a:cs typeface="Arial" pitchFamily="34" charset="0"/>
            </a:endParaRPr>
          </a:p>
          <a:p>
            <a:pPr marL="342900" lvl="2" indent="0">
              <a:spcBef>
                <a:spcPts val="0"/>
              </a:spcBef>
              <a:buFont typeface="+mj-lt"/>
              <a:buAutoNum type="arabicPeriod" startAt="6"/>
            </a:pPr>
            <a:r>
              <a:rPr lang="en-US" sz="1600" dirty="0" smtClean="0">
                <a:cs typeface="Arial" pitchFamily="34" charset="0"/>
              </a:rPr>
              <a:t> Create a final list of all relevant, high volume keyword phrases.</a:t>
            </a:r>
          </a:p>
          <a:p>
            <a:pPr marL="749300" lvl="3" indent="0">
              <a:spcBef>
                <a:spcPts val="0"/>
              </a:spcBef>
              <a:buFont typeface="+mj-lt"/>
              <a:buAutoNum type="arabicPeriod"/>
            </a:pPr>
            <a:r>
              <a:rPr lang="en-US" sz="1400" dirty="0" smtClean="0">
                <a:cs typeface="Arial" pitchFamily="34" charset="0"/>
              </a:rPr>
              <a:t> The list should encompass all keywords that:</a:t>
            </a:r>
          </a:p>
          <a:p>
            <a:pPr marL="1143000" lvl="4" indent="0">
              <a:spcBef>
                <a:spcPts val="0"/>
              </a:spcBef>
              <a:buFont typeface="+mj-lt"/>
              <a:buAutoNum type="arabicPeriod"/>
            </a:pPr>
            <a:r>
              <a:rPr lang="en-US" sz="1400" dirty="0" smtClean="0">
                <a:cs typeface="Arial" pitchFamily="34" charset="0"/>
              </a:rPr>
              <a:t> Olay feels defines the brand equity</a:t>
            </a:r>
          </a:p>
          <a:p>
            <a:pPr marL="1143000" lvl="4" indent="0">
              <a:spcBef>
                <a:spcPts val="0"/>
              </a:spcBef>
              <a:buFont typeface="+mj-lt"/>
              <a:buAutoNum type="arabicPeriod"/>
            </a:pPr>
            <a:r>
              <a:rPr lang="en-US" sz="1400" dirty="0" smtClean="0">
                <a:cs typeface="Arial" pitchFamily="34" charset="0"/>
              </a:rPr>
              <a:t> Have high search volume</a:t>
            </a:r>
          </a:p>
          <a:p>
            <a:pPr marL="1143000" lvl="4" indent="0">
              <a:spcBef>
                <a:spcPts val="0"/>
              </a:spcBef>
              <a:buFont typeface="+mj-lt"/>
              <a:buAutoNum type="arabicPeriod"/>
            </a:pPr>
            <a:r>
              <a:rPr lang="en-US" sz="1400" dirty="0" smtClean="0">
                <a:cs typeface="Arial" pitchFamily="34" charset="0"/>
              </a:rPr>
              <a:t> Are relevant to the brand</a:t>
            </a:r>
          </a:p>
          <a:p>
            <a:pPr marL="1143000" lvl="4" indent="0">
              <a:spcBef>
                <a:spcPts val="0"/>
              </a:spcBef>
              <a:buFont typeface="+mj-lt"/>
              <a:buAutoNum type="arabicPeriod"/>
            </a:pPr>
            <a:r>
              <a:rPr lang="en-US" sz="1400" dirty="0" smtClean="0">
                <a:cs typeface="Arial" pitchFamily="34" charset="0"/>
              </a:rPr>
              <a:t> Consumers would use when searching</a:t>
            </a:r>
          </a:p>
        </p:txBody>
      </p:sp>
      <p:sp>
        <p:nvSpPr>
          <p:cNvPr id="9" name="TextBox 8"/>
          <p:cNvSpPr txBox="1"/>
          <p:nvPr/>
        </p:nvSpPr>
        <p:spPr>
          <a:xfrm>
            <a:off x="838200" y="5867400"/>
            <a:ext cx="7315200" cy="246221"/>
          </a:xfrm>
          <a:prstGeom prst="rect">
            <a:avLst/>
          </a:prstGeom>
          <a:noFill/>
        </p:spPr>
        <p:txBody>
          <a:bodyPr wrap="square" rtlCol="0">
            <a:spAutoFit/>
          </a:bodyPr>
          <a:lstStyle/>
          <a:p>
            <a:pPr fontAlgn="auto">
              <a:spcBef>
                <a:spcPts val="0"/>
              </a:spcBef>
              <a:spcAft>
                <a:spcPts val="0"/>
              </a:spcAft>
            </a:pPr>
            <a:r>
              <a:rPr lang="en-US" sz="1000" dirty="0" smtClean="0">
                <a:latin typeface="Calibri"/>
              </a:rPr>
              <a:t>* More Google Analytics information located in Helpful Tools slides.</a:t>
            </a:r>
          </a:p>
        </p:txBody>
      </p:sp>
    </p:spTree>
  </p:cSld>
  <p:clrMapOvr>
    <a:masterClrMapping/>
  </p:clrMapOvr>
  <p:transition spd="med"/>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169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Gold Keywords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Creating Gold Keyword Lists - Steps</a:t>
            </a:r>
          </a:p>
        </p:txBody>
      </p:sp>
      <p:sp>
        <p:nvSpPr>
          <p:cNvPr id="7" name="Content Placeholder 2"/>
          <p:cNvSpPr>
            <a:spLocks noGrp="1"/>
          </p:cNvSpPr>
          <p:nvPr>
            <p:ph idx="1"/>
          </p:nvPr>
        </p:nvSpPr>
        <p:spPr>
          <a:xfrm>
            <a:off x="228600" y="1371600"/>
            <a:ext cx="8229600" cy="4343400"/>
          </a:xfrm>
          <a:ln>
            <a:noFill/>
          </a:ln>
        </p:spPr>
        <p:txBody>
          <a:bodyPr/>
          <a:lstStyle/>
          <a:p>
            <a:pPr marL="685800" lvl="2" indent="-342900">
              <a:spcBef>
                <a:spcPts val="0"/>
              </a:spcBef>
              <a:buFont typeface="+mj-lt"/>
              <a:buAutoNum type="arabicPeriod" startAt="8"/>
            </a:pPr>
            <a:r>
              <a:rPr lang="en-US" sz="1600" dirty="0" smtClean="0">
                <a:cs typeface="Arial" pitchFamily="34" charset="0"/>
              </a:rPr>
              <a:t> Look at Keyword Competition in Relation to Search Volume</a:t>
            </a:r>
          </a:p>
          <a:p>
            <a:pPr marL="1092200" lvl="3" indent="-342900">
              <a:spcBef>
                <a:spcPts val="0"/>
              </a:spcBef>
              <a:buFont typeface="+mj-lt"/>
              <a:buAutoNum type="arabicPeriod"/>
            </a:pPr>
            <a:r>
              <a:rPr lang="en-US" sz="1400" dirty="0" smtClean="0">
                <a:cs typeface="Arial" pitchFamily="34" charset="0"/>
              </a:rPr>
              <a:t>Keyword Effectiveness Indicator (KEI)</a:t>
            </a:r>
          </a:p>
          <a:p>
            <a:pPr marL="1485900" lvl="4" indent="-342900">
              <a:spcBef>
                <a:spcPts val="0"/>
              </a:spcBef>
              <a:buFont typeface="+mj-lt"/>
              <a:buAutoNum type="arabicPeriod"/>
            </a:pPr>
            <a:r>
              <a:rPr lang="en-US" sz="1200" dirty="0" smtClean="0">
                <a:cs typeface="Arial" pitchFamily="34" charset="0"/>
              </a:rPr>
              <a:t>Compares the number of searches for a keyword with the number of search results.</a:t>
            </a:r>
          </a:p>
          <a:p>
            <a:pPr marL="1485900" lvl="4" indent="-342900">
              <a:spcBef>
                <a:spcPts val="0"/>
              </a:spcBef>
              <a:buFont typeface="+mj-lt"/>
              <a:buAutoNum type="arabicPeriod"/>
            </a:pPr>
            <a:r>
              <a:rPr lang="en-US" sz="1200" dirty="0" smtClean="0">
                <a:cs typeface="Arial" pitchFamily="34" charset="0"/>
              </a:rPr>
              <a:t>KEI will be between 0 (low volume/high competition) and 1 (high volume/low competition).</a:t>
            </a:r>
          </a:p>
          <a:p>
            <a:pPr marL="1943100" lvl="5" indent="-342900">
              <a:spcBef>
                <a:spcPts val="0"/>
              </a:spcBef>
              <a:buFont typeface="+mj-lt"/>
              <a:buAutoNum type="arabicPeriod"/>
            </a:pPr>
            <a:r>
              <a:rPr lang="en-US" sz="1200" dirty="0" smtClean="0">
                <a:solidFill>
                  <a:schemeClr val="tx1"/>
                </a:solidFill>
                <a:cs typeface="Arial" pitchFamily="34" charset="0"/>
              </a:rPr>
              <a:t>A KEI above 1% is typically a high volume/low competition keyword.</a:t>
            </a:r>
          </a:p>
          <a:p>
            <a:pPr marL="1485900" lvl="4" indent="-342900">
              <a:spcBef>
                <a:spcPts val="0"/>
              </a:spcBef>
              <a:buFont typeface="+mj-lt"/>
              <a:buAutoNum type="arabicPeriod"/>
            </a:pPr>
            <a:r>
              <a:rPr lang="en-US" sz="1200" dirty="0" smtClean="0">
                <a:cs typeface="Arial" pitchFamily="34" charset="0"/>
              </a:rPr>
              <a:t>Pinpoints which keywords are most effective for an SEO Campaign.</a:t>
            </a:r>
          </a:p>
          <a:p>
            <a:pPr marL="1485900" lvl="4" indent="-342900">
              <a:spcBef>
                <a:spcPts val="0"/>
              </a:spcBef>
              <a:buFont typeface="+mj-lt"/>
              <a:buAutoNum type="arabicPeriod"/>
            </a:pPr>
            <a:r>
              <a:rPr lang="en-US" sz="1200" dirty="0" smtClean="0">
                <a:cs typeface="Arial" pitchFamily="34" charset="0"/>
              </a:rPr>
              <a:t>The higher the KEI, the more popular the keyword is, and the less competition the keyword has.</a:t>
            </a:r>
          </a:p>
          <a:p>
            <a:pPr marL="1485900" lvl="4" indent="-342900">
              <a:spcBef>
                <a:spcPts val="0"/>
              </a:spcBef>
              <a:buFont typeface="+mj-lt"/>
              <a:buAutoNum type="arabicPeriod"/>
            </a:pPr>
            <a:r>
              <a:rPr lang="en-US" sz="1200" dirty="0" smtClean="0">
                <a:cs typeface="Arial" pitchFamily="34" charset="0"/>
              </a:rPr>
              <a:t>High KEI means that the keyword has a better chance of ranking in the top organic positions.</a:t>
            </a:r>
          </a:p>
          <a:p>
            <a:pPr marL="1092200" lvl="3" indent="-342900">
              <a:spcBef>
                <a:spcPts val="0"/>
              </a:spcBef>
              <a:buFont typeface="+mj-lt"/>
              <a:buAutoNum type="arabicPeriod"/>
            </a:pPr>
            <a:r>
              <a:rPr lang="en-US" sz="1400" dirty="0" smtClean="0">
                <a:cs typeface="Arial" pitchFamily="34" charset="0"/>
              </a:rPr>
              <a:t>Example Gold Keyword: </a:t>
            </a:r>
            <a:r>
              <a:rPr lang="en-US" sz="1400" b="1" dirty="0" smtClean="0">
                <a:cs typeface="Arial" pitchFamily="34" charset="0"/>
              </a:rPr>
              <a:t>Face Wash</a:t>
            </a:r>
          </a:p>
          <a:p>
            <a:pPr marL="1485900" lvl="4" indent="-342900">
              <a:spcBef>
                <a:spcPts val="0"/>
              </a:spcBef>
              <a:buFont typeface="+mj-lt"/>
              <a:buAutoNum type="arabicPeriod"/>
            </a:pPr>
            <a:r>
              <a:rPr lang="en-US" sz="1400" dirty="0" smtClean="0">
                <a:solidFill>
                  <a:schemeClr val="tx1"/>
                </a:solidFill>
                <a:cs typeface="Arial" pitchFamily="34" charset="0"/>
              </a:rPr>
              <a:t>Face Wash US Local Search Volume</a:t>
            </a:r>
            <a:r>
              <a:rPr lang="en-US" sz="1400" b="1" dirty="0" smtClean="0">
                <a:solidFill>
                  <a:schemeClr val="tx1"/>
                </a:solidFill>
                <a:cs typeface="Arial" pitchFamily="34" charset="0"/>
              </a:rPr>
              <a:t>: 90,500</a:t>
            </a:r>
          </a:p>
          <a:p>
            <a:pPr marL="1485900" lvl="4" indent="-342900">
              <a:spcBef>
                <a:spcPts val="0"/>
              </a:spcBef>
              <a:buFont typeface="+mj-lt"/>
              <a:buAutoNum type="arabicPeriod"/>
            </a:pPr>
            <a:r>
              <a:rPr lang="en-US" sz="1400" dirty="0" smtClean="0">
                <a:solidFill>
                  <a:schemeClr val="tx1"/>
                </a:solidFill>
                <a:cs typeface="Arial" pitchFamily="34" charset="0"/>
              </a:rPr>
              <a:t>Face Wash Google Results: </a:t>
            </a:r>
            <a:r>
              <a:rPr lang="en-US" sz="1400" b="1" dirty="0" smtClean="0">
                <a:solidFill>
                  <a:schemeClr val="tx1"/>
                </a:solidFill>
                <a:cs typeface="Arial" pitchFamily="34" charset="0"/>
              </a:rPr>
              <a:t>2,310,000</a:t>
            </a:r>
          </a:p>
          <a:p>
            <a:pPr marL="1943100" lvl="5" indent="-342900">
              <a:spcBef>
                <a:spcPts val="0"/>
              </a:spcBef>
              <a:buClrTx/>
              <a:buFont typeface="+mj-lt"/>
              <a:buAutoNum type="arabicPeriod"/>
            </a:pPr>
            <a:r>
              <a:rPr lang="en-US" sz="1200" dirty="0" smtClean="0">
                <a:solidFill>
                  <a:schemeClr val="tx1"/>
                </a:solidFill>
                <a:cs typeface="Arial" pitchFamily="34" charset="0"/>
              </a:rPr>
              <a:t>Find Google Results by performing a search on the gold keyword</a:t>
            </a:r>
          </a:p>
          <a:p>
            <a:pPr marL="1943100" lvl="5" indent="-342900">
              <a:spcBef>
                <a:spcPts val="0"/>
              </a:spcBef>
              <a:buClrTx/>
              <a:buFont typeface="+mj-lt"/>
              <a:buAutoNum type="arabicPeriod"/>
            </a:pPr>
            <a:r>
              <a:rPr lang="en-US" sz="1200" dirty="0" smtClean="0">
                <a:solidFill>
                  <a:schemeClr val="tx1"/>
                </a:solidFill>
                <a:cs typeface="Arial" pitchFamily="34" charset="0"/>
              </a:rPr>
              <a:t>The number of results will appear below the search query bar</a:t>
            </a:r>
          </a:p>
          <a:p>
            <a:pPr marL="1943100" lvl="5" indent="-342900">
              <a:spcBef>
                <a:spcPts val="0"/>
              </a:spcBef>
              <a:buClrTx/>
              <a:buFont typeface="+mj-lt"/>
              <a:buAutoNum type="arabicPeriod"/>
            </a:pPr>
            <a:endParaRPr lang="en-US" sz="1400" dirty="0" smtClean="0">
              <a:solidFill>
                <a:schemeClr val="tx1"/>
              </a:solidFill>
              <a:cs typeface="Arial" pitchFamily="34" charset="0"/>
            </a:endParaRPr>
          </a:p>
          <a:p>
            <a:pPr marL="1943100" lvl="5" indent="-342900">
              <a:spcBef>
                <a:spcPts val="0"/>
              </a:spcBef>
              <a:buClrTx/>
              <a:buFont typeface="+mj-lt"/>
              <a:buAutoNum type="arabicPeriod"/>
            </a:pPr>
            <a:endParaRPr lang="en-US" sz="1400" dirty="0" smtClean="0">
              <a:solidFill>
                <a:schemeClr val="tx1"/>
              </a:solidFill>
              <a:cs typeface="Arial" pitchFamily="34" charset="0"/>
            </a:endParaRPr>
          </a:p>
          <a:p>
            <a:pPr marL="1943100" lvl="5" indent="-342900">
              <a:spcBef>
                <a:spcPts val="0"/>
              </a:spcBef>
              <a:buClrTx/>
              <a:buFont typeface="+mj-lt"/>
              <a:buAutoNum type="arabicPeriod"/>
            </a:pPr>
            <a:endParaRPr lang="en-US" sz="1400" dirty="0" smtClean="0">
              <a:solidFill>
                <a:schemeClr val="tx1"/>
              </a:solidFill>
              <a:cs typeface="Arial" pitchFamily="34" charset="0"/>
            </a:endParaRPr>
          </a:p>
          <a:p>
            <a:pPr marL="1943100" lvl="5" indent="-342900">
              <a:spcBef>
                <a:spcPts val="0"/>
              </a:spcBef>
              <a:buClrTx/>
              <a:buFont typeface="+mj-lt"/>
              <a:buAutoNum type="arabicPeriod"/>
            </a:pPr>
            <a:endParaRPr lang="en-US" sz="1400" dirty="0" smtClean="0">
              <a:solidFill>
                <a:schemeClr val="tx1"/>
              </a:solidFill>
              <a:cs typeface="Arial" pitchFamily="34" charset="0"/>
            </a:endParaRPr>
          </a:p>
          <a:p>
            <a:pPr marL="1092200" lvl="3" indent="-342900">
              <a:spcBef>
                <a:spcPts val="0"/>
              </a:spcBef>
              <a:buFont typeface="+mj-lt"/>
              <a:buAutoNum type="arabicPeriod"/>
            </a:pPr>
            <a:r>
              <a:rPr lang="en-US" sz="1400" dirty="0" smtClean="0">
                <a:solidFill>
                  <a:schemeClr val="tx1"/>
                </a:solidFill>
                <a:cs typeface="Arial" pitchFamily="34" charset="0"/>
              </a:rPr>
              <a:t>Divide the </a:t>
            </a:r>
            <a:r>
              <a:rPr lang="en-US" sz="1400" b="1" dirty="0" smtClean="0">
                <a:solidFill>
                  <a:schemeClr val="tx1"/>
                </a:solidFill>
                <a:cs typeface="Arial" pitchFamily="34" charset="0"/>
              </a:rPr>
              <a:t>Local Search Volume (90,500) </a:t>
            </a:r>
            <a:r>
              <a:rPr lang="en-US" sz="1400" dirty="0" smtClean="0">
                <a:solidFill>
                  <a:schemeClr val="tx1"/>
                </a:solidFill>
                <a:cs typeface="Arial" pitchFamily="34" charset="0"/>
              </a:rPr>
              <a:t>by the </a:t>
            </a:r>
            <a:r>
              <a:rPr lang="en-US" sz="1400" b="1" dirty="0" smtClean="0">
                <a:solidFill>
                  <a:schemeClr val="tx1"/>
                </a:solidFill>
                <a:cs typeface="Arial" pitchFamily="34" charset="0"/>
              </a:rPr>
              <a:t>Google</a:t>
            </a:r>
            <a:r>
              <a:rPr lang="en-US" sz="1400" dirty="0" smtClean="0">
                <a:solidFill>
                  <a:schemeClr val="tx1"/>
                </a:solidFill>
                <a:cs typeface="Arial" pitchFamily="34" charset="0"/>
              </a:rPr>
              <a:t> </a:t>
            </a:r>
            <a:r>
              <a:rPr lang="en-US" sz="1400" b="1" dirty="0" smtClean="0">
                <a:solidFill>
                  <a:schemeClr val="tx1"/>
                </a:solidFill>
                <a:cs typeface="Arial" pitchFamily="34" charset="0"/>
              </a:rPr>
              <a:t>Search Results (2,310,000)</a:t>
            </a:r>
          </a:p>
          <a:p>
            <a:pPr marL="1485900" lvl="4" indent="-342900">
              <a:spcBef>
                <a:spcPts val="0"/>
              </a:spcBef>
              <a:buFont typeface="+mj-lt"/>
              <a:buAutoNum type="arabicPeriod"/>
            </a:pPr>
            <a:r>
              <a:rPr lang="en-US" sz="1400" dirty="0" smtClean="0">
                <a:solidFill>
                  <a:schemeClr val="tx1"/>
                </a:solidFill>
                <a:cs typeface="Arial" pitchFamily="34" charset="0"/>
              </a:rPr>
              <a:t>The KEI for “face wash” is 3.92%, which means that Olay has a good chance of ranking in the top organic positions for the gold keyword.</a:t>
            </a:r>
          </a:p>
          <a:p>
            <a:pPr marL="1092200" lvl="3" indent="-342900">
              <a:spcBef>
                <a:spcPts val="0"/>
              </a:spcBef>
              <a:buFont typeface="+mj-lt"/>
              <a:buAutoNum type="arabicPeriod"/>
            </a:pPr>
            <a:r>
              <a:rPr lang="en-US" sz="1400" dirty="0" smtClean="0">
                <a:solidFill>
                  <a:schemeClr val="tx1"/>
                </a:solidFill>
                <a:cs typeface="Arial" pitchFamily="34" charset="0"/>
              </a:rPr>
              <a:t>Olay should use KEI as a final decision maker after determining that there is sufficient content on the website to support the gold keyword and it is in line with brand equity.</a:t>
            </a:r>
          </a:p>
          <a:p>
            <a:pPr marL="1943100" lvl="5" indent="-342900">
              <a:spcBef>
                <a:spcPts val="0"/>
              </a:spcBef>
              <a:buClrTx/>
              <a:buFont typeface="+mj-lt"/>
              <a:buAutoNum type="arabicPeriod"/>
            </a:pPr>
            <a:endParaRPr lang="en-US" sz="1400" dirty="0" smtClean="0">
              <a:solidFill>
                <a:schemeClr val="tx1"/>
              </a:solidFill>
              <a:cs typeface="Arial" pitchFamily="34" charset="0"/>
            </a:endParaRPr>
          </a:p>
        </p:txBody>
      </p:sp>
      <p:pic>
        <p:nvPicPr>
          <p:cNvPr id="1027" name="Picture 3"/>
          <p:cNvPicPr>
            <a:picLocks noChangeAspect="1" noChangeArrowheads="1"/>
          </p:cNvPicPr>
          <p:nvPr/>
        </p:nvPicPr>
        <p:blipFill>
          <a:blip r:embed="rId3" cstate="print"/>
          <a:srcRect/>
          <a:stretch>
            <a:fillRect/>
          </a:stretch>
        </p:blipFill>
        <p:spPr bwMode="auto">
          <a:xfrm>
            <a:off x="2819400" y="4038600"/>
            <a:ext cx="3219450" cy="6191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bwMode="auto">
          <a:xfrm>
            <a:off x="4267200" y="4419600"/>
            <a:ext cx="990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ysClr val="windowText" lastClr="000000"/>
                </a:solidFill>
              </a:rPr>
              <a:t>Understanding the Search Journey…</a:t>
            </a:r>
            <a:endParaRPr lang="en-US" dirty="0">
              <a:solidFill>
                <a:sysClr val="windowText" lastClr="000000"/>
              </a:solidFill>
              <a:latin typeface="+mj-lt"/>
            </a:endParaRPr>
          </a:p>
        </p:txBody>
      </p:sp>
      <p:grpSp>
        <p:nvGrpSpPr>
          <p:cNvPr id="4" name="Group 2"/>
          <p:cNvGrpSpPr>
            <a:grpSpLocks/>
          </p:cNvGrpSpPr>
          <p:nvPr/>
        </p:nvGrpSpPr>
        <p:grpSpPr bwMode="auto">
          <a:xfrm>
            <a:off x="2380789" y="1550958"/>
            <a:ext cx="4336243" cy="4247226"/>
            <a:chOff x="2244" y="1767"/>
            <a:chExt cx="2029" cy="2029"/>
          </a:xfrm>
          <a:solidFill>
            <a:schemeClr val="bg1">
              <a:lumMod val="85000"/>
            </a:schemeClr>
          </a:solidFill>
        </p:grpSpPr>
        <p:sp>
          <p:nvSpPr>
            <p:cNvPr id="5" name="Freeform 3"/>
            <p:cNvSpPr>
              <a:spLocks/>
            </p:cNvSpPr>
            <p:nvPr/>
          </p:nvSpPr>
          <p:spPr bwMode="blackWhite">
            <a:xfrm>
              <a:off x="2366" y="1767"/>
              <a:ext cx="1057" cy="900"/>
            </a:xfrm>
            <a:custGeom>
              <a:avLst/>
              <a:gdLst>
                <a:gd name="T0" fmla="*/ 455 w 1057"/>
                <a:gd name="T1" fmla="*/ 879 h 900"/>
                <a:gd name="T2" fmla="*/ 471 w 1057"/>
                <a:gd name="T3" fmla="*/ 838 h 900"/>
                <a:gd name="T4" fmla="*/ 490 w 1057"/>
                <a:gd name="T5" fmla="*/ 799 h 900"/>
                <a:gd name="T6" fmla="*/ 514 w 1057"/>
                <a:gd name="T7" fmla="*/ 762 h 900"/>
                <a:gd name="T8" fmla="*/ 541 w 1057"/>
                <a:gd name="T9" fmla="*/ 728 h 900"/>
                <a:gd name="T10" fmla="*/ 570 w 1057"/>
                <a:gd name="T11" fmla="*/ 696 h 900"/>
                <a:gd name="T12" fmla="*/ 603 w 1057"/>
                <a:gd name="T13" fmla="*/ 667 h 900"/>
                <a:gd name="T14" fmla="*/ 639 w 1057"/>
                <a:gd name="T15" fmla="*/ 642 h 900"/>
                <a:gd name="T16" fmla="*/ 676 w 1057"/>
                <a:gd name="T17" fmla="*/ 621 h 900"/>
                <a:gd name="T18" fmla="*/ 713 w 1057"/>
                <a:gd name="T19" fmla="*/ 605 h 900"/>
                <a:gd name="T20" fmla="*/ 753 w 1057"/>
                <a:gd name="T21" fmla="*/ 591 h 900"/>
                <a:gd name="T22" fmla="*/ 793 w 1057"/>
                <a:gd name="T23" fmla="*/ 581 h 900"/>
                <a:gd name="T24" fmla="*/ 834 w 1057"/>
                <a:gd name="T25" fmla="*/ 575 h 900"/>
                <a:gd name="T26" fmla="*/ 833 w 1057"/>
                <a:gd name="T27" fmla="*/ 711 h 900"/>
                <a:gd name="T28" fmla="*/ 1056 w 1057"/>
                <a:gd name="T29" fmla="*/ 374 h 900"/>
                <a:gd name="T30" fmla="*/ 818 w 1057"/>
                <a:gd name="T31" fmla="*/ 0 h 900"/>
                <a:gd name="T32" fmla="*/ 819 w 1057"/>
                <a:gd name="T33" fmla="*/ 137 h 900"/>
                <a:gd name="T34" fmla="*/ 757 w 1057"/>
                <a:gd name="T35" fmla="*/ 143 h 900"/>
                <a:gd name="T36" fmla="*/ 694 w 1057"/>
                <a:gd name="T37" fmla="*/ 154 h 900"/>
                <a:gd name="T38" fmla="*/ 634 w 1057"/>
                <a:gd name="T39" fmla="*/ 168 h 900"/>
                <a:gd name="T40" fmla="*/ 574 w 1057"/>
                <a:gd name="T41" fmla="*/ 188 h 900"/>
                <a:gd name="T42" fmla="*/ 516 w 1057"/>
                <a:gd name="T43" fmla="*/ 211 h 900"/>
                <a:gd name="T44" fmla="*/ 460 w 1057"/>
                <a:gd name="T45" fmla="*/ 238 h 900"/>
                <a:gd name="T46" fmla="*/ 405 w 1057"/>
                <a:gd name="T47" fmla="*/ 270 h 900"/>
                <a:gd name="T48" fmla="*/ 352 w 1057"/>
                <a:gd name="T49" fmla="*/ 306 h 900"/>
                <a:gd name="T50" fmla="*/ 302 w 1057"/>
                <a:gd name="T51" fmla="*/ 346 h 900"/>
                <a:gd name="T52" fmla="*/ 255 w 1057"/>
                <a:gd name="T53" fmla="*/ 390 h 900"/>
                <a:gd name="T54" fmla="*/ 211 w 1057"/>
                <a:gd name="T55" fmla="*/ 437 h 900"/>
                <a:gd name="T56" fmla="*/ 170 w 1057"/>
                <a:gd name="T57" fmla="*/ 486 h 900"/>
                <a:gd name="T58" fmla="*/ 134 w 1057"/>
                <a:gd name="T59" fmla="*/ 539 h 900"/>
                <a:gd name="T60" fmla="*/ 101 w 1057"/>
                <a:gd name="T61" fmla="*/ 595 h 900"/>
                <a:gd name="T62" fmla="*/ 72 w 1057"/>
                <a:gd name="T63" fmla="*/ 653 h 900"/>
                <a:gd name="T64" fmla="*/ 47 w 1057"/>
                <a:gd name="T65" fmla="*/ 711 h 900"/>
                <a:gd name="T66" fmla="*/ 27 w 1057"/>
                <a:gd name="T67" fmla="*/ 773 h 900"/>
                <a:gd name="T68" fmla="*/ 11 w 1057"/>
                <a:gd name="T69" fmla="*/ 835 h 900"/>
                <a:gd name="T70" fmla="*/ 0 w 1057"/>
                <a:gd name="T71" fmla="*/ 899 h 900"/>
                <a:gd name="T72" fmla="*/ 238 w 1057"/>
                <a:gd name="T73" fmla="*/ 741 h 900"/>
                <a:gd name="T74" fmla="*/ 455 w 1057"/>
                <a:gd name="T75" fmla="*/ 879 h 9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7"/>
                <a:gd name="T115" fmla="*/ 0 h 900"/>
                <a:gd name="T116" fmla="*/ 1057 w 1057"/>
                <a:gd name="T117" fmla="*/ 900 h 9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7" h="900">
                  <a:moveTo>
                    <a:pt x="455" y="879"/>
                  </a:moveTo>
                  <a:lnTo>
                    <a:pt x="471" y="838"/>
                  </a:lnTo>
                  <a:lnTo>
                    <a:pt x="490" y="799"/>
                  </a:lnTo>
                  <a:lnTo>
                    <a:pt x="514" y="762"/>
                  </a:lnTo>
                  <a:lnTo>
                    <a:pt x="541" y="728"/>
                  </a:lnTo>
                  <a:lnTo>
                    <a:pt x="570" y="696"/>
                  </a:lnTo>
                  <a:lnTo>
                    <a:pt x="603" y="667"/>
                  </a:lnTo>
                  <a:lnTo>
                    <a:pt x="639" y="642"/>
                  </a:lnTo>
                  <a:lnTo>
                    <a:pt x="676" y="621"/>
                  </a:lnTo>
                  <a:lnTo>
                    <a:pt x="713" y="605"/>
                  </a:lnTo>
                  <a:lnTo>
                    <a:pt x="753" y="591"/>
                  </a:lnTo>
                  <a:lnTo>
                    <a:pt x="793" y="581"/>
                  </a:lnTo>
                  <a:lnTo>
                    <a:pt x="834" y="575"/>
                  </a:lnTo>
                  <a:lnTo>
                    <a:pt x="833" y="711"/>
                  </a:lnTo>
                  <a:lnTo>
                    <a:pt x="1056" y="374"/>
                  </a:lnTo>
                  <a:lnTo>
                    <a:pt x="818" y="0"/>
                  </a:lnTo>
                  <a:lnTo>
                    <a:pt x="819" y="137"/>
                  </a:lnTo>
                  <a:lnTo>
                    <a:pt x="757" y="143"/>
                  </a:lnTo>
                  <a:lnTo>
                    <a:pt x="694" y="154"/>
                  </a:lnTo>
                  <a:lnTo>
                    <a:pt x="634" y="168"/>
                  </a:lnTo>
                  <a:lnTo>
                    <a:pt x="574" y="188"/>
                  </a:lnTo>
                  <a:lnTo>
                    <a:pt x="516" y="211"/>
                  </a:lnTo>
                  <a:lnTo>
                    <a:pt x="460" y="238"/>
                  </a:lnTo>
                  <a:lnTo>
                    <a:pt x="405" y="270"/>
                  </a:lnTo>
                  <a:lnTo>
                    <a:pt x="352" y="306"/>
                  </a:lnTo>
                  <a:lnTo>
                    <a:pt x="302" y="346"/>
                  </a:lnTo>
                  <a:lnTo>
                    <a:pt x="255" y="390"/>
                  </a:lnTo>
                  <a:lnTo>
                    <a:pt x="211" y="437"/>
                  </a:lnTo>
                  <a:lnTo>
                    <a:pt x="170" y="486"/>
                  </a:lnTo>
                  <a:lnTo>
                    <a:pt x="134" y="539"/>
                  </a:lnTo>
                  <a:lnTo>
                    <a:pt x="101" y="595"/>
                  </a:lnTo>
                  <a:lnTo>
                    <a:pt x="72" y="653"/>
                  </a:lnTo>
                  <a:lnTo>
                    <a:pt x="47" y="711"/>
                  </a:lnTo>
                  <a:lnTo>
                    <a:pt x="27" y="773"/>
                  </a:lnTo>
                  <a:lnTo>
                    <a:pt x="11" y="835"/>
                  </a:lnTo>
                  <a:lnTo>
                    <a:pt x="0" y="899"/>
                  </a:lnTo>
                  <a:lnTo>
                    <a:pt x="238" y="741"/>
                  </a:lnTo>
                  <a:lnTo>
                    <a:pt x="455" y="879"/>
                  </a:lnTo>
                </a:path>
              </a:pathLst>
            </a:custGeom>
            <a:grpFill/>
            <a:ln w="12700" cap="rnd">
              <a:noFill/>
              <a:round/>
              <a:headEnd/>
              <a:tailEnd/>
            </a:ln>
          </p:spPr>
          <p:txBody>
            <a:bodyPr/>
            <a:lstStyle/>
            <a:p>
              <a:pPr>
                <a:defRPr/>
              </a:pPr>
              <a:endParaRPr lang="en-US">
                <a:latin typeface="+mj-lt"/>
              </a:endParaRPr>
            </a:p>
          </p:txBody>
        </p:sp>
        <p:sp>
          <p:nvSpPr>
            <p:cNvPr id="6" name="Freeform 4"/>
            <p:cNvSpPr>
              <a:spLocks/>
            </p:cNvSpPr>
            <p:nvPr/>
          </p:nvSpPr>
          <p:spPr bwMode="blackWhite">
            <a:xfrm>
              <a:off x="3073" y="2892"/>
              <a:ext cx="1033" cy="904"/>
            </a:xfrm>
            <a:custGeom>
              <a:avLst/>
              <a:gdLst>
                <a:gd name="T0" fmla="*/ 585 w 1033"/>
                <a:gd name="T1" fmla="*/ 1 h 904"/>
                <a:gd name="T2" fmla="*/ 573 w 1033"/>
                <a:gd name="T3" fmla="*/ 41 h 904"/>
                <a:gd name="T4" fmla="*/ 556 w 1033"/>
                <a:gd name="T5" fmla="*/ 78 h 904"/>
                <a:gd name="T6" fmla="*/ 537 w 1033"/>
                <a:gd name="T7" fmla="*/ 116 h 904"/>
                <a:gd name="T8" fmla="*/ 514 w 1033"/>
                <a:gd name="T9" fmla="*/ 150 h 904"/>
                <a:gd name="T10" fmla="*/ 488 w 1033"/>
                <a:gd name="T11" fmla="*/ 182 h 904"/>
                <a:gd name="T12" fmla="*/ 459 w 1033"/>
                <a:gd name="T13" fmla="*/ 212 h 904"/>
                <a:gd name="T14" fmla="*/ 427 w 1033"/>
                <a:gd name="T15" fmla="*/ 239 h 904"/>
                <a:gd name="T16" fmla="*/ 393 w 1033"/>
                <a:gd name="T17" fmla="*/ 262 h 904"/>
                <a:gd name="T18" fmla="*/ 356 w 1033"/>
                <a:gd name="T19" fmla="*/ 283 h 904"/>
                <a:gd name="T20" fmla="*/ 317 w 1033"/>
                <a:gd name="T21" fmla="*/ 301 h 904"/>
                <a:gd name="T22" fmla="*/ 277 w 1033"/>
                <a:gd name="T23" fmla="*/ 314 h 904"/>
                <a:gd name="T24" fmla="*/ 236 w 1033"/>
                <a:gd name="T25" fmla="*/ 323 h 904"/>
                <a:gd name="T26" fmla="*/ 235 w 1033"/>
                <a:gd name="T27" fmla="*/ 187 h 904"/>
                <a:gd name="T28" fmla="*/ 159 w 1033"/>
                <a:gd name="T29" fmla="*/ 298 h 904"/>
                <a:gd name="T30" fmla="*/ 80 w 1033"/>
                <a:gd name="T31" fmla="*/ 409 h 904"/>
                <a:gd name="T32" fmla="*/ 0 w 1033"/>
                <a:gd name="T33" fmla="*/ 517 h 904"/>
                <a:gd name="T34" fmla="*/ 236 w 1033"/>
                <a:gd name="T35" fmla="*/ 903 h 904"/>
                <a:gd name="T36" fmla="*/ 236 w 1033"/>
                <a:gd name="T37" fmla="*/ 766 h 904"/>
                <a:gd name="T38" fmla="*/ 295 w 1033"/>
                <a:gd name="T39" fmla="*/ 759 h 904"/>
                <a:gd name="T40" fmla="*/ 353 w 1033"/>
                <a:gd name="T41" fmla="*/ 747 h 904"/>
                <a:gd name="T42" fmla="*/ 411 w 1033"/>
                <a:gd name="T43" fmla="*/ 733 h 904"/>
                <a:gd name="T44" fmla="*/ 467 w 1033"/>
                <a:gd name="T45" fmla="*/ 713 h 904"/>
                <a:gd name="T46" fmla="*/ 522 w 1033"/>
                <a:gd name="T47" fmla="*/ 691 h 904"/>
                <a:gd name="T48" fmla="*/ 575 w 1033"/>
                <a:gd name="T49" fmla="*/ 665 h 904"/>
                <a:gd name="T50" fmla="*/ 626 w 1033"/>
                <a:gd name="T51" fmla="*/ 635 h 904"/>
                <a:gd name="T52" fmla="*/ 676 w 1033"/>
                <a:gd name="T53" fmla="*/ 601 h 904"/>
                <a:gd name="T54" fmla="*/ 724 w 1033"/>
                <a:gd name="T55" fmla="*/ 564 h 904"/>
                <a:gd name="T56" fmla="*/ 768 w 1033"/>
                <a:gd name="T57" fmla="*/ 525 h 904"/>
                <a:gd name="T58" fmla="*/ 811 w 1033"/>
                <a:gd name="T59" fmla="*/ 481 h 904"/>
                <a:gd name="T60" fmla="*/ 849 w 1033"/>
                <a:gd name="T61" fmla="*/ 435 h 904"/>
                <a:gd name="T62" fmla="*/ 884 w 1033"/>
                <a:gd name="T63" fmla="*/ 387 h 904"/>
                <a:gd name="T64" fmla="*/ 916 w 1033"/>
                <a:gd name="T65" fmla="*/ 337 h 904"/>
                <a:gd name="T66" fmla="*/ 945 w 1033"/>
                <a:gd name="T67" fmla="*/ 284 h 904"/>
                <a:gd name="T68" fmla="*/ 970 w 1033"/>
                <a:gd name="T69" fmla="*/ 231 h 904"/>
                <a:gd name="T70" fmla="*/ 991 w 1033"/>
                <a:gd name="T71" fmla="*/ 174 h 904"/>
                <a:gd name="T72" fmla="*/ 1009 w 1033"/>
                <a:gd name="T73" fmla="*/ 117 h 904"/>
                <a:gd name="T74" fmla="*/ 1023 w 1033"/>
                <a:gd name="T75" fmla="*/ 58 h 904"/>
                <a:gd name="T76" fmla="*/ 1032 w 1033"/>
                <a:gd name="T77" fmla="*/ 0 h 904"/>
                <a:gd name="T78" fmla="*/ 812 w 1033"/>
                <a:gd name="T79" fmla="*/ 132 h 904"/>
                <a:gd name="T80" fmla="*/ 585 w 1033"/>
                <a:gd name="T81" fmla="*/ 1 h 9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33"/>
                <a:gd name="T124" fmla="*/ 0 h 904"/>
                <a:gd name="T125" fmla="*/ 1033 w 1033"/>
                <a:gd name="T126" fmla="*/ 904 h 9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33" h="904">
                  <a:moveTo>
                    <a:pt x="585" y="1"/>
                  </a:moveTo>
                  <a:lnTo>
                    <a:pt x="573" y="41"/>
                  </a:lnTo>
                  <a:lnTo>
                    <a:pt x="556" y="78"/>
                  </a:lnTo>
                  <a:lnTo>
                    <a:pt x="537" y="116"/>
                  </a:lnTo>
                  <a:lnTo>
                    <a:pt x="514" y="150"/>
                  </a:lnTo>
                  <a:lnTo>
                    <a:pt x="488" y="182"/>
                  </a:lnTo>
                  <a:lnTo>
                    <a:pt x="459" y="212"/>
                  </a:lnTo>
                  <a:lnTo>
                    <a:pt x="427" y="239"/>
                  </a:lnTo>
                  <a:lnTo>
                    <a:pt x="393" y="262"/>
                  </a:lnTo>
                  <a:lnTo>
                    <a:pt x="356" y="283"/>
                  </a:lnTo>
                  <a:lnTo>
                    <a:pt x="317" y="301"/>
                  </a:lnTo>
                  <a:lnTo>
                    <a:pt x="277" y="314"/>
                  </a:lnTo>
                  <a:lnTo>
                    <a:pt x="236" y="323"/>
                  </a:lnTo>
                  <a:lnTo>
                    <a:pt x="235" y="187"/>
                  </a:lnTo>
                  <a:lnTo>
                    <a:pt x="159" y="298"/>
                  </a:lnTo>
                  <a:lnTo>
                    <a:pt x="80" y="409"/>
                  </a:lnTo>
                  <a:lnTo>
                    <a:pt x="0" y="517"/>
                  </a:lnTo>
                  <a:lnTo>
                    <a:pt x="236" y="903"/>
                  </a:lnTo>
                  <a:lnTo>
                    <a:pt x="236" y="766"/>
                  </a:lnTo>
                  <a:lnTo>
                    <a:pt x="295" y="759"/>
                  </a:lnTo>
                  <a:lnTo>
                    <a:pt x="353" y="747"/>
                  </a:lnTo>
                  <a:lnTo>
                    <a:pt x="411" y="733"/>
                  </a:lnTo>
                  <a:lnTo>
                    <a:pt x="467" y="713"/>
                  </a:lnTo>
                  <a:lnTo>
                    <a:pt x="522" y="691"/>
                  </a:lnTo>
                  <a:lnTo>
                    <a:pt x="575" y="665"/>
                  </a:lnTo>
                  <a:lnTo>
                    <a:pt x="626" y="635"/>
                  </a:lnTo>
                  <a:lnTo>
                    <a:pt x="676" y="601"/>
                  </a:lnTo>
                  <a:lnTo>
                    <a:pt x="724" y="564"/>
                  </a:lnTo>
                  <a:lnTo>
                    <a:pt x="768" y="525"/>
                  </a:lnTo>
                  <a:lnTo>
                    <a:pt x="811" y="481"/>
                  </a:lnTo>
                  <a:lnTo>
                    <a:pt x="849" y="435"/>
                  </a:lnTo>
                  <a:lnTo>
                    <a:pt x="884" y="387"/>
                  </a:lnTo>
                  <a:lnTo>
                    <a:pt x="916" y="337"/>
                  </a:lnTo>
                  <a:lnTo>
                    <a:pt x="945" y="284"/>
                  </a:lnTo>
                  <a:lnTo>
                    <a:pt x="970" y="231"/>
                  </a:lnTo>
                  <a:lnTo>
                    <a:pt x="991" y="174"/>
                  </a:lnTo>
                  <a:lnTo>
                    <a:pt x="1009" y="117"/>
                  </a:lnTo>
                  <a:lnTo>
                    <a:pt x="1023" y="58"/>
                  </a:lnTo>
                  <a:lnTo>
                    <a:pt x="1032" y="0"/>
                  </a:lnTo>
                  <a:lnTo>
                    <a:pt x="812" y="132"/>
                  </a:lnTo>
                  <a:lnTo>
                    <a:pt x="585" y="1"/>
                  </a:lnTo>
                </a:path>
              </a:pathLst>
            </a:custGeom>
            <a:grpFill/>
            <a:ln w="12700" cap="rnd">
              <a:noFill/>
              <a:round/>
              <a:headEnd/>
              <a:tailEnd/>
            </a:ln>
          </p:spPr>
          <p:txBody>
            <a:bodyPr/>
            <a:lstStyle/>
            <a:p>
              <a:pPr>
                <a:defRPr/>
              </a:pPr>
              <a:endParaRPr lang="en-US">
                <a:latin typeface="+mj-lt"/>
              </a:endParaRPr>
            </a:p>
          </p:txBody>
        </p:sp>
        <p:sp>
          <p:nvSpPr>
            <p:cNvPr id="7" name="Freeform 5"/>
            <p:cNvSpPr>
              <a:spLocks/>
            </p:cNvSpPr>
            <p:nvPr/>
          </p:nvSpPr>
          <p:spPr bwMode="blackWhite">
            <a:xfrm>
              <a:off x="2244" y="2563"/>
              <a:ext cx="930" cy="1075"/>
            </a:xfrm>
            <a:custGeom>
              <a:avLst/>
              <a:gdLst>
                <a:gd name="T0" fmla="*/ 929 w 930"/>
                <a:gd name="T1" fmla="*/ 645 h 1075"/>
                <a:gd name="T2" fmla="*/ 887 w 930"/>
                <a:gd name="T3" fmla="*/ 634 h 1075"/>
                <a:gd name="T4" fmla="*/ 847 w 930"/>
                <a:gd name="T5" fmla="*/ 620 h 1075"/>
                <a:gd name="T6" fmla="*/ 807 w 930"/>
                <a:gd name="T7" fmla="*/ 603 h 1075"/>
                <a:gd name="T8" fmla="*/ 771 w 930"/>
                <a:gd name="T9" fmla="*/ 582 h 1075"/>
                <a:gd name="T10" fmla="*/ 735 w 930"/>
                <a:gd name="T11" fmla="*/ 557 h 1075"/>
                <a:gd name="T12" fmla="*/ 703 w 930"/>
                <a:gd name="T13" fmla="*/ 529 h 1075"/>
                <a:gd name="T14" fmla="*/ 673 w 930"/>
                <a:gd name="T15" fmla="*/ 497 h 1075"/>
                <a:gd name="T16" fmla="*/ 648 w 930"/>
                <a:gd name="T17" fmla="*/ 465 h 1075"/>
                <a:gd name="T18" fmla="*/ 624 w 930"/>
                <a:gd name="T19" fmla="*/ 428 h 1075"/>
                <a:gd name="T20" fmla="*/ 607 w 930"/>
                <a:gd name="T21" fmla="*/ 398 h 1075"/>
                <a:gd name="T22" fmla="*/ 594 w 930"/>
                <a:gd name="T23" fmla="*/ 366 h 1075"/>
                <a:gd name="T24" fmla="*/ 583 w 930"/>
                <a:gd name="T25" fmla="*/ 332 h 1075"/>
                <a:gd name="T26" fmla="*/ 577 w 930"/>
                <a:gd name="T27" fmla="*/ 298 h 1075"/>
                <a:gd name="T28" fmla="*/ 575 w 930"/>
                <a:gd name="T29" fmla="*/ 264 h 1075"/>
                <a:gd name="T30" fmla="*/ 576 w 930"/>
                <a:gd name="T31" fmla="*/ 229 h 1075"/>
                <a:gd name="T32" fmla="*/ 748 w 930"/>
                <a:gd name="T33" fmla="*/ 229 h 1075"/>
                <a:gd name="T34" fmla="*/ 360 w 930"/>
                <a:gd name="T35" fmla="*/ 0 h 1075"/>
                <a:gd name="T36" fmla="*/ 0 w 930"/>
                <a:gd name="T37" fmla="*/ 236 h 1075"/>
                <a:gd name="T38" fmla="*/ 136 w 930"/>
                <a:gd name="T39" fmla="*/ 237 h 1075"/>
                <a:gd name="T40" fmla="*/ 141 w 930"/>
                <a:gd name="T41" fmla="*/ 299 h 1075"/>
                <a:gd name="T42" fmla="*/ 150 w 930"/>
                <a:gd name="T43" fmla="*/ 362 h 1075"/>
                <a:gd name="T44" fmla="*/ 165 w 930"/>
                <a:gd name="T45" fmla="*/ 422 h 1075"/>
                <a:gd name="T46" fmla="*/ 182 w 930"/>
                <a:gd name="T47" fmla="*/ 483 h 1075"/>
                <a:gd name="T48" fmla="*/ 204 w 930"/>
                <a:gd name="T49" fmla="*/ 541 h 1075"/>
                <a:gd name="T50" fmla="*/ 231 w 930"/>
                <a:gd name="T51" fmla="*/ 598 h 1075"/>
                <a:gd name="T52" fmla="*/ 262 w 930"/>
                <a:gd name="T53" fmla="*/ 653 h 1075"/>
                <a:gd name="T54" fmla="*/ 296 w 930"/>
                <a:gd name="T55" fmla="*/ 704 h 1075"/>
                <a:gd name="T56" fmla="*/ 333 w 930"/>
                <a:gd name="T57" fmla="*/ 752 h 1075"/>
                <a:gd name="T58" fmla="*/ 374 w 930"/>
                <a:gd name="T59" fmla="*/ 797 h 1075"/>
                <a:gd name="T60" fmla="*/ 419 w 930"/>
                <a:gd name="T61" fmla="*/ 841 h 1075"/>
                <a:gd name="T62" fmla="*/ 465 w 930"/>
                <a:gd name="T63" fmla="*/ 880 h 1075"/>
                <a:gd name="T64" fmla="*/ 514 w 930"/>
                <a:gd name="T65" fmla="*/ 917 h 1075"/>
                <a:gd name="T66" fmla="*/ 566 w 930"/>
                <a:gd name="T67" fmla="*/ 951 h 1075"/>
                <a:gd name="T68" fmla="*/ 620 w 930"/>
                <a:gd name="T69" fmla="*/ 980 h 1075"/>
                <a:gd name="T70" fmla="*/ 675 w 930"/>
                <a:gd name="T71" fmla="*/ 1007 h 1075"/>
                <a:gd name="T72" fmla="*/ 732 w 930"/>
                <a:gd name="T73" fmla="*/ 1029 h 1075"/>
                <a:gd name="T74" fmla="*/ 790 w 930"/>
                <a:gd name="T75" fmla="*/ 1048 h 1075"/>
                <a:gd name="T76" fmla="*/ 849 w 930"/>
                <a:gd name="T77" fmla="*/ 1062 h 1075"/>
                <a:gd name="T78" fmla="*/ 910 w 930"/>
                <a:gd name="T79" fmla="*/ 1074 h 1075"/>
                <a:gd name="T80" fmla="*/ 772 w 930"/>
                <a:gd name="T81" fmla="*/ 845 h 1075"/>
                <a:gd name="T82" fmla="*/ 929 w 930"/>
                <a:gd name="T83" fmla="*/ 645 h 10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30"/>
                <a:gd name="T127" fmla="*/ 0 h 1075"/>
                <a:gd name="T128" fmla="*/ 930 w 930"/>
                <a:gd name="T129" fmla="*/ 1075 h 10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30" h="1075">
                  <a:moveTo>
                    <a:pt x="929" y="645"/>
                  </a:moveTo>
                  <a:lnTo>
                    <a:pt x="887" y="634"/>
                  </a:lnTo>
                  <a:lnTo>
                    <a:pt x="847" y="620"/>
                  </a:lnTo>
                  <a:lnTo>
                    <a:pt x="807" y="603"/>
                  </a:lnTo>
                  <a:lnTo>
                    <a:pt x="771" y="582"/>
                  </a:lnTo>
                  <a:lnTo>
                    <a:pt x="735" y="557"/>
                  </a:lnTo>
                  <a:lnTo>
                    <a:pt x="703" y="529"/>
                  </a:lnTo>
                  <a:lnTo>
                    <a:pt x="673" y="497"/>
                  </a:lnTo>
                  <a:lnTo>
                    <a:pt x="648" y="465"/>
                  </a:lnTo>
                  <a:lnTo>
                    <a:pt x="624" y="428"/>
                  </a:lnTo>
                  <a:lnTo>
                    <a:pt x="607" y="398"/>
                  </a:lnTo>
                  <a:lnTo>
                    <a:pt x="594" y="366"/>
                  </a:lnTo>
                  <a:lnTo>
                    <a:pt x="583" y="332"/>
                  </a:lnTo>
                  <a:lnTo>
                    <a:pt x="577" y="298"/>
                  </a:lnTo>
                  <a:lnTo>
                    <a:pt x="575" y="264"/>
                  </a:lnTo>
                  <a:lnTo>
                    <a:pt x="576" y="229"/>
                  </a:lnTo>
                  <a:lnTo>
                    <a:pt x="748" y="229"/>
                  </a:lnTo>
                  <a:lnTo>
                    <a:pt x="360" y="0"/>
                  </a:lnTo>
                  <a:lnTo>
                    <a:pt x="0" y="236"/>
                  </a:lnTo>
                  <a:lnTo>
                    <a:pt x="136" y="237"/>
                  </a:lnTo>
                  <a:lnTo>
                    <a:pt x="141" y="299"/>
                  </a:lnTo>
                  <a:lnTo>
                    <a:pt x="150" y="362"/>
                  </a:lnTo>
                  <a:lnTo>
                    <a:pt x="165" y="422"/>
                  </a:lnTo>
                  <a:lnTo>
                    <a:pt x="182" y="483"/>
                  </a:lnTo>
                  <a:lnTo>
                    <a:pt x="204" y="541"/>
                  </a:lnTo>
                  <a:lnTo>
                    <a:pt x="231" y="598"/>
                  </a:lnTo>
                  <a:lnTo>
                    <a:pt x="262" y="653"/>
                  </a:lnTo>
                  <a:lnTo>
                    <a:pt x="296" y="704"/>
                  </a:lnTo>
                  <a:lnTo>
                    <a:pt x="333" y="752"/>
                  </a:lnTo>
                  <a:lnTo>
                    <a:pt x="374" y="797"/>
                  </a:lnTo>
                  <a:lnTo>
                    <a:pt x="419" y="841"/>
                  </a:lnTo>
                  <a:lnTo>
                    <a:pt x="465" y="880"/>
                  </a:lnTo>
                  <a:lnTo>
                    <a:pt x="514" y="917"/>
                  </a:lnTo>
                  <a:lnTo>
                    <a:pt x="566" y="951"/>
                  </a:lnTo>
                  <a:lnTo>
                    <a:pt x="620" y="980"/>
                  </a:lnTo>
                  <a:lnTo>
                    <a:pt x="675" y="1007"/>
                  </a:lnTo>
                  <a:lnTo>
                    <a:pt x="732" y="1029"/>
                  </a:lnTo>
                  <a:lnTo>
                    <a:pt x="790" y="1048"/>
                  </a:lnTo>
                  <a:lnTo>
                    <a:pt x="849" y="1062"/>
                  </a:lnTo>
                  <a:lnTo>
                    <a:pt x="910" y="1074"/>
                  </a:lnTo>
                  <a:lnTo>
                    <a:pt x="772" y="845"/>
                  </a:lnTo>
                  <a:lnTo>
                    <a:pt x="929" y="645"/>
                  </a:lnTo>
                </a:path>
              </a:pathLst>
            </a:custGeom>
            <a:grpFill/>
            <a:ln w="12700" cap="rnd">
              <a:noFill/>
              <a:round/>
              <a:headEnd/>
              <a:tailEnd/>
            </a:ln>
          </p:spPr>
          <p:txBody>
            <a:bodyPr/>
            <a:lstStyle/>
            <a:p>
              <a:pPr>
                <a:defRPr/>
              </a:pPr>
              <a:endParaRPr lang="en-US">
                <a:latin typeface="+mj-lt"/>
              </a:endParaRPr>
            </a:p>
          </p:txBody>
        </p:sp>
        <p:sp>
          <p:nvSpPr>
            <p:cNvPr id="8" name="Freeform 6"/>
            <p:cNvSpPr>
              <a:spLocks/>
            </p:cNvSpPr>
            <p:nvPr/>
          </p:nvSpPr>
          <p:spPr bwMode="blackWhite">
            <a:xfrm>
              <a:off x="3330" y="1909"/>
              <a:ext cx="943" cy="1065"/>
            </a:xfrm>
            <a:custGeom>
              <a:avLst/>
              <a:gdLst>
                <a:gd name="T0" fmla="*/ 554 w 943"/>
                <a:gd name="T1" fmla="*/ 1064 h 1065"/>
                <a:gd name="T2" fmla="*/ 942 w 943"/>
                <a:gd name="T3" fmla="*/ 840 h 1065"/>
                <a:gd name="T4" fmla="*/ 781 w 943"/>
                <a:gd name="T5" fmla="*/ 840 h 1065"/>
                <a:gd name="T6" fmla="*/ 776 w 943"/>
                <a:gd name="T7" fmla="*/ 778 h 1065"/>
                <a:gd name="T8" fmla="*/ 767 w 943"/>
                <a:gd name="T9" fmla="*/ 716 h 1065"/>
                <a:gd name="T10" fmla="*/ 754 w 943"/>
                <a:gd name="T11" fmla="*/ 655 h 1065"/>
                <a:gd name="T12" fmla="*/ 737 w 943"/>
                <a:gd name="T13" fmla="*/ 595 h 1065"/>
                <a:gd name="T14" fmla="*/ 714 w 943"/>
                <a:gd name="T15" fmla="*/ 536 h 1065"/>
                <a:gd name="T16" fmla="*/ 688 w 943"/>
                <a:gd name="T17" fmla="*/ 480 h 1065"/>
                <a:gd name="T18" fmla="*/ 658 w 943"/>
                <a:gd name="T19" fmla="*/ 425 h 1065"/>
                <a:gd name="T20" fmla="*/ 624 w 943"/>
                <a:gd name="T21" fmla="*/ 372 h 1065"/>
                <a:gd name="T22" fmla="*/ 586 w 943"/>
                <a:gd name="T23" fmla="*/ 323 h 1065"/>
                <a:gd name="T24" fmla="*/ 547 w 943"/>
                <a:gd name="T25" fmla="*/ 275 h 1065"/>
                <a:gd name="T26" fmla="*/ 502 w 943"/>
                <a:gd name="T27" fmla="*/ 232 h 1065"/>
                <a:gd name="T28" fmla="*/ 455 w 943"/>
                <a:gd name="T29" fmla="*/ 191 h 1065"/>
                <a:gd name="T30" fmla="*/ 405 w 943"/>
                <a:gd name="T31" fmla="*/ 153 h 1065"/>
                <a:gd name="T32" fmla="*/ 352 w 943"/>
                <a:gd name="T33" fmla="*/ 120 h 1065"/>
                <a:gd name="T34" fmla="*/ 298 w 943"/>
                <a:gd name="T35" fmla="*/ 89 h 1065"/>
                <a:gd name="T36" fmla="*/ 241 w 943"/>
                <a:gd name="T37" fmla="*/ 63 h 1065"/>
                <a:gd name="T38" fmla="*/ 182 w 943"/>
                <a:gd name="T39" fmla="*/ 41 h 1065"/>
                <a:gd name="T40" fmla="*/ 122 w 943"/>
                <a:gd name="T41" fmla="*/ 23 h 1065"/>
                <a:gd name="T42" fmla="*/ 61 w 943"/>
                <a:gd name="T43" fmla="*/ 9 h 1065"/>
                <a:gd name="T44" fmla="*/ 0 w 943"/>
                <a:gd name="T45" fmla="*/ 0 h 1065"/>
                <a:gd name="T46" fmla="*/ 137 w 943"/>
                <a:gd name="T47" fmla="*/ 226 h 1065"/>
                <a:gd name="T48" fmla="*/ 5 w 943"/>
                <a:gd name="T49" fmla="*/ 451 h 1065"/>
                <a:gd name="T50" fmla="*/ 48 w 943"/>
                <a:gd name="T51" fmla="*/ 465 h 1065"/>
                <a:gd name="T52" fmla="*/ 90 w 943"/>
                <a:gd name="T53" fmla="*/ 483 h 1065"/>
                <a:gd name="T54" fmla="*/ 130 w 943"/>
                <a:gd name="T55" fmla="*/ 505 h 1065"/>
                <a:gd name="T56" fmla="*/ 168 w 943"/>
                <a:gd name="T57" fmla="*/ 531 h 1065"/>
                <a:gd name="T58" fmla="*/ 202 w 943"/>
                <a:gd name="T59" fmla="*/ 561 h 1065"/>
                <a:gd name="T60" fmla="*/ 233 w 943"/>
                <a:gd name="T61" fmla="*/ 594 h 1065"/>
                <a:gd name="T62" fmla="*/ 262 w 943"/>
                <a:gd name="T63" fmla="*/ 629 h 1065"/>
                <a:gd name="T64" fmla="*/ 285 w 943"/>
                <a:gd name="T65" fmla="*/ 668 h 1065"/>
                <a:gd name="T66" fmla="*/ 305 w 943"/>
                <a:gd name="T67" fmla="*/ 709 h 1065"/>
                <a:gd name="T68" fmla="*/ 321 w 943"/>
                <a:gd name="T69" fmla="*/ 751 h 1065"/>
                <a:gd name="T70" fmla="*/ 333 w 943"/>
                <a:gd name="T71" fmla="*/ 795 h 1065"/>
                <a:gd name="T72" fmla="*/ 340 w 943"/>
                <a:gd name="T73" fmla="*/ 840 h 1065"/>
                <a:gd name="T74" fmla="*/ 188 w 943"/>
                <a:gd name="T75" fmla="*/ 841 h 1065"/>
                <a:gd name="T76" fmla="*/ 554 w 943"/>
                <a:gd name="T77" fmla="*/ 1064 h 10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43"/>
                <a:gd name="T118" fmla="*/ 0 h 1065"/>
                <a:gd name="T119" fmla="*/ 943 w 943"/>
                <a:gd name="T120" fmla="*/ 1065 h 10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43" h="1065">
                  <a:moveTo>
                    <a:pt x="554" y="1064"/>
                  </a:moveTo>
                  <a:lnTo>
                    <a:pt x="942" y="840"/>
                  </a:lnTo>
                  <a:lnTo>
                    <a:pt x="781" y="840"/>
                  </a:lnTo>
                  <a:lnTo>
                    <a:pt x="776" y="778"/>
                  </a:lnTo>
                  <a:lnTo>
                    <a:pt x="767" y="716"/>
                  </a:lnTo>
                  <a:lnTo>
                    <a:pt x="754" y="655"/>
                  </a:lnTo>
                  <a:lnTo>
                    <a:pt x="737" y="595"/>
                  </a:lnTo>
                  <a:lnTo>
                    <a:pt x="714" y="536"/>
                  </a:lnTo>
                  <a:lnTo>
                    <a:pt x="688" y="480"/>
                  </a:lnTo>
                  <a:lnTo>
                    <a:pt x="658" y="425"/>
                  </a:lnTo>
                  <a:lnTo>
                    <a:pt x="624" y="372"/>
                  </a:lnTo>
                  <a:lnTo>
                    <a:pt x="586" y="323"/>
                  </a:lnTo>
                  <a:lnTo>
                    <a:pt x="547" y="275"/>
                  </a:lnTo>
                  <a:lnTo>
                    <a:pt x="502" y="232"/>
                  </a:lnTo>
                  <a:lnTo>
                    <a:pt x="455" y="191"/>
                  </a:lnTo>
                  <a:lnTo>
                    <a:pt x="405" y="153"/>
                  </a:lnTo>
                  <a:lnTo>
                    <a:pt x="352" y="120"/>
                  </a:lnTo>
                  <a:lnTo>
                    <a:pt x="298" y="89"/>
                  </a:lnTo>
                  <a:lnTo>
                    <a:pt x="241" y="63"/>
                  </a:lnTo>
                  <a:lnTo>
                    <a:pt x="182" y="41"/>
                  </a:lnTo>
                  <a:lnTo>
                    <a:pt x="122" y="23"/>
                  </a:lnTo>
                  <a:lnTo>
                    <a:pt x="61" y="9"/>
                  </a:lnTo>
                  <a:lnTo>
                    <a:pt x="0" y="0"/>
                  </a:lnTo>
                  <a:lnTo>
                    <a:pt x="137" y="226"/>
                  </a:lnTo>
                  <a:lnTo>
                    <a:pt x="5" y="451"/>
                  </a:lnTo>
                  <a:lnTo>
                    <a:pt x="48" y="465"/>
                  </a:lnTo>
                  <a:lnTo>
                    <a:pt x="90" y="483"/>
                  </a:lnTo>
                  <a:lnTo>
                    <a:pt x="130" y="505"/>
                  </a:lnTo>
                  <a:lnTo>
                    <a:pt x="168" y="531"/>
                  </a:lnTo>
                  <a:lnTo>
                    <a:pt x="202" y="561"/>
                  </a:lnTo>
                  <a:lnTo>
                    <a:pt x="233" y="594"/>
                  </a:lnTo>
                  <a:lnTo>
                    <a:pt x="262" y="629"/>
                  </a:lnTo>
                  <a:lnTo>
                    <a:pt x="285" y="668"/>
                  </a:lnTo>
                  <a:lnTo>
                    <a:pt x="305" y="709"/>
                  </a:lnTo>
                  <a:lnTo>
                    <a:pt x="321" y="751"/>
                  </a:lnTo>
                  <a:lnTo>
                    <a:pt x="333" y="795"/>
                  </a:lnTo>
                  <a:lnTo>
                    <a:pt x="340" y="840"/>
                  </a:lnTo>
                  <a:lnTo>
                    <a:pt x="188" y="841"/>
                  </a:lnTo>
                  <a:lnTo>
                    <a:pt x="554" y="1064"/>
                  </a:lnTo>
                </a:path>
              </a:pathLst>
            </a:custGeom>
            <a:grpFill/>
            <a:ln w="12700" cap="rnd">
              <a:noFill/>
              <a:round/>
              <a:headEnd/>
              <a:tailEnd/>
            </a:ln>
          </p:spPr>
          <p:txBody>
            <a:bodyPr/>
            <a:lstStyle/>
            <a:p>
              <a:pPr>
                <a:defRPr/>
              </a:pPr>
              <a:endParaRPr lang="en-US">
                <a:latin typeface="+mj-lt"/>
              </a:endParaRPr>
            </a:p>
          </p:txBody>
        </p:sp>
      </p:grpSp>
      <p:sp>
        <p:nvSpPr>
          <p:cNvPr id="10" name="Rectangle 12"/>
          <p:cNvSpPr>
            <a:spLocks noChangeArrowheads="1"/>
          </p:cNvSpPr>
          <p:nvPr/>
        </p:nvSpPr>
        <p:spPr bwMode="gray">
          <a:xfrm>
            <a:off x="609600" y="1143000"/>
            <a:ext cx="3657600" cy="2362200"/>
          </a:xfrm>
          <a:prstGeom prst="rect">
            <a:avLst/>
          </a:prstGeom>
          <a:noFill/>
          <a:ln w="9525" algn="ctr">
            <a:solidFill>
              <a:schemeClr val="accent1"/>
            </a:solidFill>
            <a:miter lim="800000"/>
            <a:headEnd/>
            <a:tailEnd/>
          </a:ln>
        </p:spPr>
        <p:txBody>
          <a:bodyPr lIns="90000" tIns="162000" rIns="90000" bIns="90000"/>
          <a:lstStyle/>
          <a:p>
            <a:pPr>
              <a:defRPr/>
            </a:pPr>
            <a:endParaRPr lang="en-US" sz="1600" dirty="0" smtClean="0">
              <a:latin typeface="+mj-lt"/>
            </a:endParaRPr>
          </a:p>
          <a:p>
            <a:pPr>
              <a:defRPr/>
            </a:pPr>
            <a:r>
              <a:rPr lang="en-US" sz="1600" dirty="0" smtClean="0">
                <a:latin typeface="+mj-lt"/>
              </a:rPr>
              <a:t>Is </a:t>
            </a:r>
            <a:r>
              <a:rPr lang="en-US" sz="1600" dirty="0">
                <a:latin typeface="+mj-lt"/>
              </a:rPr>
              <a:t>Olay present, either in organic or paid search?</a:t>
            </a:r>
          </a:p>
        </p:txBody>
      </p:sp>
      <p:sp>
        <p:nvSpPr>
          <p:cNvPr id="11" name="Text Box 13"/>
          <p:cNvSpPr txBox="1">
            <a:spLocks noChangeArrowheads="1"/>
          </p:cNvSpPr>
          <p:nvPr/>
        </p:nvSpPr>
        <p:spPr bwMode="gray">
          <a:xfrm>
            <a:off x="723014" y="938150"/>
            <a:ext cx="2740687" cy="549061"/>
          </a:xfrm>
          <a:prstGeom prst="rect">
            <a:avLst/>
          </a:prstGeom>
          <a:solidFill>
            <a:schemeClr val="bg1"/>
          </a:solidFill>
          <a:ln w="9525" algn="ctr">
            <a:noFill/>
            <a:miter lim="800000"/>
            <a:headEnd/>
            <a:tailEnd/>
          </a:ln>
        </p:spPr>
        <p:txBody>
          <a:bodyPr wrap="none">
            <a:spAutoFit/>
          </a:bodyPr>
          <a:lstStyle/>
          <a:p>
            <a:pPr marL="342900" indent="-342900">
              <a:lnSpc>
                <a:spcPct val="106000"/>
              </a:lnSpc>
              <a:buClr>
                <a:schemeClr val="tx1"/>
              </a:buClr>
              <a:buAutoNum type="arabicPeriod"/>
              <a:defRPr/>
            </a:pPr>
            <a:r>
              <a:rPr lang="en-US" sz="1600" b="1" dirty="0" smtClean="0">
                <a:latin typeface="+mj-lt"/>
              </a:rPr>
              <a:t>She starts with </a:t>
            </a:r>
            <a:r>
              <a:rPr lang="en-US" sz="1600" b="1" dirty="0">
                <a:latin typeface="+mj-lt"/>
              </a:rPr>
              <a:t>a </a:t>
            </a:r>
            <a:r>
              <a:rPr lang="en-US" sz="1600" b="1" dirty="0" smtClean="0">
                <a:latin typeface="+mj-lt"/>
              </a:rPr>
              <a:t>Search </a:t>
            </a:r>
          </a:p>
          <a:p>
            <a:pPr marL="342900" indent="-342900">
              <a:lnSpc>
                <a:spcPct val="106000"/>
              </a:lnSpc>
              <a:buClr>
                <a:schemeClr val="tx1"/>
              </a:buClr>
              <a:defRPr/>
            </a:pPr>
            <a:r>
              <a:rPr lang="en-US" sz="1200" b="1" dirty="0" smtClean="0">
                <a:latin typeface="+mj-lt"/>
              </a:rPr>
              <a:t>	(81% of consumer do this globally)</a:t>
            </a:r>
            <a:endParaRPr lang="en-US" sz="1200" b="1" dirty="0">
              <a:latin typeface="+mj-lt"/>
            </a:endParaRPr>
          </a:p>
        </p:txBody>
      </p:sp>
      <p:sp>
        <p:nvSpPr>
          <p:cNvPr id="13" name="Rectangle 15"/>
          <p:cNvSpPr>
            <a:spLocks noChangeArrowheads="1"/>
          </p:cNvSpPr>
          <p:nvPr/>
        </p:nvSpPr>
        <p:spPr bwMode="gray">
          <a:xfrm>
            <a:off x="4833938" y="1143000"/>
            <a:ext cx="4005262" cy="2362200"/>
          </a:xfrm>
          <a:prstGeom prst="rect">
            <a:avLst/>
          </a:prstGeom>
          <a:noFill/>
          <a:ln w="9525" algn="ctr">
            <a:solidFill>
              <a:schemeClr val="accent1"/>
            </a:solidFill>
            <a:miter lim="800000"/>
            <a:headEnd/>
            <a:tailEnd/>
          </a:ln>
        </p:spPr>
        <p:txBody>
          <a:bodyPr lIns="90000" tIns="162000" rIns="90000" bIns="90000"/>
          <a:lstStyle/>
          <a:p>
            <a:pPr>
              <a:defRPr/>
            </a:pPr>
            <a:r>
              <a:rPr lang="en-US" sz="1600" dirty="0">
                <a:latin typeface="+mj-lt"/>
              </a:rPr>
              <a:t>Is this the content she was expecting?</a:t>
            </a:r>
          </a:p>
          <a:p>
            <a:pPr>
              <a:defRPr/>
            </a:pPr>
            <a:r>
              <a:rPr lang="en-US" sz="1200" dirty="0" smtClean="0">
                <a:latin typeface="+mj-lt"/>
              </a:rPr>
              <a:t>Test landing </a:t>
            </a:r>
            <a:r>
              <a:rPr lang="en-US" sz="1200" dirty="0">
                <a:latin typeface="+mj-lt"/>
              </a:rPr>
              <a:t>pages to provide the most relevant experience</a:t>
            </a:r>
          </a:p>
        </p:txBody>
      </p:sp>
      <p:sp>
        <p:nvSpPr>
          <p:cNvPr id="14" name="Text Box 16"/>
          <p:cNvSpPr txBox="1">
            <a:spLocks noChangeArrowheads="1"/>
          </p:cNvSpPr>
          <p:nvPr/>
        </p:nvSpPr>
        <p:spPr bwMode="gray">
          <a:xfrm>
            <a:off x="5014547" y="938151"/>
            <a:ext cx="2610138" cy="338554"/>
          </a:xfrm>
          <a:prstGeom prst="rect">
            <a:avLst/>
          </a:prstGeom>
          <a:solidFill>
            <a:schemeClr val="bg1"/>
          </a:solidFill>
          <a:ln w="9525" algn="ctr">
            <a:noFill/>
            <a:miter lim="800000"/>
            <a:headEnd/>
            <a:tailEnd/>
          </a:ln>
        </p:spPr>
        <p:txBody>
          <a:bodyPr wrap="square">
            <a:spAutoFit/>
          </a:bodyPr>
          <a:lstStyle/>
          <a:p>
            <a:pPr>
              <a:defRPr/>
            </a:pPr>
            <a:r>
              <a:rPr lang="en-US" sz="1600" b="1" dirty="0">
                <a:solidFill>
                  <a:schemeClr val="tx1"/>
                </a:solidFill>
                <a:latin typeface="+mj-lt"/>
              </a:rPr>
              <a:t>2.  She </a:t>
            </a:r>
            <a:r>
              <a:rPr lang="en-US" sz="1600" b="1" dirty="0" smtClean="0">
                <a:solidFill>
                  <a:schemeClr val="tx1"/>
                </a:solidFill>
                <a:latin typeface="+mj-lt"/>
              </a:rPr>
              <a:t>chooses Olay content</a:t>
            </a:r>
            <a:endParaRPr lang="en-US" sz="2000" b="1" dirty="0">
              <a:latin typeface="+mj-lt"/>
            </a:endParaRPr>
          </a:p>
        </p:txBody>
      </p:sp>
      <p:sp>
        <p:nvSpPr>
          <p:cNvPr id="16" name="Rectangle 18"/>
          <p:cNvSpPr>
            <a:spLocks noChangeArrowheads="1"/>
          </p:cNvSpPr>
          <p:nvPr/>
        </p:nvSpPr>
        <p:spPr bwMode="gray">
          <a:xfrm>
            <a:off x="609600" y="3864004"/>
            <a:ext cx="3624263" cy="2231995"/>
          </a:xfrm>
          <a:prstGeom prst="rect">
            <a:avLst/>
          </a:prstGeom>
          <a:noFill/>
          <a:ln w="9525" algn="ctr">
            <a:solidFill>
              <a:schemeClr val="accent1"/>
            </a:solidFill>
            <a:miter lim="800000"/>
            <a:headEnd/>
            <a:tailEnd/>
          </a:ln>
        </p:spPr>
        <p:txBody>
          <a:bodyPr lIns="90000" tIns="162000" rIns="90000" bIns="90000"/>
          <a:lstStyle/>
          <a:p>
            <a:pPr>
              <a:lnSpc>
                <a:spcPct val="106000"/>
              </a:lnSpc>
              <a:buClr>
                <a:schemeClr val="tx1"/>
              </a:buClr>
              <a:buFont typeface="Wingdings 2" pitchFamily="18" charset="2"/>
              <a:buNone/>
              <a:defRPr/>
            </a:pPr>
            <a:r>
              <a:rPr lang="en-GB" sz="1600" dirty="0">
                <a:latin typeface="+mj-lt"/>
                <a:ea typeface="MS PGothic" pitchFamily="34" charset="-128"/>
              </a:rPr>
              <a:t>Olay continues to optimize </a:t>
            </a:r>
            <a:r>
              <a:rPr lang="en-GB" sz="1600" dirty="0" smtClean="0">
                <a:latin typeface="+mj-lt"/>
                <a:ea typeface="MS PGothic" pitchFamily="34" charset="-128"/>
              </a:rPr>
              <a:t>content in order to rank in natural </a:t>
            </a:r>
            <a:r>
              <a:rPr lang="en-GB" sz="1600" dirty="0">
                <a:latin typeface="+mj-lt"/>
                <a:ea typeface="MS PGothic" pitchFamily="34" charset="-128"/>
              </a:rPr>
              <a:t>search  </a:t>
            </a:r>
            <a:endParaRPr lang="en-GB" sz="1600" dirty="0">
              <a:latin typeface="+mj-lt"/>
            </a:endParaRPr>
          </a:p>
        </p:txBody>
      </p:sp>
      <p:sp>
        <p:nvSpPr>
          <p:cNvPr id="17" name="Text Box 19"/>
          <p:cNvSpPr txBox="1">
            <a:spLocks noChangeArrowheads="1"/>
          </p:cNvSpPr>
          <p:nvPr/>
        </p:nvSpPr>
        <p:spPr bwMode="gray">
          <a:xfrm>
            <a:off x="723015" y="3667125"/>
            <a:ext cx="2915422" cy="342718"/>
          </a:xfrm>
          <a:prstGeom prst="rect">
            <a:avLst/>
          </a:prstGeom>
          <a:solidFill>
            <a:schemeClr val="bg1"/>
          </a:solidFill>
          <a:ln w="9525" algn="ctr">
            <a:noFill/>
            <a:miter lim="800000"/>
            <a:headEnd/>
            <a:tailEnd/>
          </a:ln>
        </p:spPr>
        <p:txBody>
          <a:bodyPr wrap="none">
            <a:spAutoFit/>
          </a:bodyPr>
          <a:lstStyle/>
          <a:p>
            <a:pPr marL="177800" indent="-177800">
              <a:lnSpc>
                <a:spcPct val="106000"/>
              </a:lnSpc>
              <a:buClr>
                <a:schemeClr val="tx1"/>
              </a:buClr>
              <a:buFont typeface="Wingdings 2" pitchFamily="18" charset="2"/>
              <a:buNone/>
              <a:defRPr/>
            </a:pPr>
            <a:r>
              <a:rPr lang="en-GB" sz="1600" b="1" dirty="0">
                <a:latin typeface="+mj-lt"/>
              </a:rPr>
              <a:t>4. Olay Measures and Optimizes</a:t>
            </a:r>
          </a:p>
        </p:txBody>
      </p:sp>
      <p:sp>
        <p:nvSpPr>
          <p:cNvPr id="19" name="Rectangle 21"/>
          <p:cNvSpPr>
            <a:spLocks noChangeArrowheads="1"/>
          </p:cNvSpPr>
          <p:nvPr/>
        </p:nvSpPr>
        <p:spPr bwMode="gray">
          <a:xfrm>
            <a:off x="4833938" y="3864004"/>
            <a:ext cx="3776662" cy="2231995"/>
          </a:xfrm>
          <a:prstGeom prst="rect">
            <a:avLst/>
          </a:prstGeom>
          <a:noFill/>
          <a:ln w="9525" algn="ctr">
            <a:solidFill>
              <a:schemeClr val="accent1"/>
            </a:solidFill>
            <a:miter lim="800000"/>
            <a:headEnd/>
            <a:tailEnd/>
          </a:ln>
        </p:spPr>
        <p:txBody>
          <a:bodyPr lIns="90000" tIns="162000" rIns="90000" bIns="90000"/>
          <a:lstStyle/>
          <a:p>
            <a:pPr>
              <a:defRPr/>
            </a:pPr>
            <a:r>
              <a:rPr lang="en-US" sz="1600" dirty="0">
                <a:latin typeface="+mj-lt"/>
              </a:rPr>
              <a:t>Are we making it easy for her to achieve her goal</a:t>
            </a:r>
            <a:r>
              <a:rPr lang="en-US" sz="1600" dirty="0" smtClean="0">
                <a:latin typeface="+mj-lt"/>
              </a:rPr>
              <a:t>?</a:t>
            </a:r>
          </a:p>
          <a:p>
            <a:pPr>
              <a:defRPr/>
            </a:pPr>
            <a:endParaRPr lang="en-US" sz="1600" dirty="0" smtClean="0">
              <a:latin typeface="+mj-lt"/>
            </a:endParaRPr>
          </a:p>
        </p:txBody>
      </p:sp>
      <p:sp>
        <p:nvSpPr>
          <p:cNvPr id="20" name="Text Box 22"/>
          <p:cNvSpPr txBox="1">
            <a:spLocks noChangeArrowheads="1"/>
          </p:cNvSpPr>
          <p:nvPr/>
        </p:nvSpPr>
        <p:spPr bwMode="gray">
          <a:xfrm>
            <a:off x="4947371" y="3667125"/>
            <a:ext cx="3044350" cy="342718"/>
          </a:xfrm>
          <a:prstGeom prst="rect">
            <a:avLst/>
          </a:prstGeom>
          <a:solidFill>
            <a:schemeClr val="bg1"/>
          </a:solidFill>
          <a:ln w="9525" algn="ctr">
            <a:noFill/>
            <a:miter lim="800000"/>
            <a:headEnd/>
            <a:tailEnd/>
          </a:ln>
        </p:spPr>
        <p:txBody>
          <a:bodyPr wrap="none">
            <a:spAutoFit/>
          </a:bodyPr>
          <a:lstStyle/>
          <a:p>
            <a:pPr marL="177800" indent="-177800">
              <a:lnSpc>
                <a:spcPct val="106000"/>
              </a:lnSpc>
              <a:buClr>
                <a:schemeClr val="tx1"/>
              </a:buClr>
              <a:defRPr/>
            </a:pPr>
            <a:r>
              <a:rPr lang="en-US" sz="1600" b="1" dirty="0">
                <a:solidFill>
                  <a:schemeClr val="tx1"/>
                </a:solidFill>
                <a:latin typeface="+mj-lt"/>
              </a:rPr>
              <a:t>3.  She engages with Olay content</a:t>
            </a:r>
            <a:endParaRPr lang="en-US" sz="2000" b="1" dirty="0">
              <a:latin typeface="+mj-lt"/>
            </a:endParaRPr>
          </a:p>
        </p:txBody>
      </p:sp>
      <p:pic>
        <p:nvPicPr>
          <p:cNvPr id="30729" name="Picture 1"/>
          <p:cNvPicPr>
            <a:picLocks noChangeAspect="1" noChangeArrowheads="1"/>
          </p:cNvPicPr>
          <p:nvPr/>
        </p:nvPicPr>
        <p:blipFill>
          <a:blip r:embed="rId3" cstate="print"/>
          <a:srcRect/>
          <a:stretch>
            <a:fillRect/>
          </a:stretch>
        </p:blipFill>
        <p:spPr bwMode="auto">
          <a:xfrm>
            <a:off x="1905000" y="1905000"/>
            <a:ext cx="935038" cy="1555750"/>
          </a:xfrm>
          <a:prstGeom prst="rect">
            <a:avLst/>
          </a:prstGeom>
          <a:noFill/>
          <a:ln w="9525">
            <a:noFill/>
            <a:miter lim="800000"/>
            <a:headEnd/>
            <a:tailEnd/>
          </a:ln>
        </p:spPr>
      </p:pic>
      <p:pic>
        <p:nvPicPr>
          <p:cNvPr id="30730" name="Picture 4"/>
          <p:cNvPicPr>
            <a:picLocks noChangeAspect="1" noChangeArrowheads="1"/>
          </p:cNvPicPr>
          <p:nvPr/>
        </p:nvPicPr>
        <p:blipFill>
          <a:blip r:embed="rId4" cstate="print"/>
          <a:srcRect/>
          <a:stretch>
            <a:fillRect/>
          </a:stretch>
        </p:blipFill>
        <p:spPr bwMode="auto">
          <a:xfrm>
            <a:off x="5029200" y="2057400"/>
            <a:ext cx="2011186" cy="1295399"/>
          </a:xfrm>
          <a:prstGeom prst="rect">
            <a:avLst/>
          </a:prstGeom>
          <a:noFill/>
          <a:ln w="38100">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1295400" y="4648200"/>
            <a:ext cx="1808163" cy="1238250"/>
          </a:xfrm>
          <a:prstGeom prst="rect">
            <a:avLst/>
          </a:prstGeom>
          <a:noFill/>
          <a:ln w="9525">
            <a:solidFill>
              <a:schemeClr val="bg1">
                <a:lumMod val="50000"/>
              </a:schemeClr>
            </a:solidFill>
            <a:miter lim="800000"/>
            <a:headEnd/>
            <a:tailEnd/>
          </a:ln>
          <a:effectLst/>
        </p:spPr>
      </p:pic>
      <p:sp>
        <p:nvSpPr>
          <p:cNvPr id="28"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pic>
        <p:nvPicPr>
          <p:cNvPr id="1026" name="Picture 2"/>
          <p:cNvPicPr>
            <a:picLocks noChangeAspect="1" noChangeArrowheads="1"/>
          </p:cNvPicPr>
          <p:nvPr/>
        </p:nvPicPr>
        <p:blipFill>
          <a:blip r:embed="rId6" cstate="print"/>
          <a:srcRect/>
          <a:stretch>
            <a:fillRect/>
          </a:stretch>
        </p:blipFill>
        <p:spPr bwMode="auto">
          <a:xfrm>
            <a:off x="7086600" y="2001540"/>
            <a:ext cx="838200" cy="317138"/>
          </a:xfrm>
          <a:prstGeom prst="rect">
            <a:avLst/>
          </a:prstGeom>
          <a:noFill/>
          <a:ln w="9525">
            <a:noFill/>
            <a:miter lim="800000"/>
            <a:headEnd/>
            <a:tailEnd/>
          </a:ln>
          <a:effectLst/>
        </p:spPr>
      </p:pic>
      <p:pic>
        <p:nvPicPr>
          <p:cNvPr id="1027" name="Picture 3"/>
          <p:cNvPicPr>
            <a:picLocks noChangeAspect="1" noChangeArrowheads="1"/>
          </p:cNvPicPr>
          <p:nvPr/>
        </p:nvPicPr>
        <p:blipFill>
          <a:blip r:embed="rId7" cstate="print"/>
          <a:srcRect/>
          <a:stretch>
            <a:fillRect/>
          </a:stretch>
        </p:blipFill>
        <p:spPr bwMode="auto">
          <a:xfrm>
            <a:off x="7086600" y="2397825"/>
            <a:ext cx="990600" cy="447818"/>
          </a:xfrm>
          <a:prstGeom prst="rect">
            <a:avLst/>
          </a:prstGeom>
          <a:noFill/>
          <a:ln w="9525">
            <a:noFill/>
            <a:miter lim="800000"/>
            <a:headEnd/>
            <a:tailEnd/>
          </a:ln>
          <a:effectLst/>
        </p:spPr>
      </p:pic>
      <p:pic>
        <p:nvPicPr>
          <p:cNvPr id="3" name="Picture 2"/>
          <p:cNvPicPr>
            <a:picLocks noChangeAspect="1" noChangeArrowheads="1"/>
          </p:cNvPicPr>
          <p:nvPr/>
        </p:nvPicPr>
        <p:blipFill>
          <a:blip r:embed="rId8" cstate="print"/>
          <a:srcRect/>
          <a:stretch>
            <a:fillRect/>
          </a:stretch>
        </p:blipFill>
        <p:spPr bwMode="auto">
          <a:xfrm>
            <a:off x="7086600" y="2971800"/>
            <a:ext cx="1014412" cy="366712"/>
          </a:xfrm>
          <a:prstGeom prst="rect">
            <a:avLst/>
          </a:prstGeom>
          <a:noFill/>
          <a:ln w="9525">
            <a:noFill/>
            <a:miter lim="800000"/>
            <a:headEnd/>
            <a:tailEnd/>
          </a:ln>
          <a:effectLst/>
        </p:spPr>
      </p:pic>
      <p:sp>
        <p:nvSpPr>
          <p:cNvPr id="37" name="Rounded Rectangle 36"/>
          <p:cNvSpPr/>
          <p:nvPr/>
        </p:nvSpPr>
        <p:spPr bwMode="auto">
          <a:xfrm>
            <a:off x="5633850" y="4572000"/>
            <a:ext cx="2209800" cy="304800"/>
          </a:xfrm>
          <a:prstGeom prst="roundRect">
            <a:avLst/>
          </a:prstGeom>
          <a:solidFill>
            <a:schemeClr val="bg1">
              <a:lumMod val="6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Read Reviews</a:t>
            </a:r>
          </a:p>
        </p:txBody>
      </p:sp>
      <p:sp>
        <p:nvSpPr>
          <p:cNvPr id="38" name="Rounded Rectangle 37"/>
          <p:cNvSpPr/>
          <p:nvPr/>
        </p:nvSpPr>
        <p:spPr bwMode="auto">
          <a:xfrm>
            <a:off x="5633850" y="5029200"/>
            <a:ext cx="2209800" cy="304800"/>
          </a:xfrm>
          <a:prstGeom prst="roundRect">
            <a:avLst/>
          </a:prstGeom>
          <a:solidFill>
            <a:schemeClr val="bg1">
              <a:lumMod val="6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b="1" dirty="0" smtClean="0">
                <a:latin typeface="+mn-lt"/>
              </a:rPr>
              <a:t>Buy Now/Where to Buy</a:t>
            </a:r>
            <a:endParaRPr kumimoji="0" lang="en-US" sz="1400" b="1" i="0" u="none" strike="noStrike" cap="none" normalizeH="0" baseline="0" dirty="0" smtClean="0">
              <a:ln>
                <a:noFill/>
              </a:ln>
              <a:solidFill>
                <a:srgbClr val="000000"/>
              </a:solidFill>
              <a:effectLst/>
              <a:latin typeface="+mn-lt"/>
            </a:endParaRPr>
          </a:p>
        </p:txBody>
      </p:sp>
      <p:sp>
        <p:nvSpPr>
          <p:cNvPr id="39" name="Rounded Rectangle 38"/>
          <p:cNvSpPr/>
          <p:nvPr/>
        </p:nvSpPr>
        <p:spPr bwMode="auto">
          <a:xfrm>
            <a:off x="5633850" y="5486400"/>
            <a:ext cx="2209800" cy="304800"/>
          </a:xfrm>
          <a:prstGeom prst="roundRect">
            <a:avLst/>
          </a:prstGeom>
          <a:solidFill>
            <a:schemeClr val="bg1">
              <a:lumMod val="6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marL="0" marR="0" indent="0" algn="ctr"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b="1" dirty="0" err="1" smtClean="0">
                <a:latin typeface="+mn-lt"/>
              </a:rPr>
              <a:t>OlayForYou</a:t>
            </a:r>
            <a:r>
              <a:rPr lang="en-US" b="1" dirty="0" smtClean="0">
                <a:latin typeface="+mn-lt"/>
              </a:rPr>
              <a:t> Consultation</a:t>
            </a:r>
            <a:endParaRPr kumimoji="0" lang="en-US" sz="1400" b="1" i="0" u="none" strike="noStrike" cap="none" normalizeH="0" baseline="0" dirty="0" smtClean="0">
              <a:ln>
                <a:noFill/>
              </a:ln>
              <a:solidFill>
                <a:srgbClr val="000000"/>
              </a:solidFill>
              <a:effectLst/>
              <a:latin typeface="+mn-lt"/>
            </a:endParaRPr>
          </a:p>
        </p:txBody>
      </p:sp>
      <p:sp>
        <p:nvSpPr>
          <p:cNvPr id="27" name="TextBox 26"/>
          <p:cNvSpPr txBox="1"/>
          <p:nvPr/>
        </p:nvSpPr>
        <p:spPr>
          <a:xfrm>
            <a:off x="2634016" y="6400800"/>
            <a:ext cx="4114800" cy="461665"/>
          </a:xfrm>
          <a:prstGeom prst="rect">
            <a:avLst/>
          </a:prstGeom>
          <a:noFill/>
        </p:spPr>
        <p:txBody>
          <a:bodyPr wrap="square" rtlCol="0">
            <a:spAutoFit/>
          </a:bodyPr>
          <a:lstStyle/>
          <a:p>
            <a:pPr algn="ctr"/>
            <a:r>
              <a:rPr lang="en-US" sz="1200" dirty="0" smtClean="0">
                <a:solidFill>
                  <a:schemeClr val="bg1"/>
                </a:solidFill>
                <a:latin typeface="+mn-lt"/>
              </a:rPr>
              <a:t>Consumer Journey is the same for Desktop and Mobile Search, but the content experience will be different</a:t>
            </a:r>
          </a:p>
        </p:txBody>
      </p:sp>
      <p:sp>
        <p:nvSpPr>
          <p:cNvPr id="29" name="Chevron 28"/>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Preferred landing pages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Preferred Landing Pages?</a:t>
            </a:r>
            <a:endParaRPr lang="en-US" sz="3000" dirty="0"/>
          </a:p>
        </p:txBody>
      </p:sp>
      <p:sp>
        <p:nvSpPr>
          <p:cNvPr id="9" name="Content Placeholder 2"/>
          <p:cNvSpPr>
            <a:spLocks noGrp="1"/>
          </p:cNvSpPr>
          <p:nvPr>
            <p:ph idx="1"/>
          </p:nvPr>
        </p:nvSpPr>
        <p:spPr>
          <a:xfrm>
            <a:off x="304800" y="838200"/>
            <a:ext cx="8077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understanding Preferred Landing Page (PLP) best practices and mapping gold keywords to relevant PLPs. It is imperative that the search agency understand why PLP mapping is important, and how to map gold keywords to PLPs(where to look, how to look, what to look for, tools to use). The search agency is also responsible for revisiting and refining mapped PLPs when necessary.</a:t>
            </a:r>
          </a:p>
          <a:p>
            <a:pPr marL="0" indent="0">
              <a:spcBef>
                <a:spcPts val="0"/>
              </a:spcBef>
            </a:pPr>
            <a:endParaRPr lang="en-US" sz="14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600" b="1" dirty="0" smtClean="0"/>
              <a:t>: </a:t>
            </a:r>
            <a:r>
              <a:rPr lang="en-US" sz="1400" dirty="0" smtClean="0"/>
              <a:t>The creative agency should understand the importance of preferred landing page content optimization in relation to the mapped gold keyword.</a:t>
            </a:r>
            <a:endParaRPr lang="en-US" sz="1400" b="1" dirty="0" smtClean="0"/>
          </a:p>
          <a:p>
            <a:pPr marL="0" indent="0">
              <a:spcBef>
                <a:spcPts val="0"/>
              </a:spcBef>
            </a:pPr>
            <a:endParaRPr lang="en-US" sz="1400" dirty="0" smtClean="0"/>
          </a:p>
          <a:p>
            <a:pPr marL="0" indent="0">
              <a:spcBef>
                <a:spcPts val="0"/>
              </a:spcBef>
            </a:pPr>
            <a:r>
              <a:rPr lang="en-US" sz="1800" b="1" dirty="0" smtClean="0"/>
              <a:t>Marketing</a:t>
            </a:r>
            <a:r>
              <a:rPr lang="en-US" sz="1800" dirty="0" smtClean="0"/>
              <a:t>:</a:t>
            </a:r>
            <a:r>
              <a:rPr lang="en-US" sz="1800" b="1" dirty="0" smtClean="0"/>
              <a:t> </a:t>
            </a:r>
            <a:r>
              <a:rPr lang="en-US" sz="1400" dirty="0" smtClean="0"/>
              <a:t>The Marketing team should understand the best practices for mapping gold keywords to preferred landing pages and the importance of providing supportive, relevant content on the Olay Website that fulfills a users search intent. </a:t>
            </a:r>
          </a:p>
          <a:p>
            <a:pPr marL="0" indent="0">
              <a:spcBef>
                <a:spcPts val="0"/>
              </a:spcBef>
            </a:pPr>
            <a:endParaRPr lang="en-US" sz="1400"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the best practices of mapping gold keywords to relevant preferred landing page and how PLP selection affects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133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810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04800" y="4724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Preferred Landing Page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Keyword Mapping Process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Preferred Landing Pages Best Practices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Preferred Landing Page Selection Steps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Preferred Landing Page Selection Example</a:t>
            </a:r>
            <a:endParaRPr lang="en-US" sz="18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Preferred Landing Pages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Keyword Mapping Process</a:t>
            </a:r>
          </a:p>
        </p:txBody>
      </p:sp>
      <p:sp>
        <p:nvSpPr>
          <p:cNvPr id="16" name="TextBox 15"/>
          <p:cNvSpPr txBox="1"/>
          <p:nvPr/>
        </p:nvSpPr>
        <p:spPr>
          <a:xfrm>
            <a:off x="457200" y="1295400"/>
            <a:ext cx="8001000" cy="584775"/>
          </a:xfrm>
          <a:prstGeom prst="rect">
            <a:avLst/>
          </a:prstGeom>
          <a:noFill/>
        </p:spPr>
        <p:txBody>
          <a:bodyPr wrap="square" rtlCol="0">
            <a:spAutoFit/>
          </a:bodyPr>
          <a:lstStyle/>
          <a:p>
            <a:pPr fontAlgn="auto">
              <a:spcBef>
                <a:spcPts val="0"/>
              </a:spcBef>
              <a:spcAft>
                <a:spcPts val="0"/>
              </a:spcAft>
            </a:pPr>
            <a:r>
              <a:rPr lang="en-US" sz="1600" dirty="0" smtClean="0">
                <a:latin typeface="Calibri"/>
              </a:rPr>
              <a:t>The next step in the SEO process is to match each gold keyword phrase to relevant, content-rich page on the Olay Website that defines the theme of the gold keyword phrase. </a:t>
            </a:r>
          </a:p>
        </p:txBody>
      </p:sp>
      <p:sp>
        <p:nvSpPr>
          <p:cNvPr id="23" name="Rounded Rectangle 22"/>
          <p:cNvSpPr/>
          <p:nvPr/>
        </p:nvSpPr>
        <p:spPr bwMode="auto">
          <a:xfrm>
            <a:off x="5791200" y="2514600"/>
            <a:ext cx="3124200" cy="1066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“skin care”</a:t>
            </a:r>
          </a:p>
          <a:p>
            <a:pPr fontAlgn="auto">
              <a:spcBef>
                <a:spcPts val="0"/>
              </a:spcBef>
              <a:spcAft>
                <a:spcPts val="0"/>
              </a:spcAft>
              <a:buFont typeface="Arial" pitchFamily="34" charset="0"/>
              <a:buChar char="•"/>
            </a:pPr>
            <a:r>
              <a:rPr lang="en-US" sz="1600" dirty="0" smtClean="0">
                <a:latin typeface="Calibri"/>
              </a:rPr>
              <a:t> “skin care products”</a:t>
            </a:r>
          </a:p>
          <a:p>
            <a:pPr fontAlgn="auto">
              <a:spcBef>
                <a:spcPts val="0"/>
              </a:spcBef>
              <a:spcAft>
                <a:spcPts val="0"/>
              </a:spcAft>
              <a:buFont typeface="Arial" pitchFamily="34" charset="0"/>
              <a:buChar char="•"/>
            </a:pPr>
            <a:r>
              <a:rPr lang="en-US" sz="1600" dirty="0" smtClean="0">
                <a:latin typeface="Calibri"/>
              </a:rPr>
              <a:t> “skin health”</a:t>
            </a:r>
          </a:p>
        </p:txBody>
      </p:sp>
      <p:sp>
        <p:nvSpPr>
          <p:cNvPr id="26" name="Left-Right Arrow 25"/>
          <p:cNvSpPr/>
          <p:nvPr/>
        </p:nvSpPr>
        <p:spPr bwMode="auto">
          <a:xfrm>
            <a:off x="2667000" y="4724400"/>
            <a:ext cx="30480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Specific Keywords</a:t>
            </a:r>
          </a:p>
        </p:txBody>
      </p:sp>
      <p:sp>
        <p:nvSpPr>
          <p:cNvPr id="27" name="Rounded Rectangle 26"/>
          <p:cNvSpPr/>
          <p:nvPr/>
        </p:nvSpPr>
        <p:spPr bwMode="auto">
          <a:xfrm>
            <a:off x="5791200" y="4495800"/>
            <a:ext cx="3124200" cy="1066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sz="1600" dirty="0" smtClean="0">
                <a:latin typeface="Calibri"/>
              </a:rPr>
              <a:t> “anti aging skin care”</a:t>
            </a:r>
          </a:p>
          <a:p>
            <a:pPr fontAlgn="auto">
              <a:spcBef>
                <a:spcPts val="0"/>
              </a:spcBef>
              <a:spcAft>
                <a:spcPts val="0"/>
              </a:spcAft>
              <a:buFont typeface="Arial" pitchFamily="34" charset="0"/>
              <a:buChar char="•"/>
            </a:pPr>
            <a:r>
              <a:rPr lang="en-US" sz="1600" dirty="0" smtClean="0">
                <a:latin typeface="Calibri"/>
              </a:rPr>
              <a:t> “body cleansing”</a:t>
            </a:r>
          </a:p>
          <a:p>
            <a:pPr fontAlgn="auto">
              <a:spcBef>
                <a:spcPts val="0"/>
              </a:spcBef>
              <a:spcAft>
                <a:spcPts val="0"/>
              </a:spcAft>
              <a:buFont typeface="Arial" pitchFamily="34" charset="0"/>
              <a:buChar char="•"/>
            </a:pPr>
            <a:r>
              <a:rPr lang="en-US" sz="1600" dirty="0" smtClean="0">
                <a:latin typeface="Calibri"/>
              </a:rPr>
              <a:t> “facial moisturizers”</a:t>
            </a:r>
          </a:p>
        </p:txBody>
      </p:sp>
      <p:graphicFrame>
        <p:nvGraphicFramePr>
          <p:cNvPr id="15" name="Diagram 14"/>
          <p:cNvGraphicFramePr/>
          <p:nvPr/>
        </p:nvGraphicFramePr>
        <p:xfrm>
          <a:off x="228600" y="1981200"/>
          <a:ext cx="38100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Left-Right Arrow 16"/>
          <p:cNvSpPr/>
          <p:nvPr/>
        </p:nvSpPr>
        <p:spPr bwMode="auto">
          <a:xfrm>
            <a:off x="3429000" y="27432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Generic Keywords</a:t>
            </a:r>
          </a:p>
        </p:txBody>
      </p:sp>
    </p:spTree>
  </p:cSld>
  <p:clrMapOvr>
    <a:masterClrMapping/>
  </p:clrMapOvr>
  <p:transition spd="med"/>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174</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graphicFrame>
        <p:nvGraphicFramePr>
          <p:cNvPr id="12" name="Table 11"/>
          <p:cNvGraphicFramePr>
            <a:graphicFrameLocks noGrp="1"/>
          </p:cNvGraphicFramePr>
          <p:nvPr/>
        </p:nvGraphicFramePr>
        <p:xfrm>
          <a:off x="152400" y="2471647"/>
          <a:ext cx="4895035" cy="4386353"/>
        </p:xfrm>
        <a:graphic>
          <a:graphicData uri="http://schemas.openxmlformats.org/drawingml/2006/table">
            <a:tbl>
              <a:tblPr firstRow="1" bandRow="1">
                <a:tableStyleId>{5C22544A-7EE6-4342-B048-85BDC9FD1C3A}</a:tableStyleId>
              </a:tblPr>
              <a:tblGrid>
                <a:gridCol w="4686755"/>
                <a:gridCol w="208280"/>
              </a:tblGrid>
              <a:tr h="217796">
                <a:tc>
                  <a:txBody>
                    <a:bodyPr/>
                    <a:lstStyle/>
                    <a:p>
                      <a:pPr marL="342900" indent="-342900">
                        <a:buFont typeface="Arial" pitchFamily="34" charset="0"/>
                        <a:buChar char="•"/>
                      </a:pPr>
                      <a:r>
                        <a:rPr lang="en-US" sz="1400" b="1" baseline="0" dirty="0" smtClean="0">
                          <a:solidFill>
                            <a:schemeClr val="tx1"/>
                          </a:solidFill>
                        </a:rPr>
                        <a:t>Map High Volume Keyword Phrases to High Level Pages. </a:t>
                      </a:r>
                      <a:r>
                        <a:rPr lang="en-US" sz="1200" b="0" baseline="0" dirty="0" smtClean="0">
                          <a:solidFill>
                            <a:schemeClr val="tx1"/>
                          </a:solidFill>
                        </a:rPr>
                        <a:t>High level pages tend to be more general.</a:t>
                      </a:r>
                      <a:r>
                        <a:rPr lang="en-US" sz="1400" b="1" baseline="0" dirty="0" smtClean="0">
                          <a:solidFill>
                            <a:schemeClr val="tx1"/>
                          </a:solidFill>
                        </a:rPr>
                        <a:t> </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200" b="1" dirty="0" smtClean="0">
                        <a:solidFill>
                          <a:schemeClr val="tx1"/>
                        </a:solidFill>
                      </a:endParaRP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dirty="0" smtClean="0">
                          <a:solidFill>
                            <a:schemeClr val="tx1"/>
                          </a:solidFill>
                        </a:rPr>
                        <a:t>Map Only One Gold</a:t>
                      </a:r>
                      <a:r>
                        <a:rPr lang="en-US" sz="1400" b="1" baseline="0" dirty="0" smtClean="0">
                          <a:solidFill>
                            <a:schemeClr val="tx1"/>
                          </a:solidFill>
                        </a:rPr>
                        <a:t> Keyword Phrase per Page </a:t>
                      </a:r>
                      <a:r>
                        <a:rPr lang="en-US" sz="1200" b="0" baseline="0" dirty="0" smtClean="0">
                          <a:solidFill>
                            <a:schemeClr val="tx1"/>
                          </a:solidFill>
                        </a:rPr>
                        <a:t>to prevent two pages competing against each other for a gold keyword phrase.</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600" b="1" dirty="0" smtClean="0">
                        <a:solidFill>
                          <a:schemeClr val="tx1"/>
                        </a:solidFill>
                      </a:endParaRP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1" dirty="0" smtClean="0">
                          <a:solidFill>
                            <a:schemeClr val="tx1"/>
                          </a:solidFill>
                        </a:rPr>
                        <a:t>Ensure Accurate R</a:t>
                      </a:r>
                      <a:r>
                        <a:rPr lang="en-US" sz="1600" b="1" baseline="0" dirty="0" smtClean="0">
                          <a:solidFill>
                            <a:schemeClr val="tx1"/>
                          </a:solidFill>
                        </a:rPr>
                        <a:t>epresentation - </a:t>
                      </a:r>
                      <a:r>
                        <a:rPr lang="en-US" sz="1400" b="0" baseline="0" dirty="0" smtClean="0">
                          <a:solidFill>
                            <a:schemeClr val="tx1"/>
                          </a:solidFill>
                        </a:rPr>
                        <a:t> </a:t>
                      </a:r>
                      <a:r>
                        <a:rPr lang="en-US" sz="1200" b="0" baseline="0" dirty="0" smtClean="0">
                          <a:solidFill>
                            <a:schemeClr val="tx1"/>
                          </a:solidFill>
                        </a:rPr>
                        <a:t>Ensure the keyword phrase accurately represents the theme of the page.</a:t>
                      </a:r>
                    </a:p>
                    <a:p>
                      <a:pPr marL="342900" indent="-342900">
                        <a:buFont typeface="Arial" pitchFamily="34" charset="0"/>
                        <a:buChar char="•"/>
                      </a:pPr>
                      <a:endParaRPr lang="en-US" sz="1400" b="0" baseline="0" dirty="0" smtClean="0">
                        <a:solidFill>
                          <a:schemeClr val="tx1"/>
                        </a:solidFill>
                      </a:endParaRPr>
                    </a:p>
                    <a:p>
                      <a:pPr marL="342900" indent="-342900">
                        <a:buFont typeface="Arial" pitchFamily="34" charset="0"/>
                        <a:buChar char="•"/>
                      </a:pPr>
                      <a:r>
                        <a:rPr lang="en-US" sz="1400" b="1" dirty="0" smtClean="0">
                          <a:solidFill>
                            <a:schemeClr val="tx1"/>
                          </a:solidFill>
                        </a:rPr>
                        <a:t>Keyword</a:t>
                      </a:r>
                      <a:r>
                        <a:rPr lang="en-US" sz="1400" b="1" baseline="0" dirty="0" smtClean="0">
                          <a:solidFill>
                            <a:schemeClr val="tx1"/>
                          </a:solidFill>
                        </a:rPr>
                        <a:t> Phrase Density – </a:t>
                      </a:r>
                      <a:r>
                        <a:rPr lang="en-US" sz="1200" b="0" baseline="0" dirty="0" smtClean="0">
                          <a:solidFill>
                            <a:schemeClr val="tx1"/>
                          </a:solidFill>
                        </a:rPr>
                        <a:t>Ensure that the gold keyword phrase is at least once every 30-40 words (2-3% density).</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Fulfills User Search Intent – </a:t>
                      </a:r>
                      <a:r>
                        <a:rPr lang="en-US" sz="1200" b="0" baseline="0" dirty="0" smtClean="0">
                          <a:solidFill>
                            <a:schemeClr val="tx1"/>
                          </a:solidFill>
                        </a:rPr>
                        <a:t>Ensure that the landing page fulfills the intent of the users search query and was chosen with user expectations in mind.</a:t>
                      </a:r>
                      <a:endParaRPr lang="en-US" sz="1400" b="1"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152400" y="3124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152400" y="38100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44958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Preferred Landing Pages</a:t>
            </a:r>
            <a:endParaRPr lang="en-US" sz="3000" b="1" kern="0" dirty="0">
              <a:solidFill>
                <a:sysClr val="windowText" lastClr="000000"/>
              </a:solidFill>
              <a:latin typeface="Calibri"/>
            </a:endParaRPr>
          </a:p>
        </p:txBody>
      </p:sp>
      <p:sp>
        <p:nvSpPr>
          <p:cNvPr id="29" name="Rounded Rectangle 28"/>
          <p:cNvSpPr/>
          <p:nvPr/>
        </p:nvSpPr>
        <p:spPr bwMode="auto">
          <a:xfrm>
            <a:off x="457200" y="1981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Mapping Gold Keyword Phrases to Preferred Landing Pages</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solidFill>
                  <a:schemeClr val="tx1"/>
                </a:solidFill>
                <a:latin typeface="+mn-lt"/>
                <a:cs typeface="Arial" pitchFamily="34" charset="0"/>
              </a:rPr>
              <a:t>Mapping gold keyword phrases to appropriate, relevant landing pages is a very important phase in the SEO process. Mapped gold keyword phrases make the basis of optimization efforts on the page.</a:t>
            </a:r>
            <a:endParaRPr lang="en-US" sz="600" b="1" dirty="0" smtClean="0"/>
          </a:p>
          <a:p>
            <a:pPr>
              <a:spcBef>
                <a:spcPts val="0"/>
              </a:spcBef>
              <a:buClrTx/>
            </a:pPr>
            <a:r>
              <a:rPr lang="en-US" sz="1800" b="1" dirty="0" smtClean="0"/>
              <a:t>                                                 </a:t>
            </a:r>
          </a:p>
        </p:txBody>
      </p:sp>
      <p:cxnSp>
        <p:nvCxnSpPr>
          <p:cNvPr id="31" name="Straight Connector 30"/>
          <p:cNvCxnSpPr/>
          <p:nvPr/>
        </p:nvCxnSpPr>
        <p:spPr bwMode="auto">
          <a:xfrm>
            <a:off x="152400" y="5029200"/>
            <a:ext cx="4495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bwMode="auto">
          <a:xfrm>
            <a:off x="152400" y="5791200"/>
            <a:ext cx="4495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aphicFrame>
        <p:nvGraphicFramePr>
          <p:cNvPr id="42" name="Table 41"/>
          <p:cNvGraphicFramePr>
            <a:graphicFrameLocks noGrp="1"/>
          </p:cNvGraphicFramePr>
          <p:nvPr/>
        </p:nvGraphicFramePr>
        <p:xfrm>
          <a:off x="4724400" y="2514600"/>
          <a:ext cx="4895035" cy="4386353"/>
        </p:xfrm>
        <a:graphic>
          <a:graphicData uri="http://schemas.openxmlformats.org/drawingml/2006/table">
            <a:tbl>
              <a:tblPr firstRow="1" bandRow="1">
                <a:tableStyleId>{5C22544A-7EE6-4342-B048-85BDC9FD1C3A}</a:tableStyleId>
              </a:tblPr>
              <a:tblGrid>
                <a:gridCol w="4343400"/>
                <a:gridCol w="551635"/>
              </a:tblGrid>
              <a:tr h="217796">
                <a:tc>
                  <a:txBody>
                    <a:bodyPr/>
                    <a:lstStyle/>
                    <a:p>
                      <a:pPr marL="342900" indent="-342900">
                        <a:buFont typeface="Arial" pitchFamily="34" charset="0"/>
                        <a:buChar char="•"/>
                      </a:pPr>
                      <a:r>
                        <a:rPr lang="en-US" sz="1400" b="1" dirty="0" smtClean="0">
                          <a:solidFill>
                            <a:schemeClr val="tx1"/>
                          </a:solidFill>
                        </a:rPr>
                        <a:t>Ensure No Other Gold Keyword Phrase </a:t>
                      </a:r>
                      <a:r>
                        <a:rPr lang="en-US" sz="1200" b="0" dirty="0" smtClean="0">
                          <a:solidFill>
                            <a:schemeClr val="tx1"/>
                          </a:solidFill>
                        </a:rPr>
                        <a:t>would be better suited for the landing page.</a:t>
                      </a:r>
                      <a:endParaRPr lang="en-US" sz="14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None/>
                      </a:pPr>
                      <a:endParaRPr lang="en-US" sz="8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Content is Located in Users Line of Vision </a:t>
                      </a:r>
                      <a:r>
                        <a:rPr lang="en-US" sz="1200" b="1" baseline="0" dirty="0" smtClean="0">
                          <a:solidFill>
                            <a:schemeClr val="tx1"/>
                          </a:solidFill>
                        </a:rPr>
                        <a:t>– </a:t>
                      </a:r>
                      <a:r>
                        <a:rPr lang="en-US" sz="1200" b="0" baseline="0" dirty="0" smtClean="0">
                          <a:solidFill>
                            <a:schemeClr val="tx1"/>
                          </a:solidFill>
                        </a:rPr>
                        <a:t>All important content should be above the fold.</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None/>
                      </a:pPr>
                      <a:endParaRPr lang="en-US" sz="600" b="0" dirty="0" smtClean="0">
                        <a:solidFill>
                          <a:schemeClr val="tx1"/>
                        </a:solidFill>
                      </a:endParaRPr>
                    </a:p>
                    <a:p>
                      <a:pPr marL="342900" indent="-342900">
                        <a:buFont typeface="Arial" pitchFamily="34" charset="0"/>
                        <a:buChar char="•"/>
                      </a:pPr>
                      <a:r>
                        <a:rPr lang="en-US" sz="1400" b="1" dirty="0" smtClean="0">
                          <a:solidFill>
                            <a:schemeClr val="tx1"/>
                          </a:solidFill>
                        </a:rPr>
                        <a:t>Easy</a:t>
                      </a:r>
                      <a:r>
                        <a:rPr lang="en-US" sz="1400" b="1" baseline="0" dirty="0" smtClean="0">
                          <a:solidFill>
                            <a:schemeClr val="tx1"/>
                          </a:solidFill>
                        </a:rPr>
                        <a:t> Navigation to Other Olay Pages- </a:t>
                      </a:r>
                      <a:r>
                        <a:rPr lang="en-US" sz="1400" b="0" baseline="0" dirty="0" smtClean="0">
                          <a:solidFill>
                            <a:schemeClr val="tx1"/>
                          </a:solidFill>
                        </a:rPr>
                        <a:t> </a:t>
                      </a:r>
                      <a:r>
                        <a:rPr lang="en-US" sz="1200" b="0" baseline="0" dirty="0" smtClean="0">
                          <a:solidFill>
                            <a:schemeClr val="tx1"/>
                          </a:solidFill>
                        </a:rPr>
                        <a:t>Ensure that the user can easily reach other pages on the website.</a:t>
                      </a:r>
                    </a:p>
                    <a:p>
                      <a:pPr marL="342900" indent="-342900">
                        <a:buFont typeface="Arial" pitchFamily="34" charset="0"/>
                        <a:buChar char="•"/>
                      </a:pPr>
                      <a:endParaRPr lang="en-US" sz="14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Look at the Content of Top Ranking Pages for Gold Keyword Phrase – </a:t>
                      </a:r>
                      <a:r>
                        <a:rPr lang="en-US" sz="1200" b="0" baseline="0" dirty="0" smtClean="0">
                          <a:solidFill>
                            <a:schemeClr val="tx1"/>
                          </a:solidFill>
                        </a:rPr>
                        <a:t>Does Olay have similar content?</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Crawlability of Landing Page – </a:t>
                      </a:r>
                      <a:r>
                        <a:rPr lang="en-US" sz="1200" b="0" baseline="0" dirty="0" smtClean="0">
                          <a:solidFill>
                            <a:schemeClr val="tx1"/>
                          </a:solidFill>
                        </a:rPr>
                        <a:t>Ensure that the landing page is crawlable from a search engine spider perspective. Crawlability Information found in </a:t>
                      </a:r>
                      <a:r>
                        <a:rPr lang="en-US" sz="1200" b="1" baseline="0" dirty="0" smtClean="0">
                          <a:solidFill>
                            <a:schemeClr val="tx1"/>
                          </a:solidFill>
                          <a:hlinkClick r:id="" action="ppaction://noaction"/>
                        </a:rPr>
                        <a:t>Technical Best Practices</a:t>
                      </a:r>
                      <a:r>
                        <a:rPr lang="en-US" sz="1200" b="0" baseline="0" dirty="0" smtClean="0">
                          <a:solidFill>
                            <a:schemeClr val="tx1"/>
                          </a:solidFill>
                        </a:rPr>
                        <a:t>.</a:t>
                      </a:r>
                      <a:endParaRPr lang="en-US" sz="1400" b="1"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46" name="Straight Connector 45"/>
          <p:cNvCxnSpPr/>
          <p:nvPr/>
        </p:nvCxnSpPr>
        <p:spPr bwMode="auto">
          <a:xfrm>
            <a:off x="4419600" y="3124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7" name="Straight Connector 46"/>
          <p:cNvCxnSpPr/>
          <p:nvPr/>
        </p:nvCxnSpPr>
        <p:spPr bwMode="auto">
          <a:xfrm>
            <a:off x="4495800" y="38100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8" name="Straight Connector 47"/>
          <p:cNvCxnSpPr/>
          <p:nvPr/>
        </p:nvCxnSpPr>
        <p:spPr bwMode="auto">
          <a:xfrm>
            <a:off x="4495800" y="44958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9" name="Straight Connector 48"/>
          <p:cNvCxnSpPr/>
          <p:nvPr/>
        </p:nvCxnSpPr>
        <p:spPr bwMode="auto">
          <a:xfrm>
            <a:off x="4495800" y="5029200"/>
            <a:ext cx="4495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bwMode="auto">
          <a:xfrm>
            <a:off x="4495800" y="5791200"/>
            <a:ext cx="44958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med"/>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Preferred Landing Pages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Selecting PLP’s to Map to Gold Keywords - Steps</a:t>
            </a:r>
          </a:p>
        </p:txBody>
      </p:sp>
      <p:sp>
        <p:nvSpPr>
          <p:cNvPr id="7" name="Content Placeholder 2"/>
          <p:cNvSpPr>
            <a:spLocks noGrp="1"/>
          </p:cNvSpPr>
          <p:nvPr>
            <p:ph idx="1"/>
          </p:nvPr>
        </p:nvSpPr>
        <p:spPr>
          <a:xfrm>
            <a:off x="381000" y="1447800"/>
            <a:ext cx="8229600" cy="4876800"/>
          </a:xfrm>
        </p:spPr>
        <p:txBody>
          <a:bodyPr/>
          <a:lstStyle/>
          <a:p>
            <a:pPr>
              <a:buClrTx/>
              <a:buFont typeface="+mj-lt"/>
              <a:buAutoNum type="arabicPeriod"/>
            </a:pPr>
            <a:r>
              <a:rPr lang="en-US" sz="1600" b="1" dirty="0" smtClean="0">
                <a:solidFill>
                  <a:schemeClr val="tx1"/>
                </a:solidFill>
                <a:latin typeface="+mn-lt"/>
                <a:cs typeface="Arial" pitchFamily="34" charset="0"/>
              </a:rPr>
              <a:t>Begi</a:t>
            </a:r>
            <a:r>
              <a:rPr lang="en-US" sz="1600" b="1" dirty="0" smtClean="0">
                <a:latin typeface="+mn-lt"/>
                <a:cs typeface="Arial" pitchFamily="34" charset="0"/>
              </a:rPr>
              <a:t>n with list of URLs and gold keywords</a:t>
            </a:r>
          </a:p>
          <a:p>
            <a:pPr>
              <a:buClrTx/>
              <a:buFont typeface="+mj-lt"/>
              <a:buAutoNum type="arabicPeriod"/>
            </a:pPr>
            <a:r>
              <a:rPr lang="en-US" sz="1600" b="1" dirty="0" smtClean="0">
                <a:latin typeface="+mn-lt"/>
                <a:cs typeface="Arial" pitchFamily="34" charset="0"/>
              </a:rPr>
              <a:t>Run a search in the top search engine for all gold keywords</a:t>
            </a:r>
          </a:p>
          <a:p>
            <a:pPr lvl="2">
              <a:buFont typeface="+mj-lt"/>
              <a:buAutoNum type="arabicPeriod"/>
            </a:pPr>
            <a:r>
              <a:rPr lang="en-US" sz="1400" dirty="0" smtClean="0">
                <a:latin typeface="+mn-lt"/>
                <a:cs typeface="Arial" pitchFamily="34" charset="0"/>
              </a:rPr>
              <a:t>Determine if Olay pages are already ranking for the keyword phrase. Look at the content of Web pages that are ranking in the top positions for that keyword and determine if Olay has a page that provides similar, relevant content.</a:t>
            </a:r>
            <a:endParaRPr lang="en-US" sz="1400" dirty="0" smtClean="0">
              <a:solidFill>
                <a:schemeClr val="tx1"/>
              </a:solidFill>
              <a:latin typeface="+mn-lt"/>
              <a:cs typeface="Arial" pitchFamily="34" charset="0"/>
            </a:endParaRPr>
          </a:p>
          <a:p>
            <a:pPr>
              <a:buClrTx/>
              <a:buFont typeface="+mj-lt"/>
              <a:buAutoNum type="arabicPeriod"/>
            </a:pPr>
            <a:r>
              <a:rPr lang="en-US" sz="1600" b="1" dirty="0" smtClean="0">
                <a:latin typeface="+mn-lt"/>
                <a:cs typeface="Arial" pitchFamily="34" charset="0"/>
              </a:rPr>
              <a:t>Start with high level pages of the Olay Website</a:t>
            </a:r>
          </a:p>
          <a:p>
            <a:pPr lvl="2">
              <a:buFont typeface="+mj-lt"/>
              <a:buAutoNum type="arabicPeriod"/>
            </a:pPr>
            <a:r>
              <a:rPr lang="en-US" sz="1400" dirty="0" smtClean="0">
                <a:latin typeface="+mn-lt"/>
                <a:cs typeface="Arial" pitchFamily="34" charset="0"/>
              </a:rPr>
              <a:t>High volume gold keywords, such as skin care products, should be mapped to high level pages such as the page that showcases all Olay products.</a:t>
            </a:r>
          </a:p>
          <a:p>
            <a:pPr>
              <a:buClrTx/>
              <a:buFont typeface="+mj-lt"/>
              <a:buAutoNum type="arabicPeriod"/>
            </a:pPr>
            <a:r>
              <a:rPr lang="en-US" sz="1600" b="1" dirty="0" smtClean="0">
                <a:latin typeface="+mn-lt"/>
                <a:cs typeface="Arial" pitchFamily="34" charset="0"/>
              </a:rPr>
              <a:t>Look at each pages content theme and map the gold keyword that is the most relevant to the page </a:t>
            </a:r>
          </a:p>
          <a:p>
            <a:pPr>
              <a:buClrTx/>
              <a:buFont typeface="+mj-lt"/>
              <a:buAutoNum type="arabicPeriod"/>
            </a:pPr>
            <a:r>
              <a:rPr lang="en-US" sz="1600" b="1" dirty="0" smtClean="0">
                <a:solidFill>
                  <a:schemeClr val="tx1"/>
                </a:solidFill>
                <a:latin typeface="+mn-lt"/>
                <a:cs typeface="Arial" pitchFamily="34" charset="0"/>
              </a:rPr>
              <a:t>Once completed, look at each PLP’s content and mapped gold keyword</a:t>
            </a:r>
          </a:p>
          <a:p>
            <a:pPr lvl="2">
              <a:buFont typeface="+mj-lt"/>
              <a:buAutoNum type="arabicPeriod"/>
            </a:pPr>
            <a:r>
              <a:rPr lang="en-US" sz="1400" dirty="0" smtClean="0">
                <a:solidFill>
                  <a:schemeClr val="tx1"/>
                </a:solidFill>
                <a:latin typeface="+mn-lt"/>
                <a:cs typeface="Arial" pitchFamily="34" charset="0"/>
              </a:rPr>
              <a:t>Is the gold keyword mapped to the most relevant PLP? Would any other gold keyword be a better fit? Is the PLP content similar to the content on pages ranking organically for the gold keyword?</a:t>
            </a:r>
          </a:p>
          <a:p>
            <a:pPr>
              <a:buClrTx/>
              <a:buFont typeface="+mj-lt"/>
              <a:buAutoNum type="arabicPeriod"/>
            </a:pPr>
            <a:endParaRPr lang="en-US" sz="1600" dirty="0" smtClean="0">
              <a:solidFill>
                <a:schemeClr val="tx1"/>
              </a:solidFill>
              <a:latin typeface="+mn-lt"/>
              <a:cs typeface="Arial" pitchFamily="34" charset="0"/>
            </a:endParaRPr>
          </a:p>
          <a:p>
            <a:pPr>
              <a:buClrTx/>
              <a:buFont typeface="Arial" pitchFamily="34" charset="0"/>
              <a:buChar char="•"/>
            </a:pPr>
            <a:endParaRPr lang="en-US" sz="16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PLP Selection Process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12" name="Rounded Rectangle 11"/>
          <p:cNvSpPr/>
          <p:nvPr/>
        </p:nvSpPr>
        <p:spPr bwMode="auto">
          <a:xfrm>
            <a:off x="228600" y="838200"/>
            <a:ext cx="8915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Example Gold Keyword: </a:t>
            </a:r>
            <a:r>
              <a:rPr lang="en-US" sz="1800" b="1" i="1" dirty="0" smtClean="0">
                <a:latin typeface="Calibri"/>
              </a:rPr>
              <a:t>Face Wash </a:t>
            </a:r>
          </a:p>
        </p:txBody>
      </p:sp>
      <p:sp>
        <p:nvSpPr>
          <p:cNvPr id="14" name="Rounded Rectangle 13"/>
          <p:cNvSpPr/>
          <p:nvPr/>
        </p:nvSpPr>
        <p:spPr bwMode="auto">
          <a:xfrm>
            <a:off x="228600" y="1295400"/>
            <a:ext cx="2971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t"/>
          <a:lstStyle/>
          <a:p>
            <a:pPr algn="ctr" fontAlgn="auto">
              <a:spcBef>
                <a:spcPts val="0"/>
              </a:spcBef>
              <a:spcAft>
                <a:spcPts val="0"/>
              </a:spcAft>
              <a:buClr>
                <a:srgbClr val="BA0000"/>
              </a:buClr>
            </a:pPr>
            <a:r>
              <a:rPr lang="en-US" sz="1800" b="1" dirty="0" smtClean="0">
                <a:latin typeface="Calibri"/>
              </a:rPr>
              <a:t>Possible PLPs:</a:t>
            </a:r>
          </a:p>
          <a:p>
            <a:pPr algn="ctr" fontAlgn="auto">
              <a:spcBef>
                <a:spcPts val="0"/>
              </a:spcBef>
              <a:spcAft>
                <a:spcPts val="0"/>
              </a:spcAft>
              <a:buClr>
                <a:srgbClr val="BA0000"/>
              </a:buClr>
            </a:pPr>
            <a:endParaRPr lang="en-US" sz="1100" dirty="0" smtClean="0">
              <a:latin typeface="Calibri"/>
            </a:endParaRPr>
          </a:p>
          <a:p>
            <a:pPr algn="ctr" fontAlgn="auto">
              <a:spcBef>
                <a:spcPts val="0"/>
              </a:spcBef>
              <a:spcAft>
                <a:spcPts val="0"/>
              </a:spcAft>
              <a:buClr>
                <a:srgbClr val="BA0000"/>
              </a:buClr>
            </a:pPr>
            <a:endParaRPr lang="en-US" sz="1100" b="1" dirty="0" smtClean="0">
              <a:latin typeface="Calibri"/>
            </a:endParaRPr>
          </a:p>
          <a:p>
            <a:pPr algn="ctr" fontAlgn="auto">
              <a:spcBef>
                <a:spcPts val="0"/>
              </a:spcBef>
              <a:spcAft>
                <a:spcPts val="0"/>
              </a:spcAft>
              <a:buClr>
                <a:srgbClr val="BA0000"/>
              </a:buClr>
            </a:pPr>
            <a:endParaRPr lang="en-US" sz="2000" b="1" dirty="0" smtClean="0">
              <a:latin typeface="Calibri"/>
            </a:endParaRPr>
          </a:p>
        </p:txBody>
      </p:sp>
      <p:sp>
        <p:nvSpPr>
          <p:cNvPr id="17" name="Rounded Rectangle 16"/>
          <p:cNvSpPr/>
          <p:nvPr/>
        </p:nvSpPr>
        <p:spPr bwMode="auto">
          <a:xfrm>
            <a:off x="3810000" y="1295400"/>
            <a:ext cx="2438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Page Strengths</a:t>
            </a:r>
          </a:p>
        </p:txBody>
      </p:sp>
      <p:sp>
        <p:nvSpPr>
          <p:cNvPr id="10" name="Rectangle 9"/>
          <p:cNvSpPr/>
          <p:nvPr/>
        </p:nvSpPr>
        <p:spPr bwMode="auto">
          <a:xfrm>
            <a:off x="228600" y="2209800"/>
            <a:ext cx="2971800" cy="533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200" b="1" dirty="0" smtClean="0">
                <a:solidFill>
                  <a:sysClr val="windowText" lastClr="000000"/>
                </a:solidFill>
                <a:latin typeface="Arial" charset="0"/>
              </a:rPr>
              <a:t>All Face Wash Products</a:t>
            </a:r>
          </a:p>
          <a:p>
            <a:pPr algn="ctr">
              <a:spcBef>
                <a:spcPct val="25000"/>
              </a:spcBef>
              <a:buClr>
                <a:srgbClr val="BA0000"/>
              </a:buClr>
              <a:buFont typeface="Wingdings" pitchFamily="2" charset="2"/>
              <a:buNone/>
            </a:pPr>
            <a:r>
              <a:rPr lang="en-US" sz="1000" dirty="0" smtClean="0">
                <a:solidFill>
                  <a:sysClr val="windowText" lastClr="000000"/>
                </a:solidFill>
                <a:latin typeface="Arial" charset="0"/>
              </a:rPr>
              <a:t>(/facial-cleansers/facial-cleansers)</a:t>
            </a:r>
          </a:p>
        </p:txBody>
      </p:sp>
      <p:sp>
        <p:nvSpPr>
          <p:cNvPr id="13" name="Rectangle 12"/>
          <p:cNvSpPr/>
          <p:nvPr/>
        </p:nvSpPr>
        <p:spPr bwMode="auto">
          <a:xfrm>
            <a:off x="228600" y="3429000"/>
            <a:ext cx="2971800" cy="533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200" b="1" dirty="0" smtClean="0">
                <a:solidFill>
                  <a:sysClr val="windowText" lastClr="000000"/>
                </a:solidFill>
                <a:latin typeface="Arial" charset="0"/>
              </a:rPr>
              <a:t>Deep Cleansing Face Wash</a:t>
            </a:r>
          </a:p>
        </p:txBody>
      </p:sp>
      <p:sp>
        <p:nvSpPr>
          <p:cNvPr id="16" name="Rectangle 15"/>
          <p:cNvSpPr/>
          <p:nvPr/>
        </p:nvSpPr>
        <p:spPr bwMode="auto">
          <a:xfrm>
            <a:off x="304800" y="5181600"/>
            <a:ext cx="2971800" cy="533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200" b="1" dirty="0" smtClean="0">
                <a:solidFill>
                  <a:sysClr val="windowText" lastClr="000000"/>
                </a:solidFill>
                <a:latin typeface="Arial" charset="0"/>
              </a:rPr>
              <a:t>Foaming Face Wash</a:t>
            </a:r>
          </a:p>
        </p:txBody>
      </p:sp>
      <p:sp>
        <p:nvSpPr>
          <p:cNvPr id="20" name="Rectangle 19"/>
          <p:cNvSpPr/>
          <p:nvPr/>
        </p:nvSpPr>
        <p:spPr bwMode="auto">
          <a:xfrm>
            <a:off x="3733800" y="2057400"/>
            <a:ext cx="2362200" cy="838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6% Keyword Phrase Density</a:t>
            </a:r>
          </a:p>
          <a:p>
            <a:pPr>
              <a:spcBef>
                <a:spcPct val="25000"/>
              </a:spcBef>
              <a:buFont typeface="Arial" pitchFamily="34" charset="0"/>
              <a:buChar char="•"/>
            </a:pPr>
            <a:r>
              <a:rPr lang="en-US" sz="1000" dirty="0" smtClean="0">
                <a:solidFill>
                  <a:sysClr val="windowText" lastClr="000000"/>
                </a:solidFill>
                <a:latin typeface="Arial" charset="0"/>
              </a:rPr>
              <a:t> No Current Mapped Gold Keyword</a:t>
            </a:r>
          </a:p>
          <a:p>
            <a:pPr>
              <a:spcBef>
                <a:spcPct val="25000"/>
              </a:spcBef>
              <a:buFont typeface="Arial" pitchFamily="34" charset="0"/>
              <a:buChar char="•"/>
            </a:pPr>
            <a:r>
              <a:rPr lang="en-US" sz="1000" dirty="0" smtClean="0">
                <a:solidFill>
                  <a:sysClr val="windowText" lastClr="000000"/>
                </a:solidFill>
                <a:latin typeface="Arial" charset="0"/>
              </a:rPr>
              <a:t> Supportive Content</a:t>
            </a:r>
          </a:p>
          <a:p>
            <a:pPr>
              <a:spcBef>
                <a:spcPct val="25000"/>
              </a:spcBef>
              <a:buFont typeface="Arial" pitchFamily="34" charset="0"/>
              <a:buChar char="•"/>
            </a:pPr>
            <a:r>
              <a:rPr lang="en-US" sz="1000" dirty="0" smtClean="0">
                <a:solidFill>
                  <a:sysClr val="windowText" lastClr="000000"/>
                </a:solidFill>
                <a:latin typeface="Arial" charset="0"/>
              </a:rPr>
              <a:t>Similar to Top Organic Results</a:t>
            </a:r>
          </a:p>
        </p:txBody>
      </p:sp>
      <p:sp>
        <p:nvSpPr>
          <p:cNvPr id="21" name="Rounded Rectangle 20"/>
          <p:cNvSpPr/>
          <p:nvPr/>
        </p:nvSpPr>
        <p:spPr bwMode="auto">
          <a:xfrm>
            <a:off x="6477000" y="1295400"/>
            <a:ext cx="2438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Page Weaknesses</a:t>
            </a:r>
          </a:p>
        </p:txBody>
      </p:sp>
      <p:sp>
        <p:nvSpPr>
          <p:cNvPr id="22" name="Rectangle 21"/>
          <p:cNvSpPr/>
          <p:nvPr/>
        </p:nvSpPr>
        <p:spPr bwMode="auto">
          <a:xfrm>
            <a:off x="6172200" y="2057400"/>
            <a:ext cx="2743200" cy="838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“facial cleansers” appears more often</a:t>
            </a:r>
          </a:p>
          <a:p>
            <a:pPr>
              <a:spcBef>
                <a:spcPct val="25000"/>
              </a:spcBef>
              <a:buFont typeface="Arial" pitchFamily="34" charset="0"/>
              <a:buChar char="•"/>
            </a:pPr>
            <a:r>
              <a:rPr lang="en-US" sz="1000" dirty="0" smtClean="0">
                <a:solidFill>
                  <a:sysClr val="windowText" lastClr="000000"/>
                </a:solidFill>
                <a:latin typeface="Arial" charset="0"/>
              </a:rPr>
              <a:t> “face wash” not in Meta Data</a:t>
            </a:r>
          </a:p>
          <a:p>
            <a:pPr>
              <a:spcBef>
                <a:spcPct val="25000"/>
              </a:spcBef>
              <a:buFont typeface="Arial" pitchFamily="34" charset="0"/>
              <a:buChar char="•"/>
            </a:pPr>
            <a:r>
              <a:rPr lang="en-US" sz="1000" dirty="0" smtClean="0">
                <a:solidFill>
                  <a:sysClr val="windowText" lastClr="000000"/>
                </a:solidFill>
                <a:latin typeface="Arial" charset="0"/>
              </a:rPr>
              <a:t> Other face products appear on page</a:t>
            </a:r>
          </a:p>
        </p:txBody>
      </p:sp>
      <p:sp>
        <p:nvSpPr>
          <p:cNvPr id="23" name="Right Arrow 22"/>
          <p:cNvSpPr/>
          <p:nvPr/>
        </p:nvSpPr>
        <p:spPr bwMode="auto">
          <a:xfrm>
            <a:off x="3200400" y="3429000"/>
            <a:ext cx="533400" cy="53340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5" name="Rectangle 24"/>
          <p:cNvSpPr/>
          <p:nvPr/>
        </p:nvSpPr>
        <p:spPr bwMode="auto">
          <a:xfrm>
            <a:off x="3733800" y="3276600"/>
            <a:ext cx="2362200"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4.06% Keyword Phrase Density</a:t>
            </a:r>
          </a:p>
          <a:p>
            <a:pPr>
              <a:spcBef>
                <a:spcPct val="25000"/>
              </a:spcBef>
              <a:buFont typeface="Arial" pitchFamily="34" charset="0"/>
              <a:buChar char="•"/>
            </a:pPr>
            <a:r>
              <a:rPr lang="en-US" sz="1000" dirty="0" smtClean="0">
                <a:solidFill>
                  <a:sysClr val="windowText" lastClr="000000"/>
                </a:solidFill>
                <a:latin typeface="Arial" charset="0"/>
              </a:rPr>
              <a:t> No Current Mapped Gold Keyword</a:t>
            </a:r>
          </a:p>
          <a:p>
            <a:pPr>
              <a:spcBef>
                <a:spcPct val="25000"/>
              </a:spcBef>
              <a:buFont typeface="Arial" pitchFamily="34" charset="0"/>
              <a:buChar char="•"/>
            </a:pPr>
            <a:r>
              <a:rPr lang="en-US" sz="1000" dirty="0" smtClean="0">
                <a:solidFill>
                  <a:sysClr val="windowText" lastClr="000000"/>
                </a:solidFill>
                <a:latin typeface="Arial" charset="0"/>
              </a:rPr>
              <a:t> Supportive Content</a:t>
            </a:r>
          </a:p>
          <a:p>
            <a:pPr>
              <a:spcBef>
                <a:spcPct val="25000"/>
              </a:spcBef>
              <a:buFont typeface="Arial" pitchFamily="34" charset="0"/>
              <a:buChar char="•"/>
            </a:pPr>
            <a:r>
              <a:rPr lang="en-US" sz="1000" dirty="0" smtClean="0">
                <a:solidFill>
                  <a:sysClr val="windowText" lastClr="000000"/>
                </a:solidFill>
                <a:latin typeface="Arial" charset="0"/>
              </a:rPr>
              <a:t> Appears in Meta Title</a:t>
            </a:r>
          </a:p>
        </p:txBody>
      </p:sp>
      <p:sp>
        <p:nvSpPr>
          <p:cNvPr id="26" name="Rectangle 25"/>
          <p:cNvSpPr/>
          <p:nvPr/>
        </p:nvSpPr>
        <p:spPr bwMode="auto">
          <a:xfrm>
            <a:off x="6172200" y="3276600"/>
            <a:ext cx="2743200"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“deep cleaning face wash” is more relevant</a:t>
            </a:r>
          </a:p>
          <a:p>
            <a:pPr>
              <a:spcBef>
                <a:spcPct val="25000"/>
              </a:spcBef>
              <a:buFont typeface="Arial" pitchFamily="34" charset="0"/>
              <a:buChar char="•"/>
            </a:pPr>
            <a:r>
              <a:rPr lang="en-US" sz="1000" dirty="0" smtClean="0">
                <a:solidFill>
                  <a:sysClr val="windowText" lastClr="000000"/>
                </a:solidFill>
                <a:latin typeface="Arial" charset="0"/>
              </a:rPr>
              <a:t> “face wash” not in Meta Description, Headers, or URL</a:t>
            </a:r>
          </a:p>
          <a:p>
            <a:pPr>
              <a:spcBef>
                <a:spcPct val="25000"/>
              </a:spcBef>
              <a:buFont typeface="Arial" pitchFamily="34" charset="0"/>
              <a:buChar char="•"/>
            </a:pPr>
            <a:r>
              <a:rPr lang="en-US" sz="1000" dirty="0" smtClean="0">
                <a:solidFill>
                  <a:sysClr val="windowText" lastClr="000000"/>
                </a:solidFill>
                <a:latin typeface="Arial" charset="0"/>
              </a:rPr>
              <a:t> Other pages are more relevant</a:t>
            </a:r>
          </a:p>
        </p:txBody>
      </p:sp>
      <p:sp>
        <p:nvSpPr>
          <p:cNvPr id="28" name="Rectangle 27"/>
          <p:cNvSpPr/>
          <p:nvPr/>
        </p:nvSpPr>
        <p:spPr bwMode="auto">
          <a:xfrm>
            <a:off x="3810000" y="4876800"/>
            <a:ext cx="2362200"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3.45% Keyword Phrase Density</a:t>
            </a:r>
          </a:p>
          <a:p>
            <a:pPr>
              <a:spcBef>
                <a:spcPct val="25000"/>
              </a:spcBef>
              <a:buFont typeface="Arial" pitchFamily="34" charset="0"/>
              <a:buChar char="•"/>
            </a:pPr>
            <a:r>
              <a:rPr lang="en-US" sz="1000" dirty="0" smtClean="0">
                <a:solidFill>
                  <a:sysClr val="windowText" lastClr="000000"/>
                </a:solidFill>
                <a:latin typeface="Arial" charset="0"/>
              </a:rPr>
              <a:t> No Current Mapped Gold Keyword</a:t>
            </a:r>
          </a:p>
          <a:p>
            <a:pPr>
              <a:spcBef>
                <a:spcPct val="25000"/>
              </a:spcBef>
              <a:buFont typeface="Arial" pitchFamily="34" charset="0"/>
              <a:buChar char="•"/>
            </a:pPr>
            <a:r>
              <a:rPr lang="en-US" sz="1000" dirty="0" smtClean="0">
                <a:solidFill>
                  <a:sysClr val="windowText" lastClr="000000"/>
                </a:solidFill>
                <a:latin typeface="Arial" charset="0"/>
              </a:rPr>
              <a:t> Supportive Content</a:t>
            </a:r>
          </a:p>
          <a:p>
            <a:pPr>
              <a:spcBef>
                <a:spcPct val="25000"/>
              </a:spcBef>
              <a:buFont typeface="Arial" pitchFamily="34" charset="0"/>
              <a:buChar char="•"/>
            </a:pPr>
            <a:r>
              <a:rPr lang="en-US" sz="1000" dirty="0" smtClean="0">
                <a:solidFill>
                  <a:sysClr val="windowText" lastClr="000000"/>
                </a:solidFill>
                <a:latin typeface="Arial" charset="0"/>
              </a:rPr>
              <a:t> Appears in Meta Title</a:t>
            </a:r>
          </a:p>
        </p:txBody>
      </p:sp>
      <p:sp>
        <p:nvSpPr>
          <p:cNvPr id="29" name="Rectangle 28"/>
          <p:cNvSpPr/>
          <p:nvPr/>
        </p:nvSpPr>
        <p:spPr bwMode="auto">
          <a:xfrm>
            <a:off x="6248400" y="4876800"/>
            <a:ext cx="2590800"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000" dirty="0" smtClean="0">
                <a:solidFill>
                  <a:sysClr val="windowText" lastClr="000000"/>
                </a:solidFill>
                <a:latin typeface="Arial" charset="0"/>
              </a:rPr>
              <a:t> “foaming face wash” is more relevant</a:t>
            </a:r>
          </a:p>
          <a:p>
            <a:pPr>
              <a:spcBef>
                <a:spcPct val="25000"/>
              </a:spcBef>
              <a:buFont typeface="Arial" pitchFamily="34" charset="0"/>
              <a:buChar char="•"/>
            </a:pPr>
            <a:r>
              <a:rPr lang="en-US" sz="1000" dirty="0" smtClean="0">
                <a:solidFill>
                  <a:sysClr val="windowText" lastClr="000000"/>
                </a:solidFill>
                <a:latin typeface="Arial" charset="0"/>
              </a:rPr>
              <a:t> “face wash” not in Meta Description, Headers, or URL</a:t>
            </a:r>
          </a:p>
          <a:p>
            <a:pPr>
              <a:spcBef>
                <a:spcPct val="25000"/>
              </a:spcBef>
              <a:buFont typeface="Arial" pitchFamily="34" charset="0"/>
              <a:buChar char="•"/>
            </a:pPr>
            <a:r>
              <a:rPr lang="en-US" sz="1000" dirty="0" smtClean="0">
                <a:solidFill>
                  <a:sysClr val="windowText" lastClr="000000"/>
                </a:solidFill>
                <a:latin typeface="Arial" charset="0"/>
              </a:rPr>
              <a:t> Other pages are more relevant</a:t>
            </a:r>
          </a:p>
        </p:txBody>
      </p:sp>
      <p:sp>
        <p:nvSpPr>
          <p:cNvPr id="30" name="Right Arrow 29"/>
          <p:cNvSpPr/>
          <p:nvPr/>
        </p:nvSpPr>
        <p:spPr bwMode="auto">
          <a:xfrm>
            <a:off x="3200400" y="2209800"/>
            <a:ext cx="533400" cy="53340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1" name="Right Arrow 30"/>
          <p:cNvSpPr/>
          <p:nvPr/>
        </p:nvSpPr>
        <p:spPr bwMode="auto">
          <a:xfrm>
            <a:off x="3276600" y="5181600"/>
            <a:ext cx="533400" cy="533400"/>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Tree>
  </p:cSld>
  <p:clrMapOvr>
    <a:masterClrMapping/>
  </p:clrMapOvr>
  <p:transition spd="med"/>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PLP Selection Process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12" name="Rounded Rectangle 11"/>
          <p:cNvSpPr/>
          <p:nvPr/>
        </p:nvSpPr>
        <p:spPr bwMode="auto">
          <a:xfrm>
            <a:off x="228600" y="838200"/>
            <a:ext cx="8305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Gold Keyword </a:t>
            </a:r>
            <a:r>
              <a:rPr lang="en-US" sz="1800" b="1" i="1" dirty="0" smtClean="0">
                <a:latin typeface="Calibri"/>
              </a:rPr>
              <a:t>Face Wash </a:t>
            </a:r>
            <a:r>
              <a:rPr lang="en-US" sz="1800" b="1" dirty="0" smtClean="0">
                <a:latin typeface="Calibri"/>
              </a:rPr>
              <a:t>Mapped PLP Selection</a:t>
            </a:r>
            <a:endParaRPr lang="en-US" sz="1800" b="1" i="1" dirty="0" smtClean="0">
              <a:latin typeface="Calibri"/>
            </a:endParaRPr>
          </a:p>
        </p:txBody>
      </p:sp>
      <p:sp>
        <p:nvSpPr>
          <p:cNvPr id="47" name="7-Point Star 46"/>
          <p:cNvSpPr/>
          <p:nvPr/>
        </p:nvSpPr>
        <p:spPr bwMode="auto">
          <a:xfrm>
            <a:off x="228600" y="1295400"/>
            <a:ext cx="1295400" cy="9906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100" b="1" dirty="0" smtClean="0">
                <a:solidFill>
                  <a:srgbClr val="000000"/>
                </a:solidFill>
              </a:rPr>
              <a:t>6% Keyword Phrase Density</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48" name="7-Point Star 47"/>
          <p:cNvSpPr/>
          <p:nvPr/>
        </p:nvSpPr>
        <p:spPr bwMode="auto">
          <a:xfrm>
            <a:off x="228600" y="2438400"/>
            <a:ext cx="1295400" cy="9906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100" b="1" dirty="0" smtClean="0">
                <a:solidFill>
                  <a:srgbClr val="000000"/>
                </a:solidFill>
              </a:rPr>
              <a:t>Fulfills User Intent</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49" name="7-Point Star 48"/>
          <p:cNvSpPr/>
          <p:nvPr/>
        </p:nvSpPr>
        <p:spPr bwMode="auto">
          <a:xfrm>
            <a:off x="152400" y="35814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Easy Navigation</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0" name="7-Point Star 49"/>
          <p:cNvSpPr/>
          <p:nvPr/>
        </p:nvSpPr>
        <p:spPr bwMode="auto">
          <a:xfrm>
            <a:off x="152400" y="48006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Similar to Top Ranking Pages</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1" name="7-Point Star 50"/>
          <p:cNvSpPr/>
          <p:nvPr/>
        </p:nvSpPr>
        <p:spPr bwMode="auto">
          <a:xfrm>
            <a:off x="1752600" y="1295400"/>
            <a:ext cx="5715000" cy="4953000"/>
          </a:xfrm>
          <a:prstGeom prst="star7">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FFFFFF"/>
              </a:solidFill>
            </a:endParaRPr>
          </a:p>
          <a:p>
            <a:pPr algn="ctr">
              <a:spcBef>
                <a:spcPct val="25000"/>
              </a:spcBef>
              <a:buClr>
                <a:srgbClr val="BA0000"/>
              </a:buClr>
            </a:pPr>
            <a:r>
              <a:rPr lang="en-US" sz="3000" b="1" dirty="0" smtClean="0">
                <a:solidFill>
                  <a:srgbClr val="FFFFFF"/>
                </a:solidFill>
              </a:rPr>
              <a:t>All Face Wash Products Page</a:t>
            </a:r>
          </a:p>
          <a:p>
            <a:pPr algn="ctr">
              <a:spcBef>
                <a:spcPct val="25000"/>
              </a:spcBef>
              <a:buClr>
                <a:srgbClr val="BA0000"/>
              </a:buClr>
              <a:buFont typeface="Wingdings" pitchFamily="2" charset="2"/>
              <a:buNone/>
            </a:pPr>
            <a:endParaRPr lang="en-US" sz="1100" dirty="0" smtClean="0">
              <a:solidFill>
                <a:srgbClr val="FFFFFF"/>
              </a:solidFill>
            </a:endParaRPr>
          </a:p>
        </p:txBody>
      </p:sp>
      <p:sp>
        <p:nvSpPr>
          <p:cNvPr id="52" name="7-Point Star 51"/>
          <p:cNvSpPr/>
          <p:nvPr/>
        </p:nvSpPr>
        <p:spPr bwMode="auto">
          <a:xfrm>
            <a:off x="7620000" y="25146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Text-based Content</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3" name="7-Point Star 52"/>
          <p:cNvSpPr/>
          <p:nvPr/>
        </p:nvSpPr>
        <p:spPr bwMode="auto">
          <a:xfrm>
            <a:off x="7772400" y="49530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Content in Users Line of Sight</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4" name="7-Point Star 53"/>
          <p:cNvSpPr/>
          <p:nvPr/>
        </p:nvSpPr>
        <p:spPr bwMode="auto">
          <a:xfrm>
            <a:off x="7772400" y="37338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Thematic Hierarchy</a:t>
            </a:r>
          </a:p>
          <a:p>
            <a:pPr algn="ctr">
              <a:spcBef>
                <a:spcPct val="25000"/>
              </a:spcBef>
              <a:buClr>
                <a:srgbClr val="BA0000"/>
              </a:buClr>
              <a:buFont typeface="Wingdings" pitchFamily="2" charset="2"/>
              <a:buNone/>
            </a:pPr>
            <a:endParaRPr lang="en-US" sz="1100" dirty="0" smtClean="0">
              <a:solidFill>
                <a:srgbClr val="000000"/>
              </a:solidFill>
            </a:endParaRPr>
          </a:p>
        </p:txBody>
      </p:sp>
      <p:sp>
        <p:nvSpPr>
          <p:cNvPr id="55" name="7-Point Star 54"/>
          <p:cNvSpPr/>
          <p:nvPr/>
        </p:nvSpPr>
        <p:spPr bwMode="auto">
          <a:xfrm>
            <a:off x="7620000" y="1371600"/>
            <a:ext cx="1371600" cy="1066800"/>
          </a:xfrm>
          <a:prstGeom prst="star7">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endParaRPr lang="en-US" sz="1100" b="1" dirty="0" smtClean="0">
              <a:solidFill>
                <a:srgbClr val="000000"/>
              </a:solidFill>
            </a:endParaRPr>
          </a:p>
          <a:p>
            <a:pPr algn="ctr">
              <a:spcBef>
                <a:spcPct val="25000"/>
              </a:spcBef>
              <a:buClr>
                <a:srgbClr val="BA0000"/>
              </a:buClr>
            </a:pPr>
            <a:r>
              <a:rPr lang="en-US" sz="1000" b="1" dirty="0" smtClean="0">
                <a:solidFill>
                  <a:srgbClr val="000000"/>
                </a:solidFill>
              </a:rPr>
              <a:t>Supportive Content</a:t>
            </a:r>
          </a:p>
          <a:p>
            <a:pPr algn="ctr">
              <a:spcBef>
                <a:spcPct val="25000"/>
              </a:spcBef>
              <a:buClr>
                <a:srgbClr val="BA0000"/>
              </a:buClr>
              <a:buFont typeface="Wingdings" pitchFamily="2" charset="2"/>
              <a:buNone/>
            </a:pPr>
            <a:endParaRPr lang="en-US" sz="1100" dirty="0" smtClean="0">
              <a:solidFill>
                <a:srgbClr val="000000"/>
              </a:solidFill>
            </a:endParaRPr>
          </a:p>
        </p:txBody>
      </p:sp>
    </p:spTree>
  </p:cSld>
  <p:clrMapOvr>
    <a:masterClrMapping/>
  </p:clrMapOvr>
  <p:transition spd="med"/>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Website Content</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179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Website Content?</a:t>
            </a:r>
            <a:endParaRPr lang="en-US" sz="3000" dirty="0"/>
          </a:p>
        </p:txBody>
      </p:sp>
      <p:sp>
        <p:nvSpPr>
          <p:cNvPr id="9" name="Content Placeholder 2"/>
          <p:cNvSpPr>
            <a:spLocks noGrp="1"/>
          </p:cNvSpPr>
          <p:nvPr>
            <p:ph idx="1"/>
          </p:nvPr>
        </p:nvSpPr>
        <p:spPr>
          <a:xfrm>
            <a:off x="304800" y="838200"/>
            <a:ext cx="8077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providing PLP content analysis and optimization recommendations to ensure that each PLP is optimized for the mapped gold keyword. It is imperative that the search agency understand content best practices, what to recommend to the brand, and how optimized content affects the success of the Olay organic search campaign.</a:t>
            </a:r>
          </a:p>
          <a:p>
            <a:pPr marL="0" indent="0">
              <a:spcBef>
                <a:spcPts val="0"/>
              </a:spcBef>
            </a:pPr>
            <a:endParaRPr lang="en-US" sz="14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600" b="1" dirty="0" smtClean="0"/>
              <a:t>: </a:t>
            </a:r>
            <a:r>
              <a:rPr lang="en-US" sz="1400" dirty="0" smtClean="0"/>
              <a:t>The creative agency should be well versed in content creation best practices, where to incorporate the gold keyword on each Olay Web page, how to optimize current content, and how to write content targeted to the Olay WHO.</a:t>
            </a:r>
            <a:endParaRPr lang="en-US" sz="1400" b="1" dirty="0" smtClean="0"/>
          </a:p>
          <a:p>
            <a:pPr marL="0" indent="0">
              <a:spcBef>
                <a:spcPts val="0"/>
              </a:spcBef>
            </a:pPr>
            <a:endParaRPr lang="en-US" sz="1400"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content creation best practices and how optimized content affects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2286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981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581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bwMode="auto">
          <a:xfrm>
            <a:off x="609600" y="2209800"/>
            <a:ext cx="7848600" cy="2590800"/>
          </a:xfrm>
          <a:prstGeom prst="roundRect">
            <a:avLst/>
          </a:prstGeom>
          <a:solidFill>
            <a:schemeClr val="bg1"/>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2" name="Title 1"/>
          <p:cNvSpPr>
            <a:spLocks noGrp="1"/>
          </p:cNvSpPr>
          <p:nvPr>
            <p:ph type="title"/>
          </p:nvPr>
        </p:nvSpPr>
        <p:spPr/>
        <p:txBody>
          <a:bodyPr/>
          <a:lstStyle/>
          <a:p>
            <a:r>
              <a:rPr lang="en-US" dirty="0" smtClean="0">
                <a:solidFill>
                  <a:srgbClr val="CC9900"/>
                </a:solidFill>
              </a:rPr>
              <a:t>Gold Keywords</a:t>
            </a:r>
            <a:r>
              <a:rPr lang="en-US" dirty="0" smtClean="0"/>
              <a:t> are the foundation of the Search Strategy</a:t>
            </a:r>
            <a:endParaRPr lang="en-US" dirty="0"/>
          </a:p>
        </p:txBody>
      </p:sp>
      <p:sp>
        <p:nvSpPr>
          <p:cNvPr id="3" name="Content Placeholder 2"/>
          <p:cNvSpPr>
            <a:spLocks noGrp="1"/>
          </p:cNvSpPr>
          <p:nvPr>
            <p:ph idx="1"/>
          </p:nvPr>
        </p:nvSpPr>
        <p:spPr>
          <a:xfrm>
            <a:off x="304800" y="886039"/>
            <a:ext cx="8272463" cy="5018088"/>
          </a:xfrm>
        </p:spPr>
        <p:txBody>
          <a:bodyPr/>
          <a:lstStyle/>
          <a:p>
            <a:pPr>
              <a:buClrTx/>
              <a:buFont typeface="Arial" pitchFamily="34" charset="0"/>
              <a:buChar char="•"/>
            </a:pPr>
            <a:r>
              <a:rPr lang="en-US" b="1" dirty="0" smtClean="0"/>
              <a:t>Purpose:</a:t>
            </a:r>
            <a:r>
              <a:rPr lang="en-US" dirty="0" smtClean="0"/>
              <a:t> Drive incremental upper funnel awareness and consideration</a:t>
            </a:r>
          </a:p>
          <a:p>
            <a:pPr>
              <a:buClrTx/>
              <a:buFont typeface="Arial" pitchFamily="34" charset="0"/>
              <a:buChar char="•"/>
            </a:pPr>
            <a:r>
              <a:rPr lang="en-US" b="1" dirty="0" smtClean="0"/>
              <a:t>Terms are: </a:t>
            </a:r>
            <a:r>
              <a:rPr lang="en-US" dirty="0" smtClean="0"/>
              <a:t>non-branded, high interest to our WHOs , aligned to brand equity, and supported by Olay content</a:t>
            </a:r>
          </a:p>
          <a:p>
            <a:endParaRPr lang="en-US" dirty="0" smtClean="0"/>
          </a:p>
          <a:p>
            <a:endParaRPr lang="en-US" dirty="0" smtClean="0"/>
          </a:p>
          <a:p>
            <a:endParaRPr lang="en-US" dirty="0" smtClean="0"/>
          </a:p>
          <a:p>
            <a:endParaRPr lang="en-US" dirty="0" smtClean="0"/>
          </a:p>
          <a:p>
            <a:endParaRPr lang="en-US" dirty="0" smtClean="0"/>
          </a:p>
          <a:p>
            <a:pPr>
              <a:buClrTx/>
              <a:buFont typeface="Arial" pitchFamily="34" charset="0"/>
              <a:buChar char="•"/>
            </a:pPr>
            <a:r>
              <a:rPr lang="en-US" b="1" dirty="0" smtClean="0"/>
              <a:t>Importance:</a:t>
            </a:r>
            <a:r>
              <a:rPr lang="en-US" dirty="0" smtClean="0"/>
              <a:t> Search impact is measured against these keywords</a:t>
            </a:r>
          </a:p>
          <a:p>
            <a:pPr algn="ctr">
              <a:buClrTx/>
            </a:pPr>
            <a:r>
              <a:rPr lang="en-US" b="1" dirty="0" smtClean="0"/>
              <a:t>Supported with both Paid and Organic Search</a:t>
            </a:r>
          </a:p>
          <a:p>
            <a:endParaRPr lang="en-US" dirty="0"/>
          </a:p>
        </p:txBody>
      </p:sp>
      <p:pic>
        <p:nvPicPr>
          <p:cNvPr id="6" name="Picture 1"/>
          <p:cNvPicPr>
            <a:picLocks noChangeAspect="1" noChangeArrowheads="1"/>
          </p:cNvPicPr>
          <p:nvPr/>
        </p:nvPicPr>
        <p:blipFill>
          <a:blip r:embed="rId3" cstate="print"/>
          <a:srcRect/>
          <a:stretch>
            <a:fillRect/>
          </a:stretch>
        </p:blipFill>
        <p:spPr bwMode="auto">
          <a:xfrm>
            <a:off x="1295400" y="2449033"/>
            <a:ext cx="1402081" cy="2133600"/>
          </a:xfrm>
          <a:prstGeom prst="rect">
            <a:avLst/>
          </a:prstGeom>
          <a:noFill/>
          <a:ln w="9525">
            <a:noFill/>
            <a:miter lim="800000"/>
            <a:headEnd/>
            <a:tailEnd/>
          </a:ln>
        </p:spPr>
      </p:pic>
      <p:grpSp>
        <p:nvGrpSpPr>
          <p:cNvPr id="7" name="Group 95"/>
          <p:cNvGrpSpPr/>
          <p:nvPr/>
        </p:nvGrpSpPr>
        <p:grpSpPr>
          <a:xfrm>
            <a:off x="6267897" y="2590800"/>
            <a:ext cx="1793875" cy="1545838"/>
            <a:chOff x="296460" y="3251587"/>
            <a:chExt cx="879475" cy="700498"/>
          </a:xfrm>
        </p:grpSpPr>
        <p:sp>
          <p:nvSpPr>
            <p:cNvPr id="8" name="Text Box 102"/>
            <p:cNvSpPr txBox="1">
              <a:spLocks noChangeArrowheads="1"/>
            </p:cNvSpPr>
            <p:nvPr/>
          </p:nvSpPr>
          <p:spPr bwMode="auto">
            <a:xfrm>
              <a:off x="296460" y="3737772"/>
              <a:ext cx="879475" cy="214313"/>
            </a:xfrm>
            <a:prstGeom prst="rect">
              <a:avLst/>
            </a:prstGeom>
            <a:noFill/>
            <a:ln w="9525" algn="ctr">
              <a:noFill/>
              <a:miter lim="800000"/>
              <a:headEnd/>
              <a:tailEnd/>
            </a:ln>
          </p:spPr>
          <p:txBody>
            <a:bodyPr/>
            <a:lstStyle/>
            <a:p>
              <a:pPr marL="174625" indent="-174625" algn="ctr">
                <a:spcBef>
                  <a:spcPct val="50000"/>
                </a:spcBef>
                <a:buClr>
                  <a:schemeClr val="hlink"/>
                </a:buClr>
                <a:buSzPct val="70000"/>
                <a:buFont typeface="Wingdings" pitchFamily="2" charset="2"/>
                <a:buNone/>
              </a:pPr>
              <a:r>
                <a:rPr lang="en-US" sz="1600" b="1" dirty="0">
                  <a:solidFill>
                    <a:srgbClr val="000000"/>
                  </a:solidFill>
                  <a:latin typeface="+mn-lt"/>
                </a:rPr>
                <a:t>Content</a:t>
              </a:r>
            </a:p>
          </p:txBody>
        </p:sp>
        <p:pic>
          <p:nvPicPr>
            <p:cNvPr id="9" name="Picture 103" descr="Web-Content"/>
            <p:cNvPicPr>
              <a:picLocks noChangeAspect="1" noChangeArrowheads="1"/>
            </p:cNvPicPr>
            <p:nvPr/>
          </p:nvPicPr>
          <p:blipFill>
            <a:blip r:embed="rId4" cstate="print"/>
            <a:srcRect/>
            <a:stretch>
              <a:fillRect/>
            </a:stretch>
          </p:blipFill>
          <p:spPr bwMode="auto">
            <a:xfrm>
              <a:off x="507875" y="3251587"/>
              <a:ext cx="437686" cy="445168"/>
            </a:xfrm>
            <a:prstGeom prst="rect">
              <a:avLst/>
            </a:prstGeom>
            <a:noFill/>
            <a:ln w="9525">
              <a:noFill/>
              <a:miter lim="800000"/>
              <a:headEnd/>
              <a:tailEnd/>
            </a:ln>
          </p:spPr>
        </p:pic>
      </p:grpSp>
      <p:sp>
        <p:nvSpPr>
          <p:cNvPr id="10" name="Plus 9"/>
          <p:cNvSpPr/>
          <p:nvPr/>
        </p:nvSpPr>
        <p:spPr bwMode="auto">
          <a:xfrm>
            <a:off x="3023196" y="2915097"/>
            <a:ext cx="533400" cy="533400"/>
          </a:xfrm>
          <a:prstGeom prst="mathPlus">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11" name="Plus 10"/>
          <p:cNvSpPr/>
          <p:nvPr/>
        </p:nvSpPr>
        <p:spPr bwMode="auto">
          <a:xfrm>
            <a:off x="5745130" y="2915097"/>
            <a:ext cx="533400" cy="533400"/>
          </a:xfrm>
          <a:prstGeom prst="mathPlus">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20"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pic>
        <p:nvPicPr>
          <p:cNvPr id="2050" name="Picture 2"/>
          <p:cNvPicPr>
            <a:picLocks noChangeAspect="1" noChangeArrowheads="1"/>
          </p:cNvPicPr>
          <p:nvPr/>
        </p:nvPicPr>
        <p:blipFill>
          <a:blip r:embed="rId5" cstate="print"/>
          <a:srcRect/>
          <a:stretch>
            <a:fillRect/>
          </a:stretch>
        </p:blipFill>
        <p:spPr bwMode="auto">
          <a:xfrm>
            <a:off x="3540825" y="2314700"/>
            <a:ext cx="2167387" cy="2286000"/>
          </a:xfrm>
          <a:prstGeom prst="rect">
            <a:avLst/>
          </a:prstGeom>
          <a:noFill/>
          <a:ln w="9525">
            <a:noFill/>
            <a:miter lim="800000"/>
            <a:headEnd/>
            <a:tailEnd/>
          </a:ln>
          <a:effectLst/>
        </p:spPr>
      </p:pic>
      <p:sp>
        <p:nvSpPr>
          <p:cNvPr id="14" name="Chevron 13"/>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Website Content</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Content Optimization Factors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Content Creation Strategies</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Gold Keyword Placement Checklist</a:t>
            </a:r>
            <a:endParaRPr lang="en-US" sz="18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Website Content</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Content is King</a:t>
            </a:r>
          </a:p>
        </p:txBody>
      </p:sp>
      <p:sp>
        <p:nvSpPr>
          <p:cNvPr id="11" name="Content Placeholder 2"/>
          <p:cNvSpPr>
            <a:spLocks noGrp="1"/>
          </p:cNvSpPr>
          <p:nvPr>
            <p:ph idx="1"/>
          </p:nvPr>
        </p:nvSpPr>
        <p:spPr>
          <a:xfrm>
            <a:off x="381000" y="1295400"/>
            <a:ext cx="8229600" cy="1143000"/>
          </a:xfrm>
        </p:spPr>
        <p:txBody>
          <a:bodyPr/>
          <a:lstStyle/>
          <a:p>
            <a:pPr marL="0" indent="0">
              <a:buNone/>
            </a:pPr>
            <a:r>
              <a:rPr lang="en-US" sz="1600" dirty="0" smtClean="0">
                <a:solidFill>
                  <a:schemeClr val="tx1"/>
                </a:solidFill>
                <a:latin typeface="+mn-lt"/>
                <a:cs typeface="Arial" pitchFamily="34" charset="0"/>
              </a:rPr>
              <a:t>Content is critical to the overall effectiveness of </a:t>
            </a:r>
            <a:r>
              <a:rPr lang="en-US" sz="1600" dirty="0" smtClean="0">
                <a:latin typeface="+mn-lt"/>
                <a:cs typeface="Arial" pitchFamily="34" charset="0"/>
              </a:rPr>
              <a:t>the </a:t>
            </a:r>
            <a:r>
              <a:rPr lang="en-US" sz="1600" dirty="0" smtClean="0">
                <a:solidFill>
                  <a:schemeClr val="tx1"/>
                </a:solidFill>
                <a:latin typeface="+mn-lt"/>
                <a:cs typeface="Arial" pitchFamily="34" charset="0"/>
              </a:rPr>
              <a:t>search engine optimization campaign. Page content is the glue that </a:t>
            </a:r>
            <a:r>
              <a:rPr lang="en-US" sz="1600" dirty="0" smtClean="0">
                <a:latin typeface="+mn-lt"/>
                <a:cs typeface="Arial" pitchFamily="34" charset="0"/>
              </a:rPr>
              <a:t>holds the keyword phrase relevancy together. </a:t>
            </a:r>
            <a:r>
              <a:rPr lang="en-US" sz="1600" dirty="0" smtClean="0">
                <a:solidFill>
                  <a:schemeClr val="tx1"/>
                </a:solidFill>
                <a:latin typeface="+mn-lt"/>
                <a:cs typeface="Arial" pitchFamily="34" charset="0"/>
              </a:rPr>
              <a:t>Content optimization involves all aspects of on-the-page optimization:</a:t>
            </a:r>
            <a:endParaRPr lang="en-US" sz="600" b="1" dirty="0" smtClean="0"/>
          </a:p>
          <a:p>
            <a:pPr>
              <a:spcBef>
                <a:spcPts val="0"/>
              </a:spcBef>
              <a:buClrTx/>
            </a:pPr>
            <a:r>
              <a:rPr lang="en-US" sz="1800" b="1" dirty="0" smtClean="0"/>
              <a:t>                                                 </a:t>
            </a:r>
          </a:p>
        </p:txBody>
      </p:sp>
      <p:sp>
        <p:nvSpPr>
          <p:cNvPr id="12" name="Rounded Rectangle 11"/>
          <p:cNvSpPr/>
          <p:nvPr/>
        </p:nvSpPr>
        <p:spPr bwMode="auto">
          <a:xfrm>
            <a:off x="152400" y="2286000"/>
            <a:ext cx="27432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Keyword Phrase-Rich Content on Each Page</a:t>
            </a:r>
          </a:p>
        </p:txBody>
      </p:sp>
      <p:sp>
        <p:nvSpPr>
          <p:cNvPr id="13" name="Rounded Rectangle 12"/>
          <p:cNvSpPr/>
          <p:nvPr/>
        </p:nvSpPr>
        <p:spPr bwMode="auto">
          <a:xfrm>
            <a:off x="3200400" y="2819400"/>
            <a:ext cx="2667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Incorporation of Keyword Phrase in Page Structure</a:t>
            </a:r>
          </a:p>
        </p:txBody>
      </p:sp>
      <p:sp>
        <p:nvSpPr>
          <p:cNvPr id="14" name="Rounded Rectangle 13"/>
          <p:cNvSpPr/>
          <p:nvPr/>
        </p:nvSpPr>
        <p:spPr bwMode="auto">
          <a:xfrm>
            <a:off x="6248400" y="3200400"/>
            <a:ext cx="2667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Keyword Phrase Density in Meta Data</a:t>
            </a:r>
          </a:p>
        </p:txBody>
      </p:sp>
      <p:cxnSp>
        <p:nvCxnSpPr>
          <p:cNvPr id="15" name="Straight Connector 14"/>
          <p:cNvCxnSpPr/>
          <p:nvPr/>
        </p:nvCxnSpPr>
        <p:spPr bwMode="auto">
          <a:xfrm>
            <a:off x="228600" y="35052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6" name="TextBox 15"/>
          <p:cNvSpPr txBox="1"/>
          <p:nvPr/>
        </p:nvSpPr>
        <p:spPr>
          <a:xfrm>
            <a:off x="152400" y="2971800"/>
            <a:ext cx="28194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Keyword phrase-centric, theme enhancing content</a:t>
            </a:r>
          </a:p>
        </p:txBody>
      </p:sp>
      <p:sp>
        <p:nvSpPr>
          <p:cNvPr id="20" name="TextBox 19"/>
          <p:cNvSpPr txBox="1"/>
          <p:nvPr/>
        </p:nvSpPr>
        <p:spPr>
          <a:xfrm>
            <a:off x="152400" y="3505200"/>
            <a:ext cx="28956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Short &amp; thematic content</a:t>
            </a:r>
          </a:p>
        </p:txBody>
      </p:sp>
      <p:sp>
        <p:nvSpPr>
          <p:cNvPr id="21" name="TextBox 20"/>
          <p:cNvSpPr txBox="1"/>
          <p:nvPr/>
        </p:nvSpPr>
        <p:spPr>
          <a:xfrm>
            <a:off x="152400" y="3810000"/>
            <a:ext cx="2895600" cy="738664"/>
          </a:xfrm>
          <a:prstGeom prst="rect">
            <a:avLst/>
          </a:prstGeom>
          <a:noFill/>
        </p:spPr>
        <p:txBody>
          <a:bodyPr wrap="square" rtlCol="0">
            <a:spAutoFit/>
          </a:bodyPr>
          <a:lstStyle/>
          <a:p>
            <a:pPr fontAlgn="auto">
              <a:spcBef>
                <a:spcPts val="0"/>
              </a:spcBef>
              <a:spcAft>
                <a:spcPts val="0"/>
              </a:spcAft>
            </a:pPr>
            <a:r>
              <a:rPr lang="en-US" dirty="0" smtClean="0">
                <a:latin typeface="Calibri"/>
              </a:rPr>
              <a:t>Repeat keyword phrase once every 30 – 40 words of copy (2-3% keyword phrase density)</a:t>
            </a:r>
          </a:p>
        </p:txBody>
      </p:sp>
      <p:sp>
        <p:nvSpPr>
          <p:cNvPr id="22" name="TextBox 21"/>
          <p:cNvSpPr txBox="1"/>
          <p:nvPr/>
        </p:nvSpPr>
        <p:spPr>
          <a:xfrm>
            <a:off x="152400" y="4572000"/>
            <a:ext cx="2895600" cy="954107"/>
          </a:xfrm>
          <a:prstGeom prst="rect">
            <a:avLst/>
          </a:prstGeom>
          <a:noFill/>
        </p:spPr>
        <p:txBody>
          <a:bodyPr wrap="square" rtlCol="0">
            <a:spAutoFit/>
          </a:bodyPr>
          <a:lstStyle/>
          <a:p>
            <a:pPr fontAlgn="auto">
              <a:spcBef>
                <a:spcPts val="0"/>
              </a:spcBef>
              <a:spcAft>
                <a:spcPts val="0"/>
              </a:spcAft>
            </a:pPr>
            <a:r>
              <a:rPr lang="en-US" dirty="0" smtClean="0">
                <a:latin typeface="Calibri"/>
              </a:rPr>
              <a:t>Keep the keyword phrase intact (i.e. if the keyword  phrase is “skin care products” do not use “products for dry skin care”  </a:t>
            </a:r>
          </a:p>
        </p:txBody>
      </p:sp>
      <p:sp>
        <p:nvSpPr>
          <p:cNvPr id="23" name="TextBox 22"/>
          <p:cNvSpPr txBox="1"/>
          <p:nvPr/>
        </p:nvSpPr>
        <p:spPr>
          <a:xfrm>
            <a:off x="152400" y="5486400"/>
            <a:ext cx="28956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Other keyword phrases should not be more prominent on the page</a:t>
            </a:r>
          </a:p>
        </p:txBody>
      </p:sp>
      <p:cxnSp>
        <p:nvCxnSpPr>
          <p:cNvPr id="24" name="Straight Connector 23"/>
          <p:cNvCxnSpPr/>
          <p:nvPr/>
        </p:nvCxnSpPr>
        <p:spPr bwMode="auto">
          <a:xfrm>
            <a:off x="228600" y="3810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3276600" y="4191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6" name="Straight Connector 25"/>
          <p:cNvCxnSpPr/>
          <p:nvPr/>
        </p:nvCxnSpPr>
        <p:spPr bwMode="auto">
          <a:xfrm>
            <a:off x="3276600" y="47244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6248400" y="4191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6248400" y="44958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9" name="Straight Connector 28"/>
          <p:cNvCxnSpPr/>
          <p:nvPr/>
        </p:nvCxnSpPr>
        <p:spPr bwMode="auto">
          <a:xfrm>
            <a:off x="6248400" y="48006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152400" y="4572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1" name="Straight Connector 30"/>
          <p:cNvCxnSpPr/>
          <p:nvPr/>
        </p:nvCxnSpPr>
        <p:spPr bwMode="auto">
          <a:xfrm>
            <a:off x="228600" y="54864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2" name="Straight Connector 31"/>
          <p:cNvCxnSpPr/>
          <p:nvPr/>
        </p:nvCxnSpPr>
        <p:spPr bwMode="auto">
          <a:xfrm>
            <a:off x="152400" y="59436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3" name="Straight Connector 32"/>
          <p:cNvCxnSpPr/>
          <p:nvPr/>
        </p:nvCxnSpPr>
        <p:spPr bwMode="auto">
          <a:xfrm>
            <a:off x="3276600" y="3810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4" name="TextBox 33"/>
          <p:cNvSpPr txBox="1"/>
          <p:nvPr/>
        </p:nvSpPr>
        <p:spPr>
          <a:xfrm>
            <a:off x="3200400" y="35052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Throughout the page’s HTML source</a:t>
            </a:r>
          </a:p>
        </p:txBody>
      </p:sp>
      <p:sp>
        <p:nvSpPr>
          <p:cNvPr id="36" name="TextBox 35"/>
          <p:cNvSpPr txBox="1"/>
          <p:nvPr/>
        </p:nvSpPr>
        <p:spPr>
          <a:xfrm>
            <a:off x="3200400" y="38862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In the Header tags of the page</a:t>
            </a:r>
          </a:p>
        </p:txBody>
      </p:sp>
      <p:sp>
        <p:nvSpPr>
          <p:cNvPr id="37" name="TextBox 36"/>
          <p:cNvSpPr txBox="1"/>
          <p:nvPr/>
        </p:nvSpPr>
        <p:spPr>
          <a:xfrm>
            <a:off x="3276600" y="4191000"/>
            <a:ext cx="28194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As the anchor text for all links pointing to the page.</a:t>
            </a:r>
          </a:p>
        </p:txBody>
      </p:sp>
      <p:sp>
        <p:nvSpPr>
          <p:cNvPr id="39" name="TextBox 38"/>
          <p:cNvSpPr txBox="1"/>
          <p:nvPr/>
        </p:nvSpPr>
        <p:spPr>
          <a:xfrm>
            <a:off x="6172200" y="38862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Place in first position of the Title Tag </a:t>
            </a:r>
          </a:p>
        </p:txBody>
      </p:sp>
      <p:sp>
        <p:nvSpPr>
          <p:cNvPr id="40" name="TextBox 39"/>
          <p:cNvSpPr txBox="1"/>
          <p:nvPr/>
        </p:nvSpPr>
        <p:spPr>
          <a:xfrm>
            <a:off x="6172200" y="41910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Include in the Description Tag</a:t>
            </a:r>
          </a:p>
        </p:txBody>
      </p:sp>
      <p:sp>
        <p:nvSpPr>
          <p:cNvPr id="41" name="TextBox 40"/>
          <p:cNvSpPr txBox="1"/>
          <p:nvPr/>
        </p:nvSpPr>
        <p:spPr>
          <a:xfrm>
            <a:off x="6172200" y="4800600"/>
            <a:ext cx="28194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Use as the ALT Tag for all images on the landing page</a:t>
            </a:r>
          </a:p>
        </p:txBody>
      </p:sp>
      <p:sp>
        <p:nvSpPr>
          <p:cNvPr id="42" name="TextBox 41"/>
          <p:cNvSpPr txBox="1"/>
          <p:nvPr/>
        </p:nvSpPr>
        <p:spPr>
          <a:xfrm>
            <a:off x="6172200" y="4495800"/>
            <a:ext cx="2819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Include in the URL </a:t>
            </a:r>
          </a:p>
        </p:txBody>
      </p:sp>
      <p:cxnSp>
        <p:nvCxnSpPr>
          <p:cNvPr id="43" name="Straight Connector 42"/>
          <p:cNvCxnSpPr/>
          <p:nvPr/>
        </p:nvCxnSpPr>
        <p:spPr bwMode="auto">
          <a:xfrm>
            <a:off x="6248400" y="5334000"/>
            <a:ext cx="2667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182</a:t>
            </a:fld>
            <a:endParaRPr lang="en-US" dirty="0">
              <a:solidFill>
                <a:srgbClr val="002C69"/>
              </a:solidFill>
            </a:endParaRPr>
          </a:p>
        </p:txBody>
      </p:sp>
      <p:graphicFrame>
        <p:nvGraphicFramePr>
          <p:cNvPr id="12" name="Table 11"/>
          <p:cNvGraphicFramePr>
            <a:graphicFrameLocks noGrp="1"/>
          </p:cNvGraphicFramePr>
          <p:nvPr/>
        </p:nvGraphicFramePr>
        <p:xfrm>
          <a:off x="0" y="2438400"/>
          <a:ext cx="4895035" cy="4203473"/>
        </p:xfrm>
        <a:graphic>
          <a:graphicData uri="http://schemas.openxmlformats.org/drawingml/2006/table">
            <a:tbl>
              <a:tblPr firstRow="1" bandRow="1">
                <a:tableStyleId>{5C22544A-7EE6-4342-B048-85BDC9FD1C3A}</a:tableStyleId>
              </a:tblPr>
              <a:tblGrid>
                <a:gridCol w="4686755"/>
                <a:gridCol w="208280"/>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What is Available</a:t>
                      </a:r>
                      <a:r>
                        <a:rPr lang="en-US" sz="1400" b="1" baseline="0" dirty="0" smtClean="0">
                          <a:solidFill>
                            <a:schemeClr val="tx1"/>
                          </a:solidFill>
                        </a:rPr>
                        <a:t> on This Page? </a:t>
                      </a:r>
                      <a:r>
                        <a:rPr lang="en-US" sz="1200" b="0" baseline="0" dirty="0" smtClean="0">
                          <a:solidFill>
                            <a:schemeClr val="tx1"/>
                          </a:solidFill>
                        </a:rPr>
                        <a:t>What benefit does the landing page’s content provide the user?</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What Does a User Need to Know About the Mapped Gold Keyword of the Page? </a:t>
                      </a:r>
                      <a:r>
                        <a:rPr lang="en-US" sz="1200" b="0" baseline="0" dirty="0" smtClean="0">
                          <a:solidFill>
                            <a:schemeClr val="tx1"/>
                          </a:solidFill>
                        </a:rPr>
                        <a:t>Does the content provide the information a user expects for when searching for the page’s mapped gold keyword phrase?  </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dirty="0" smtClean="0">
                        <a:solidFill>
                          <a:schemeClr val="tx1"/>
                        </a:solidFill>
                      </a:endParaRPr>
                    </a:p>
                    <a:p>
                      <a:pPr marL="342900" indent="-342900">
                        <a:buFont typeface="Arial" pitchFamily="34" charset="0"/>
                        <a:buChar char="•"/>
                      </a:pPr>
                      <a:r>
                        <a:rPr lang="en-US" sz="1400" b="1" dirty="0" smtClean="0">
                          <a:solidFill>
                            <a:schemeClr val="tx1"/>
                          </a:solidFill>
                        </a:rPr>
                        <a:t>What Makes Olay Special?</a:t>
                      </a:r>
                      <a:r>
                        <a:rPr lang="en-US" sz="1600" b="1" baseline="0" dirty="0" smtClean="0">
                          <a:solidFill>
                            <a:schemeClr val="tx1"/>
                          </a:solidFill>
                        </a:rPr>
                        <a:t> </a:t>
                      </a:r>
                      <a:r>
                        <a:rPr lang="en-US" sz="1200" b="0" baseline="0" dirty="0" smtClean="0">
                          <a:solidFill>
                            <a:schemeClr val="tx1"/>
                          </a:solidFill>
                        </a:rPr>
                        <a:t>Does the content provide insight into how Olay differs from/ other beauty brands? </a:t>
                      </a: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228600" y="3505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04800" y="4648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56388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Website Content</a:t>
            </a:r>
            <a:endParaRPr lang="en-US" sz="3000" b="1" kern="0" dirty="0">
              <a:solidFill>
                <a:sysClr val="windowText" lastClr="000000"/>
              </a:solidFill>
              <a:latin typeface="Calibri"/>
            </a:endParaRPr>
          </a:p>
        </p:txBody>
      </p:sp>
      <p:sp>
        <p:nvSpPr>
          <p:cNvPr id="29" name="Rounded Rectangle 28"/>
          <p:cNvSpPr/>
          <p:nvPr/>
        </p:nvSpPr>
        <p:spPr bwMode="auto">
          <a:xfrm>
            <a:off x="5334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Page Content Should Answer the Following Questions:</a:t>
            </a:r>
          </a:p>
        </p:txBody>
      </p:sp>
      <p:sp>
        <p:nvSpPr>
          <p:cNvPr id="30" name="Content Placeholder 2"/>
          <p:cNvSpPr>
            <a:spLocks noGrp="1"/>
          </p:cNvSpPr>
          <p:nvPr>
            <p:ph idx="1"/>
          </p:nvPr>
        </p:nvSpPr>
        <p:spPr>
          <a:xfrm>
            <a:off x="457200" y="1295400"/>
            <a:ext cx="8229600" cy="838200"/>
          </a:xfrm>
        </p:spPr>
        <p:txBody>
          <a:bodyPr/>
          <a:lstStyle/>
          <a:p>
            <a:pPr marL="0" indent="0"/>
            <a:r>
              <a:rPr lang="en-US" sz="1600" dirty="0" smtClean="0">
                <a:solidFill>
                  <a:schemeClr val="tx1"/>
                </a:solidFill>
                <a:latin typeface="+mn-lt"/>
                <a:cs typeface="Arial" pitchFamily="34" charset="0"/>
              </a:rPr>
              <a:t>A Web pages content represents the biggest area of opportunity and the most significant need in order to establish relevancy for the mapped gold keyword phrase. </a:t>
            </a:r>
            <a:r>
              <a:rPr lang="en-US" sz="1600" dirty="0" smtClean="0"/>
              <a:t>Below are some strategies for creating content that will not only establish keyword phrase relevancy and lead to improved visibility, but help establish Olay as an authority on a topic.</a:t>
            </a:r>
          </a:p>
          <a:p>
            <a:pPr marL="0" indent="0">
              <a:buNone/>
            </a:pPr>
            <a:endParaRPr lang="en-US" sz="600" b="1" dirty="0" smtClean="0"/>
          </a:p>
          <a:p>
            <a:pPr>
              <a:spcBef>
                <a:spcPts val="0"/>
              </a:spcBef>
              <a:buClrTx/>
            </a:pPr>
            <a:r>
              <a:rPr lang="en-US" sz="1800" b="1" dirty="0" smtClean="0"/>
              <a:t>                                                 </a:t>
            </a:r>
          </a:p>
        </p:txBody>
      </p:sp>
      <p:graphicFrame>
        <p:nvGraphicFramePr>
          <p:cNvPr id="42" name="Table 41"/>
          <p:cNvGraphicFramePr>
            <a:graphicFrameLocks noGrp="1"/>
          </p:cNvGraphicFramePr>
          <p:nvPr/>
        </p:nvGraphicFramePr>
        <p:xfrm>
          <a:off x="4495800" y="2362200"/>
          <a:ext cx="4895035" cy="5117873"/>
        </p:xfrm>
        <a:graphic>
          <a:graphicData uri="http://schemas.openxmlformats.org/drawingml/2006/table">
            <a:tbl>
              <a:tblPr firstRow="1" bandRow="1">
                <a:tableStyleId>{5C22544A-7EE6-4342-B048-85BDC9FD1C3A}</a:tableStyleId>
              </a:tblPr>
              <a:tblGrid>
                <a:gridCol w="4343400"/>
                <a:gridCol w="551635"/>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Why Should a User Buy Olay? </a:t>
                      </a:r>
                      <a:r>
                        <a:rPr lang="en-US" sz="1200" b="0" dirty="0" smtClean="0">
                          <a:solidFill>
                            <a:schemeClr val="tx1"/>
                          </a:solidFill>
                        </a:rPr>
                        <a:t>Does the content</a:t>
                      </a:r>
                      <a:r>
                        <a:rPr lang="en-US" sz="1200" b="0" baseline="0" dirty="0" smtClean="0">
                          <a:solidFill>
                            <a:schemeClr val="tx1"/>
                          </a:solidFill>
                        </a:rPr>
                        <a:t> provide details of the benefits of using Olay?</a:t>
                      </a:r>
                      <a:endParaRPr lang="en-US" sz="14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Are There Any Special Offers for Olay Products?</a:t>
                      </a:r>
                      <a:r>
                        <a:rPr lang="en-US" sz="1200" b="1" baseline="0" dirty="0" smtClean="0">
                          <a:solidFill>
                            <a:schemeClr val="tx1"/>
                          </a:solidFill>
                        </a:rPr>
                        <a:t> </a:t>
                      </a:r>
                      <a:r>
                        <a:rPr lang="en-US" sz="1200" b="0" baseline="0" dirty="0" smtClean="0">
                          <a:solidFill>
                            <a:schemeClr val="tx1"/>
                          </a:solidFill>
                        </a:rPr>
                        <a:t>Does the content include any giveaways, coupons or contests that Olay might be running?</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Can Search Engines</a:t>
                      </a:r>
                      <a:r>
                        <a:rPr lang="en-US" sz="1400" b="1" baseline="0" dirty="0" smtClean="0">
                          <a:solidFill>
                            <a:schemeClr val="tx1"/>
                          </a:solidFill>
                        </a:rPr>
                        <a:t> Determine a Content Theme for Each Page? </a:t>
                      </a:r>
                      <a:r>
                        <a:rPr lang="en-US" sz="1200" b="0" baseline="0" dirty="0" smtClean="0">
                          <a:solidFill>
                            <a:schemeClr val="tx1"/>
                          </a:solidFill>
                        </a:rPr>
                        <a:t>Are all elements of the page optimized for search engine spiders?</a:t>
                      </a: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None/>
                      </a:pPr>
                      <a:endParaRPr lang="en-US" sz="600" b="0"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0" baseline="0" dirty="0" smtClean="0">
                        <a:solidFill>
                          <a:schemeClr val="tx1"/>
                        </a:solidFill>
                      </a:endParaRPr>
                    </a:p>
                    <a:p>
                      <a:pPr marL="342900" indent="-342900">
                        <a:buFont typeface="Arial" pitchFamily="34" charset="0"/>
                        <a:buChar char="•"/>
                      </a:pPr>
                      <a:endParaRPr lang="en-US" sz="1400" b="1"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46" name="Straight Connector 45"/>
          <p:cNvCxnSpPr/>
          <p:nvPr/>
        </p:nvCxnSpPr>
        <p:spPr bwMode="auto">
          <a:xfrm>
            <a:off x="4419600" y="3505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7" name="Straight Connector 46"/>
          <p:cNvCxnSpPr/>
          <p:nvPr/>
        </p:nvCxnSpPr>
        <p:spPr bwMode="auto">
          <a:xfrm>
            <a:off x="4495800" y="46482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8" name="Straight Connector 47"/>
          <p:cNvCxnSpPr/>
          <p:nvPr/>
        </p:nvCxnSpPr>
        <p:spPr bwMode="auto">
          <a:xfrm>
            <a:off x="4495800" y="5638800"/>
            <a:ext cx="449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962400" y="2971800"/>
            <a:ext cx="4343400" cy="330637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183</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Website Content</a:t>
            </a:r>
            <a:endParaRPr lang="en-US" sz="3000" b="1" kern="0" dirty="0">
              <a:solidFill>
                <a:sysClr val="windowText" lastClr="000000"/>
              </a:solidFill>
              <a:latin typeface="Calibri"/>
            </a:endParaRPr>
          </a:p>
        </p:txBody>
      </p:sp>
      <p:pic>
        <p:nvPicPr>
          <p:cNvPr id="27"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29" name="Rounded Rectangle 28"/>
          <p:cNvSpPr/>
          <p:nvPr/>
        </p:nvSpPr>
        <p:spPr bwMode="auto">
          <a:xfrm>
            <a:off x="304800" y="15240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Organic Ranking Example: “body lotion”</a:t>
            </a:r>
          </a:p>
        </p:txBody>
      </p:sp>
      <p:sp>
        <p:nvSpPr>
          <p:cNvPr id="30" name="Content Placeholder 2"/>
          <p:cNvSpPr>
            <a:spLocks noGrp="1"/>
          </p:cNvSpPr>
          <p:nvPr>
            <p:ph idx="1"/>
          </p:nvPr>
        </p:nvSpPr>
        <p:spPr>
          <a:xfrm>
            <a:off x="304800" y="762000"/>
            <a:ext cx="8229600" cy="838200"/>
          </a:xfrm>
        </p:spPr>
        <p:txBody>
          <a:bodyPr/>
          <a:lstStyle/>
          <a:p>
            <a:pPr marL="0" indent="0"/>
            <a:r>
              <a:rPr lang="en-US" sz="1400" dirty="0" smtClean="0">
                <a:latin typeface="+mn-lt"/>
                <a:cs typeface="Arial" pitchFamily="34" charset="0"/>
              </a:rPr>
              <a:t>Users are actively seeking out information and content that will help them meet their needs. Olay is ranking in the first organic position in Google for the keyword phrase “body lotion” due to the inclusion of the keyword phrase throughout the content of the page.   </a:t>
            </a:r>
            <a:endParaRPr lang="en-US" sz="1400" dirty="0" smtClean="0">
              <a:latin typeface="+mn-lt"/>
            </a:endParaRPr>
          </a:p>
          <a:p>
            <a:pPr marL="0" indent="0">
              <a:buNone/>
            </a:pPr>
            <a:endParaRPr lang="en-US" sz="1400" b="1" dirty="0" smtClean="0">
              <a:latin typeface="+mn-lt"/>
            </a:endParaRPr>
          </a:p>
          <a:p>
            <a:pPr>
              <a:spcBef>
                <a:spcPts val="0"/>
              </a:spcBef>
              <a:buClrTx/>
            </a:pPr>
            <a:r>
              <a:rPr lang="en-US" sz="1400" b="1" dirty="0" smtClean="0">
                <a:latin typeface="+mn-lt"/>
              </a:rPr>
              <a:t>                                                 </a:t>
            </a:r>
          </a:p>
        </p:txBody>
      </p:sp>
      <p:sp>
        <p:nvSpPr>
          <p:cNvPr id="31" name="Down Arrow Callout 30"/>
          <p:cNvSpPr/>
          <p:nvPr/>
        </p:nvSpPr>
        <p:spPr bwMode="auto">
          <a:xfrm rot="5400000">
            <a:off x="6819900" y="1409700"/>
            <a:ext cx="762000" cy="1752600"/>
          </a:xfrm>
          <a:prstGeom prst="downArrowCallout">
            <a:avLst>
              <a:gd name="adj1" fmla="val 25000"/>
              <a:gd name="adj2" fmla="val 25000"/>
              <a:gd name="adj3" fmla="val 47500"/>
              <a:gd name="adj4" fmla="val 73013"/>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Description Tag</a:t>
            </a:r>
            <a:endParaRPr lang="en-US" sz="1200" dirty="0" smtClean="0">
              <a:solidFill>
                <a:srgbClr val="000000"/>
              </a:solidFill>
              <a:cs typeface="Arial" pitchFamily="34" charset="0"/>
            </a:endParaRPr>
          </a:p>
        </p:txBody>
      </p:sp>
      <p:sp>
        <p:nvSpPr>
          <p:cNvPr id="33" name="Down Arrow Callout 32"/>
          <p:cNvSpPr/>
          <p:nvPr/>
        </p:nvSpPr>
        <p:spPr bwMode="auto">
          <a:xfrm rot="16200000">
            <a:off x="857250" y="1352550"/>
            <a:ext cx="685800" cy="1790700"/>
          </a:xfrm>
          <a:prstGeom prst="downArrowCallout">
            <a:avLst>
              <a:gd name="adj1" fmla="val 27500"/>
              <a:gd name="adj2" fmla="val 30000"/>
              <a:gd name="adj3" fmla="val 55000"/>
              <a:gd name="adj4" fmla="val 69522"/>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Title Tag</a:t>
            </a:r>
            <a:endParaRPr lang="en-US" sz="1200" dirty="0" smtClean="0">
              <a:solidFill>
                <a:srgbClr val="000000"/>
              </a:solidFill>
              <a:cs typeface="Arial" pitchFamily="34" charset="0"/>
            </a:endParaRPr>
          </a:p>
        </p:txBody>
      </p:sp>
      <p:sp>
        <p:nvSpPr>
          <p:cNvPr id="34" name="Down Arrow Callout 33"/>
          <p:cNvSpPr/>
          <p:nvPr/>
        </p:nvSpPr>
        <p:spPr bwMode="auto">
          <a:xfrm rot="5400000">
            <a:off x="6808699" y="4545101"/>
            <a:ext cx="1357313" cy="1411111"/>
          </a:xfrm>
          <a:prstGeom prst="downArrowCallout">
            <a:avLst>
              <a:gd name="adj1" fmla="val 27000"/>
              <a:gd name="adj2" fmla="val 25000"/>
              <a:gd name="adj3" fmla="val 25000"/>
              <a:gd name="adj4" fmla="val 64977"/>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Page Content</a:t>
            </a:r>
            <a:endParaRPr lang="en-US" sz="1200" dirty="0" smtClean="0">
              <a:solidFill>
                <a:srgbClr val="000000"/>
              </a:solidFill>
              <a:cs typeface="Arial" pitchFamily="34" charset="0"/>
            </a:endParaRPr>
          </a:p>
        </p:txBody>
      </p:sp>
      <p:sp>
        <p:nvSpPr>
          <p:cNvPr id="35" name="Down Arrow Callout 34"/>
          <p:cNvSpPr/>
          <p:nvPr/>
        </p:nvSpPr>
        <p:spPr bwMode="auto">
          <a:xfrm>
            <a:off x="3505200" y="3657600"/>
            <a:ext cx="2057400" cy="990600"/>
          </a:xfrm>
          <a:prstGeom prst="downArrowCallout">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Other Keyword Phrases Appear as Anchor Text for Olay Internal Links</a:t>
            </a:r>
            <a:endParaRPr lang="en-US" sz="1200" dirty="0" smtClean="0">
              <a:solidFill>
                <a:srgbClr val="000000"/>
              </a:solidFill>
              <a:cs typeface="Arial" pitchFamily="34" charset="0"/>
            </a:endParaRPr>
          </a:p>
        </p:txBody>
      </p:sp>
      <p:sp>
        <p:nvSpPr>
          <p:cNvPr id="36" name="TextBox 35"/>
          <p:cNvSpPr txBox="1"/>
          <p:nvPr/>
        </p:nvSpPr>
        <p:spPr>
          <a:xfrm>
            <a:off x="381000" y="3962400"/>
            <a:ext cx="2514600" cy="1569660"/>
          </a:xfrm>
          <a:prstGeom prst="rect">
            <a:avLst/>
          </a:prstGeom>
          <a:ln w="38100">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fontAlgn="auto">
              <a:spcBef>
                <a:spcPts val="0"/>
              </a:spcBef>
              <a:spcAft>
                <a:spcPts val="0"/>
              </a:spcAft>
            </a:pPr>
            <a:r>
              <a:rPr lang="en-US" sz="1600" b="1" dirty="0" smtClean="0">
                <a:solidFill>
                  <a:srgbClr val="000000"/>
                </a:solidFill>
              </a:rPr>
              <a:t>Multiple instances of the gold keyword phrase both on and off-the-page make the PLP well optimized for the gold keyword phrase “body lotion.”</a:t>
            </a:r>
          </a:p>
        </p:txBody>
      </p:sp>
      <p:sp>
        <p:nvSpPr>
          <p:cNvPr id="19" name="Down Arrow Callout 18"/>
          <p:cNvSpPr/>
          <p:nvPr/>
        </p:nvSpPr>
        <p:spPr bwMode="auto">
          <a:xfrm rot="5400000">
            <a:off x="7315200" y="2286000"/>
            <a:ext cx="762000" cy="1676400"/>
          </a:xfrm>
          <a:prstGeom prst="downArrowCallout">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270"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Header Tag</a:t>
            </a:r>
            <a:endParaRPr lang="en-US" sz="1200" dirty="0" smtClean="0">
              <a:solidFill>
                <a:srgbClr val="000000"/>
              </a:solidFill>
              <a:cs typeface="Arial" pitchFamily="34" charset="0"/>
            </a:endParaRPr>
          </a:p>
        </p:txBody>
      </p:sp>
      <p:sp>
        <p:nvSpPr>
          <p:cNvPr id="20" name="Down Arrow Callout 19"/>
          <p:cNvSpPr/>
          <p:nvPr/>
        </p:nvSpPr>
        <p:spPr bwMode="auto">
          <a:xfrm rot="16200000">
            <a:off x="3409950" y="2076450"/>
            <a:ext cx="609600" cy="2095500"/>
          </a:xfrm>
          <a:prstGeom prst="downArrowCallout">
            <a:avLst/>
          </a:prstGeom>
          <a:solidFill>
            <a:schemeClr val="bg2"/>
          </a:solidFill>
          <a:ln w="19050">
            <a:solidFill>
              <a:schemeClr val="tx1"/>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vert" wrap="square" lIns="91440" tIns="91440" rIns="91440" bIns="91440" numCol="1" rtlCol="0" anchor="ctr" anchorCtr="0" compatLnSpc="1">
            <a:prstTxWarp prst="textNoShape">
              <a:avLst/>
            </a:prstTxWarp>
          </a:bodyPr>
          <a:lstStyle/>
          <a:p>
            <a:pPr fontAlgn="auto">
              <a:spcBef>
                <a:spcPts val="0"/>
              </a:spcBef>
              <a:spcAft>
                <a:spcPts val="0"/>
              </a:spcAft>
            </a:pPr>
            <a:r>
              <a:rPr lang="en-US" sz="1200" b="1" dirty="0" smtClean="0">
                <a:solidFill>
                  <a:srgbClr val="000000"/>
                </a:solidFill>
                <a:cs typeface="Arial" pitchFamily="34" charset="0"/>
              </a:rPr>
              <a:t>Keyword Phrase Appears in Breadcrumb Link</a:t>
            </a:r>
            <a:endParaRPr lang="en-US" sz="1200" dirty="0" smtClean="0">
              <a:solidFill>
                <a:srgbClr val="000000"/>
              </a:solidFill>
              <a:cs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2133600" y="2057400"/>
            <a:ext cx="4152900" cy="4286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Content Checklist</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Gold Keyword Placement Checklist</a:t>
            </a:r>
          </a:p>
        </p:txBody>
      </p:sp>
      <p:graphicFrame>
        <p:nvGraphicFramePr>
          <p:cNvPr id="12" name="Table 11"/>
          <p:cNvGraphicFramePr>
            <a:graphicFrameLocks noGrp="1"/>
          </p:cNvGraphicFramePr>
          <p:nvPr/>
        </p:nvGraphicFramePr>
        <p:xfrm>
          <a:off x="457200" y="1524000"/>
          <a:ext cx="8305800" cy="4785360"/>
        </p:xfrm>
        <a:graphic>
          <a:graphicData uri="http://schemas.openxmlformats.org/drawingml/2006/table">
            <a:tbl>
              <a:tblPr firstRow="1" bandRow="1">
                <a:tableStyleId>{5C22544A-7EE6-4342-B048-85BDC9FD1C3A}</a:tableStyleId>
              </a:tblPr>
              <a:tblGrid>
                <a:gridCol w="7952395"/>
                <a:gridCol w="353405"/>
              </a:tblGrid>
              <a:tr h="2157306">
                <a:tc>
                  <a:txBody>
                    <a:bodyPr/>
                    <a:lstStyle/>
                    <a:p>
                      <a:pPr marL="342900" indent="-342900">
                        <a:buFont typeface="Arial" pitchFamily="34" charset="0"/>
                        <a:buChar char="•"/>
                      </a:pPr>
                      <a:r>
                        <a:rPr lang="en-US" sz="1400" b="1" dirty="0" smtClean="0">
                          <a:solidFill>
                            <a:schemeClr val="tx1"/>
                          </a:solidFill>
                        </a:rPr>
                        <a:t>Text-Based Body</a:t>
                      </a:r>
                      <a:r>
                        <a:rPr lang="en-US" sz="1400" b="1" baseline="0" dirty="0" smtClean="0">
                          <a:solidFill>
                            <a:schemeClr val="tx1"/>
                          </a:solidFill>
                        </a:rPr>
                        <a:t> Copy </a:t>
                      </a:r>
                    </a:p>
                    <a:p>
                      <a:pPr marL="800100" lvl="1" indent="-342900">
                        <a:buFont typeface="Arial" pitchFamily="34" charset="0"/>
                        <a:buChar char="•"/>
                      </a:pPr>
                      <a:r>
                        <a:rPr lang="en-US" sz="1200" b="0" baseline="0" dirty="0" smtClean="0">
                          <a:solidFill>
                            <a:schemeClr val="tx1"/>
                          </a:solidFill>
                        </a:rPr>
                        <a:t>Repeated once every 30-40 words (2-3% density), without negatively impacting readability.</a:t>
                      </a:r>
                    </a:p>
                    <a:p>
                      <a:pPr marL="342900" indent="-342900">
                        <a:buFont typeface="Arial" pitchFamily="34" charset="0"/>
                        <a:buNone/>
                      </a:pPr>
                      <a:endParaRPr lang="en-US" sz="10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The URL</a:t>
                      </a:r>
                    </a:p>
                    <a:p>
                      <a:pPr marL="800100" lvl="1" indent="-342900">
                        <a:buFont typeface="Arial" pitchFamily="34" charset="0"/>
                        <a:buChar char="•"/>
                      </a:pPr>
                      <a:r>
                        <a:rPr lang="en-US" sz="1200" b="0" baseline="0" dirty="0" smtClean="0">
                          <a:solidFill>
                            <a:schemeClr val="tx1"/>
                          </a:solidFill>
                        </a:rPr>
                        <a:t>e.g., olay.com/skin-care-products/body-wash</a:t>
                      </a:r>
                    </a:p>
                    <a:p>
                      <a:pPr marL="800100" lvl="1" indent="-342900">
                        <a:buFont typeface="Arial" pitchFamily="34" charset="0"/>
                        <a:buChar char="•"/>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Title Tag</a:t>
                      </a:r>
                    </a:p>
                    <a:p>
                      <a:pPr marL="800100" lvl="1" indent="-342900">
                        <a:buFont typeface="Arial" pitchFamily="34" charset="0"/>
                        <a:buChar char="•"/>
                      </a:pPr>
                      <a:r>
                        <a:rPr lang="en-US" sz="1200" b="0" baseline="0" dirty="0" smtClean="0">
                          <a:solidFill>
                            <a:schemeClr val="tx1"/>
                          </a:solidFill>
                        </a:rPr>
                        <a:t>Located in the first position of the title tag.</a:t>
                      </a:r>
                    </a:p>
                    <a:p>
                      <a:pPr marL="342900" lvl="0" indent="-342900">
                        <a:buFont typeface="Arial" pitchFamily="34" charset="0"/>
                        <a:buChar char="•"/>
                      </a:pPr>
                      <a:endParaRPr lang="en-US" sz="10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Description Tag</a:t>
                      </a:r>
                    </a:p>
                    <a:p>
                      <a:pPr marL="800100" lvl="1" indent="-342900">
                        <a:buFont typeface="Arial" pitchFamily="34" charset="0"/>
                        <a:buChar char="•"/>
                      </a:pPr>
                      <a:r>
                        <a:rPr lang="en-US" sz="1200" b="0" baseline="0" dirty="0" smtClean="0">
                          <a:solidFill>
                            <a:schemeClr val="tx1"/>
                          </a:solidFill>
                        </a:rPr>
                        <a:t>Located within the description tag.</a:t>
                      </a:r>
                    </a:p>
                    <a:p>
                      <a:pPr marL="800100" lvl="1" indent="-342900">
                        <a:buFont typeface="Arial" pitchFamily="34" charset="0"/>
                        <a:buNone/>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ALT Tag</a:t>
                      </a:r>
                    </a:p>
                    <a:p>
                      <a:pPr marL="800100" lvl="1" indent="-342900">
                        <a:buFont typeface="Arial" pitchFamily="34" charset="0"/>
                        <a:buChar char="•"/>
                      </a:pPr>
                      <a:r>
                        <a:rPr lang="en-US" sz="1200" b="0" baseline="0" dirty="0" smtClean="0">
                          <a:solidFill>
                            <a:schemeClr val="tx1"/>
                          </a:solidFill>
                        </a:rPr>
                        <a:t>Used as the ALT Tag of all images on the PLP.</a:t>
                      </a:r>
                    </a:p>
                    <a:p>
                      <a:pPr marL="800100" lvl="1" indent="-342900">
                        <a:buFont typeface="Arial" pitchFamily="34" charset="0"/>
                        <a:buChar char="•"/>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Header Tags (H1, H2, etc)</a:t>
                      </a:r>
                    </a:p>
                    <a:p>
                      <a:pPr marL="800100" lvl="1" indent="-342900">
                        <a:buFont typeface="Arial" pitchFamily="34" charset="0"/>
                        <a:buChar char="•"/>
                      </a:pPr>
                      <a:r>
                        <a:rPr lang="en-US" sz="1200" b="0" baseline="0" dirty="0" smtClean="0">
                          <a:solidFill>
                            <a:schemeClr val="tx1"/>
                          </a:solidFill>
                        </a:rPr>
                        <a:t>Located in the first position of the Header Tags.</a:t>
                      </a:r>
                    </a:p>
                    <a:p>
                      <a:pPr marL="800100" lvl="1" indent="-342900">
                        <a:buFont typeface="Arial" pitchFamily="34" charset="0"/>
                        <a:buChar char="•"/>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Breadcrumb Links</a:t>
                      </a:r>
                    </a:p>
                    <a:p>
                      <a:pPr marL="800100" lvl="1" indent="-342900">
                        <a:buFont typeface="Arial" pitchFamily="34" charset="0"/>
                        <a:buChar char="•"/>
                      </a:pPr>
                      <a:r>
                        <a:rPr lang="en-US" sz="1200" b="0" baseline="0" dirty="0" smtClean="0">
                          <a:solidFill>
                            <a:schemeClr val="tx1"/>
                          </a:solidFill>
                        </a:rPr>
                        <a:t>e.g., Olay &gt; Skin Care Products &gt; Body Wash</a:t>
                      </a:r>
                    </a:p>
                    <a:p>
                      <a:pPr marL="800100" lvl="1" indent="-342900">
                        <a:buFont typeface="Arial" pitchFamily="34" charset="0"/>
                        <a:buChar char="•"/>
                      </a:pPr>
                      <a:endParaRPr lang="en-US" sz="10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Anchor Text of All Links Pointing to the Page</a:t>
                      </a:r>
                    </a:p>
                    <a:p>
                      <a:pPr marL="800100" lvl="1" indent="-342900">
                        <a:buFont typeface="Arial" pitchFamily="34" charset="0"/>
                        <a:buChar char="•"/>
                      </a:pPr>
                      <a:r>
                        <a:rPr lang="en-US" sz="1200" b="0" baseline="0" dirty="0" smtClean="0">
                          <a:solidFill>
                            <a:schemeClr val="tx1"/>
                          </a:solidFill>
                        </a:rPr>
                        <a:t>Internal Links Such as Embedded Links, Contextual Links, Navigational Links, &amp; Site Map Links</a:t>
                      </a:r>
                    </a:p>
                    <a:p>
                      <a:pPr marL="800100" lvl="1" indent="-342900">
                        <a:buFont typeface="Arial" pitchFamily="34" charset="0"/>
                        <a:buChar char="•"/>
                      </a:pPr>
                      <a:r>
                        <a:rPr lang="en-US" sz="1200" b="0" baseline="0" dirty="0" smtClean="0">
                          <a:solidFill>
                            <a:schemeClr val="tx1"/>
                          </a:solidFill>
                        </a:rPr>
                        <a:t>External Links</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98120">
                <a:tc>
                  <a:txBody>
                    <a:bodyPr/>
                    <a:lstStyle/>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13" name="Content Placeholder 2"/>
          <p:cNvSpPr txBox="1">
            <a:spLocks/>
          </p:cNvSpPr>
          <p:nvPr/>
        </p:nvSpPr>
        <p:spPr>
          <a:xfrm>
            <a:off x="381000" y="1219200"/>
            <a:ext cx="8229600" cy="1143000"/>
          </a:xfrm>
          <a:prstGeom prst="rect">
            <a:avLst/>
          </a:prstGeom>
        </p:spPr>
        <p:txBody>
          <a:bodyPr/>
          <a:lstStyle/>
          <a:p>
            <a:pPr eaLnBrk="0" hangingPunct="0">
              <a:spcBef>
                <a:spcPct val="75000"/>
              </a:spcBef>
              <a:buClr>
                <a:srgbClr val="BA0000"/>
              </a:buClr>
              <a:defRPr/>
            </a:pPr>
            <a:r>
              <a:rPr lang="en-US" sz="1600" kern="0" dirty="0" smtClean="0">
                <a:latin typeface="Calibri"/>
                <a:cs typeface="Arial" pitchFamily="34" charset="0"/>
              </a:rPr>
              <a:t>The gold keyword for each PLP should be included in:</a:t>
            </a:r>
            <a:endParaRPr lang="en-US" sz="600" b="1" kern="0" dirty="0" smtClean="0">
              <a:latin typeface="Calibri" pitchFamily="34" charset="0"/>
            </a:endParaRPr>
          </a:p>
          <a:p>
            <a:pPr marL="342900" indent="-342900" eaLnBrk="0" hangingPunct="0">
              <a:spcBef>
                <a:spcPts val="0"/>
              </a:spcBef>
              <a:defRPr/>
            </a:pPr>
            <a:r>
              <a:rPr lang="en-US" sz="1800" b="1" kern="0" dirty="0" smtClean="0">
                <a:latin typeface="Calibri" pitchFamily="34" charset="0"/>
              </a:rPr>
              <a:t>                                                 </a:t>
            </a:r>
          </a:p>
        </p:txBody>
      </p:sp>
      <p:cxnSp>
        <p:nvCxnSpPr>
          <p:cNvPr id="15" name="Straight Connector 14"/>
          <p:cNvCxnSpPr/>
          <p:nvPr/>
        </p:nvCxnSpPr>
        <p:spPr bwMode="auto">
          <a:xfrm>
            <a:off x="457200" y="20574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457200" y="2590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381000" y="36576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381000" y="42672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81000" y="48006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81000" y="53340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457200" y="6019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381000" y="31242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Meta data</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Meta Data?</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writing optimized Meta Tags for </a:t>
            </a:r>
            <a:r>
              <a:rPr lang="en-US" sz="1400" b="1" i="1" u="sng" dirty="0" smtClean="0"/>
              <a:t>only</a:t>
            </a:r>
            <a:r>
              <a:rPr lang="en-US" sz="1400" dirty="0" smtClean="0"/>
              <a:t> the gold keyword mapped PLP. It is imperative that the search agency understands the best practices and requirements for each Meta Tag, the importance of each, and is aware of where each is within the content or code of the Olay Website.</a:t>
            </a:r>
          </a:p>
          <a:p>
            <a:pPr marL="0" indent="0">
              <a:spcBef>
                <a:spcPts val="0"/>
              </a:spcBef>
            </a:pPr>
            <a:endParaRPr lang="en-US" sz="14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600" b="1" dirty="0" smtClean="0"/>
              <a:t>: </a:t>
            </a:r>
            <a:r>
              <a:rPr lang="en-US" sz="1400" dirty="0" smtClean="0"/>
              <a:t>Once the search agency recommends the optimized Meta Tags for the PLPs, the creative agency should begin writing the </a:t>
            </a:r>
            <a:r>
              <a:rPr lang="en-US" sz="1400" b="1" i="1" u="sng" dirty="0" smtClean="0"/>
              <a:t>remaining</a:t>
            </a:r>
            <a:r>
              <a:rPr lang="en-US" sz="1400" dirty="0" smtClean="0"/>
              <a:t> Olay Web page Meta Tags. It is imperative that the creative agency understand the best practices and requirements for each Meta Tag, the importance of each, and is aware of where each is within the content or code of the Olay Website.</a:t>
            </a:r>
            <a:endParaRPr lang="en-US" sz="1400" b="1" dirty="0" smtClean="0"/>
          </a:p>
          <a:p>
            <a:pPr marL="0" indent="0">
              <a:spcBef>
                <a:spcPts val="0"/>
              </a:spcBef>
            </a:pPr>
            <a:endParaRPr lang="en-US" sz="18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is responsible for implementing the optimized Meta Data and understanding the best practices for Meta Data placement within the HTML code of each Olay Web page.</a:t>
            </a:r>
          </a:p>
          <a:p>
            <a:pPr marL="0" indent="0">
              <a:spcBef>
                <a:spcPts val="0"/>
              </a:spcBef>
            </a:pPr>
            <a:endParaRPr lang="en-US" sz="18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content creation best practices and how optimized content affects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3124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981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886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04800" y="4724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Meta Data</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458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Meta Data Descriptions</a:t>
            </a:r>
            <a:r>
              <a:rPr lang="en-US" sz="1400" dirty="0" smtClean="0">
                <a:latin typeface="+mn-lt"/>
              </a:rPr>
              <a:t>: Why each tag is important, where they appear, and examples of each.</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Meta Data Best Practices</a:t>
            </a:r>
            <a:r>
              <a:rPr lang="en-US" sz="1400" dirty="0" smtClean="0">
                <a:latin typeface="+mn-lt"/>
              </a:rPr>
              <a:t>: How to write Meta Data and where to implement in the PLP source code.</a:t>
            </a:r>
            <a:endParaRPr lang="en-US" sz="1800" b="1" dirty="0" smtClean="0">
              <a:latin typeface="+mn-lt"/>
            </a:endParaRPr>
          </a:p>
          <a:p>
            <a:pPr marL="0" indent="0">
              <a:spcBef>
                <a:spcPts val="0"/>
              </a:spcBef>
            </a:pPr>
            <a:endParaRPr lang="en-US" sz="1000" b="1" dirty="0" smtClean="0"/>
          </a:p>
          <a:p>
            <a:pPr marL="0" indent="0">
              <a:spcBef>
                <a:spcPts val="0"/>
              </a:spcBef>
            </a:pPr>
            <a:r>
              <a:rPr lang="en-US" sz="1800" b="1" dirty="0" smtClean="0">
                <a:hlinkClick r:id="rId7" action="ppaction://hlinksldjump"/>
              </a:rPr>
              <a:t>Meta Data Checklist</a:t>
            </a:r>
            <a:r>
              <a:rPr lang="en-US" sz="1400" dirty="0" smtClean="0"/>
              <a:t>: Resource to ensure correct writing and implementation of Meta Data.</a:t>
            </a:r>
            <a:endParaRPr lang="en-US" sz="18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Meta Data</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Meta Data</a:t>
            </a:r>
          </a:p>
        </p:txBody>
      </p:sp>
      <p:sp>
        <p:nvSpPr>
          <p:cNvPr id="11" name="Content Placeholder 2"/>
          <p:cNvSpPr>
            <a:spLocks noGrp="1"/>
          </p:cNvSpPr>
          <p:nvPr>
            <p:ph idx="1"/>
          </p:nvPr>
        </p:nvSpPr>
        <p:spPr>
          <a:xfrm>
            <a:off x="381000" y="1295400"/>
            <a:ext cx="8229600" cy="1143000"/>
          </a:xfrm>
        </p:spPr>
        <p:txBody>
          <a:bodyPr/>
          <a:lstStyle/>
          <a:p>
            <a:pPr marL="0" indent="0">
              <a:buNone/>
            </a:pPr>
            <a:r>
              <a:rPr lang="en-US" sz="1600" dirty="0" smtClean="0">
                <a:solidFill>
                  <a:schemeClr val="tx1"/>
                </a:solidFill>
                <a:latin typeface="+mn-lt"/>
                <a:cs typeface="Arial" pitchFamily="34" charset="0"/>
              </a:rPr>
              <a:t>Meta tags are a critical part of any search engine optimization campaign, acting as markers to help search engine spiders determine the overall theme of a page. Meta tags consist of:</a:t>
            </a:r>
            <a:endParaRPr lang="en-US" sz="1800" b="1" dirty="0" smtClean="0"/>
          </a:p>
        </p:txBody>
      </p:sp>
      <p:sp>
        <p:nvSpPr>
          <p:cNvPr id="12" name="Rounded Rectangle 11"/>
          <p:cNvSpPr/>
          <p:nvPr/>
        </p:nvSpPr>
        <p:spPr bwMode="auto">
          <a:xfrm>
            <a:off x="381000" y="1981200"/>
            <a:ext cx="4191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Title Tags</a:t>
            </a:r>
          </a:p>
        </p:txBody>
      </p:sp>
      <p:sp>
        <p:nvSpPr>
          <p:cNvPr id="13" name="Rounded Rectangle 12"/>
          <p:cNvSpPr/>
          <p:nvPr/>
        </p:nvSpPr>
        <p:spPr bwMode="auto">
          <a:xfrm>
            <a:off x="4648200" y="1981200"/>
            <a:ext cx="3962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Description Tags</a:t>
            </a:r>
          </a:p>
        </p:txBody>
      </p:sp>
      <p:sp>
        <p:nvSpPr>
          <p:cNvPr id="14" name="Rounded Rectangle 13"/>
          <p:cNvSpPr/>
          <p:nvPr/>
        </p:nvSpPr>
        <p:spPr bwMode="auto">
          <a:xfrm>
            <a:off x="152400" y="4343400"/>
            <a:ext cx="44958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ALT Tags</a:t>
            </a:r>
          </a:p>
        </p:txBody>
      </p:sp>
      <p:cxnSp>
        <p:nvCxnSpPr>
          <p:cNvPr id="15" name="Straight Connector 14"/>
          <p:cNvCxnSpPr/>
          <p:nvPr/>
        </p:nvCxnSpPr>
        <p:spPr bwMode="auto">
          <a:xfrm>
            <a:off x="381000" y="28956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6" name="TextBox 15"/>
          <p:cNvSpPr txBox="1"/>
          <p:nvPr/>
        </p:nvSpPr>
        <p:spPr>
          <a:xfrm>
            <a:off x="381000" y="2362200"/>
            <a:ext cx="43434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Most important Meta tag for SEO. They help search engines determine the theme of a page.</a:t>
            </a:r>
          </a:p>
        </p:txBody>
      </p:sp>
      <p:sp>
        <p:nvSpPr>
          <p:cNvPr id="22" name="TextBox 21"/>
          <p:cNvSpPr txBox="1"/>
          <p:nvPr/>
        </p:nvSpPr>
        <p:spPr>
          <a:xfrm>
            <a:off x="381000" y="2895600"/>
            <a:ext cx="42672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They appear as a listing title link in the organic results, as well as in the title bar of a browser.</a:t>
            </a:r>
          </a:p>
        </p:txBody>
      </p:sp>
      <p:cxnSp>
        <p:nvCxnSpPr>
          <p:cNvPr id="24" name="Straight Connector 23"/>
          <p:cNvCxnSpPr/>
          <p:nvPr/>
        </p:nvCxnSpPr>
        <p:spPr bwMode="auto">
          <a:xfrm>
            <a:off x="228600" y="51816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4724400" y="3429000"/>
            <a:ext cx="3886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6" name="Straight Connector 25"/>
          <p:cNvCxnSpPr/>
          <p:nvPr/>
        </p:nvCxnSpPr>
        <p:spPr bwMode="auto">
          <a:xfrm>
            <a:off x="4724400" y="4267200"/>
            <a:ext cx="3962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4724400" y="5181600"/>
            <a:ext cx="4114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9" name="Straight Connector 28"/>
          <p:cNvCxnSpPr/>
          <p:nvPr/>
        </p:nvCxnSpPr>
        <p:spPr bwMode="auto">
          <a:xfrm>
            <a:off x="228600" y="5715000"/>
            <a:ext cx="4267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381000" y="3429000"/>
            <a:ext cx="4191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3" name="Straight Connector 32"/>
          <p:cNvCxnSpPr/>
          <p:nvPr/>
        </p:nvCxnSpPr>
        <p:spPr bwMode="auto">
          <a:xfrm>
            <a:off x="4724400" y="2895600"/>
            <a:ext cx="3886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4" name="TextBox 33"/>
          <p:cNvSpPr txBox="1"/>
          <p:nvPr/>
        </p:nvSpPr>
        <p:spPr>
          <a:xfrm>
            <a:off x="4648200" y="2362200"/>
            <a:ext cx="40386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Do not directly influence SEO efforts, but increase click through rates for organic listings.</a:t>
            </a:r>
          </a:p>
        </p:txBody>
      </p:sp>
      <p:sp>
        <p:nvSpPr>
          <p:cNvPr id="36" name="TextBox 35"/>
          <p:cNvSpPr txBox="1"/>
          <p:nvPr/>
        </p:nvSpPr>
        <p:spPr>
          <a:xfrm>
            <a:off x="4724400" y="2895600"/>
            <a:ext cx="38862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They appear as the text snippet in search engine organic results.</a:t>
            </a:r>
          </a:p>
        </p:txBody>
      </p:sp>
      <p:sp>
        <p:nvSpPr>
          <p:cNvPr id="39" name="TextBox 38"/>
          <p:cNvSpPr txBox="1"/>
          <p:nvPr/>
        </p:nvSpPr>
        <p:spPr>
          <a:xfrm>
            <a:off x="228600" y="4800600"/>
            <a:ext cx="43434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Describe image content for text browsers and spiders.</a:t>
            </a:r>
          </a:p>
        </p:txBody>
      </p:sp>
      <p:pic>
        <p:nvPicPr>
          <p:cNvPr id="2051" name="Picture 3"/>
          <p:cNvPicPr>
            <a:picLocks noChangeAspect="1" noChangeArrowheads="1"/>
          </p:cNvPicPr>
          <p:nvPr/>
        </p:nvPicPr>
        <p:blipFill>
          <a:blip r:embed="rId3" cstate="print"/>
          <a:srcRect/>
          <a:stretch>
            <a:fillRect/>
          </a:stretch>
        </p:blipFill>
        <p:spPr bwMode="auto">
          <a:xfrm>
            <a:off x="990600" y="3505200"/>
            <a:ext cx="2581275" cy="552450"/>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38" name="Rectangle 37"/>
          <p:cNvSpPr/>
          <p:nvPr/>
        </p:nvSpPr>
        <p:spPr bwMode="auto">
          <a:xfrm>
            <a:off x="990600" y="3505200"/>
            <a:ext cx="13716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dirty="0" smtClean="0">
              <a:solidFill>
                <a:srgbClr val="FF0000"/>
              </a:solidFill>
              <a:latin typeface="Arial" charset="0"/>
            </a:endParaRPr>
          </a:p>
        </p:txBody>
      </p:sp>
      <p:cxnSp>
        <p:nvCxnSpPr>
          <p:cNvPr id="44" name="Straight Connector 43"/>
          <p:cNvCxnSpPr/>
          <p:nvPr/>
        </p:nvCxnSpPr>
        <p:spPr bwMode="auto">
          <a:xfrm>
            <a:off x="228600" y="4267200"/>
            <a:ext cx="4267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pic>
        <p:nvPicPr>
          <p:cNvPr id="45" name="Picture 3"/>
          <p:cNvPicPr>
            <a:picLocks noChangeAspect="1" noChangeArrowheads="1"/>
          </p:cNvPicPr>
          <p:nvPr/>
        </p:nvPicPr>
        <p:blipFill>
          <a:blip r:embed="rId3" cstate="print"/>
          <a:srcRect/>
          <a:stretch>
            <a:fillRect/>
          </a:stretch>
        </p:blipFill>
        <p:spPr bwMode="auto">
          <a:xfrm>
            <a:off x="5410200" y="3505200"/>
            <a:ext cx="2581275" cy="552450"/>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46" name="Rectangle 45"/>
          <p:cNvSpPr/>
          <p:nvPr/>
        </p:nvSpPr>
        <p:spPr bwMode="auto">
          <a:xfrm>
            <a:off x="5410200" y="3657600"/>
            <a:ext cx="27432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7" name="TextBox 46"/>
          <p:cNvSpPr txBox="1"/>
          <p:nvPr/>
        </p:nvSpPr>
        <p:spPr>
          <a:xfrm>
            <a:off x="228600" y="5181600"/>
            <a:ext cx="42672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Appear when a text browser or spider visits the site, or when a user hovers over the image.</a:t>
            </a:r>
          </a:p>
        </p:txBody>
      </p:sp>
      <p:sp>
        <p:nvSpPr>
          <p:cNvPr id="41" name="Rounded Rectangle 40"/>
          <p:cNvSpPr/>
          <p:nvPr/>
        </p:nvSpPr>
        <p:spPr bwMode="auto">
          <a:xfrm>
            <a:off x="4724400" y="4343400"/>
            <a:ext cx="40386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Header Tags</a:t>
            </a:r>
          </a:p>
        </p:txBody>
      </p:sp>
      <p:sp>
        <p:nvSpPr>
          <p:cNvPr id="54" name="TextBox 53"/>
          <p:cNvSpPr txBox="1"/>
          <p:nvPr/>
        </p:nvSpPr>
        <p:spPr>
          <a:xfrm>
            <a:off x="4648200" y="4800600"/>
            <a:ext cx="44958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Important to SEO because they reinforce the page theme.</a:t>
            </a:r>
          </a:p>
        </p:txBody>
      </p:sp>
      <p:sp>
        <p:nvSpPr>
          <p:cNvPr id="56" name="TextBox 55"/>
          <p:cNvSpPr txBox="1"/>
          <p:nvPr/>
        </p:nvSpPr>
        <p:spPr>
          <a:xfrm>
            <a:off x="4648200" y="5181600"/>
            <a:ext cx="4495800" cy="523220"/>
          </a:xfrm>
          <a:prstGeom prst="rect">
            <a:avLst/>
          </a:prstGeom>
          <a:noFill/>
        </p:spPr>
        <p:txBody>
          <a:bodyPr wrap="square" rtlCol="0">
            <a:spAutoFit/>
          </a:bodyPr>
          <a:lstStyle/>
          <a:p>
            <a:pPr fontAlgn="auto">
              <a:spcBef>
                <a:spcPts val="0"/>
              </a:spcBef>
              <a:spcAft>
                <a:spcPts val="0"/>
              </a:spcAft>
            </a:pPr>
            <a:r>
              <a:rPr lang="en-US" dirty="0" smtClean="0">
                <a:latin typeface="Calibri"/>
              </a:rPr>
              <a:t>Defines HTML headings. &lt;H1&gt;  defines the largest and &lt;H6&gt; defines the smallest. </a:t>
            </a:r>
          </a:p>
        </p:txBody>
      </p:sp>
      <p:cxnSp>
        <p:nvCxnSpPr>
          <p:cNvPr id="58" name="Straight Connector 57"/>
          <p:cNvCxnSpPr/>
          <p:nvPr/>
        </p:nvCxnSpPr>
        <p:spPr bwMode="auto">
          <a:xfrm>
            <a:off x="4724400" y="5715000"/>
            <a:ext cx="4267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59" name="TextBox 58"/>
          <p:cNvSpPr txBox="1"/>
          <p:nvPr/>
        </p:nvSpPr>
        <p:spPr>
          <a:xfrm>
            <a:off x="4648200" y="5715000"/>
            <a:ext cx="4495800" cy="307777"/>
          </a:xfrm>
          <a:prstGeom prst="rect">
            <a:avLst/>
          </a:prstGeom>
          <a:noFill/>
        </p:spPr>
        <p:txBody>
          <a:bodyPr wrap="square" rtlCol="0">
            <a:spAutoFit/>
          </a:bodyPr>
          <a:lstStyle/>
          <a:p>
            <a:pPr fontAlgn="auto">
              <a:spcBef>
                <a:spcPts val="0"/>
              </a:spcBef>
              <a:spcAft>
                <a:spcPts val="0"/>
              </a:spcAft>
            </a:pPr>
            <a:r>
              <a:rPr lang="en-US" dirty="0" smtClean="0">
                <a:latin typeface="Calibri"/>
              </a:rPr>
              <a:t>Example &lt;H1&gt; Tag: &lt;H1&gt; Body Lotion from Olay &lt;/H1&gt;</a:t>
            </a:r>
          </a:p>
        </p:txBody>
      </p:sp>
      <p:cxnSp>
        <p:nvCxnSpPr>
          <p:cNvPr id="60" name="Straight Connector 59"/>
          <p:cNvCxnSpPr/>
          <p:nvPr/>
        </p:nvCxnSpPr>
        <p:spPr bwMode="auto">
          <a:xfrm>
            <a:off x="4724400" y="6019800"/>
            <a:ext cx="4267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189</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graphicFrame>
        <p:nvGraphicFramePr>
          <p:cNvPr id="12" name="Table 11"/>
          <p:cNvGraphicFramePr>
            <a:graphicFrameLocks noGrp="1"/>
          </p:cNvGraphicFramePr>
          <p:nvPr/>
        </p:nvGraphicFramePr>
        <p:xfrm>
          <a:off x="0" y="1740127"/>
          <a:ext cx="3370714" cy="5117873"/>
        </p:xfrm>
        <a:graphic>
          <a:graphicData uri="http://schemas.openxmlformats.org/drawingml/2006/table">
            <a:tbl>
              <a:tblPr firstRow="1" bandRow="1">
                <a:tableStyleId>{5C22544A-7EE6-4342-B048-85BDC9FD1C3A}</a:tableStyleId>
              </a:tblPr>
              <a:tblGrid>
                <a:gridCol w="3162434"/>
                <a:gridCol w="208280"/>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Primary Keyword Phrase Should Always</a:t>
                      </a:r>
                      <a:r>
                        <a:rPr lang="en-US" sz="1400" b="1" baseline="0" dirty="0" smtClean="0">
                          <a:solidFill>
                            <a:schemeClr val="tx1"/>
                          </a:solidFill>
                        </a:rPr>
                        <a:t> be First.</a:t>
                      </a:r>
                    </a:p>
                    <a:p>
                      <a:pPr marL="800100" lvl="1" indent="-342900">
                        <a:buFont typeface="Arial" pitchFamily="34" charset="0"/>
                        <a:buChar char="•"/>
                      </a:pPr>
                      <a:r>
                        <a:rPr lang="en-US" sz="1200" b="0" baseline="0" dirty="0" smtClean="0">
                          <a:solidFill>
                            <a:schemeClr val="tx1"/>
                          </a:solidFill>
                        </a:rPr>
                        <a:t>e.g. </a:t>
                      </a:r>
                      <a:r>
                        <a:rPr lang="en-US" sz="1200" b="0" i="1" baseline="0" dirty="0" smtClean="0">
                          <a:solidFill>
                            <a:schemeClr val="tx1"/>
                          </a:solidFill>
                        </a:rPr>
                        <a:t>Body Lotion </a:t>
                      </a:r>
                      <a:r>
                        <a:rPr lang="en-US" sz="1200" b="0" baseline="0" dirty="0" smtClean="0">
                          <a:solidFill>
                            <a:schemeClr val="tx1"/>
                          </a:solidFill>
                        </a:rPr>
                        <a:t>from Olay®</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The Brand Name Should Always Be Included at the End (far right).</a:t>
                      </a:r>
                    </a:p>
                    <a:p>
                      <a:pPr marL="800100" lvl="1" indent="-342900">
                        <a:buFont typeface="Arial" pitchFamily="34" charset="0"/>
                        <a:buChar char="•"/>
                      </a:pPr>
                      <a:r>
                        <a:rPr lang="en-US" sz="1200" b="0" baseline="0" dirty="0" smtClean="0">
                          <a:solidFill>
                            <a:schemeClr val="tx1"/>
                          </a:solidFill>
                        </a:rPr>
                        <a:t>e.g. Body Lotion from </a:t>
                      </a:r>
                      <a:r>
                        <a:rPr lang="en-US" sz="1200" b="0" i="1" baseline="0" dirty="0" smtClean="0">
                          <a:solidFill>
                            <a:schemeClr val="tx1"/>
                          </a:solidFill>
                        </a:rPr>
                        <a:t>Olay®</a:t>
                      </a:r>
                    </a:p>
                    <a:p>
                      <a:pPr marL="342900" indent="-342900">
                        <a:buFont typeface="Arial" pitchFamily="34" charset="0"/>
                        <a:buChar char="•"/>
                      </a:pP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dirty="0" smtClean="0">
                        <a:solidFill>
                          <a:schemeClr val="tx1"/>
                        </a:solidFill>
                      </a:endParaRPr>
                    </a:p>
                    <a:p>
                      <a:pPr marL="342900" indent="-342900">
                        <a:buFont typeface="Arial" pitchFamily="34" charset="0"/>
                        <a:buChar char="•"/>
                      </a:pPr>
                      <a:r>
                        <a:rPr lang="en-US" sz="1400" b="1" dirty="0" smtClean="0">
                          <a:solidFill>
                            <a:schemeClr val="tx1"/>
                          </a:solidFill>
                        </a:rPr>
                        <a:t>Title Tags Should be 10 Words or Less.</a:t>
                      </a:r>
                    </a:p>
                    <a:p>
                      <a:pPr marL="800100" lvl="1" indent="-342900">
                        <a:buFont typeface="Arial" pitchFamily="34" charset="0"/>
                        <a:buChar char="•"/>
                      </a:pPr>
                      <a:r>
                        <a:rPr lang="en-US" sz="1200" b="0" baseline="0" dirty="0" smtClean="0">
                          <a:solidFill>
                            <a:schemeClr val="tx1"/>
                          </a:solidFill>
                        </a:rPr>
                        <a:t>Any longer and they will be truncated by search engines with an </a:t>
                      </a:r>
                      <a:r>
                        <a:rPr lang="en-US" sz="1200" b="0" baseline="0" dirty="0" err="1" smtClean="0">
                          <a:solidFill>
                            <a:schemeClr val="tx1"/>
                          </a:solidFill>
                        </a:rPr>
                        <a:t>ellipisis</a:t>
                      </a:r>
                      <a:r>
                        <a:rPr lang="en-US" sz="1200" b="0" baseline="0" dirty="0" smtClean="0">
                          <a:solidFill>
                            <a:schemeClr val="tx1"/>
                          </a:solidFill>
                        </a:rPr>
                        <a:t> (…) which can eliminate the desired “call to action.”</a:t>
                      </a: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228600" y="31242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2672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57912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Meta Tags Best Practices</a:t>
            </a:r>
            <a:endParaRPr lang="en-US" sz="3000" b="1" kern="0" dirty="0">
              <a:solidFill>
                <a:sysClr val="windowText" lastClr="000000"/>
              </a:solidFill>
              <a:latin typeface="Calibri"/>
            </a:endParaRPr>
          </a:p>
        </p:txBody>
      </p:sp>
      <p:sp>
        <p:nvSpPr>
          <p:cNvPr id="29" name="Rounded Rectangle 28"/>
          <p:cNvSpPr/>
          <p:nvPr/>
        </p:nvSpPr>
        <p:spPr bwMode="auto">
          <a:xfrm>
            <a:off x="228600" y="1676400"/>
            <a:ext cx="2590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Title Tags</a:t>
            </a:r>
          </a:p>
        </p:txBody>
      </p:sp>
      <p:sp>
        <p:nvSpPr>
          <p:cNvPr id="30" name="Content Placeholder 2"/>
          <p:cNvSpPr>
            <a:spLocks noGrp="1"/>
          </p:cNvSpPr>
          <p:nvPr>
            <p:ph idx="1"/>
          </p:nvPr>
        </p:nvSpPr>
        <p:spPr>
          <a:xfrm>
            <a:off x="457200" y="838200"/>
            <a:ext cx="8229600" cy="609600"/>
          </a:xfrm>
        </p:spPr>
        <p:txBody>
          <a:bodyPr/>
          <a:lstStyle/>
          <a:p>
            <a:pPr marL="0" indent="0"/>
            <a:r>
              <a:rPr lang="en-US" sz="1600" dirty="0" smtClean="0">
                <a:cs typeface="Arial" pitchFamily="34" charset="0"/>
              </a:rPr>
              <a:t>Meta tags have strict requirements, in terms of length and keyword position, when it comes to optimization</a:t>
            </a:r>
            <a:endParaRPr lang="en-US" sz="600" b="1" dirty="0" smtClean="0"/>
          </a:p>
          <a:p>
            <a:pPr>
              <a:spcBef>
                <a:spcPts val="0"/>
              </a:spcBef>
              <a:buClrTx/>
            </a:pPr>
            <a:r>
              <a:rPr lang="en-US" sz="1800" b="1" dirty="0" smtClean="0"/>
              <a:t>                                                 </a:t>
            </a:r>
          </a:p>
        </p:txBody>
      </p:sp>
      <p:graphicFrame>
        <p:nvGraphicFramePr>
          <p:cNvPr id="18" name="Table 17"/>
          <p:cNvGraphicFramePr>
            <a:graphicFrameLocks noGrp="1"/>
          </p:cNvGraphicFramePr>
          <p:nvPr/>
        </p:nvGraphicFramePr>
        <p:xfrm>
          <a:off x="2895600" y="1752600"/>
          <a:ext cx="3370714" cy="5300753"/>
        </p:xfrm>
        <a:graphic>
          <a:graphicData uri="http://schemas.openxmlformats.org/drawingml/2006/table">
            <a:tbl>
              <a:tblPr firstRow="1" bandRow="1">
                <a:tableStyleId>{5C22544A-7EE6-4342-B048-85BDC9FD1C3A}</a:tableStyleId>
              </a:tblPr>
              <a:tblGrid>
                <a:gridCol w="3162434"/>
                <a:gridCol w="208280"/>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Primary Keyword Phrase Should be Included in the Description</a:t>
                      </a:r>
                      <a:r>
                        <a:rPr lang="en-US" sz="1400" b="1" baseline="0" dirty="0" smtClean="0">
                          <a:solidFill>
                            <a:schemeClr val="tx1"/>
                          </a:solidFill>
                        </a:rPr>
                        <a:t>.</a:t>
                      </a:r>
                    </a:p>
                    <a:p>
                      <a:pPr marL="800100" lvl="1" indent="-342900">
                        <a:buFont typeface="Arial" pitchFamily="34" charset="0"/>
                        <a:buChar char="•"/>
                      </a:pPr>
                      <a:r>
                        <a:rPr lang="en-US" sz="1200" b="0" baseline="0" dirty="0" smtClean="0">
                          <a:solidFill>
                            <a:schemeClr val="tx1"/>
                          </a:solidFill>
                        </a:rPr>
                        <a:t>e.g. Find out more about all the </a:t>
                      </a:r>
                      <a:r>
                        <a:rPr lang="en-US" sz="1200" b="1" i="1" baseline="0" dirty="0" smtClean="0">
                          <a:solidFill>
                            <a:schemeClr val="tx1"/>
                          </a:solidFill>
                        </a:rPr>
                        <a:t>body lotion </a:t>
                      </a:r>
                      <a:r>
                        <a:rPr lang="en-US" sz="1200" b="0" i="0" baseline="0" dirty="0" smtClean="0">
                          <a:solidFill>
                            <a:schemeClr val="tx1"/>
                          </a:solidFill>
                        </a:rPr>
                        <a:t>products</a:t>
                      </a:r>
                      <a:r>
                        <a:rPr lang="en-US" sz="1200" b="0" i="1" baseline="0" dirty="0" smtClean="0">
                          <a:solidFill>
                            <a:schemeClr val="tx1"/>
                          </a:solidFill>
                        </a:rPr>
                        <a:t> </a:t>
                      </a:r>
                      <a:r>
                        <a:rPr lang="en-US" sz="1200" b="0" baseline="0" dirty="0" smtClean="0">
                          <a:solidFill>
                            <a:schemeClr val="tx1"/>
                          </a:solidFill>
                        </a:rPr>
                        <a:t>from Olay®.</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The Brand Name Should Always Be Included.</a:t>
                      </a:r>
                    </a:p>
                    <a:p>
                      <a:pPr marL="800100" lvl="1" indent="-342900">
                        <a:buFont typeface="Arial" pitchFamily="34" charset="0"/>
                        <a:buChar char="•"/>
                      </a:pPr>
                      <a:r>
                        <a:rPr lang="en-US" sz="1200" b="0" i="0" baseline="0" dirty="0" smtClean="0">
                          <a:solidFill>
                            <a:schemeClr val="tx1"/>
                          </a:solidFill>
                        </a:rPr>
                        <a:t>e.g. Find out more about all the body lotion products from </a:t>
                      </a:r>
                      <a:r>
                        <a:rPr lang="en-US" sz="1200" b="1" i="1" baseline="0" dirty="0" smtClean="0">
                          <a:solidFill>
                            <a:schemeClr val="tx1"/>
                          </a:solidFill>
                        </a:rPr>
                        <a:t>Olay</a:t>
                      </a:r>
                      <a:r>
                        <a:rPr lang="en-US" sz="1200" b="0" i="0" baseline="0" dirty="0" smtClean="0">
                          <a:solidFill>
                            <a:schemeClr val="tx1"/>
                          </a:solidFill>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dirty="0" smtClean="0">
                        <a:solidFill>
                          <a:schemeClr val="tx1"/>
                        </a:solidFill>
                      </a:endParaRPr>
                    </a:p>
                    <a:p>
                      <a:pPr marL="342900" indent="-342900">
                        <a:buFont typeface="Arial" pitchFamily="34" charset="0"/>
                        <a:buChar char="•"/>
                      </a:pPr>
                      <a:r>
                        <a:rPr lang="en-US" sz="1400" b="1" dirty="0" smtClean="0">
                          <a:solidFill>
                            <a:schemeClr val="tx1"/>
                          </a:solidFill>
                        </a:rPr>
                        <a:t>Description</a:t>
                      </a:r>
                      <a:r>
                        <a:rPr lang="en-US" sz="1400" b="1" baseline="0" dirty="0" smtClean="0">
                          <a:solidFill>
                            <a:schemeClr val="tx1"/>
                          </a:solidFill>
                        </a:rPr>
                        <a:t> Ta</a:t>
                      </a:r>
                      <a:r>
                        <a:rPr lang="en-US" sz="1400" b="1" dirty="0" smtClean="0">
                          <a:solidFill>
                            <a:schemeClr val="tx1"/>
                          </a:solidFill>
                        </a:rPr>
                        <a:t>gs Should be 20 Words or Less.</a:t>
                      </a:r>
                    </a:p>
                    <a:p>
                      <a:pPr marL="800100" lvl="1" indent="-342900">
                        <a:buFont typeface="Arial" pitchFamily="34" charset="0"/>
                        <a:buChar char="•"/>
                      </a:pPr>
                      <a:r>
                        <a:rPr lang="en-US" sz="1200" b="0" baseline="0" dirty="0" smtClean="0">
                          <a:solidFill>
                            <a:schemeClr val="tx1"/>
                          </a:solidFill>
                        </a:rPr>
                        <a:t>Should be written to entice users to click on the listing</a:t>
                      </a:r>
                    </a:p>
                    <a:p>
                      <a:pPr marL="800100" lvl="1" indent="-342900">
                        <a:buFont typeface="Arial" pitchFamily="34" charset="0"/>
                        <a:buChar char="•"/>
                      </a:pPr>
                      <a:r>
                        <a:rPr lang="en-US" sz="1200" b="0" baseline="0" dirty="0" smtClean="0">
                          <a:solidFill>
                            <a:schemeClr val="tx1"/>
                          </a:solidFill>
                        </a:rPr>
                        <a:t>Use language containing call to actions, such as “Find Out More,” and “Learn More About.”</a:t>
                      </a: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2" name="Rounded Rectangle 21"/>
          <p:cNvSpPr/>
          <p:nvPr/>
        </p:nvSpPr>
        <p:spPr bwMode="auto">
          <a:xfrm>
            <a:off x="3276600" y="1676400"/>
            <a:ext cx="2590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Description Tags</a:t>
            </a:r>
          </a:p>
        </p:txBody>
      </p:sp>
      <p:sp>
        <p:nvSpPr>
          <p:cNvPr id="26" name="Rounded Rectangle 25"/>
          <p:cNvSpPr/>
          <p:nvPr/>
        </p:nvSpPr>
        <p:spPr bwMode="auto">
          <a:xfrm>
            <a:off x="6324600" y="1676400"/>
            <a:ext cx="2590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ALT Tags</a:t>
            </a:r>
          </a:p>
        </p:txBody>
      </p:sp>
      <p:graphicFrame>
        <p:nvGraphicFramePr>
          <p:cNvPr id="28" name="Table 27"/>
          <p:cNvGraphicFramePr>
            <a:graphicFrameLocks noGrp="1"/>
          </p:cNvGraphicFramePr>
          <p:nvPr/>
        </p:nvGraphicFramePr>
        <p:xfrm>
          <a:off x="6019800" y="1600200"/>
          <a:ext cx="3370714" cy="4995953"/>
        </p:xfrm>
        <a:graphic>
          <a:graphicData uri="http://schemas.openxmlformats.org/drawingml/2006/table">
            <a:tbl>
              <a:tblPr firstRow="1" bandRow="1">
                <a:tableStyleId>{5C22544A-7EE6-4342-B048-85BDC9FD1C3A}</a:tableStyleId>
              </a:tblPr>
              <a:tblGrid>
                <a:gridCol w="3162434"/>
                <a:gridCol w="208280"/>
              </a:tblGrid>
              <a:tr h="217796">
                <a:tc>
                  <a:txBody>
                    <a:bodyPr/>
                    <a:lstStyle/>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Primary Keyword Phrase Should be Used as</a:t>
                      </a:r>
                      <a:r>
                        <a:rPr lang="en-US" sz="1400" b="1" baseline="0" dirty="0" smtClean="0">
                          <a:solidFill>
                            <a:schemeClr val="tx1"/>
                          </a:solidFill>
                        </a:rPr>
                        <a:t> ALT Tags</a:t>
                      </a:r>
                    </a:p>
                    <a:p>
                      <a:pPr marL="800100" lvl="1" indent="-342900">
                        <a:buFont typeface="Arial" pitchFamily="34" charset="0"/>
                        <a:buChar char="•"/>
                      </a:pPr>
                      <a:r>
                        <a:rPr lang="en-US" sz="1200" b="0" baseline="0" dirty="0" smtClean="0">
                          <a:solidFill>
                            <a:schemeClr val="tx1"/>
                          </a:solidFill>
                        </a:rPr>
                        <a:t>e.g. the ALT tag for an image on the body lotion landing page should be </a:t>
                      </a:r>
                      <a:r>
                        <a:rPr lang="en-US" sz="1200" b="1" i="1" baseline="0" dirty="0" smtClean="0">
                          <a:solidFill>
                            <a:schemeClr val="tx1"/>
                          </a:solidFill>
                        </a:rPr>
                        <a:t>body lotion.</a:t>
                      </a:r>
                      <a:endParaRPr lang="en-US" sz="1200" b="0" baseline="0" dirty="0" smtClean="0">
                        <a:solidFill>
                          <a:schemeClr val="tx1"/>
                        </a:solidFill>
                      </a:endParaRP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Not All Images Need to Contain an ALT Tag.</a:t>
                      </a:r>
                    </a:p>
                    <a:p>
                      <a:pPr marL="800100" lvl="1" indent="-342900">
                        <a:buFont typeface="Arial" pitchFamily="34" charset="0"/>
                        <a:buChar char="•"/>
                      </a:pPr>
                      <a:r>
                        <a:rPr lang="en-US" sz="1200" b="0" i="0" baseline="0" dirty="0" smtClean="0">
                          <a:solidFill>
                            <a:schemeClr val="tx1"/>
                          </a:solidFill>
                        </a:rPr>
                        <a:t>Focus on important images that live on the landing page.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dirty="0" smtClean="0">
                        <a:solidFill>
                          <a:schemeClr val="tx1"/>
                        </a:solidFill>
                      </a:endParaRPr>
                    </a:p>
                    <a:p>
                      <a:pPr marL="342900" indent="-342900">
                        <a:buFont typeface="Arial" pitchFamily="34" charset="0"/>
                        <a:buChar char="•"/>
                      </a:pPr>
                      <a:r>
                        <a:rPr lang="en-US" sz="1400" b="1" dirty="0" smtClean="0">
                          <a:solidFill>
                            <a:schemeClr val="tx1"/>
                          </a:solidFill>
                        </a:rPr>
                        <a:t>If the Image Contains</a:t>
                      </a:r>
                      <a:r>
                        <a:rPr lang="en-US" sz="1400" b="1" baseline="0" dirty="0" smtClean="0">
                          <a:solidFill>
                            <a:schemeClr val="tx1"/>
                          </a:solidFill>
                        </a:rPr>
                        <a:t> Text, Replicate the Text in the ALT Tag if the Text Includes the Gold Keyword Phrase.</a:t>
                      </a:r>
                      <a:endParaRPr lang="en-US" sz="1400" b="1" dirty="0" smtClean="0">
                        <a:solidFill>
                          <a:schemeClr val="tx1"/>
                        </a:solidFill>
                      </a:endParaRP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Gold Keywords starts with the Content Strategy</a:t>
            </a:r>
            <a:endParaRPr lang="en-US" dirty="0"/>
          </a:p>
        </p:txBody>
      </p:sp>
      <p:sp>
        <p:nvSpPr>
          <p:cNvPr id="3" name="Content Placeholder 2"/>
          <p:cNvSpPr>
            <a:spLocks noGrp="1"/>
          </p:cNvSpPr>
          <p:nvPr>
            <p:ph idx="1"/>
          </p:nvPr>
        </p:nvSpPr>
        <p:spPr>
          <a:xfrm>
            <a:off x="266887" y="875728"/>
            <a:ext cx="8577263" cy="5018088"/>
          </a:xfrm>
        </p:spPr>
        <p:txBody>
          <a:bodyPr/>
          <a:lstStyle/>
          <a:p>
            <a:pPr marL="0" indent="0"/>
            <a:r>
              <a:rPr lang="en-US" sz="1800" dirty="0" smtClean="0"/>
              <a:t>Focus on Gold Keywords that support the </a:t>
            </a:r>
            <a:r>
              <a:rPr lang="en-US" sz="1800" b="1" dirty="0" smtClean="0"/>
              <a:t>Skin Care </a:t>
            </a:r>
            <a:r>
              <a:rPr lang="en-US" sz="1800" dirty="0" smtClean="0"/>
              <a:t>pillar, in themes where </a:t>
            </a:r>
            <a:r>
              <a:rPr lang="en-US" sz="1800" b="1" dirty="0" smtClean="0"/>
              <a:t>Olay can lead</a:t>
            </a:r>
            <a:endParaRPr lang="en-US" sz="1800" b="1" dirty="0"/>
          </a:p>
        </p:txBody>
      </p:sp>
      <p:pic>
        <p:nvPicPr>
          <p:cNvPr id="2050" name="Picture 2"/>
          <p:cNvPicPr>
            <a:picLocks noChangeAspect="1" noChangeArrowheads="1"/>
          </p:cNvPicPr>
          <p:nvPr/>
        </p:nvPicPr>
        <p:blipFill>
          <a:blip r:embed="rId2" cstate="print"/>
          <a:srcRect/>
          <a:stretch>
            <a:fillRect/>
          </a:stretch>
        </p:blipFill>
        <p:spPr bwMode="auto">
          <a:xfrm>
            <a:off x="865496" y="1793284"/>
            <a:ext cx="7348537" cy="429475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34" name="TextBox 33"/>
          <p:cNvSpPr txBox="1"/>
          <p:nvPr/>
        </p:nvSpPr>
        <p:spPr>
          <a:xfrm>
            <a:off x="1143000" y="1641145"/>
            <a:ext cx="2819400" cy="304800"/>
          </a:xfrm>
          <a:prstGeom prst="rect">
            <a:avLst/>
          </a:prstGeom>
          <a:solidFill>
            <a:schemeClr val="bg1"/>
          </a:solidFill>
        </p:spPr>
        <p:txBody>
          <a:bodyPr wrap="square" rtlCol="0">
            <a:spAutoFit/>
          </a:bodyPr>
          <a:lstStyle/>
          <a:p>
            <a:r>
              <a:rPr lang="en-US" b="1" dirty="0" smtClean="0">
                <a:latin typeface="+mn-lt"/>
              </a:rPr>
              <a:t>From Olay Global Content Strategy:</a:t>
            </a:r>
          </a:p>
        </p:txBody>
      </p:sp>
      <p:sp>
        <p:nvSpPr>
          <p:cNvPr id="53" name="Rectangle 52"/>
          <p:cNvSpPr/>
          <p:nvPr/>
        </p:nvSpPr>
        <p:spPr bwMode="auto">
          <a:xfrm>
            <a:off x="2264392" y="3061648"/>
            <a:ext cx="2819400" cy="2971800"/>
          </a:xfrm>
          <a:prstGeom prst="rect">
            <a:avLst/>
          </a:prstGeom>
          <a:noFill/>
          <a:ln w="28575" cap="flat" cmpd="sng" algn="ctr">
            <a:solidFill>
              <a:srgbClr val="C0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1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9" name="Chevron 8"/>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419725"/>
          </a:xfrm>
        </p:spPr>
        <p:txBody>
          <a:bodyPr/>
          <a:lstStyle/>
          <a:p>
            <a:pPr>
              <a:buFont typeface="Arial" pitchFamily="34" charset="0"/>
              <a:buNone/>
              <a:defRPr/>
            </a:pPr>
            <a:r>
              <a:rPr lang="en-US" dirty="0" smtClean="0"/>
              <a:t>All important Olay Web pages should include the following:</a:t>
            </a:r>
          </a:p>
          <a:p>
            <a:pPr>
              <a:spcBef>
                <a:spcPts val="0"/>
              </a:spcBef>
              <a:buClrTx/>
              <a:buFont typeface="Arial" pitchFamily="34" charset="0"/>
              <a:buChar char="•"/>
              <a:defRPr/>
            </a:pPr>
            <a:endParaRPr lang="en-US" sz="800" b="1" dirty="0" smtClean="0"/>
          </a:p>
          <a:p>
            <a:pPr>
              <a:spcBef>
                <a:spcPts val="0"/>
              </a:spcBef>
              <a:buClrTx/>
              <a:buFont typeface="Arial" pitchFamily="34" charset="0"/>
              <a:buChar char="•"/>
              <a:defRPr/>
            </a:pPr>
            <a:r>
              <a:rPr lang="en-US" sz="1600" b="1" dirty="0" smtClean="0"/>
              <a:t>Title Tag </a:t>
            </a:r>
          </a:p>
          <a:p>
            <a:pPr lvl="2">
              <a:spcBef>
                <a:spcPts val="0"/>
              </a:spcBef>
              <a:buFont typeface="Arial" pitchFamily="34" charset="0"/>
              <a:buChar char="•"/>
              <a:defRPr/>
            </a:pPr>
            <a:r>
              <a:rPr lang="en-US" sz="1400" dirty="0" smtClean="0"/>
              <a:t>Gold keyword phrase in the first position, and 10 words or less.</a:t>
            </a:r>
          </a:p>
          <a:p>
            <a:pPr lvl="2">
              <a:spcBef>
                <a:spcPts val="0"/>
              </a:spcBef>
              <a:buFont typeface="Arial" pitchFamily="34" charset="0"/>
              <a:buChar char="•"/>
              <a:defRPr/>
            </a:pPr>
            <a:r>
              <a:rPr lang="en-US" sz="1400" dirty="0" smtClean="0"/>
              <a:t>Include the primary branded term at the end of each title tag: </a:t>
            </a:r>
          </a:p>
          <a:p>
            <a:pPr lvl="3">
              <a:spcBef>
                <a:spcPts val="0"/>
              </a:spcBef>
              <a:buFont typeface="Arial" pitchFamily="34" charset="0"/>
              <a:buChar char="•"/>
              <a:defRPr/>
            </a:pPr>
            <a:r>
              <a:rPr lang="en-US" sz="1400" dirty="0" smtClean="0"/>
              <a:t>“Body Lotion from Olay”</a:t>
            </a:r>
          </a:p>
          <a:p>
            <a:pPr lvl="2">
              <a:spcBef>
                <a:spcPts val="0"/>
              </a:spcBef>
              <a:buFont typeface="Arial" pitchFamily="34" charset="0"/>
              <a:buChar char="•"/>
              <a:defRPr/>
            </a:pPr>
            <a:r>
              <a:rPr lang="en-US" sz="1400" dirty="0" smtClean="0"/>
              <a:t>Placed in the Header code at the top of the page. </a:t>
            </a:r>
          </a:p>
          <a:p>
            <a:pPr>
              <a:spcBef>
                <a:spcPts val="0"/>
              </a:spcBef>
              <a:buClrTx/>
              <a:buFont typeface="Arial" pitchFamily="34" charset="0"/>
              <a:buChar char="•"/>
              <a:defRPr/>
            </a:pPr>
            <a:endParaRPr lang="en-US" sz="1200" b="1" dirty="0" smtClean="0"/>
          </a:p>
          <a:p>
            <a:pPr>
              <a:spcBef>
                <a:spcPts val="0"/>
              </a:spcBef>
              <a:buClrTx/>
              <a:buFont typeface="Arial" pitchFamily="34" charset="0"/>
              <a:buChar char="•"/>
              <a:defRPr/>
            </a:pPr>
            <a:r>
              <a:rPr lang="en-US" sz="1600" b="1" dirty="0" smtClean="0"/>
              <a:t>Description Tag </a:t>
            </a:r>
            <a:endParaRPr lang="en-US" dirty="0" smtClean="0"/>
          </a:p>
          <a:p>
            <a:pPr lvl="2">
              <a:spcBef>
                <a:spcPts val="0"/>
              </a:spcBef>
              <a:buFont typeface="Arial" pitchFamily="34" charset="0"/>
              <a:buChar char="•"/>
              <a:defRPr/>
            </a:pPr>
            <a:r>
              <a:rPr lang="en-US" sz="1400" dirty="0" smtClean="0"/>
              <a:t>Include the gold keyword phrase in the description.</a:t>
            </a:r>
          </a:p>
          <a:p>
            <a:pPr lvl="2">
              <a:spcBef>
                <a:spcPts val="0"/>
              </a:spcBef>
              <a:buFont typeface="Arial" pitchFamily="34" charset="0"/>
              <a:buChar char="•"/>
              <a:defRPr/>
            </a:pPr>
            <a:r>
              <a:rPr lang="en-US" sz="1400" dirty="0" smtClean="0"/>
              <a:t>Enticing content with a call to action in 20 words or less.</a:t>
            </a:r>
          </a:p>
          <a:p>
            <a:pPr lvl="2">
              <a:spcBef>
                <a:spcPts val="0"/>
              </a:spcBef>
              <a:buFont typeface="Arial" pitchFamily="34" charset="0"/>
              <a:buChar char="•"/>
              <a:defRPr/>
            </a:pPr>
            <a:r>
              <a:rPr lang="en-US" sz="1400" dirty="0" smtClean="0"/>
              <a:t>Placed in the Header code at the top of the page.</a:t>
            </a:r>
          </a:p>
          <a:p>
            <a:pPr lvl="2">
              <a:spcBef>
                <a:spcPts val="0"/>
              </a:spcBef>
              <a:buFont typeface="Arial" pitchFamily="34" charset="0"/>
              <a:buChar char="•"/>
              <a:defRPr/>
            </a:pPr>
            <a:endParaRPr lang="en-US" dirty="0" smtClean="0"/>
          </a:p>
          <a:p>
            <a:pPr>
              <a:spcBef>
                <a:spcPts val="0"/>
              </a:spcBef>
              <a:buClrTx/>
              <a:buFont typeface="Arial" pitchFamily="34" charset="0"/>
              <a:buChar char="•"/>
              <a:defRPr/>
            </a:pPr>
            <a:r>
              <a:rPr lang="en-US" sz="1600" b="1" dirty="0" smtClean="0"/>
              <a:t>ALT Tag </a:t>
            </a:r>
          </a:p>
          <a:p>
            <a:pPr lvl="2">
              <a:spcBef>
                <a:spcPts val="0"/>
              </a:spcBef>
              <a:buFont typeface="Arial" pitchFamily="34" charset="0"/>
              <a:buChar char="•"/>
              <a:defRPr/>
            </a:pPr>
            <a:r>
              <a:rPr lang="en-US" sz="1400" dirty="0" smtClean="0"/>
              <a:t>Images (especially image links) should have an ALT tag to describe the content of the image.</a:t>
            </a:r>
          </a:p>
          <a:p>
            <a:pPr lvl="2">
              <a:spcBef>
                <a:spcPts val="0"/>
              </a:spcBef>
              <a:buFont typeface="Arial" pitchFamily="34" charset="0"/>
              <a:buChar char="•"/>
              <a:defRPr/>
            </a:pPr>
            <a:r>
              <a:rPr lang="en-US" sz="1400" dirty="0" smtClean="0"/>
              <a:t>Including the gold keyword phrase where possible.</a:t>
            </a:r>
          </a:p>
          <a:p>
            <a:pPr lvl="2">
              <a:spcBef>
                <a:spcPts val="0"/>
              </a:spcBef>
              <a:buFont typeface="Arial" pitchFamily="34" charset="0"/>
              <a:buChar char="•"/>
              <a:defRPr/>
            </a:pPr>
            <a:endParaRPr lang="en-US" sz="1400" dirty="0" smtClean="0"/>
          </a:p>
          <a:p>
            <a:pPr>
              <a:spcBef>
                <a:spcPts val="0"/>
              </a:spcBef>
              <a:buClrTx/>
              <a:buFont typeface="Arial" pitchFamily="34" charset="0"/>
              <a:buChar char="•"/>
              <a:defRPr/>
            </a:pPr>
            <a:r>
              <a:rPr lang="en-US" sz="1600" b="1" dirty="0" smtClean="0"/>
              <a:t>Header Tags </a:t>
            </a:r>
          </a:p>
          <a:p>
            <a:pPr lvl="2">
              <a:spcBef>
                <a:spcPts val="0"/>
              </a:spcBef>
              <a:buFont typeface="Arial" pitchFamily="34" charset="0"/>
              <a:buChar char="•"/>
              <a:defRPr/>
            </a:pPr>
            <a:r>
              <a:rPr lang="en-US" sz="1400" dirty="0" smtClean="0"/>
              <a:t>Each page should include at least one text-based header tag, reinforcing the theme of the page.</a:t>
            </a:r>
          </a:p>
          <a:p>
            <a:pPr lvl="2">
              <a:spcBef>
                <a:spcPts val="0"/>
              </a:spcBef>
              <a:buFont typeface="Arial" pitchFamily="34" charset="0"/>
              <a:buChar char="•"/>
              <a:defRPr/>
            </a:pPr>
            <a:r>
              <a:rPr lang="en-US" sz="1400" dirty="0" smtClean="0"/>
              <a:t>The  gold keyword phrase should be in the first position of each header tag.</a:t>
            </a:r>
          </a:p>
          <a:p>
            <a:pPr lvl="2">
              <a:spcBef>
                <a:spcPts val="0"/>
              </a:spcBef>
              <a:buNone/>
              <a:defRPr/>
            </a:pPr>
            <a:endParaRPr lang="en-US" sz="1400" dirty="0" smtClean="0"/>
          </a:p>
          <a:p>
            <a:pPr lvl="2">
              <a:spcBef>
                <a:spcPts val="0"/>
              </a:spcBef>
              <a:buFont typeface="Arial" pitchFamily="34" charset="0"/>
              <a:buChar char="•"/>
              <a:defRPr/>
            </a:pPr>
            <a:endParaRPr lang="en-US" sz="1400" dirty="0"/>
          </a:p>
        </p:txBody>
      </p:sp>
      <p:sp>
        <p:nvSpPr>
          <p:cNvPr id="4" name="Footer Placeholder 3"/>
          <p:cNvSpPr>
            <a:spLocks noGrp="1"/>
          </p:cNvSpPr>
          <p:nvPr>
            <p:ph type="ftr" sz="quarter" idx="10"/>
          </p:nvPr>
        </p:nvSpPr>
        <p:spPr/>
        <p:txBody>
          <a:bodyPr/>
          <a:lstStyle/>
          <a:p>
            <a:pPr>
              <a:defRPr/>
            </a:pPr>
            <a:r>
              <a:rPr lang="en-US" dirty="0" smtClean="0">
                <a:solidFill>
                  <a:srgbClr val="002C69"/>
                </a:solidFill>
              </a:rPr>
              <a:t>Isobar</a:t>
            </a:r>
            <a:endParaRPr lang="en-US" dirty="0">
              <a:solidFill>
                <a:srgbClr val="002C69"/>
              </a:solidFill>
            </a:endParaRPr>
          </a:p>
        </p:txBody>
      </p:sp>
      <p:sp>
        <p:nvSpPr>
          <p:cNvPr id="5" name="Slide Number Placeholder 4"/>
          <p:cNvSpPr>
            <a:spLocks noGrp="1"/>
          </p:cNvSpPr>
          <p:nvPr>
            <p:ph type="sldNum" sz="quarter" idx="4294967295"/>
          </p:nvPr>
        </p:nvSpPr>
        <p:spPr>
          <a:xfrm>
            <a:off x="6884988" y="6510338"/>
            <a:ext cx="2133600" cy="365125"/>
          </a:xfrm>
          <a:prstGeom prst="rect">
            <a:avLst/>
          </a:prstGeom>
        </p:spPr>
        <p:txBody>
          <a:bodyPr/>
          <a:lstStyle/>
          <a:p>
            <a:pPr>
              <a:defRPr/>
            </a:pPr>
            <a:r>
              <a:rPr lang="en-US" smtClean="0">
                <a:solidFill>
                  <a:srgbClr val="002C69"/>
                </a:solidFill>
              </a:rPr>
              <a:t> </a:t>
            </a:r>
            <a:fld id="{6B82F60E-5324-41A7-B514-B19E00E2F44F}" type="slidenum">
              <a:rPr lang="en-US" smtClean="0">
                <a:solidFill>
                  <a:srgbClr val="002C69"/>
                </a:solidFill>
              </a:rPr>
              <a:pPr>
                <a:defRPr/>
              </a:pPr>
              <a:t>190</a:t>
            </a:fld>
            <a:endParaRPr lang="en-US">
              <a:solidFill>
                <a:srgbClr val="002C69"/>
              </a:solidFill>
            </a:endParaRPr>
          </a:p>
        </p:txBody>
      </p:sp>
      <p:sp>
        <p:nvSpPr>
          <p:cNvPr id="7" name="Title 1"/>
          <p:cNvSpPr>
            <a:spLocks noGrp="1"/>
          </p:cNvSpPr>
          <p:nvPr>
            <p:ph type="title"/>
          </p:nvPr>
        </p:nvSpPr>
        <p:spPr>
          <a:xfrm>
            <a:off x="304800" y="304800"/>
            <a:ext cx="8610600" cy="457200"/>
          </a:xfrm>
          <a:noFill/>
        </p:spPr>
        <p:txBody>
          <a:bodyPr/>
          <a:lstStyle/>
          <a:p>
            <a:r>
              <a:rPr lang="en-US" sz="3000" dirty="0" smtClean="0"/>
              <a:t>Olay Meta Data</a:t>
            </a:r>
            <a:endParaRPr lang="en-US" sz="3000" dirty="0"/>
          </a:p>
        </p:txBody>
      </p:sp>
      <p:sp>
        <p:nvSpPr>
          <p:cNvPr id="8" name="Rounded Rectangle 7"/>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Meta Data Checklist </a:t>
            </a:r>
          </a:p>
        </p:txBody>
      </p:sp>
      <p:cxnSp>
        <p:nvCxnSpPr>
          <p:cNvPr id="9" name="Straight Connector 8"/>
          <p:cNvCxnSpPr/>
          <p:nvPr/>
        </p:nvCxnSpPr>
        <p:spPr bwMode="auto">
          <a:xfrm>
            <a:off x="228600" y="29718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152400" y="41148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152400" y="4876800"/>
            <a:ext cx="8763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pic>
        <p:nvPicPr>
          <p:cNvPr id="1026" name="Picture 2"/>
          <p:cNvPicPr>
            <a:picLocks noChangeAspect="1" noChangeArrowheads="1"/>
          </p:cNvPicPr>
          <p:nvPr/>
        </p:nvPicPr>
        <p:blipFill>
          <a:blip r:embed="rId2" cstate="print"/>
          <a:srcRect/>
          <a:stretch>
            <a:fillRect/>
          </a:stretch>
        </p:blipFill>
        <p:spPr bwMode="auto">
          <a:xfrm>
            <a:off x="6324600" y="2057400"/>
            <a:ext cx="2343150" cy="73418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bwMode="auto">
          <a:xfrm>
            <a:off x="6477000" y="2514600"/>
            <a:ext cx="2209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1027" name="Picture 3"/>
          <p:cNvPicPr>
            <a:picLocks noChangeAspect="1" noChangeArrowheads="1"/>
          </p:cNvPicPr>
          <p:nvPr/>
        </p:nvPicPr>
        <p:blipFill>
          <a:blip r:embed="rId3" cstate="print"/>
          <a:srcRect/>
          <a:stretch>
            <a:fillRect/>
          </a:stretch>
        </p:blipFill>
        <p:spPr bwMode="auto">
          <a:xfrm>
            <a:off x="5105400" y="3733800"/>
            <a:ext cx="3543300" cy="1428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URL Naming</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URL Naming?</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recommending optimized preferred landing page URLs – the creative agency is responsible for the remaining Olay Web page URLs. It is imperative that the search agency understand URL naming best practices, how the hierarchy of the Olay Website influences URL naming, and how optimized URLs affect the success of the Olay organic search campaign.</a:t>
            </a:r>
          </a:p>
          <a:p>
            <a:pPr marL="0" indent="0">
              <a:spcBef>
                <a:spcPts val="0"/>
              </a:spcBef>
            </a:pPr>
            <a:endParaRPr lang="en-US" sz="14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400" dirty="0" smtClean="0"/>
              <a:t>The creative agency is responsible for recommending optimized URLs for all non-PLPs. It is imperative that the creative agency understand URL naming best practices and how the hierarchy of the Olay Website influences URL naming.</a:t>
            </a:r>
            <a:endParaRPr lang="en-US" sz="1400" b="1" dirty="0" smtClean="0"/>
          </a:p>
          <a:p>
            <a:pPr marL="0" indent="0">
              <a:spcBef>
                <a:spcPts val="0"/>
              </a:spcBef>
            </a:pPr>
            <a:endParaRPr lang="en-US" sz="12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is responsible for implementing the optimized URLs for each Olay Web page. It is important for the technical agency to understand why keyword phrase-rich directory names  for each level of the Website and an optimized URL naming convention are imperative to the success of the Olay organic search campaign.</a:t>
            </a:r>
          </a:p>
          <a:p>
            <a:pPr marL="0" indent="0">
              <a:spcBef>
                <a:spcPts val="0"/>
              </a:spcBef>
            </a:pPr>
            <a:endParaRPr lang="en-US" sz="18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URL naming best practices, how the hierarchy of the Olay Website impacts URL naming, and why optimized URLs are important to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981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962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04800" y="4953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URL Naming</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URL Naming Best Practices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URL Naming &amp; Hierarchy</a:t>
            </a: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URL Naming</a:t>
            </a:r>
            <a:endParaRPr lang="en-US" sz="3000" dirty="0"/>
          </a:p>
        </p:txBody>
      </p:sp>
      <p:sp>
        <p:nvSpPr>
          <p:cNvPr id="6" name="Rounded Rectangle 5"/>
          <p:cNvSpPr/>
          <p:nvPr/>
        </p:nvSpPr>
        <p:spPr bwMode="auto">
          <a:xfrm>
            <a:off x="304800" y="1676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URL Naming – Olay Best Practices</a:t>
            </a:r>
          </a:p>
        </p:txBody>
      </p:sp>
      <p:sp>
        <p:nvSpPr>
          <p:cNvPr id="11" name="Content Placeholder 2"/>
          <p:cNvSpPr>
            <a:spLocks noGrp="1"/>
          </p:cNvSpPr>
          <p:nvPr>
            <p:ph idx="1"/>
          </p:nvPr>
        </p:nvSpPr>
        <p:spPr>
          <a:xfrm>
            <a:off x="457200" y="762000"/>
            <a:ext cx="8229600" cy="838200"/>
          </a:xfrm>
        </p:spPr>
        <p:txBody>
          <a:bodyPr/>
          <a:lstStyle/>
          <a:p>
            <a:pPr marL="0" indent="0"/>
            <a:r>
              <a:rPr lang="en-US" sz="1600" dirty="0" smtClean="0">
                <a:cs typeface="Arial" pitchFamily="34" charset="0"/>
              </a:rPr>
              <a:t>The URL is the address where a page lives but it also contains markers that help search engine spiders generate a theme for a page. A keyword phrase-rich URL is an important on-the-page factor in ranking well in search engine organic results.</a:t>
            </a:r>
            <a:endParaRPr lang="en-US" sz="600" b="1" dirty="0" smtClean="0"/>
          </a:p>
          <a:p>
            <a:pPr>
              <a:spcBef>
                <a:spcPts val="0"/>
              </a:spcBef>
              <a:buClrTx/>
            </a:pPr>
            <a:r>
              <a:rPr lang="en-US" sz="1800" b="1" dirty="0" smtClean="0"/>
              <a:t>                                                 </a:t>
            </a:r>
          </a:p>
        </p:txBody>
      </p:sp>
      <p:graphicFrame>
        <p:nvGraphicFramePr>
          <p:cNvPr id="12" name="Table 11"/>
          <p:cNvGraphicFramePr>
            <a:graphicFrameLocks noGrp="1"/>
          </p:cNvGraphicFramePr>
          <p:nvPr/>
        </p:nvGraphicFramePr>
        <p:xfrm>
          <a:off x="76200" y="2057400"/>
          <a:ext cx="8686800" cy="5300753"/>
        </p:xfrm>
        <a:graphic>
          <a:graphicData uri="http://schemas.openxmlformats.org/drawingml/2006/table">
            <a:tbl>
              <a:tblPr firstRow="1" bandRow="1">
                <a:tableStyleId>{5C22544A-7EE6-4342-B048-85BDC9FD1C3A}</a:tableStyleId>
              </a:tblPr>
              <a:tblGrid>
                <a:gridCol w="8317183"/>
                <a:gridCol w="369617"/>
              </a:tblGrid>
              <a:tr h="217796">
                <a:tc>
                  <a:txBody>
                    <a:bodyPr/>
                    <a:lstStyle/>
                    <a:p>
                      <a:pPr marL="342900" indent="-342900">
                        <a:buFont typeface="Arial" pitchFamily="34" charset="0"/>
                        <a:buChar char="•"/>
                      </a:pPr>
                      <a:r>
                        <a:rPr lang="en-US" sz="1400" b="1" dirty="0" smtClean="0">
                          <a:solidFill>
                            <a:schemeClr val="tx1"/>
                          </a:solidFill>
                        </a:rPr>
                        <a:t>Keyword Phrase-Rich URLs</a:t>
                      </a:r>
                    </a:p>
                    <a:p>
                      <a:pPr marL="800100" lvl="1" indent="-342900">
                        <a:buFont typeface="Arial" pitchFamily="34" charset="0"/>
                        <a:buChar char="•"/>
                      </a:pPr>
                      <a:r>
                        <a:rPr lang="en-US" sz="1200" b="0" baseline="0" dirty="0" smtClean="0">
                          <a:solidFill>
                            <a:schemeClr val="tx1"/>
                          </a:solidFill>
                        </a:rPr>
                        <a:t>e.g. </a:t>
                      </a:r>
                      <a:r>
                        <a:rPr lang="en-US" sz="1200" b="1" i="1" baseline="0" dirty="0" smtClean="0">
                          <a:solidFill>
                            <a:schemeClr val="tx1"/>
                          </a:solidFill>
                        </a:rPr>
                        <a:t>body</a:t>
                      </a:r>
                      <a:r>
                        <a:rPr lang="en-US" sz="1200" b="1" baseline="0" dirty="0" smtClean="0">
                          <a:solidFill>
                            <a:schemeClr val="tx1"/>
                          </a:solidFill>
                        </a:rPr>
                        <a:t> </a:t>
                      </a:r>
                      <a:r>
                        <a:rPr lang="en-US" sz="1200" b="1" i="1" baseline="0" dirty="0" smtClean="0">
                          <a:solidFill>
                            <a:schemeClr val="tx1"/>
                          </a:solidFill>
                        </a:rPr>
                        <a:t>lotion</a:t>
                      </a:r>
                      <a:r>
                        <a:rPr lang="en-US" sz="1200" b="1" baseline="0" dirty="0" smtClean="0">
                          <a:solidFill>
                            <a:schemeClr val="tx1"/>
                          </a:solidFill>
                        </a:rPr>
                        <a:t> </a:t>
                      </a:r>
                      <a:r>
                        <a:rPr lang="en-US" sz="1200" b="0" baseline="0" dirty="0" smtClean="0">
                          <a:solidFill>
                            <a:schemeClr val="tx1"/>
                          </a:solidFill>
                        </a:rPr>
                        <a:t>is mapped to the all Olay body lotions so the optimized URL for the page should include </a:t>
                      </a:r>
                      <a:r>
                        <a:rPr lang="en-US" sz="1200" b="1" i="1" baseline="0" dirty="0" smtClean="0">
                          <a:solidFill>
                            <a:schemeClr val="tx1"/>
                          </a:solidFill>
                        </a:rPr>
                        <a:t>body lotion</a:t>
                      </a:r>
                      <a:r>
                        <a:rPr lang="en-US" sz="1200" b="0" baseline="0" dirty="0" smtClean="0">
                          <a:solidFill>
                            <a:schemeClr val="tx1"/>
                          </a:solidFill>
                        </a:rPr>
                        <a:t>.</a:t>
                      </a:r>
                    </a:p>
                    <a:p>
                      <a:pPr marL="342900" indent="-342900">
                        <a:buFont typeface="Arial" pitchFamily="34" charset="0"/>
                        <a:buNone/>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Each Keyword in the URL Should be Separated by a Hyphen (-).</a:t>
                      </a:r>
                    </a:p>
                    <a:p>
                      <a:pPr marL="800100" lvl="1" indent="-342900">
                        <a:buFont typeface="Arial" pitchFamily="34" charset="0"/>
                        <a:buChar char="•"/>
                      </a:pPr>
                      <a:r>
                        <a:rPr lang="en-US" sz="1200" b="0" baseline="0" dirty="0" smtClean="0">
                          <a:solidFill>
                            <a:schemeClr val="tx1"/>
                          </a:solidFill>
                        </a:rPr>
                        <a:t>e.g. www.olay.com/skin</a:t>
                      </a:r>
                      <a:r>
                        <a:rPr lang="en-US" sz="1600" b="1" baseline="0" dirty="0" smtClean="0">
                          <a:solidFill>
                            <a:schemeClr val="tx1"/>
                          </a:solidFill>
                        </a:rPr>
                        <a:t>-</a:t>
                      </a:r>
                      <a:r>
                        <a:rPr lang="en-US" sz="1200" b="0" baseline="0" dirty="0" smtClean="0">
                          <a:solidFill>
                            <a:schemeClr val="tx1"/>
                          </a:solidFill>
                        </a:rPr>
                        <a:t>care</a:t>
                      </a:r>
                      <a:r>
                        <a:rPr lang="en-US" sz="1600" b="1" baseline="0" dirty="0" smtClean="0">
                          <a:solidFill>
                            <a:schemeClr val="tx1"/>
                          </a:solidFill>
                        </a:rPr>
                        <a:t>-</a:t>
                      </a:r>
                      <a:r>
                        <a:rPr lang="en-US" sz="1200" b="0" baseline="0" dirty="0" smtClean="0">
                          <a:solidFill>
                            <a:schemeClr val="tx1"/>
                          </a:solidFill>
                        </a:rPr>
                        <a:t>products/body-lotion</a:t>
                      </a: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The URL Name Should Follow the Hierarchy of the Olay Website</a:t>
                      </a:r>
                      <a:r>
                        <a:rPr lang="en-US" sz="1600" b="0" baseline="0" dirty="0" smtClean="0">
                          <a:solidFill>
                            <a:schemeClr val="tx1"/>
                          </a:solidFill>
                        </a:rPr>
                        <a:t>.</a:t>
                      </a:r>
                      <a:r>
                        <a:rPr lang="en-US" sz="1400" b="0" baseline="0" dirty="0" smtClean="0">
                          <a:solidFill>
                            <a:schemeClr val="tx1"/>
                          </a:solidFill>
                        </a:rPr>
                        <a:t> </a:t>
                      </a:r>
                    </a:p>
                    <a:p>
                      <a:pPr marL="800100" lvl="1" indent="-342900">
                        <a:buFont typeface="Arial" pitchFamily="34" charset="0"/>
                        <a:buChar char="•"/>
                      </a:pPr>
                      <a:r>
                        <a:rPr lang="en-US" sz="1200" b="0" baseline="0" dirty="0" smtClean="0">
                          <a:solidFill>
                            <a:schemeClr val="tx1"/>
                          </a:solidFill>
                        </a:rPr>
                        <a:t>The recommended Olay Global Template hierarchy can be found in the </a:t>
                      </a:r>
                      <a:r>
                        <a:rPr lang="en-US" sz="1200" b="1" baseline="0" dirty="0" smtClean="0">
                          <a:solidFill>
                            <a:schemeClr val="tx1"/>
                          </a:solidFill>
                          <a:hlinkClick r:id="" action="ppaction://noaction"/>
                        </a:rPr>
                        <a:t>Global Template Recommendations</a:t>
                      </a:r>
                      <a:r>
                        <a:rPr lang="en-US" sz="1200" b="0" baseline="0" dirty="0" smtClean="0">
                          <a:solidFill>
                            <a:schemeClr val="tx1"/>
                          </a:solidFill>
                        </a:rPr>
                        <a:t> section.</a:t>
                      </a:r>
                    </a:p>
                    <a:p>
                      <a:pPr marL="800100" lvl="1" indent="-342900">
                        <a:buFont typeface="Arial" pitchFamily="34" charset="0"/>
                        <a:buNone/>
                      </a:pPr>
                      <a:endParaRPr lang="en-US" sz="8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r>
                        <a:rPr lang="en-US" sz="1400" b="1" dirty="0" smtClean="0">
                          <a:solidFill>
                            <a:schemeClr val="tx1"/>
                          </a:solidFill>
                        </a:rPr>
                        <a:t>The URL Should</a:t>
                      </a:r>
                      <a:r>
                        <a:rPr lang="en-US" sz="1400" b="1" baseline="0" dirty="0" smtClean="0">
                          <a:solidFill>
                            <a:schemeClr val="tx1"/>
                          </a:solidFill>
                        </a:rPr>
                        <a:t> be Static Not Dynamic</a:t>
                      </a:r>
                      <a:r>
                        <a:rPr lang="en-US" sz="1600" b="1" baseline="0" dirty="0" smtClean="0">
                          <a:solidFill>
                            <a:schemeClr val="tx1"/>
                          </a:solidFill>
                        </a:rPr>
                        <a:t>.</a:t>
                      </a:r>
                    </a:p>
                    <a:p>
                      <a:pPr marL="800100" lvl="1" indent="-342900">
                        <a:buFont typeface="Arial" pitchFamily="34" charset="0"/>
                        <a:buChar char="•"/>
                      </a:pPr>
                      <a:r>
                        <a:rPr lang="en-US" sz="1200" b="0" baseline="0" dirty="0" smtClean="0">
                          <a:solidFill>
                            <a:schemeClr val="tx1"/>
                          </a:solidFill>
                        </a:rPr>
                        <a:t>Dynamic URLs generally contain a data string preceded by a question mark that describes a session, user, or product identification. e.g. </a:t>
                      </a:r>
                      <a:r>
                        <a:rPr lang="en-US" sz="1200" dirty="0" smtClean="0"/>
                        <a:t>http://www.olay.com/skin-care-products/anti-aging-products/facial-moisturizers?pid=075609034558</a:t>
                      </a:r>
                    </a:p>
                    <a:p>
                      <a:pPr marL="800100" lvl="1" indent="-342900">
                        <a:buFont typeface="Arial" pitchFamily="34" charset="0"/>
                        <a:buChar char="•"/>
                      </a:pPr>
                      <a:r>
                        <a:rPr lang="en-US" sz="1200" dirty="0" smtClean="0"/>
                        <a:t>Users are much less likely</a:t>
                      </a:r>
                      <a:r>
                        <a:rPr lang="en-US" sz="1200" baseline="0" dirty="0" smtClean="0"/>
                        <a:t> to share a dynamic looking URL.</a:t>
                      </a:r>
                      <a:endParaRPr lang="en-US" sz="1200" dirty="0" smtClean="0"/>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Avoid Writing URLs That:</a:t>
                      </a:r>
                    </a:p>
                    <a:p>
                      <a:pPr marL="800100" lvl="1" indent="-342900">
                        <a:buFont typeface="Arial" pitchFamily="34" charset="0"/>
                        <a:buChar char="•"/>
                      </a:pPr>
                      <a:r>
                        <a:rPr lang="en-US" sz="1200" b="0" baseline="0" dirty="0" smtClean="0">
                          <a:solidFill>
                            <a:schemeClr val="tx1"/>
                          </a:solidFill>
                        </a:rPr>
                        <a:t>Include too many directories (e.g. olay.com/skin-care-products/body-wash/regenerist/regenerist-body-wash/exfoliate)</a:t>
                      </a:r>
                    </a:p>
                    <a:p>
                      <a:pPr marL="800100" lvl="1" indent="-342900">
                        <a:buFont typeface="Arial" pitchFamily="34" charset="0"/>
                        <a:buChar char="•"/>
                      </a:pPr>
                      <a:r>
                        <a:rPr lang="en-US" sz="1200" b="0" baseline="0" dirty="0" smtClean="0">
                          <a:solidFill>
                            <a:schemeClr val="tx1"/>
                          </a:solidFill>
                        </a:rPr>
                        <a:t>Are longer than 50 characters</a:t>
                      </a:r>
                    </a:p>
                    <a:p>
                      <a:pPr marL="800100" lvl="1" indent="-342900">
                        <a:buFont typeface="Arial" pitchFamily="34" charset="0"/>
                        <a:buChar char="•"/>
                      </a:pPr>
                      <a:r>
                        <a:rPr lang="en-US" sz="1200" b="0" baseline="0" dirty="0" smtClean="0">
                          <a:solidFill>
                            <a:schemeClr val="tx1"/>
                          </a:solidFill>
                        </a:rPr>
                        <a:t>Use multiple redirects (e.g. A URL that utilizes a 302 redirect to a page that is a 301 redirect)</a:t>
                      </a: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bwMode="auto">
          <a:xfrm>
            <a:off x="304800" y="2590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04800" y="3276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04800" y="38862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381000" y="51054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81000" y="6019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URL Hierarchy</a:t>
            </a:r>
            <a:endParaRPr lang="en-US" sz="3000" dirty="0"/>
          </a:p>
        </p:txBody>
      </p:sp>
      <p:sp>
        <p:nvSpPr>
          <p:cNvPr id="11" name="Content Placeholder 2"/>
          <p:cNvSpPr>
            <a:spLocks noGrp="1"/>
          </p:cNvSpPr>
          <p:nvPr>
            <p:ph idx="1"/>
          </p:nvPr>
        </p:nvSpPr>
        <p:spPr>
          <a:xfrm>
            <a:off x="457200" y="762000"/>
            <a:ext cx="8229600" cy="838200"/>
          </a:xfrm>
        </p:spPr>
        <p:txBody>
          <a:bodyPr/>
          <a:lstStyle/>
          <a:p>
            <a:pPr marL="0" indent="0"/>
            <a:r>
              <a:rPr lang="en-US" sz="1600" dirty="0" smtClean="0">
                <a:cs typeface="Arial" pitchFamily="34" charset="0"/>
              </a:rPr>
              <a:t>The URL hierarchy, or structure of directories with similar content grouped in each, can help search engines determine secondary themes for groups of pages, provided the directories incorporate keyword phrases in URL naming convention. For example, the figures below not only tell search engines that the pages are about skin care or skin care products, but also more broadly about anti aging:</a:t>
            </a:r>
            <a:endParaRPr lang="en-US" sz="600" b="1" dirty="0" smtClean="0"/>
          </a:p>
          <a:p>
            <a:pPr>
              <a:spcBef>
                <a:spcPts val="0"/>
              </a:spcBef>
              <a:buClrTx/>
            </a:pPr>
            <a:r>
              <a:rPr lang="en-US" sz="1800" b="1" dirty="0" smtClean="0"/>
              <a:t>                                                 </a:t>
            </a:r>
          </a:p>
        </p:txBody>
      </p:sp>
      <p:sp>
        <p:nvSpPr>
          <p:cNvPr id="17" name="Rounded Rectangle 16"/>
          <p:cNvSpPr/>
          <p:nvPr/>
        </p:nvSpPr>
        <p:spPr>
          <a:xfrm>
            <a:off x="914400" y="2286000"/>
            <a:ext cx="70866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http://www.olay.com/skin-care-products/anti-aging-products</a:t>
            </a:r>
          </a:p>
        </p:txBody>
      </p:sp>
      <p:sp>
        <p:nvSpPr>
          <p:cNvPr id="18" name="Rounded Rectangle 17"/>
          <p:cNvSpPr/>
          <p:nvPr/>
        </p:nvSpPr>
        <p:spPr>
          <a:xfrm>
            <a:off x="990600" y="3352800"/>
            <a:ext cx="70866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http://www.olay.com/skin-care/anti-aging-skin-care</a:t>
            </a:r>
          </a:p>
        </p:txBody>
      </p:sp>
      <p:sp>
        <p:nvSpPr>
          <p:cNvPr id="19" name="Content Placeholder 2"/>
          <p:cNvSpPr txBox="1">
            <a:spLocks/>
          </p:cNvSpPr>
          <p:nvPr/>
        </p:nvSpPr>
        <p:spPr>
          <a:xfrm>
            <a:off x="381000" y="4648200"/>
            <a:ext cx="8229600" cy="838200"/>
          </a:xfrm>
          <a:prstGeom prst="rect">
            <a:avLst/>
          </a:prstGeom>
        </p:spPr>
        <p:txBody>
          <a:bodyPr/>
          <a:lstStyle/>
          <a:p>
            <a:pPr eaLnBrk="0" hangingPunct="0">
              <a:spcBef>
                <a:spcPct val="75000"/>
              </a:spcBef>
              <a:buClr>
                <a:srgbClr val="BA0000"/>
              </a:buClr>
              <a:defRPr/>
            </a:pPr>
            <a:r>
              <a:rPr lang="en-US" sz="1600" kern="0" dirty="0" smtClean="0">
                <a:latin typeface="Calibri" pitchFamily="34" charset="0"/>
                <a:cs typeface="Arial" pitchFamily="34" charset="0"/>
              </a:rPr>
              <a:t>Therefore, it is important to use keyword phrases in directory names, and to group similar content together in directories. Typically websites are designed with a hierarchical structure so matching up URLs with sections on the site is usually straightforward. More information on the current Olay hierarchy can be found in the </a:t>
            </a:r>
            <a:r>
              <a:rPr lang="en-US" sz="1600" kern="0" dirty="0" smtClean="0">
                <a:latin typeface="Calibri" pitchFamily="34" charset="0"/>
                <a:cs typeface="Arial" pitchFamily="34" charset="0"/>
                <a:hlinkClick r:id="rId3" action="ppaction://hlinksldjump"/>
              </a:rPr>
              <a:t>Global Template Recommendations </a:t>
            </a:r>
            <a:r>
              <a:rPr lang="en-US" sz="1600" kern="0" dirty="0" smtClean="0">
                <a:latin typeface="Calibri" pitchFamily="34" charset="0"/>
                <a:cs typeface="Arial" pitchFamily="34" charset="0"/>
              </a:rPr>
              <a:t>section.</a:t>
            </a:r>
            <a:endParaRPr lang="en-US" sz="1800" b="1" kern="0" dirty="0" smtClean="0">
              <a:latin typeface="Calibri" pitchFamily="34" charset="0"/>
            </a:endParaRPr>
          </a:p>
        </p:txBody>
      </p:sp>
    </p:spTree>
  </p:cSld>
  <p:clrMapOvr>
    <a:masterClrMapping/>
  </p:clrMapOvr>
  <p:transition spd="med"/>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Global </a:t>
            </a:r>
            <a:r>
              <a:rPr lang="en-US" dirty="0" err="1" smtClean="0"/>
              <a:t>Urls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Global URLs?</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should understand the SEO benefits of implementing in-country extensions for the Olay Website and be able to communicate these benefits to the brand contacts and technical agencies.</a:t>
            </a:r>
          </a:p>
          <a:p>
            <a:pPr marL="0" indent="0">
              <a:spcBef>
                <a:spcPts val="0"/>
              </a:spcBef>
            </a:pPr>
            <a:endParaRPr lang="en-US" sz="12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400" dirty="0" smtClean="0"/>
              <a:t>The creative agency should understand the SEO benefits of implementing in-country extensions and how to write optimized Global URLs.</a:t>
            </a:r>
            <a:endParaRPr lang="en-US" sz="1400" b="1" dirty="0" smtClean="0"/>
          </a:p>
          <a:p>
            <a:pPr marL="0" indent="0">
              <a:spcBef>
                <a:spcPts val="0"/>
              </a:spcBef>
            </a:pPr>
            <a:endParaRPr lang="en-US" sz="12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should understand Global URL best practices and is responsible for implementing optimized Global URL in-country extensions for the Olay Website. </a:t>
            </a:r>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best practices for Global URL in-country extensions and how their Olay Website utilizes in-country extensions.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2438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048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81000" y="3733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URL Naming</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SEO Benefits of In-Country Extensions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Olay Top 6 Country Extensions</a:t>
            </a: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199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URLs: In-Country Extensions</a:t>
            </a:r>
            <a:endParaRPr lang="en-US" sz="3000" dirty="0"/>
          </a:p>
        </p:txBody>
      </p:sp>
      <p:sp>
        <p:nvSpPr>
          <p:cNvPr id="6" name="Rounded Rectangle 5"/>
          <p:cNvSpPr/>
          <p:nvPr/>
        </p:nvSpPr>
        <p:spPr bwMode="auto">
          <a:xfrm>
            <a:off x="304800" y="1676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SEO Benefits of Utilizing In-Country Extensions</a:t>
            </a:r>
          </a:p>
        </p:txBody>
      </p:sp>
      <p:sp>
        <p:nvSpPr>
          <p:cNvPr id="11" name="Content Placeholder 2"/>
          <p:cNvSpPr>
            <a:spLocks noGrp="1"/>
          </p:cNvSpPr>
          <p:nvPr>
            <p:ph idx="1"/>
          </p:nvPr>
        </p:nvSpPr>
        <p:spPr>
          <a:xfrm>
            <a:off x="457200" y="762000"/>
            <a:ext cx="8229600" cy="838200"/>
          </a:xfrm>
        </p:spPr>
        <p:txBody>
          <a:bodyPr/>
          <a:lstStyle/>
          <a:p>
            <a:pPr marL="0" indent="0"/>
            <a:r>
              <a:rPr lang="en-US" sz="1600" dirty="0" smtClean="0">
                <a:cs typeface="Arial" pitchFamily="34" charset="0"/>
              </a:rPr>
              <a:t>When naming URLs for different countries, it is important to use in-country extensions as opposed to country sub-directories of a main US site. For example, the Olay UK site domain should be: </a:t>
            </a:r>
            <a:r>
              <a:rPr lang="en-US" sz="1600" dirty="0" smtClean="0">
                <a:cs typeface="Arial" pitchFamily="34" charset="0"/>
                <a:hlinkClick r:id="rId3"/>
              </a:rPr>
              <a:t>http://www.Olay.co.uk</a:t>
            </a:r>
            <a:endParaRPr lang="en-US" sz="1600" dirty="0" smtClean="0">
              <a:cs typeface="Arial" pitchFamily="34" charset="0"/>
            </a:endParaRPr>
          </a:p>
          <a:p>
            <a:pPr marL="0" indent="0"/>
            <a:endParaRPr lang="en-US" sz="600" b="1" dirty="0" smtClean="0"/>
          </a:p>
          <a:p>
            <a:pPr>
              <a:spcBef>
                <a:spcPts val="0"/>
              </a:spcBef>
              <a:buClrTx/>
            </a:pPr>
            <a:r>
              <a:rPr lang="en-US" sz="1800" b="1" dirty="0" smtClean="0"/>
              <a:t>                                                 </a:t>
            </a:r>
          </a:p>
        </p:txBody>
      </p:sp>
      <p:graphicFrame>
        <p:nvGraphicFramePr>
          <p:cNvPr id="12" name="Table 11"/>
          <p:cNvGraphicFramePr>
            <a:graphicFrameLocks noGrp="1"/>
          </p:cNvGraphicFramePr>
          <p:nvPr/>
        </p:nvGraphicFramePr>
        <p:xfrm>
          <a:off x="304800" y="2133600"/>
          <a:ext cx="8686800" cy="5239793"/>
        </p:xfrm>
        <a:graphic>
          <a:graphicData uri="http://schemas.openxmlformats.org/drawingml/2006/table">
            <a:tbl>
              <a:tblPr firstRow="1" bandRow="1">
                <a:tableStyleId>{5C22544A-7EE6-4342-B048-85BDC9FD1C3A}</a:tableStyleId>
              </a:tblPr>
              <a:tblGrid>
                <a:gridCol w="8317183"/>
                <a:gridCol w="369617"/>
              </a:tblGrid>
              <a:tr h="217796">
                <a:tc>
                  <a:txBody>
                    <a:bodyPr/>
                    <a:lstStyle/>
                    <a:p>
                      <a:pPr marL="342900" indent="-342900">
                        <a:buFont typeface="Arial" pitchFamily="34" charset="0"/>
                        <a:buChar char="•"/>
                      </a:pPr>
                      <a:r>
                        <a:rPr lang="en-US" sz="1400" b="1" dirty="0" smtClean="0">
                          <a:solidFill>
                            <a:schemeClr val="tx1"/>
                          </a:solidFill>
                        </a:rPr>
                        <a:t>Higher Importance and Relevance</a:t>
                      </a:r>
                    </a:p>
                    <a:p>
                      <a:pPr marL="800100" lvl="1" indent="-342900">
                        <a:buFont typeface="Arial" pitchFamily="34" charset="0"/>
                        <a:buChar char="•"/>
                      </a:pPr>
                      <a:r>
                        <a:rPr lang="en-US" sz="1200" b="0" baseline="0" dirty="0" smtClean="0">
                          <a:solidFill>
                            <a:schemeClr val="tx1"/>
                          </a:solidFill>
                        </a:rPr>
                        <a:t>Search engines place higher importance and relevance on content written in the language of the country.</a:t>
                      </a:r>
                    </a:p>
                    <a:p>
                      <a:pPr marL="342900" indent="-342900">
                        <a:buFont typeface="Arial" pitchFamily="34" charset="0"/>
                        <a:buChar char="•"/>
                      </a:pPr>
                      <a:endParaRPr lang="en-US" sz="600" b="1"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Visibility as A Separate Website</a:t>
                      </a:r>
                    </a:p>
                    <a:p>
                      <a:pPr marL="800100" lvl="1" indent="-342900">
                        <a:buFont typeface="Arial" pitchFamily="34" charset="0"/>
                        <a:buChar char="•"/>
                      </a:pPr>
                      <a:r>
                        <a:rPr lang="en-US" sz="1200" b="0" baseline="0" dirty="0" smtClean="0">
                          <a:solidFill>
                            <a:schemeClr val="tx1"/>
                          </a:solidFill>
                        </a:rPr>
                        <a:t>Search engines view sites with different country extensions as separate websites – dividing the site from the US and prevent penalties for duplicate content, e.g., olay.com vs. olay.com/en-us/</a:t>
                      </a:r>
                    </a:p>
                    <a:p>
                      <a:pPr marL="342900" indent="-342900">
                        <a:buFont typeface="Arial" pitchFamily="34" charset="0"/>
                        <a:buChar char="•"/>
                      </a:pPr>
                      <a:endParaRPr lang="en-US" sz="600" b="1" baseline="0" dirty="0" smtClean="0">
                        <a:solidFill>
                          <a:schemeClr val="tx1"/>
                        </a:solidFill>
                      </a:endParaRPr>
                    </a:p>
                    <a:p>
                      <a:pPr marL="342900" indent="-342900">
                        <a:buFont typeface="Arial" pitchFamily="34" charset="0"/>
                        <a:buChar char="•"/>
                      </a:pPr>
                      <a:endParaRPr lang="en-US" sz="1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Shorter URLs</a:t>
                      </a:r>
                    </a:p>
                    <a:p>
                      <a:pPr marL="800100" lvl="1" indent="-342900">
                        <a:buFont typeface="Arial" pitchFamily="34" charset="0"/>
                        <a:buChar char="•"/>
                      </a:pPr>
                      <a:r>
                        <a:rPr lang="en-US" sz="1200" b="0" baseline="0" dirty="0" smtClean="0">
                          <a:solidFill>
                            <a:schemeClr val="tx1"/>
                          </a:solidFill>
                        </a:rPr>
                        <a:t>URLs are shorter when using in-country extensions, placing more importance on keywords by promoting them in the URL structure in the country’s language.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600" b="1" baseline="0" dirty="0" smtClean="0">
                        <a:solidFill>
                          <a:schemeClr val="tx1"/>
                        </a:solidFill>
                      </a:endParaRPr>
                    </a:p>
                    <a:p>
                      <a:pPr marL="342900" indent="-342900">
                        <a:buFont typeface="Arial" pitchFamily="34" charset="0"/>
                        <a:buChar char="•"/>
                      </a:pPr>
                      <a:r>
                        <a:rPr lang="en-US" sz="1600" b="1" baseline="0" dirty="0" smtClean="0">
                          <a:solidFill>
                            <a:schemeClr val="tx1"/>
                          </a:solidFill>
                        </a:rPr>
                        <a:t>Increased External Links</a:t>
                      </a:r>
                    </a:p>
                    <a:p>
                      <a:pPr marL="800100" lvl="1" indent="-342900">
                        <a:buFont typeface="Arial" pitchFamily="34" charset="0"/>
                        <a:buChar char="•"/>
                      </a:pPr>
                      <a:r>
                        <a:rPr lang="en-US" sz="1200" b="0" baseline="0" dirty="0" smtClean="0">
                          <a:solidFill>
                            <a:schemeClr val="tx1"/>
                          </a:solidFill>
                        </a:rPr>
                        <a:t>External websites and users are more likely to link to a website that utilizes their country’s in-country extension.</a:t>
                      </a:r>
                      <a:endParaRPr lang="en-US" sz="1200" dirty="0" smtClean="0"/>
                    </a:p>
                    <a:p>
                      <a:pPr marL="342900" lvl="0"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More Directory Listings</a:t>
                      </a:r>
                    </a:p>
                    <a:p>
                      <a:pPr marL="800100" lvl="1" indent="-342900">
                        <a:buFont typeface="Arial" pitchFamily="34" charset="0"/>
                        <a:buChar char="•"/>
                      </a:pPr>
                      <a:r>
                        <a:rPr lang="en-US" sz="1200" b="0" baseline="0" dirty="0" smtClean="0">
                          <a:solidFill>
                            <a:schemeClr val="tx1"/>
                          </a:solidFill>
                        </a:rPr>
                        <a:t>In-country extensions make it easier for a site to be listed in directories within each individual country.</a:t>
                      </a:r>
                    </a:p>
                    <a:p>
                      <a:pPr marL="800100" lvl="1"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0" baseline="0" dirty="0" smtClean="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500" smtClean="0">
                        <a:solidFill>
                          <a:schemeClr val="tx1"/>
                        </a:solidFill>
                      </a:endParaRPr>
                    </a:p>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bwMode="auto">
          <a:xfrm>
            <a:off x="304800" y="26670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04800" y="3581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495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5257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6019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Summary</a:t>
            </a:r>
            <a:endParaRPr lang="en-US" dirty="0"/>
          </a:p>
        </p:txBody>
      </p:sp>
      <p:sp>
        <p:nvSpPr>
          <p:cNvPr id="3" name="Content Placeholder 2"/>
          <p:cNvSpPr>
            <a:spLocks noGrp="1"/>
          </p:cNvSpPr>
          <p:nvPr>
            <p:ph idx="1"/>
          </p:nvPr>
        </p:nvSpPr>
        <p:spPr/>
        <p:txBody>
          <a:bodyPr/>
          <a:lstStyle/>
          <a:p>
            <a:pPr>
              <a:buClrTx/>
              <a:buFont typeface="Arial" pitchFamily="34" charset="0"/>
              <a:buChar char="•"/>
            </a:pPr>
            <a:r>
              <a:rPr lang="en-US" b="1" dirty="0" smtClean="0"/>
              <a:t>Search is a key pillar </a:t>
            </a:r>
            <a:r>
              <a:rPr lang="en-US" dirty="0" smtClean="0"/>
              <a:t>in Olay’s overall digital strategy, amplifying all other online efforts and producing the </a:t>
            </a:r>
            <a:r>
              <a:rPr lang="en-US" b="1" dirty="0" smtClean="0"/>
              <a:t>strongest global ROI ($3.21)</a:t>
            </a:r>
            <a:r>
              <a:rPr lang="en-US" dirty="0" smtClean="0"/>
              <a:t>.</a:t>
            </a:r>
          </a:p>
          <a:p>
            <a:pPr>
              <a:buClrTx/>
              <a:buFont typeface="Arial" pitchFamily="34" charset="0"/>
              <a:buChar char="•"/>
            </a:pPr>
            <a:r>
              <a:rPr lang="en-US" b="1" dirty="0" smtClean="0"/>
              <a:t>Our WHO starts her research </a:t>
            </a:r>
            <a:r>
              <a:rPr lang="en-US" dirty="0" smtClean="0"/>
              <a:t>for her skin care and beauty with an online search, giving Olay the opportunity to reach her with targeted, highly relevant information to help her move past her purchase barrier.</a:t>
            </a:r>
          </a:p>
          <a:p>
            <a:pPr>
              <a:buClrTx/>
              <a:buFont typeface="Arial" pitchFamily="34" charset="0"/>
              <a:buChar char="•"/>
            </a:pPr>
            <a:r>
              <a:rPr lang="en-US" dirty="0" smtClean="0"/>
              <a:t>By leveraging </a:t>
            </a:r>
            <a:r>
              <a:rPr lang="en-US" b="1" dirty="0" smtClean="0"/>
              <a:t>both Paid and Organic search</a:t>
            </a:r>
            <a:r>
              <a:rPr lang="en-US" dirty="0" smtClean="0"/>
              <a:t>, Olay can ensure a strong presence in Where to Lead content categories and effectively capture incremental consumers.</a:t>
            </a:r>
          </a:p>
          <a:p>
            <a:pPr>
              <a:buClrTx/>
              <a:buFont typeface="Arial" pitchFamily="34" charset="0"/>
              <a:buChar char="•"/>
            </a:pPr>
            <a:r>
              <a:rPr lang="en-US" dirty="0" smtClean="0"/>
              <a:t>Success in search depends on entirely on </a:t>
            </a:r>
            <a:r>
              <a:rPr lang="en-US" b="1" dirty="0" smtClean="0"/>
              <a:t>strong partnerships </a:t>
            </a:r>
            <a:r>
              <a:rPr lang="en-US" dirty="0" smtClean="0"/>
              <a:t>between the Regional Brand Team and local agencies.</a:t>
            </a:r>
          </a:p>
          <a:p>
            <a:pPr>
              <a:buClrTx/>
              <a:buFont typeface="Arial" pitchFamily="34" charset="0"/>
              <a:buChar char="•"/>
            </a:pPr>
            <a:r>
              <a:rPr lang="en-US" dirty="0" smtClean="0"/>
              <a:t>Global Search Strategy provides </a:t>
            </a:r>
            <a:r>
              <a:rPr lang="en-US" b="1" dirty="0" smtClean="0"/>
              <a:t>suggested new processes </a:t>
            </a:r>
            <a:r>
              <a:rPr lang="en-US" dirty="0" smtClean="0"/>
              <a:t>for content creation, website optimization, and initiative support to ensure regions are effectively maximizing potential in this channel.</a:t>
            </a:r>
            <a:endParaRPr lang="en-US" dirty="0"/>
          </a:p>
        </p:txBody>
      </p:sp>
      <p:sp>
        <p:nvSpPr>
          <p:cNvPr id="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543800" cy="457200"/>
          </a:xfrm>
        </p:spPr>
        <p:txBody>
          <a:bodyPr/>
          <a:lstStyle/>
          <a:p>
            <a:r>
              <a:rPr lang="en-US" dirty="0" smtClean="0"/>
              <a:t>Each region should develop a core list of Gold Keywords to support their priority content themes</a:t>
            </a:r>
            <a:endParaRPr lang="en-US" dirty="0"/>
          </a:p>
        </p:txBody>
      </p:sp>
      <p:sp>
        <p:nvSpPr>
          <p:cNvPr id="3" name="Content Placeholder 2"/>
          <p:cNvSpPr>
            <a:spLocks noGrp="1"/>
          </p:cNvSpPr>
          <p:nvPr>
            <p:ph idx="1"/>
          </p:nvPr>
        </p:nvSpPr>
        <p:spPr>
          <a:xfrm>
            <a:off x="381000" y="834784"/>
            <a:ext cx="8272463" cy="5018088"/>
          </a:xfrm>
        </p:spPr>
        <p:txBody>
          <a:bodyPr/>
          <a:lstStyle/>
          <a:p>
            <a:pPr marL="0" indent="0"/>
            <a:r>
              <a:rPr lang="en-US" sz="1800" dirty="0" smtClean="0"/>
              <a:t>The following is a sampling of the U.S. Gold Keyword list* that can serve as a starting point for other regions:</a:t>
            </a:r>
            <a:endParaRPr lang="en-US" sz="1800" dirty="0"/>
          </a:p>
        </p:txBody>
      </p:sp>
      <p:graphicFrame>
        <p:nvGraphicFramePr>
          <p:cNvPr id="14" name="Table 13"/>
          <p:cNvGraphicFramePr>
            <a:graphicFrameLocks noGrp="1"/>
          </p:cNvGraphicFramePr>
          <p:nvPr/>
        </p:nvGraphicFramePr>
        <p:xfrm>
          <a:off x="1028700" y="1609725"/>
          <a:ext cx="5943600" cy="4404360"/>
        </p:xfrm>
        <a:graphic>
          <a:graphicData uri="http://schemas.openxmlformats.org/drawingml/2006/table">
            <a:tbl>
              <a:tblPr firstRow="1" bandRow="1">
                <a:tableStyleId>{616DA210-FB5B-4158-B5E0-FEB733F419BA}</a:tableStyleId>
              </a:tblPr>
              <a:tblGrid>
                <a:gridCol w="2971800"/>
                <a:gridCol w="2971800"/>
              </a:tblGrid>
              <a:tr h="219635">
                <a:tc>
                  <a:txBody>
                    <a:bodyPr/>
                    <a:lstStyle/>
                    <a:p>
                      <a:pPr algn="ctr"/>
                      <a:r>
                        <a:rPr lang="en-US" sz="1100" dirty="0" smtClean="0">
                          <a:solidFill>
                            <a:schemeClr val="bg1"/>
                          </a:solidFill>
                        </a:rPr>
                        <a:t>Content Theme</a:t>
                      </a:r>
                      <a:endParaRPr lang="en-US" sz="1100" dirty="0">
                        <a:solidFill>
                          <a:schemeClr val="bg1"/>
                        </a:solidFill>
                      </a:endParaRPr>
                    </a:p>
                  </a:txBody>
                  <a:tcPr>
                    <a:solidFill>
                      <a:schemeClr val="tx1"/>
                    </a:solidFill>
                  </a:tcPr>
                </a:tc>
                <a:tc>
                  <a:txBody>
                    <a:bodyPr/>
                    <a:lstStyle/>
                    <a:p>
                      <a:pPr algn="ctr"/>
                      <a:r>
                        <a:rPr lang="en-US" sz="1100" dirty="0" smtClean="0">
                          <a:solidFill>
                            <a:schemeClr val="bg1"/>
                          </a:solidFill>
                        </a:rPr>
                        <a:t>Keyword</a:t>
                      </a:r>
                      <a:endParaRPr lang="en-US" sz="1100" dirty="0">
                        <a:solidFill>
                          <a:schemeClr val="bg1"/>
                        </a:solidFill>
                      </a:endParaRPr>
                    </a:p>
                  </a:txBody>
                  <a:tcPr>
                    <a:solidFill>
                      <a:schemeClr val="tx1"/>
                    </a:solidFill>
                  </a:tcPr>
                </a:tc>
              </a:tr>
              <a:tr h="219635">
                <a:tc rowSpan="5">
                  <a:txBody>
                    <a:bodyPr/>
                    <a:lstStyle/>
                    <a:p>
                      <a:endParaRPr lang="en-US" sz="1100" dirty="0"/>
                    </a:p>
                  </a:txBody>
                  <a:tcPr>
                    <a:solidFill>
                      <a:schemeClr val="accent2">
                        <a:lumMod val="25000"/>
                        <a:lumOff val="75000"/>
                      </a:schemeClr>
                    </a:solidFill>
                  </a:tcPr>
                </a:tc>
                <a:tc>
                  <a:txBody>
                    <a:bodyPr/>
                    <a:lstStyle/>
                    <a:p>
                      <a:pPr algn="ctr"/>
                      <a:r>
                        <a:rPr lang="en-US" sz="1100" dirty="0" smtClean="0"/>
                        <a:t>anti aging</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anti aging skin treatment </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wrinkle creams </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anti wrinkle creams </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anti aging products </a:t>
                      </a:r>
                      <a:endParaRPr lang="en-US" sz="1100" dirty="0"/>
                    </a:p>
                  </a:txBody>
                  <a:tcPr>
                    <a:solidFill>
                      <a:schemeClr val="accent2">
                        <a:lumMod val="25000"/>
                        <a:lumOff val="75000"/>
                      </a:schemeClr>
                    </a:solidFill>
                  </a:tcPr>
                </a:tc>
              </a:tr>
              <a:tr h="219635">
                <a:tc rowSpan="4">
                  <a:txBody>
                    <a:bodyPr/>
                    <a:lstStyle/>
                    <a:p>
                      <a:endParaRPr lang="en-US" sz="1100" dirty="0"/>
                    </a:p>
                  </a:txBody>
                  <a:tcPr>
                    <a:solidFill>
                      <a:schemeClr val="bg1"/>
                    </a:solidFill>
                  </a:tcPr>
                </a:tc>
                <a:tc>
                  <a:txBody>
                    <a:bodyPr/>
                    <a:lstStyle/>
                    <a:p>
                      <a:pPr algn="ctr"/>
                      <a:r>
                        <a:rPr lang="en-US" sz="1100" dirty="0" smtClean="0"/>
                        <a:t>dry skin care</a:t>
                      </a:r>
                      <a:endParaRPr lang="en-US" sz="1100" dirty="0"/>
                    </a:p>
                  </a:txBody>
                  <a:tcPr>
                    <a:solidFill>
                      <a:schemeClr val="bg1"/>
                    </a:solidFill>
                  </a:tcPr>
                </a:tc>
              </a:tr>
              <a:tr h="219635">
                <a:tc vMerge="1">
                  <a:txBody>
                    <a:bodyPr/>
                    <a:lstStyle/>
                    <a:p>
                      <a:endParaRPr lang="en-US" sz="1100" dirty="0"/>
                    </a:p>
                  </a:txBody>
                  <a:tcPr>
                    <a:solidFill>
                      <a:schemeClr val="bg1"/>
                    </a:solidFill>
                  </a:tcPr>
                </a:tc>
                <a:tc>
                  <a:txBody>
                    <a:bodyPr/>
                    <a:lstStyle/>
                    <a:p>
                      <a:pPr algn="ctr"/>
                      <a:r>
                        <a:rPr lang="en-US" sz="1100" dirty="0" smtClean="0"/>
                        <a:t>oily skin care</a:t>
                      </a:r>
                      <a:endParaRPr lang="en-US" sz="1100" dirty="0"/>
                    </a:p>
                  </a:txBody>
                  <a:tcPr>
                    <a:solidFill>
                      <a:schemeClr val="bg1"/>
                    </a:solidFill>
                  </a:tcPr>
                </a:tc>
              </a:tr>
              <a:tr h="219635">
                <a:tc vMerge="1">
                  <a:txBody>
                    <a:bodyPr/>
                    <a:lstStyle/>
                    <a:p>
                      <a:endParaRPr lang="en-US" sz="1100" dirty="0"/>
                    </a:p>
                  </a:txBody>
                  <a:tcPr>
                    <a:solidFill>
                      <a:schemeClr val="bg1"/>
                    </a:solidFill>
                  </a:tcPr>
                </a:tc>
                <a:tc>
                  <a:txBody>
                    <a:bodyPr/>
                    <a:lstStyle/>
                    <a:p>
                      <a:pPr algn="ctr"/>
                      <a:r>
                        <a:rPr lang="en-US" sz="1100" dirty="0" smtClean="0"/>
                        <a:t>sensitive skin care</a:t>
                      </a:r>
                      <a:endParaRPr lang="en-US" sz="1100" dirty="0"/>
                    </a:p>
                  </a:txBody>
                  <a:tcPr>
                    <a:solidFill>
                      <a:schemeClr val="bg1"/>
                    </a:solidFill>
                  </a:tcPr>
                </a:tc>
              </a:tr>
              <a:tr h="219635">
                <a:tc vMerge="1">
                  <a:txBody>
                    <a:bodyPr/>
                    <a:lstStyle/>
                    <a:p>
                      <a:endParaRPr lang="en-US" sz="1100" dirty="0"/>
                    </a:p>
                  </a:txBody>
                  <a:tcPr>
                    <a:solidFill>
                      <a:schemeClr val="bg1"/>
                    </a:solidFill>
                  </a:tcPr>
                </a:tc>
                <a:tc>
                  <a:txBody>
                    <a:bodyPr/>
                    <a:lstStyle/>
                    <a:p>
                      <a:pPr algn="ctr"/>
                      <a:r>
                        <a:rPr lang="en-US" sz="1100" dirty="0" smtClean="0"/>
                        <a:t>dark circles under eyes </a:t>
                      </a:r>
                      <a:endParaRPr lang="en-US" sz="1100" dirty="0"/>
                    </a:p>
                  </a:txBody>
                  <a:tcPr>
                    <a:solidFill>
                      <a:schemeClr val="bg1"/>
                    </a:solidFill>
                  </a:tcPr>
                </a:tc>
              </a:tr>
              <a:tr h="219635">
                <a:tc rowSpan="7">
                  <a:txBody>
                    <a:bodyPr/>
                    <a:lstStyle/>
                    <a:p>
                      <a:endParaRPr lang="en-US" sz="1100" dirty="0"/>
                    </a:p>
                  </a:txBody>
                  <a:tcPr>
                    <a:solidFill>
                      <a:schemeClr val="accent2">
                        <a:lumMod val="25000"/>
                        <a:lumOff val="75000"/>
                      </a:schemeClr>
                    </a:solidFill>
                  </a:tcPr>
                </a:tc>
                <a:tc>
                  <a:txBody>
                    <a:bodyPr/>
                    <a:lstStyle/>
                    <a:p>
                      <a:pPr algn="ctr"/>
                      <a:r>
                        <a:rPr lang="en-US" sz="1100" dirty="0" smtClean="0"/>
                        <a:t>skin care</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eye cream</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facial cleansers</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skin care products</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face wash</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facial moisturizers</a:t>
                      </a:r>
                      <a:endParaRPr lang="en-US" sz="1100" dirty="0"/>
                    </a:p>
                  </a:txBody>
                  <a:tcPr>
                    <a:solidFill>
                      <a:schemeClr val="accent2">
                        <a:lumMod val="25000"/>
                        <a:lumOff val="75000"/>
                      </a:schemeClr>
                    </a:solidFill>
                  </a:tcPr>
                </a:tc>
              </a:tr>
              <a:tr h="219635">
                <a:tc vMerge="1">
                  <a:txBody>
                    <a:bodyPr/>
                    <a:lstStyle/>
                    <a:p>
                      <a:endParaRPr lang="en-US" sz="1100" dirty="0"/>
                    </a:p>
                  </a:txBody>
                  <a:tcPr>
                    <a:solidFill>
                      <a:schemeClr val="accent2">
                        <a:lumMod val="25000"/>
                        <a:lumOff val="75000"/>
                      </a:schemeClr>
                    </a:solidFill>
                  </a:tcPr>
                </a:tc>
                <a:tc>
                  <a:txBody>
                    <a:bodyPr/>
                    <a:lstStyle/>
                    <a:p>
                      <a:pPr algn="ctr"/>
                      <a:r>
                        <a:rPr lang="en-US" sz="1100" dirty="0" smtClean="0"/>
                        <a:t>night cream</a:t>
                      </a:r>
                      <a:endParaRPr lang="en-US" sz="1100" dirty="0"/>
                    </a:p>
                  </a:txBody>
                  <a:tcPr>
                    <a:solidFill>
                      <a:schemeClr val="accent2">
                        <a:lumMod val="25000"/>
                        <a:lumOff val="75000"/>
                      </a:schemeClr>
                    </a:solidFill>
                  </a:tcPr>
                </a:tc>
              </a:tr>
            </a:tbl>
          </a:graphicData>
        </a:graphic>
      </p:graphicFrame>
      <p:sp>
        <p:nvSpPr>
          <p:cNvPr id="9" name="AutoShape 10"/>
          <p:cNvSpPr>
            <a:spLocks noChangeArrowheads="1"/>
          </p:cNvSpPr>
          <p:nvPr/>
        </p:nvSpPr>
        <p:spPr bwMode="auto">
          <a:xfrm>
            <a:off x="1666740" y="2260269"/>
            <a:ext cx="1554480" cy="457200"/>
          </a:xfrm>
          <a:prstGeom prst="roundRect">
            <a:avLst>
              <a:gd name="adj" fmla="val 16667"/>
            </a:avLst>
          </a:prstGeom>
          <a:solidFill>
            <a:srgbClr val="9BBB59">
              <a:lumMod val="50000"/>
            </a:srgbClr>
          </a:solidFill>
          <a:ln w="9525">
            <a:noFill/>
            <a:round/>
            <a:headEnd/>
            <a:tailEn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Calibri"/>
              </a:rPr>
              <a:t>Aging / Anti-Aging / Age Prevention</a:t>
            </a:r>
          </a:p>
        </p:txBody>
      </p:sp>
      <p:sp>
        <p:nvSpPr>
          <p:cNvPr id="12" name="AutoShape 11"/>
          <p:cNvSpPr>
            <a:spLocks noChangeArrowheads="1"/>
          </p:cNvSpPr>
          <p:nvPr/>
        </p:nvSpPr>
        <p:spPr bwMode="auto">
          <a:xfrm>
            <a:off x="1666740" y="3477700"/>
            <a:ext cx="1554480" cy="457200"/>
          </a:xfrm>
          <a:prstGeom prst="roundRect">
            <a:avLst>
              <a:gd name="adj" fmla="val 16667"/>
            </a:avLst>
          </a:prstGeom>
          <a:solidFill>
            <a:srgbClr val="9BBB59">
              <a:lumMod val="50000"/>
            </a:srgbClr>
          </a:solidFill>
          <a:ln w="9525">
            <a:noFill/>
            <a:round/>
            <a:headEnd/>
            <a:tailEn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Calibri"/>
              </a:rPr>
              <a:t>Common Skin </a:t>
            </a:r>
            <a:r>
              <a:rPr kumimoji="0" lang="en-US" sz="1200" b="1" i="0" u="none" strike="noStrike" kern="0" cap="none" spc="0" normalizeH="0" baseline="0" noProof="0" dirty="0" smtClean="0">
                <a:ln>
                  <a:noFill/>
                </a:ln>
                <a:solidFill>
                  <a:srgbClr val="FFFFFF"/>
                </a:solidFill>
                <a:effectLst/>
                <a:uLnTx/>
                <a:uFillTx/>
                <a:latin typeface="Calibri"/>
              </a:rPr>
              <a:t>Issues</a:t>
            </a:r>
            <a:endParaRPr kumimoji="0" lang="en-US" sz="1200" b="1" i="0" u="none" strike="noStrike" kern="0" cap="none" spc="0" normalizeH="0" baseline="0" noProof="0" dirty="0">
              <a:ln>
                <a:noFill/>
              </a:ln>
              <a:solidFill>
                <a:srgbClr val="FFFFFF"/>
              </a:solidFill>
              <a:effectLst/>
              <a:uLnTx/>
              <a:uFillTx/>
              <a:latin typeface="Calibri"/>
            </a:endParaRPr>
          </a:p>
        </p:txBody>
      </p:sp>
      <p:sp>
        <p:nvSpPr>
          <p:cNvPr id="15" name="AutoShape 11"/>
          <p:cNvSpPr>
            <a:spLocks noChangeArrowheads="1"/>
          </p:cNvSpPr>
          <p:nvPr/>
        </p:nvSpPr>
        <p:spPr bwMode="auto">
          <a:xfrm>
            <a:off x="1666740" y="4868797"/>
            <a:ext cx="1554480" cy="457200"/>
          </a:xfrm>
          <a:prstGeom prst="roundRect">
            <a:avLst>
              <a:gd name="adj" fmla="val 16667"/>
            </a:avLst>
          </a:prstGeom>
          <a:solidFill>
            <a:srgbClr val="9BBB59">
              <a:lumMod val="50000"/>
            </a:srgbClr>
          </a:solidFill>
          <a:ln w="9525">
            <a:noFill/>
            <a:round/>
            <a:headEnd/>
            <a:tailEn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Calibri"/>
              </a:rPr>
              <a:t>Skin Basics &amp; Routine</a:t>
            </a:r>
            <a:endParaRPr kumimoji="0" lang="en-US" sz="1200" b="1" i="0" u="none" strike="noStrike" kern="0" cap="none" spc="0" normalizeH="0" baseline="0" noProof="0" dirty="0">
              <a:ln>
                <a:noFill/>
              </a:ln>
              <a:solidFill>
                <a:srgbClr val="FFFFFF"/>
              </a:solidFill>
              <a:effectLst/>
              <a:uLnTx/>
              <a:uFillTx/>
              <a:latin typeface="Calibri"/>
            </a:endParaRPr>
          </a:p>
        </p:txBody>
      </p:sp>
      <p:sp>
        <p:nvSpPr>
          <p:cNvPr id="16" name="TextBox 15"/>
          <p:cNvSpPr txBox="1"/>
          <p:nvPr/>
        </p:nvSpPr>
        <p:spPr>
          <a:xfrm>
            <a:off x="1143000" y="6453965"/>
            <a:ext cx="5334000" cy="246221"/>
          </a:xfrm>
          <a:prstGeom prst="rect">
            <a:avLst/>
          </a:prstGeom>
          <a:noFill/>
        </p:spPr>
        <p:txBody>
          <a:bodyPr wrap="square" rtlCol="0">
            <a:spAutoFit/>
          </a:bodyPr>
          <a:lstStyle/>
          <a:p>
            <a:r>
              <a:rPr lang="en-US" sz="1000" dirty="0" smtClean="0">
                <a:solidFill>
                  <a:schemeClr val="bg1"/>
                </a:solidFill>
                <a:latin typeface="+mn-lt"/>
              </a:rPr>
              <a:t>Source:  Olay U.S. 2011 Gold Keyword List</a:t>
            </a:r>
          </a:p>
        </p:txBody>
      </p:sp>
      <p:sp>
        <p:nvSpPr>
          <p:cNvPr id="10" name="TextBox 9"/>
          <p:cNvSpPr txBox="1"/>
          <p:nvPr/>
        </p:nvSpPr>
        <p:spPr>
          <a:xfrm>
            <a:off x="1524000" y="6076950"/>
            <a:ext cx="4953000" cy="276999"/>
          </a:xfrm>
          <a:prstGeom prst="rect">
            <a:avLst/>
          </a:prstGeom>
          <a:noFill/>
        </p:spPr>
        <p:txBody>
          <a:bodyPr wrap="square" rtlCol="0">
            <a:spAutoFit/>
          </a:bodyPr>
          <a:lstStyle/>
          <a:p>
            <a:pPr algn="ctr"/>
            <a:r>
              <a:rPr lang="en-US" sz="1200" dirty="0" smtClean="0">
                <a:latin typeface="+mn-lt"/>
              </a:rPr>
              <a:t>*U.S has 40 keywords in total</a:t>
            </a:r>
          </a:p>
        </p:txBody>
      </p:sp>
      <p:sp>
        <p:nvSpPr>
          <p:cNvPr id="11" name="Rounded Rectangle 10"/>
          <p:cNvSpPr/>
          <p:nvPr/>
        </p:nvSpPr>
        <p:spPr bwMode="auto">
          <a:xfrm>
            <a:off x="7143750" y="2143124"/>
            <a:ext cx="1828800" cy="2733676"/>
          </a:xfrm>
          <a:prstGeom prst="round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anchor="t"/>
          <a:lstStyle/>
          <a:p>
            <a:pPr marL="0" marR="0" lvl="2" indent="0" defTabSz="914400" eaLnBrk="1" latinLnBrk="0" hangingPunct="1">
              <a:lnSpc>
                <a:spcPct val="100000"/>
              </a:lnSpc>
              <a:spcBef>
                <a:spcPct val="50000"/>
              </a:spcBef>
              <a:buClr>
                <a:schemeClr val="tx2"/>
              </a:buClr>
              <a:buSzTx/>
              <a:buFont typeface="Wingdings" pitchFamily="2" charset="2"/>
              <a:buNone/>
              <a:tabLst/>
            </a:pPr>
            <a:r>
              <a:rPr lang="en-US" sz="1200" b="1" dirty="0" smtClean="0">
                <a:solidFill>
                  <a:prstClr val="black"/>
                </a:solidFill>
                <a:latin typeface="Calibri" pitchFamily="34" charset="0"/>
              </a:rPr>
              <a:t>Key Considerations:</a:t>
            </a:r>
          </a:p>
          <a:p>
            <a:pPr marL="109538" marR="0" lvl="2" indent="-109538" defTabSz="914400" eaLnBrk="1" latinLnBrk="0" hangingPunct="1">
              <a:lnSpc>
                <a:spcPct val="100000"/>
              </a:lnSpc>
              <a:spcBef>
                <a:spcPct val="50000"/>
              </a:spcBef>
              <a:buSzTx/>
              <a:buFont typeface="Arial" pitchFamily="34" charset="0"/>
              <a:buChar char="•"/>
              <a:tabLst/>
            </a:pPr>
            <a:r>
              <a:rPr lang="en-US" sz="1200" b="1" dirty="0" smtClean="0">
                <a:solidFill>
                  <a:prstClr val="black"/>
                </a:solidFill>
                <a:latin typeface="Calibri" pitchFamily="34" charset="0"/>
              </a:rPr>
              <a:t>Avoid category ambiguous terms, such as “wrinkle”</a:t>
            </a:r>
          </a:p>
          <a:p>
            <a:pPr marL="109538" marR="0" lvl="2" indent="-109538" defTabSz="914400" eaLnBrk="1" latinLnBrk="0" hangingPunct="1">
              <a:lnSpc>
                <a:spcPct val="100000"/>
              </a:lnSpc>
              <a:spcBef>
                <a:spcPct val="50000"/>
              </a:spcBef>
              <a:buSzTx/>
              <a:buFont typeface="Arial" pitchFamily="34" charset="0"/>
              <a:buChar char="•"/>
              <a:tabLst/>
            </a:pPr>
            <a:r>
              <a:rPr lang="en-US" sz="1200" b="1" dirty="0" smtClean="0">
                <a:solidFill>
                  <a:prstClr val="black"/>
                </a:solidFill>
                <a:latin typeface="Calibri" pitchFamily="34" charset="0"/>
              </a:rPr>
              <a:t>Refine terms for the Beauty and Skin Care category</a:t>
            </a:r>
          </a:p>
          <a:p>
            <a:pPr marL="109538" marR="0" lvl="2" indent="-109538" defTabSz="914400" eaLnBrk="1" latinLnBrk="0" hangingPunct="1">
              <a:lnSpc>
                <a:spcPct val="100000"/>
              </a:lnSpc>
              <a:spcBef>
                <a:spcPct val="50000"/>
              </a:spcBef>
              <a:buSzTx/>
              <a:buFont typeface="Arial" pitchFamily="34" charset="0"/>
              <a:buChar char="•"/>
              <a:tabLst/>
            </a:pPr>
            <a:r>
              <a:rPr lang="en-US" sz="1200" b="1" dirty="0" smtClean="0">
                <a:solidFill>
                  <a:prstClr val="black"/>
                </a:solidFill>
                <a:latin typeface="Calibri" pitchFamily="34" charset="0"/>
              </a:rPr>
              <a:t>Consider nuances for Desktop vs. Mobile Search (Mobile tends to be more lower funnel terms)</a:t>
            </a:r>
          </a:p>
        </p:txBody>
      </p:sp>
      <p:sp>
        <p:nvSpPr>
          <p:cNvPr id="22"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3" name="Chevron 12"/>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200</a:t>
            </a:fld>
            <a:endParaRPr lang="en-US" dirty="0">
              <a:solidFill>
                <a:srgbClr val="002C69"/>
              </a:solidFill>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Global URLs – Top 6 Country Extensions </a:t>
            </a:r>
            <a:endParaRPr lang="en-US" sz="3000" b="1" kern="0" dirty="0">
              <a:solidFill>
                <a:sysClr val="windowText" lastClr="000000"/>
              </a:solidFill>
              <a:latin typeface="Calibri"/>
            </a:endParaRPr>
          </a:p>
        </p:txBody>
      </p:sp>
      <p:sp>
        <p:nvSpPr>
          <p:cNvPr id="14" name="Rounded Rectangle 13"/>
          <p:cNvSpPr/>
          <p:nvPr/>
        </p:nvSpPr>
        <p:spPr>
          <a:xfrm>
            <a:off x="1447800" y="1219200"/>
            <a:ext cx="34290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Current Extension</a:t>
            </a:r>
          </a:p>
        </p:txBody>
      </p:sp>
      <p:sp>
        <p:nvSpPr>
          <p:cNvPr id="15" name="Rounded Rectangle 14"/>
          <p:cNvSpPr/>
          <p:nvPr/>
        </p:nvSpPr>
        <p:spPr>
          <a:xfrm>
            <a:off x="5334000" y="1219200"/>
            <a:ext cx="32004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Optimized Extension</a:t>
            </a:r>
          </a:p>
        </p:txBody>
      </p:sp>
      <p:cxnSp>
        <p:nvCxnSpPr>
          <p:cNvPr id="16" name="Straight Connector 15"/>
          <p:cNvCxnSpPr/>
          <p:nvPr/>
        </p:nvCxnSpPr>
        <p:spPr bwMode="auto">
          <a:xfrm>
            <a:off x="304800" y="2590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8" name="Content Placeholder 2"/>
          <p:cNvSpPr txBox="1">
            <a:spLocks/>
          </p:cNvSpPr>
          <p:nvPr/>
        </p:nvSpPr>
        <p:spPr>
          <a:xfrm>
            <a:off x="228600" y="2133600"/>
            <a:ext cx="12954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China</a:t>
            </a:r>
          </a:p>
        </p:txBody>
      </p:sp>
      <p:sp>
        <p:nvSpPr>
          <p:cNvPr id="19" name="Content Placeholder 2"/>
          <p:cNvSpPr txBox="1">
            <a:spLocks/>
          </p:cNvSpPr>
          <p:nvPr/>
        </p:nvSpPr>
        <p:spPr>
          <a:xfrm>
            <a:off x="2362200" y="21336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Olay.com.cn</a:t>
            </a:r>
          </a:p>
        </p:txBody>
      </p:sp>
      <p:sp>
        <p:nvSpPr>
          <p:cNvPr id="20" name="Content Placeholder 2"/>
          <p:cNvSpPr txBox="1">
            <a:spLocks/>
          </p:cNvSpPr>
          <p:nvPr/>
        </p:nvSpPr>
        <p:spPr>
          <a:xfrm>
            <a:off x="6172200" y="21336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Olay.cn</a:t>
            </a:r>
          </a:p>
        </p:txBody>
      </p:sp>
      <p:sp>
        <p:nvSpPr>
          <p:cNvPr id="21" name="Content Placeholder 2"/>
          <p:cNvSpPr txBox="1">
            <a:spLocks/>
          </p:cNvSpPr>
          <p:nvPr/>
        </p:nvSpPr>
        <p:spPr>
          <a:xfrm>
            <a:off x="228600" y="2667000"/>
            <a:ext cx="12954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Russia</a:t>
            </a:r>
          </a:p>
        </p:txBody>
      </p:sp>
      <p:sp>
        <p:nvSpPr>
          <p:cNvPr id="22" name="Content Placeholder 2"/>
          <p:cNvSpPr txBox="1">
            <a:spLocks/>
          </p:cNvSpPr>
          <p:nvPr/>
        </p:nvSpPr>
        <p:spPr>
          <a:xfrm>
            <a:off x="2362200" y="26670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Olay.ru</a:t>
            </a:r>
          </a:p>
        </p:txBody>
      </p:sp>
      <p:sp>
        <p:nvSpPr>
          <p:cNvPr id="23" name="Content Placeholder 2"/>
          <p:cNvSpPr txBox="1">
            <a:spLocks/>
          </p:cNvSpPr>
          <p:nvPr/>
        </p:nvSpPr>
        <p:spPr>
          <a:xfrm>
            <a:off x="6248400" y="26670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Same</a:t>
            </a:r>
          </a:p>
        </p:txBody>
      </p:sp>
      <p:cxnSp>
        <p:nvCxnSpPr>
          <p:cNvPr id="24" name="Straight Connector 23"/>
          <p:cNvCxnSpPr/>
          <p:nvPr/>
        </p:nvCxnSpPr>
        <p:spPr bwMode="auto">
          <a:xfrm>
            <a:off x="304800" y="3124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5" name="Content Placeholder 2"/>
          <p:cNvSpPr txBox="1">
            <a:spLocks/>
          </p:cNvSpPr>
          <p:nvPr/>
        </p:nvSpPr>
        <p:spPr>
          <a:xfrm>
            <a:off x="228600" y="3200400"/>
            <a:ext cx="12954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India</a:t>
            </a:r>
          </a:p>
        </p:txBody>
      </p:sp>
      <p:sp>
        <p:nvSpPr>
          <p:cNvPr id="26" name="Content Placeholder 2"/>
          <p:cNvSpPr txBox="1">
            <a:spLocks/>
          </p:cNvSpPr>
          <p:nvPr/>
        </p:nvSpPr>
        <p:spPr>
          <a:xfrm>
            <a:off x="2362200" y="32004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Olay.co.in</a:t>
            </a:r>
          </a:p>
        </p:txBody>
      </p:sp>
      <p:sp>
        <p:nvSpPr>
          <p:cNvPr id="28" name="Content Placeholder 2"/>
          <p:cNvSpPr txBox="1">
            <a:spLocks/>
          </p:cNvSpPr>
          <p:nvPr/>
        </p:nvSpPr>
        <p:spPr>
          <a:xfrm>
            <a:off x="6248400" y="32766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Same</a:t>
            </a:r>
          </a:p>
        </p:txBody>
      </p:sp>
      <p:cxnSp>
        <p:nvCxnSpPr>
          <p:cNvPr id="31" name="Straight Connector 30"/>
          <p:cNvCxnSpPr/>
          <p:nvPr/>
        </p:nvCxnSpPr>
        <p:spPr bwMode="auto">
          <a:xfrm>
            <a:off x="304800" y="3733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2" name="Content Placeholder 2"/>
          <p:cNvSpPr txBox="1">
            <a:spLocks/>
          </p:cNvSpPr>
          <p:nvPr/>
        </p:nvSpPr>
        <p:spPr>
          <a:xfrm>
            <a:off x="228600" y="3810000"/>
            <a:ext cx="12954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UK</a:t>
            </a:r>
          </a:p>
        </p:txBody>
      </p:sp>
      <p:sp>
        <p:nvSpPr>
          <p:cNvPr id="33" name="Content Placeholder 2"/>
          <p:cNvSpPr txBox="1">
            <a:spLocks/>
          </p:cNvSpPr>
          <p:nvPr/>
        </p:nvSpPr>
        <p:spPr>
          <a:xfrm>
            <a:off x="2362200" y="38100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Olay.co.uk</a:t>
            </a:r>
          </a:p>
        </p:txBody>
      </p:sp>
      <p:sp>
        <p:nvSpPr>
          <p:cNvPr id="34" name="Content Placeholder 2"/>
          <p:cNvSpPr txBox="1">
            <a:spLocks/>
          </p:cNvSpPr>
          <p:nvPr/>
        </p:nvSpPr>
        <p:spPr>
          <a:xfrm>
            <a:off x="6248400" y="3810000"/>
            <a:ext cx="14478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Same</a:t>
            </a:r>
          </a:p>
        </p:txBody>
      </p:sp>
      <p:cxnSp>
        <p:nvCxnSpPr>
          <p:cNvPr id="35" name="Straight Connector 34"/>
          <p:cNvCxnSpPr/>
          <p:nvPr/>
        </p:nvCxnSpPr>
        <p:spPr bwMode="auto">
          <a:xfrm>
            <a:off x="304800" y="4343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36" name="Content Placeholder 2"/>
          <p:cNvSpPr txBox="1">
            <a:spLocks/>
          </p:cNvSpPr>
          <p:nvPr/>
        </p:nvSpPr>
        <p:spPr>
          <a:xfrm>
            <a:off x="228600" y="4419600"/>
            <a:ext cx="15240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Mexico</a:t>
            </a:r>
          </a:p>
        </p:txBody>
      </p:sp>
      <p:sp>
        <p:nvSpPr>
          <p:cNvPr id="37" name="Content Placeholder 2"/>
          <p:cNvSpPr txBox="1">
            <a:spLocks/>
          </p:cNvSpPr>
          <p:nvPr/>
        </p:nvSpPr>
        <p:spPr>
          <a:xfrm>
            <a:off x="2362200" y="4419600"/>
            <a:ext cx="21336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Olay-la.com/</a:t>
            </a:r>
            <a:r>
              <a:rPr lang="en-US" sz="1800" kern="0" dirty="0" err="1" smtClean="0">
                <a:latin typeface="Calibri" pitchFamily="34" charset="0"/>
              </a:rPr>
              <a:t>es-mx</a:t>
            </a:r>
            <a:r>
              <a:rPr lang="en-US" sz="1800" kern="0" dirty="0" smtClean="0">
                <a:latin typeface="Calibri" pitchFamily="34" charset="0"/>
              </a:rPr>
              <a:t>/</a:t>
            </a:r>
          </a:p>
        </p:txBody>
      </p:sp>
      <p:sp>
        <p:nvSpPr>
          <p:cNvPr id="38" name="Content Placeholder 2"/>
          <p:cNvSpPr txBox="1">
            <a:spLocks/>
          </p:cNvSpPr>
          <p:nvPr/>
        </p:nvSpPr>
        <p:spPr>
          <a:xfrm>
            <a:off x="6248400" y="4419600"/>
            <a:ext cx="21336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Olay.mx</a:t>
            </a:r>
          </a:p>
        </p:txBody>
      </p:sp>
      <p:cxnSp>
        <p:nvCxnSpPr>
          <p:cNvPr id="40" name="Straight Connector 39"/>
          <p:cNvCxnSpPr/>
          <p:nvPr/>
        </p:nvCxnSpPr>
        <p:spPr bwMode="auto">
          <a:xfrm>
            <a:off x="304800" y="4876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41" name="Content Placeholder 2"/>
          <p:cNvSpPr txBox="1">
            <a:spLocks/>
          </p:cNvSpPr>
          <p:nvPr/>
        </p:nvSpPr>
        <p:spPr>
          <a:xfrm>
            <a:off x="228600" y="4953000"/>
            <a:ext cx="1524000" cy="457200"/>
          </a:xfrm>
          <a:prstGeom prst="rect">
            <a:avLst/>
          </a:prstGeom>
        </p:spPr>
        <p:txBody>
          <a:bodyPr/>
          <a:lstStyle/>
          <a:p>
            <a:pPr eaLnBrk="0" hangingPunct="0">
              <a:spcBef>
                <a:spcPct val="75000"/>
              </a:spcBef>
              <a:buClr>
                <a:srgbClr val="BA0000"/>
              </a:buClr>
              <a:defRPr/>
            </a:pPr>
            <a:r>
              <a:rPr lang="en-US" sz="1800" b="1" kern="0" dirty="0" smtClean="0">
                <a:latin typeface="Calibri" pitchFamily="34" charset="0"/>
              </a:rPr>
              <a:t>Olay Brazil</a:t>
            </a:r>
          </a:p>
        </p:txBody>
      </p:sp>
      <p:sp>
        <p:nvSpPr>
          <p:cNvPr id="42" name="Content Placeholder 2"/>
          <p:cNvSpPr txBox="1">
            <a:spLocks/>
          </p:cNvSpPr>
          <p:nvPr/>
        </p:nvSpPr>
        <p:spPr>
          <a:xfrm>
            <a:off x="2362200" y="4953000"/>
            <a:ext cx="21336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Olay.com.br</a:t>
            </a:r>
          </a:p>
        </p:txBody>
      </p:sp>
      <p:sp>
        <p:nvSpPr>
          <p:cNvPr id="43" name="Content Placeholder 2"/>
          <p:cNvSpPr txBox="1">
            <a:spLocks/>
          </p:cNvSpPr>
          <p:nvPr/>
        </p:nvSpPr>
        <p:spPr>
          <a:xfrm>
            <a:off x="6248400" y="4953000"/>
            <a:ext cx="2133600" cy="457200"/>
          </a:xfrm>
          <a:prstGeom prst="rect">
            <a:avLst/>
          </a:prstGeom>
        </p:spPr>
        <p:txBody>
          <a:bodyPr/>
          <a:lstStyle/>
          <a:p>
            <a:pPr eaLnBrk="0" hangingPunct="0">
              <a:spcBef>
                <a:spcPct val="75000"/>
              </a:spcBef>
              <a:buClr>
                <a:srgbClr val="BA0000"/>
              </a:buClr>
              <a:defRPr/>
            </a:pPr>
            <a:r>
              <a:rPr lang="en-US" sz="1800" kern="0" dirty="0" smtClean="0">
                <a:latin typeface="Calibri" pitchFamily="34" charset="0"/>
              </a:rPr>
              <a:t>Olay.br</a:t>
            </a:r>
          </a:p>
        </p:txBody>
      </p:sp>
    </p:spTree>
  </p:cSld>
  <p:clrMapOvr>
    <a:masterClrMapping/>
  </p:clrMapOvr>
  <p:transition spd="med"/>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Internal linking</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Internal Linking?</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providing an optimized internal linking strategy that focuses on links to and from the gold keyword PLPs. It is imperative that the search agency is well-versed in internal linking best practices, understands the types of internal links and how to optimize each, and understands the SEO benefits of optimized internal links. The search agency must also be able to communicate the importance of an optimized internal linking strategy and implementation directions to the technical agency, creative agency, and brand contacts</a:t>
            </a:r>
          </a:p>
          <a:p>
            <a:pPr marL="0" indent="0">
              <a:spcBef>
                <a:spcPts val="0"/>
              </a:spcBef>
            </a:pPr>
            <a:endParaRPr lang="en-US" sz="1200" dirty="0" smtClean="0">
              <a:latin typeface="+mn-lt"/>
            </a:endParaRPr>
          </a:p>
          <a:p>
            <a:pPr marL="0" lvl="0" indent="0">
              <a:spcBef>
                <a:spcPts val="0"/>
              </a:spcBef>
            </a:pPr>
            <a:r>
              <a:rPr lang="en-US" sz="1800" b="1" dirty="0" smtClean="0"/>
              <a:t>Creative Agency</a:t>
            </a:r>
            <a:r>
              <a:rPr lang="en-US" sz="1800" dirty="0" smtClean="0"/>
              <a:t>:</a:t>
            </a:r>
            <a:r>
              <a:rPr lang="en-US" sz="1800" b="1" dirty="0" smtClean="0"/>
              <a:t> </a:t>
            </a:r>
            <a:r>
              <a:rPr lang="en-US" sz="1400" dirty="0" smtClean="0"/>
              <a:t>The creative agency is responsible for writing optimized anchor text for non-PLP links. It is imperative that the creative agency understand the best practices and SEO benefits for </a:t>
            </a:r>
            <a:r>
              <a:rPr lang="en-US" sz="1400" b="1" dirty="0" smtClean="0">
                <a:hlinkClick r:id="rId3" action="ppaction://hlinksldjump"/>
              </a:rPr>
              <a:t>Internal Link Naming </a:t>
            </a:r>
            <a:r>
              <a:rPr lang="en-US" sz="1400" dirty="0" smtClean="0"/>
              <a:t>optimization and how to incorporate keyword phrase-rich </a:t>
            </a:r>
            <a:r>
              <a:rPr lang="en-US" sz="1400" b="1" dirty="0" smtClean="0">
                <a:hlinkClick r:id="rId4" action="ppaction://hlinksldjump"/>
              </a:rPr>
              <a:t>Embedded Links </a:t>
            </a:r>
            <a:r>
              <a:rPr lang="en-US" sz="1400" dirty="0" smtClean="0"/>
              <a:t>within the content of Olay Web pages.</a:t>
            </a:r>
            <a:endParaRPr lang="en-US" sz="1400" b="1" dirty="0" smtClean="0"/>
          </a:p>
          <a:p>
            <a:pPr marL="0" indent="0">
              <a:spcBef>
                <a:spcPts val="0"/>
              </a:spcBef>
            </a:pPr>
            <a:endParaRPr lang="en-US" sz="12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is responsible for implementing optimized internal linking recommendations. The technical agency should understand the SEO benefits of text-based, keyword phrase-rich internal links, typical recommendations for each link type, and how to implement </a:t>
            </a:r>
            <a:r>
              <a:rPr lang="en-US" sz="1400" b="1" dirty="0" smtClean="0">
                <a:hlinkClick r:id="rId5" action="ppaction://hlinksldjump"/>
              </a:rPr>
              <a:t>Workarounds</a:t>
            </a:r>
            <a:r>
              <a:rPr lang="en-US" sz="1400" dirty="0" smtClean="0">
                <a:hlinkClick r:id="rId5" action="ppaction://hlinksldjump"/>
              </a:rPr>
              <a:t> </a:t>
            </a:r>
            <a:r>
              <a:rPr lang="en-US" sz="1400" dirty="0" smtClean="0"/>
              <a:t>for rich media links.</a:t>
            </a:r>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how an optimized internal linking strategy affects the success of the Olay organic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1" name="Straight Connector 10"/>
          <p:cNvCxnSpPr/>
          <p:nvPr/>
        </p:nvCxnSpPr>
        <p:spPr bwMode="auto">
          <a:xfrm>
            <a:off x="304800" y="5105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304800" y="2286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276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81000" y="4343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Internal Linking</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Internal Linking Primary Functions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6" action="ppaction://hlinksldjump"/>
              </a:rPr>
              <a:t>Internal Linking Basics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hlinkClick r:id="rId7" action="ppaction://hlinksldjump"/>
              </a:rPr>
              <a:t>Ensuring Effective Internal Linking Strategy</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8" action="ppaction://hlinksldjump"/>
              </a:rPr>
              <a:t>Internal Linking &amp; Navigation Best Practices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9" action="ppaction://hlinksldjump"/>
              </a:rPr>
              <a:t>Internal Linking &amp; Rich Media Best Practices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10" action="ppaction://hlinksldjump"/>
              </a:rPr>
              <a:t>Internal Linking &amp; Breadcrumb Linking Best Practices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11" action="ppaction://hlinksldjump"/>
              </a:rPr>
              <a:t>Internal Link Types &amp; Olay Examples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12" action="ppaction://hlinksldjump"/>
              </a:rPr>
              <a:t>Internal Link Naming Best Practices &amp; Olay Examples</a:t>
            </a:r>
            <a:endParaRPr lang="en-US" sz="1800" b="1" dirty="0" smtClean="0"/>
          </a:p>
          <a:p>
            <a:pPr marL="0" indent="0">
              <a:spcBef>
                <a:spcPts val="0"/>
              </a:spcBef>
            </a:pPr>
            <a:endParaRPr lang="en-US" sz="1000" b="1" dirty="0" smtClean="0"/>
          </a:p>
          <a:p>
            <a:pPr marL="0" indent="0">
              <a:spcBef>
                <a:spcPts val="0"/>
              </a:spcBef>
            </a:pPr>
            <a:r>
              <a:rPr lang="en-US" sz="1800" b="1" dirty="0" smtClean="0">
                <a:hlinkClick r:id="rId13" action="ppaction://hlinksldjump"/>
              </a:rPr>
              <a:t>Embedded Linking Best Practices &amp; Olay Examples</a:t>
            </a:r>
            <a:endParaRPr lang="en-US" sz="1800" b="1" dirty="0" smtClean="0"/>
          </a:p>
          <a:p>
            <a:pPr marL="0" indent="0">
              <a:spcBef>
                <a:spcPts val="0"/>
              </a:spcBef>
            </a:pP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895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3352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810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648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204</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4572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Internal Linking Primary Functions</a:t>
            </a:r>
          </a:p>
        </p:txBody>
      </p:sp>
      <p:sp>
        <p:nvSpPr>
          <p:cNvPr id="30" name="Content Placeholder 2"/>
          <p:cNvSpPr>
            <a:spLocks noGrp="1"/>
          </p:cNvSpPr>
          <p:nvPr>
            <p:ph idx="1"/>
          </p:nvPr>
        </p:nvSpPr>
        <p:spPr>
          <a:xfrm>
            <a:off x="381000" y="838200"/>
            <a:ext cx="8229600" cy="838200"/>
          </a:xfrm>
        </p:spPr>
        <p:txBody>
          <a:bodyPr/>
          <a:lstStyle/>
          <a:p>
            <a:pPr marL="0" indent="0">
              <a:buNone/>
            </a:pPr>
            <a:r>
              <a:rPr lang="en-US" sz="1600" dirty="0" smtClean="0">
                <a:solidFill>
                  <a:schemeClr val="tx1"/>
                </a:solidFill>
                <a:latin typeface="+mn-lt"/>
                <a:cs typeface="Arial" pitchFamily="34" charset="0"/>
              </a:rPr>
              <a:t>Internal linking is what makes a website work, being inextricably linked with spider accessibility, search engine visibility, and visitor usability. A website with a well-formed internal linking structure that appeals to both search engines and to users is one that is likely to perform well in search engine results.</a:t>
            </a:r>
            <a:endParaRPr lang="en-US" sz="600" b="1" dirty="0" smtClean="0"/>
          </a:p>
          <a:p>
            <a:pPr>
              <a:spcBef>
                <a:spcPts val="0"/>
              </a:spcBef>
              <a:buClrTx/>
            </a:pPr>
            <a:r>
              <a:rPr lang="en-US" sz="1800" b="1" dirty="0" smtClean="0"/>
              <a:t>                                                 </a:t>
            </a:r>
          </a:p>
        </p:txBody>
      </p:sp>
      <p:sp>
        <p:nvSpPr>
          <p:cNvPr id="26" name="Oval 25"/>
          <p:cNvSpPr/>
          <p:nvPr/>
        </p:nvSpPr>
        <p:spPr bwMode="auto">
          <a:xfrm>
            <a:off x="2971800" y="4038600"/>
            <a:ext cx="3124200" cy="19050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To Create Context and Reinforce Keyword Phrase Themes</a:t>
            </a:r>
          </a:p>
          <a:p>
            <a:pPr algn="ctr">
              <a:spcBef>
                <a:spcPct val="25000"/>
              </a:spcBef>
              <a:buClr>
                <a:srgbClr val="BA0000"/>
              </a:buClr>
              <a:buFont typeface="Wingdings" pitchFamily="2" charset="2"/>
              <a:buNone/>
            </a:pPr>
            <a:r>
              <a:rPr lang="en-US" dirty="0" smtClean="0">
                <a:solidFill>
                  <a:srgbClr val="000000"/>
                </a:solidFill>
                <a:cs typeface="Arial" pitchFamily="34" charset="0"/>
              </a:rPr>
              <a:t>(Performance Optimization)</a:t>
            </a:r>
          </a:p>
        </p:txBody>
      </p:sp>
      <p:sp>
        <p:nvSpPr>
          <p:cNvPr id="28" name="Oval 27"/>
          <p:cNvSpPr/>
          <p:nvPr/>
        </p:nvSpPr>
        <p:spPr bwMode="auto">
          <a:xfrm>
            <a:off x="5638800" y="2590800"/>
            <a:ext cx="3124200" cy="19050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To Build and Reinforce the Internal Link Popularity of the Most Important Pages on a Website </a:t>
            </a:r>
          </a:p>
          <a:p>
            <a:pPr algn="ctr">
              <a:spcBef>
                <a:spcPct val="25000"/>
              </a:spcBef>
              <a:buClr>
                <a:srgbClr val="BA0000"/>
              </a:buClr>
              <a:buFont typeface="Wingdings" pitchFamily="2" charset="2"/>
              <a:buNone/>
            </a:pPr>
            <a:r>
              <a:rPr lang="en-US" dirty="0" smtClean="0">
                <a:solidFill>
                  <a:srgbClr val="000000"/>
                </a:solidFill>
                <a:cs typeface="Arial" pitchFamily="34" charset="0"/>
              </a:rPr>
              <a:t>(Performance Optimization)</a:t>
            </a:r>
          </a:p>
        </p:txBody>
      </p:sp>
      <p:sp>
        <p:nvSpPr>
          <p:cNvPr id="32" name="Oval 31"/>
          <p:cNvSpPr/>
          <p:nvPr/>
        </p:nvSpPr>
        <p:spPr bwMode="auto">
          <a:xfrm>
            <a:off x="152400" y="2590800"/>
            <a:ext cx="3124200" cy="19050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To Make Pages Accessible to Search Engine Spiders and Users</a:t>
            </a:r>
          </a:p>
          <a:p>
            <a:pPr algn="ctr">
              <a:spcBef>
                <a:spcPct val="25000"/>
              </a:spcBef>
              <a:buClr>
                <a:srgbClr val="BA0000"/>
              </a:buClr>
              <a:buFont typeface="Wingdings" pitchFamily="2" charset="2"/>
              <a:buNone/>
            </a:pPr>
            <a:r>
              <a:rPr lang="en-US" dirty="0" smtClean="0">
                <a:solidFill>
                  <a:srgbClr val="000000"/>
                </a:solidFill>
                <a:cs typeface="Arial" pitchFamily="34" charset="0"/>
              </a:rPr>
              <a:t>(Technical Crawlability &amp; Usability)</a:t>
            </a:r>
          </a:p>
        </p:txBody>
      </p:sp>
    </p:spTree>
  </p:cSld>
  <p:clrMapOvr>
    <a:masterClrMapping/>
  </p:clrMapOvr>
  <p:transition spd="med"/>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205</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457200" y="1447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Internal Linking: The Basics</a:t>
            </a:r>
          </a:p>
        </p:txBody>
      </p:sp>
      <p:sp>
        <p:nvSpPr>
          <p:cNvPr id="30" name="Content Placeholder 2"/>
          <p:cNvSpPr>
            <a:spLocks noGrp="1"/>
          </p:cNvSpPr>
          <p:nvPr>
            <p:ph idx="1"/>
          </p:nvPr>
        </p:nvSpPr>
        <p:spPr>
          <a:xfrm>
            <a:off x="381000" y="838200"/>
            <a:ext cx="8229600" cy="838200"/>
          </a:xfrm>
        </p:spPr>
        <p:txBody>
          <a:bodyPr/>
          <a:lstStyle/>
          <a:p>
            <a:pPr marL="0" indent="0">
              <a:buNone/>
            </a:pPr>
            <a:r>
              <a:rPr lang="en-US" sz="1600" dirty="0" smtClean="0">
                <a:solidFill>
                  <a:schemeClr val="tx1"/>
                </a:solidFill>
                <a:latin typeface="+mn-lt"/>
                <a:cs typeface="Arial" pitchFamily="34" charset="0"/>
              </a:rPr>
              <a:t>Each of the pieces – technical crawlability, performance, and usability – are related, as illustrated in the figure below. </a:t>
            </a:r>
            <a:endParaRPr lang="en-US" sz="600" b="1" dirty="0" smtClean="0"/>
          </a:p>
          <a:p>
            <a:pPr>
              <a:spcBef>
                <a:spcPts val="0"/>
              </a:spcBef>
              <a:buClrTx/>
            </a:pPr>
            <a:r>
              <a:rPr lang="en-US" sz="1800" b="1" dirty="0" smtClean="0"/>
              <a:t>                                                 </a:t>
            </a:r>
          </a:p>
        </p:txBody>
      </p:sp>
      <p:pic>
        <p:nvPicPr>
          <p:cNvPr id="14" name="Picture 13"/>
          <p:cNvPicPr/>
          <p:nvPr/>
        </p:nvPicPr>
        <p:blipFill>
          <a:blip r:embed="rId2" cstate="print"/>
          <a:srcRect/>
          <a:stretch>
            <a:fillRect/>
          </a:stretch>
        </p:blipFill>
        <p:spPr bwMode="auto">
          <a:xfrm>
            <a:off x="1371600" y="1981200"/>
            <a:ext cx="6057900" cy="412868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206</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dirty="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4572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Internal Linking</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solidFill>
                  <a:schemeClr val="tx1"/>
                </a:solidFill>
                <a:latin typeface="+mn-lt"/>
                <a:cs typeface="Arial" pitchFamily="34" charset="0"/>
              </a:rPr>
              <a:t>A holistic, comprehensive internal linking strategy is the most effective way to ensure that all significant pages of a website are accessible by search engine spiders and users alike. Common places for internal links include the global navigation, the web page text, and the site map.</a:t>
            </a:r>
            <a:endParaRPr lang="en-US" sz="600" b="1" dirty="0" smtClean="0"/>
          </a:p>
          <a:p>
            <a:pPr>
              <a:spcBef>
                <a:spcPts val="0"/>
              </a:spcBef>
              <a:buClrTx/>
            </a:pPr>
            <a:r>
              <a:rPr lang="en-US" sz="1800" b="1" dirty="0" smtClean="0"/>
              <a:t>                                                 </a:t>
            </a:r>
          </a:p>
        </p:txBody>
      </p:sp>
      <p:sp>
        <p:nvSpPr>
          <p:cNvPr id="14" name="Down Arrow Callout 13"/>
          <p:cNvSpPr/>
          <p:nvPr/>
        </p:nvSpPr>
        <p:spPr bwMode="auto">
          <a:xfrm>
            <a:off x="381000" y="2667000"/>
            <a:ext cx="2514600" cy="1295400"/>
          </a:xfrm>
          <a:prstGeom prst="downArrowCallou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sz="1800" b="1" u="sng" dirty="0" smtClean="0">
                <a:solidFill>
                  <a:srgbClr val="000000"/>
                </a:solidFill>
                <a:cs typeface="Arial" pitchFamily="34" charset="0"/>
              </a:rPr>
              <a:t>Consistency</a:t>
            </a:r>
            <a:endParaRPr lang="en-US" sz="1800" dirty="0" smtClean="0">
              <a:solidFill>
                <a:srgbClr val="000000"/>
              </a:solidFill>
              <a:cs typeface="Arial" pitchFamily="34" charset="0"/>
            </a:endParaRPr>
          </a:p>
        </p:txBody>
      </p:sp>
      <p:sp>
        <p:nvSpPr>
          <p:cNvPr id="15" name="Oval 14"/>
          <p:cNvSpPr/>
          <p:nvPr/>
        </p:nvSpPr>
        <p:spPr bwMode="auto">
          <a:xfrm>
            <a:off x="304800" y="4114800"/>
            <a:ext cx="2743200" cy="17526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Websites should contain a consistent internal linking strategy to allow for clear navigation throughout the site.</a:t>
            </a:r>
          </a:p>
        </p:txBody>
      </p:sp>
      <p:sp>
        <p:nvSpPr>
          <p:cNvPr id="16" name="Down Arrow Callout 15"/>
          <p:cNvSpPr/>
          <p:nvPr/>
        </p:nvSpPr>
        <p:spPr bwMode="auto">
          <a:xfrm>
            <a:off x="3200400" y="2667000"/>
            <a:ext cx="2514600" cy="1295400"/>
          </a:xfrm>
          <a:prstGeom prst="downArrowCallou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sz="1800" b="1" u="sng" dirty="0" smtClean="0">
                <a:solidFill>
                  <a:srgbClr val="000000"/>
                </a:solidFill>
                <a:cs typeface="Arial" pitchFamily="34" charset="0"/>
              </a:rPr>
              <a:t>Format</a:t>
            </a:r>
            <a:endParaRPr lang="en-US" sz="1800" dirty="0" smtClean="0">
              <a:solidFill>
                <a:srgbClr val="000000"/>
              </a:solidFill>
              <a:cs typeface="Arial" pitchFamily="34" charset="0"/>
            </a:endParaRPr>
          </a:p>
        </p:txBody>
      </p:sp>
      <p:sp>
        <p:nvSpPr>
          <p:cNvPr id="18" name="Oval 17"/>
          <p:cNvSpPr/>
          <p:nvPr/>
        </p:nvSpPr>
        <p:spPr bwMode="auto">
          <a:xfrm>
            <a:off x="3200400" y="4191000"/>
            <a:ext cx="2743200" cy="17526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The primary navigation should be supplemented by text-based links with gold keyword phrases as the anchor text. </a:t>
            </a:r>
          </a:p>
        </p:txBody>
      </p:sp>
      <p:sp>
        <p:nvSpPr>
          <p:cNvPr id="19" name="Oval 18"/>
          <p:cNvSpPr/>
          <p:nvPr/>
        </p:nvSpPr>
        <p:spPr bwMode="auto">
          <a:xfrm>
            <a:off x="6096000" y="4114800"/>
            <a:ext cx="2743200" cy="1828800"/>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Internal links must be relevant and functional, but not too numerous. Google recommends that the links on a Web page be 100 or fewer.</a:t>
            </a:r>
          </a:p>
        </p:txBody>
      </p:sp>
      <p:sp>
        <p:nvSpPr>
          <p:cNvPr id="20" name="Down Arrow Callout 19"/>
          <p:cNvSpPr/>
          <p:nvPr/>
        </p:nvSpPr>
        <p:spPr bwMode="auto">
          <a:xfrm>
            <a:off x="6096000" y="2667000"/>
            <a:ext cx="2514600" cy="1295400"/>
          </a:xfrm>
          <a:prstGeom prst="downArrowCallou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sz="1800" b="1" u="sng" dirty="0" smtClean="0">
                <a:solidFill>
                  <a:srgbClr val="000000"/>
                </a:solidFill>
                <a:cs typeface="Arial" pitchFamily="34" charset="0"/>
              </a:rPr>
              <a:t>Quantity</a:t>
            </a:r>
            <a:endParaRPr lang="en-US" sz="1800" dirty="0" smtClean="0">
              <a:solidFill>
                <a:srgbClr val="000000"/>
              </a:solidFill>
              <a:cs typeface="Arial" pitchFamily="34" charset="0"/>
            </a:endParaRPr>
          </a:p>
        </p:txBody>
      </p:sp>
    </p:spTree>
  </p:cSld>
  <p:clrMapOvr>
    <a:masterClrMapping/>
  </p:clrMapOvr>
  <p:transition spd="med"/>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207</a:t>
            </a:fld>
            <a:endParaRPr lang="en-US" dirty="0">
              <a:solidFill>
                <a:srgbClr val="002C69"/>
              </a:solidFill>
            </a:endParaRPr>
          </a:p>
        </p:txBody>
      </p:sp>
      <p:sp>
        <p:nvSpPr>
          <p:cNvPr id="23" name="Rectangle 22"/>
          <p:cNvSpPr/>
          <p:nvPr/>
        </p:nvSpPr>
        <p:spPr bwMode="auto">
          <a:xfrm>
            <a:off x="4461296" y="3657600"/>
            <a:ext cx="152400" cy="2438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3048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Internal Linking - Navigation</a:t>
            </a:r>
          </a:p>
        </p:txBody>
      </p:sp>
      <p:graphicFrame>
        <p:nvGraphicFramePr>
          <p:cNvPr id="25" name="Table 24"/>
          <p:cNvGraphicFramePr>
            <a:graphicFrameLocks noGrp="1"/>
          </p:cNvGraphicFramePr>
          <p:nvPr/>
        </p:nvGraphicFramePr>
        <p:xfrm>
          <a:off x="228600" y="1600200"/>
          <a:ext cx="8686800" cy="4310153"/>
        </p:xfrm>
        <a:graphic>
          <a:graphicData uri="http://schemas.openxmlformats.org/drawingml/2006/table">
            <a:tbl>
              <a:tblPr firstRow="1" bandRow="1">
                <a:tableStyleId>{5C22544A-7EE6-4342-B048-85BDC9FD1C3A}</a:tableStyleId>
              </a:tblPr>
              <a:tblGrid>
                <a:gridCol w="4343400"/>
                <a:gridCol w="4343400"/>
              </a:tblGrid>
              <a:tr h="217796">
                <a:tc>
                  <a:txBody>
                    <a:bodyPr/>
                    <a:lstStyle/>
                    <a:p>
                      <a:pPr marL="342900" indent="-342900">
                        <a:buFont typeface="Arial" pitchFamily="34" charset="0"/>
                        <a:buChar char="•"/>
                      </a:pPr>
                      <a:r>
                        <a:rPr lang="en-US" sz="1400" b="1" baseline="0" dirty="0" smtClean="0">
                          <a:solidFill>
                            <a:schemeClr val="tx1"/>
                          </a:solidFill>
                        </a:rPr>
                        <a:t>Consistency </a:t>
                      </a:r>
                      <a:r>
                        <a:rPr lang="en-US" sz="1200" b="0" baseline="0" dirty="0" smtClean="0">
                          <a:solidFill>
                            <a:schemeClr val="tx1"/>
                          </a:solidFill>
                        </a:rPr>
                        <a:t>in navigation helps visitors navigate the website naturally and guides them through various stages of the purchasing funnel.</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Reliable Repetition </a:t>
                      </a:r>
                      <a:r>
                        <a:rPr lang="en-US" sz="1200" b="0" baseline="0" dirty="0" smtClean="0">
                          <a:solidFill>
                            <a:schemeClr val="tx1"/>
                          </a:solidFill>
                        </a:rPr>
                        <a:t>of commonly found design features reassures visitors. </a:t>
                      </a:r>
                      <a:endParaRPr lang="en-US" sz="1200" b="0" dirty="0">
                        <a:solidFill>
                          <a:schemeClr val="tx1"/>
                        </a:solidFill>
                      </a:endParaRPr>
                    </a:p>
                  </a:txBody>
                  <a:tcPr>
                    <a:noFill/>
                  </a:tcPr>
                </a:tc>
                <a:tc>
                  <a:txBody>
                    <a:bodyPr/>
                    <a:lstStyle/>
                    <a:p>
                      <a:pPr marL="342900" indent="-342900">
                        <a:buFont typeface="Arial" pitchFamily="34" charset="0"/>
                        <a:buNone/>
                      </a:pPr>
                      <a:endParaRPr lang="en-US" sz="1200" b="0" baseline="0" dirty="0" smtClean="0">
                        <a:solidFill>
                          <a:schemeClr val="tx1"/>
                        </a:solidFill>
                      </a:endParaRPr>
                    </a:p>
                  </a:txBody>
                  <a:tcP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None/>
                      </a:pPr>
                      <a:endParaRPr lang="en-US" sz="1400" b="1" dirty="0" smtClean="0">
                        <a:solidFill>
                          <a:schemeClr val="tx1"/>
                        </a:solidFill>
                      </a:endParaRPr>
                    </a:p>
                    <a:p>
                      <a:pPr marL="342900" indent="-342900">
                        <a:buFont typeface="Arial" pitchFamily="34" charset="0"/>
                        <a:buChar char="•"/>
                      </a:pPr>
                      <a:r>
                        <a:rPr lang="en-US" sz="1400" b="1" dirty="0" smtClean="0">
                          <a:solidFill>
                            <a:schemeClr val="tx1"/>
                          </a:solidFill>
                        </a:rPr>
                        <a:t>The</a:t>
                      </a:r>
                      <a:r>
                        <a:rPr lang="en-US" sz="1400" b="1" baseline="0" dirty="0" smtClean="0">
                          <a:solidFill>
                            <a:schemeClr val="tx1"/>
                          </a:solidFill>
                        </a:rPr>
                        <a:t> Global Navigation </a:t>
                      </a:r>
                      <a:r>
                        <a:rPr lang="en-US" sz="1200" b="0" baseline="0" dirty="0" smtClean="0">
                          <a:solidFill>
                            <a:schemeClr val="tx1"/>
                          </a:solidFill>
                        </a:rPr>
                        <a:t>should be present and include a uniform design across all pages of a website.</a:t>
                      </a:r>
                      <a:endParaRPr lang="en-US" sz="1400" b="1" dirty="0">
                        <a:solidFill>
                          <a:schemeClr val="tx1"/>
                        </a:solidFill>
                      </a:endParaRPr>
                    </a:p>
                  </a:txBody>
                  <a:tcPr>
                    <a:noFill/>
                  </a:tcPr>
                </a:tc>
                <a:tc>
                  <a:txBody>
                    <a:bodyPr/>
                    <a:lstStyle/>
                    <a:p>
                      <a:pPr marL="342900" indent="-342900">
                        <a:buFont typeface="Arial" pitchFamily="34" charset="0"/>
                        <a:buChar char="•"/>
                      </a:pPr>
                      <a:endParaRPr lang="en-US" sz="1200" dirty="0">
                        <a:solidFill>
                          <a:schemeClr val="tx1"/>
                        </a:solidFill>
                      </a:endParaRPr>
                    </a:p>
                  </a:txBody>
                  <a:tcPr>
                    <a:noFill/>
                  </a:tcPr>
                </a:tc>
              </a:tr>
              <a:tr h="152400">
                <a:tc>
                  <a:txBody>
                    <a:bodyPr/>
                    <a:lstStyle/>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None/>
                      </a:pPr>
                      <a:endParaRPr lang="en-US" sz="500" dirty="0" smtClean="0">
                        <a:solidFill>
                          <a:schemeClr val="tx1"/>
                        </a:solidFill>
                      </a:endParaRPr>
                    </a:p>
                    <a:p>
                      <a:pPr marL="342900" indent="-342900">
                        <a:buFont typeface="Arial" pitchFamily="34" charset="0"/>
                        <a:buChar char="•"/>
                      </a:pPr>
                      <a:endParaRPr lang="en-US" sz="1100" b="1" dirty="0" smtClean="0">
                        <a:solidFill>
                          <a:schemeClr val="tx1"/>
                        </a:solidFill>
                      </a:endParaRPr>
                    </a:p>
                    <a:p>
                      <a:pPr marL="342900" indent="-342900">
                        <a:buFont typeface="Arial" pitchFamily="34" charset="0"/>
                        <a:buChar char="•"/>
                      </a:pPr>
                      <a:r>
                        <a:rPr lang="en-US" sz="1400" b="1" dirty="0" smtClean="0">
                          <a:solidFill>
                            <a:schemeClr val="tx1"/>
                          </a:solidFill>
                        </a:rPr>
                        <a:t>Embedded Links </a:t>
                      </a:r>
                      <a:r>
                        <a:rPr lang="en-US" sz="1200" b="0" dirty="0" smtClean="0">
                          <a:solidFill>
                            <a:schemeClr val="tx1"/>
                          </a:solidFill>
                        </a:rPr>
                        <a:t>should be included in</a:t>
                      </a:r>
                      <a:r>
                        <a:rPr lang="en-US" sz="1200" b="0" baseline="0" dirty="0" smtClean="0">
                          <a:solidFill>
                            <a:schemeClr val="tx1"/>
                          </a:solidFill>
                        </a:rPr>
                        <a:t> the content of a web page where appropriate.</a:t>
                      </a:r>
                      <a:endParaRPr lang="en-US" sz="1200" b="0" dirty="0" smtClean="0">
                        <a:solidFill>
                          <a:schemeClr val="tx1"/>
                        </a:solidFill>
                      </a:endParaRPr>
                    </a:p>
                    <a:p>
                      <a:pPr marL="342900" indent="-342900">
                        <a:buFont typeface="Arial" pitchFamily="34" charset="0"/>
                        <a:buNone/>
                      </a:pPr>
                      <a:endParaRPr lang="en-US" sz="600" b="1" dirty="0">
                        <a:solidFill>
                          <a:schemeClr val="tx1"/>
                        </a:solidFill>
                      </a:endParaRPr>
                    </a:p>
                  </a:txBody>
                  <a:tcPr>
                    <a:lnB w="12700" cmpd="sng">
                      <a:noFill/>
                    </a:lnB>
                    <a:noFill/>
                  </a:tcPr>
                </a:tc>
                <a:tc>
                  <a:txBody>
                    <a:bodyPr/>
                    <a:lstStyle/>
                    <a:p>
                      <a:pPr marL="342900" indent="-342900">
                        <a:buFont typeface="Arial" pitchFamily="34" charset="0"/>
                        <a:buChar char="•"/>
                      </a:pPr>
                      <a:endParaRPr lang="en-US" sz="1200" dirty="0">
                        <a:solidFill>
                          <a:schemeClr val="tx1"/>
                        </a:solidFill>
                      </a:endParaRPr>
                    </a:p>
                  </a:txBody>
                  <a:tcPr>
                    <a:noFill/>
                  </a:tcPr>
                </a:tc>
              </a:tr>
              <a:tr h="362993">
                <a:tc>
                  <a:txBody>
                    <a:bodyPr/>
                    <a:lstStyle/>
                    <a:p>
                      <a:pPr marL="342900" indent="-342900">
                        <a:buFont typeface="Arial" pitchFamily="34" charset="0"/>
                        <a:buNone/>
                      </a:pPr>
                      <a:endParaRPr lang="en-US" sz="200" dirty="0" smtClean="0">
                        <a:solidFill>
                          <a:schemeClr val="tx1"/>
                        </a:solidFill>
                      </a:endParaRP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noFill/>
                  </a:tcPr>
                </a:tc>
              </a:tr>
              <a:tr h="362993">
                <a:tc>
                  <a:txBody>
                    <a:bodyPr/>
                    <a:lstStyle/>
                    <a:p>
                      <a:pPr marL="342900" indent="-342900">
                        <a:buFont typeface="Arial" pitchFamily="34" charset="0"/>
                        <a:buNone/>
                      </a:pPr>
                      <a:endParaRPr lang="en-US" sz="1200" dirty="0">
                        <a:solidFill>
                          <a:schemeClr val="tx1"/>
                        </a:solidFill>
                      </a:endParaRPr>
                    </a:p>
                  </a:txBody>
                  <a:tcPr>
                    <a:lnT w="12700" cmpd="sng">
                      <a:noFill/>
                    </a:lnT>
                    <a:noFill/>
                  </a:tcPr>
                </a:tc>
                <a:tc>
                  <a:txBody>
                    <a:bodyPr/>
                    <a:lstStyle/>
                    <a:p>
                      <a:pPr marL="342900" indent="-342900">
                        <a:buFont typeface="Arial" pitchFamily="34" charset="0"/>
                        <a:buNone/>
                      </a:pPr>
                      <a:endParaRPr lang="en-US" sz="1200" dirty="0">
                        <a:solidFill>
                          <a:schemeClr val="tx1"/>
                        </a:solidFill>
                      </a:endParaRPr>
                    </a:p>
                  </a:txBody>
                  <a:tcPr>
                    <a:noFill/>
                  </a:tcPr>
                </a:tc>
              </a:tr>
            </a:tbl>
          </a:graphicData>
        </a:graphic>
      </p:graphicFrame>
      <p:graphicFrame>
        <p:nvGraphicFramePr>
          <p:cNvPr id="26" name="Table 25"/>
          <p:cNvGraphicFramePr>
            <a:graphicFrameLocks noGrp="1"/>
          </p:cNvGraphicFramePr>
          <p:nvPr/>
        </p:nvGraphicFramePr>
        <p:xfrm>
          <a:off x="4343400" y="1600200"/>
          <a:ext cx="4648200" cy="4883739"/>
        </p:xfrm>
        <a:graphic>
          <a:graphicData uri="http://schemas.openxmlformats.org/drawingml/2006/table">
            <a:tbl>
              <a:tblPr firstRow="1" bandRow="1">
                <a:tableStyleId>{5C22544A-7EE6-4342-B048-85BDC9FD1C3A}</a:tableStyleId>
              </a:tblPr>
              <a:tblGrid>
                <a:gridCol w="4419600"/>
                <a:gridCol w="228600"/>
              </a:tblGrid>
              <a:tr h="3368040">
                <a:tc>
                  <a:txBody>
                    <a:bodyPr/>
                    <a:lstStyle/>
                    <a:p>
                      <a:pPr marL="342900" indent="-342900">
                        <a:buFont typeface="Arial" pitchFamily="34" charset="0"/>
                        <a:buChar char="•"/>
                      </a:pPr>
                      <a:r>
                        <a:rPr lang="en-US" sz="1400" b="1" dirty="0" smtClean="0">
                          <a:solidFill>
                            <a:schemeClr val="tx1"/>
                          </a:solidFill>
                        </a:rPr>
                        <a:t>&lt;Nofollow&gt; Attributes </a:t>
                      </a:r>
                      <a:r>
                        <a:rPr lang="en-US" sz="1200" b="0" dirty="0" smtClean="0">
                          <a:solidFill>
                            <a:schemeClr val="tx1"/>
                          </a:solidFill>
                        </a:rPr>
                        <a:t>should</a:t>
                      </a:r>
                      <a:r>
                        <a:rPr lang="en-US" sz="1200" b="0" baseline="0" dirty="0" smtClean="0">
                          <a:solidFill>
                            <a:schemeClr val="tx1"/>
                          </a:solidFill>
                        </a:rPr>
                        <a:t> be used when a link leads to a page within a website that should not be indexed.  </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None/>
                      </a:pPr>
                      <a:endParaRPr lang="en-US" sz="500" b="0" baseline="0" dirty="0" smtClean="0">
                        <a:solidFill>
                          <a:schemeClr val="tx1"/>
                        </a:solidFill>
                      </a:endParaRPr>
                    </a:p>
                    <a:p>
                      <a:pPr marL="342900" indent="-342900">
                        <a:buFont typeface="Arial" pitchFamily="34" charset="0"/>
                        <a:buNone/>
                      </a:pPr>
                      <a:endParaRPr lang="en-US" sz="500" b="0" baseline="0" dirty="0" smtClean="0">
                        <a:solidFill>
                          <a:schemeClr val="tx1"/>
                        </a:solidFill>
                      </a:endParaRPr>
                    </a:p>
                    <a:p>
                      <a:pPr marL="342900" indent="-342900">
                        <a:buFont typeface="Arial" pitchFamily="34" charset="0"/>
                        <a:buNone/>
                      </a:pPr>
                      <a:endParaRPr lang="en-US" sz="500" b="0" baseline="0" dirty="0" smtClean="0">
                        <a:solidFill>
                          <a:schemeClr val="tx1"/>
                        </a:solidFill>
                      </a:endParaRPr>
                    </a:p>
                    <a:p>
                      <a:pPr marL="342900" indent="-342900">
                        <a:buFont typeface="Arial" pitchFamily="34" charset="0"/>
                        <a:buChar char="•"/>
                      </a:pPr>
                      <a:endParaRPr lang="en-US" sz="8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Relative Links </a:t>
                      </a:r>
                      <a:r>
                        <a:rPr lang="en-US" sz="1200" b="0" baseline="0" dirty="0" smtClean="0">
                          <a:solidFill>
                            <a:schemeClr val="tx1"/>
                          </a:solidFill>
                        </a:rPr>
                        <a:t>are problematic in terms of SEO. Wherever possible, absolute links should be utilized. More information on relative links can be found in the appendix.</a:t>
                      </a:r>
                    </a:p>
                    <a:p>
                      <a:pPr marL="342900" indent="-342900">
                        <a:buFont typeface="Arial" pitchFamily="34" charset="0"/>
                        <a:buNone/>
                      </a:pPr>
                      <a:endParaRPr lang="en-US" sz="1400" b="1" baseline="0" dirty="0" smtClean="0">
                        <a:solidFill>
                          <a:schemeClr val="tx1"/>
                        </a:solidFill>
                      </a:endParaRPr>
                    </a:p>
                    <a:p>
                      <a:pPr marL="342900" indent="-342900">
                        <a:buFont typeface="Arial" pitchFamily="34" charset="0"/>
                        <a:buChar char="•"/>
                      </a:pPr>
                      <a:endParaRPr lang="en-US" sz="400" b="1" baseline="0" dirty="0" smtClean="0">
                        <a:solidFill>
                          <a:schemeClr val="tx1"/>
                        </a:solidFill>
                      </a:endParaRPr>
                    </a:p>
                    <a:p>
                      <a:pPr marL="342900" indent="-342900">
                        <a:buFont typeface="Arial" pitchFamily="34" charset="0"/>
                        <a:buChar char="•"/>
                      </a:pPr>
                      <a:r>
                        <a:rPr lang="en-US" sz="1400" b="1" baseline="0" dirty="0" smtClean="0">
                          <a:solidFill>
                            <a:schemeClr val="tx1"/>
                          </a:solidFill>
                        </a:rPr>
                        <a:t>Rich Media Links </a:t>
                      </a:r>
                      <a:r>
                        <a:rPr lang="en-US" sz="1200" b="0" baseline="0" dirty="0" smtClean="0">
                          <a:solidFill>
                            <a:schemeClr val="tx1"/>
                          </a:solidFill>
                        </a:rPr>
                        <a:t>should be avoided due to the </a:t>
                      </a:r>
                      <a:r>
                        <a:rPr lang="en-US" sz="1200" b="0" baseline="0" dirty="0" err="1" smtClean="0">
                          <a:solidFill>
                            <a:schemeClr val="tx1"/>
                          </a:solidFill>
                        </a:rPr>
                        <a:t>crawlability</a:t>
                      </a:r>
                      <a:r>
                        <a:rPr lang="en-US" sz="1200" b="0" baseline="0" dirty="0" smtClean="0">
                          <a:solidFill>
                            <a:schemeClr val="tx1"/>
                          </a:solidFill>
                        </a:rPr>
                        <a:t> roadblocks that make an internal linking structure less effective (JavaScript, Flash-encoded, Image, and Non-Contextual Links – e.g. “Click Here”).</a:t>
                      </a:r>
                    </a:p>
                    <a:p>
                      <a:pPr marL="342900" indent="-342900">
                        <a:buFont typeface="Arial" pitchFamily="34" charset="0"/>
                        <a:buChar char="•"/>
                      </a:pPr>
                      <a:endParaRPr lang="en-US" sz="1200" b="0" baseline="0" dirty="0" smtClean="0">
                        <a:solidFill>
                          <a:schemeClr val="tx1"/>
                        </a:solidFill>
                      </a:endParaRPr>
                    </a:p>
                    <a:p>
                      <a:pPr marL="342900" indent="-342900">
                        <a:buFont typeface="Arial" pitchFamily="34" charset="0"/>
                        <a:buChar char="•"/>
                      </a:pPr>
                      <a:endParaRPr lang="en-US" sz="400" b="0" baseline="0" dirty="0" smtClean="0">
                        <a:solidFill>
                          <a:schemeClr val="tx1"/>
                        </a:solidFill>
                      </a:endParaRP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dirty="0" smtClean="0">
                          <a:solidFill>
                            <a:schemeClr val="tx1"/>
                          </a:solidFill>
                        </a:rPr>
                        <a:t>Breadcrumb Links</a:t>
                      </a:r>
                      <a:r>
                        <a:rPr lang="en-US" sz="1400" b="1" baseline="0" dirty="0" smtClean="0">
                          <a:solidFill>
                            <a:schemeClr val="tx1"/>
                          </a:solidFill>
                        </a:rPr>
                        <a:t> </a:t>
                      </a:r>
                      <a:r>
                        <a:rPr lang="en-US" sz="1200" b="0" baseline="0" dirty="0" smtClean="0">
                          <a:solidFill>
                            <a:schemeClr val="tx1"/>
                          </a:solidFill>
                        </a:rPr>
                        <a:t>should be implemented for all pages on a website.</a:t>
                      </a:r>
                    </a:p>
                    <a:p>
                      <a:pPr marL="34290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28" name="Straight Connector 27"/>
          <p:cNvCxnSpPr/>
          <p:nvPr/>
        </p:nvCxnSpPr>
        <p:spPr bwMode="auto">
          <a:xfrm>
            <a:off x="304800" y="2362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4" name="Straight Connector 33"/>
          <p:cNvCxnSpPr/>
          <p:nvPr/>
        </p:nvCxnSpPr>
        <p:spPr bwMode="auto">
          <a:xfrm>
            <a:off x="228600" y="3276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5" name="Straight Connector 34"/>
          <p:cNvCxnSpPr/>
          <p:nvPr/>
        </p:nvCxnSpPr>
        <p:spPr bwMode="auto">
          <a:xfrm>
            <a:off x="228600" y="4343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6" name="Straight Connector 35"/>
          <p:cNvCxnSpPr/>
          <p:nvPr/>
        </p:nvCxnSpPr>
        <p:spPr bwMode="auto">
          <a:xfrm>
            <a:off x="457200" y="5181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208</a:t>
            </a:fld>
            <a:endParaRPr lang="en-US" dirty="0">
              <a:solidFill>
                <a:srgbClr val="002C69"/>
              </a:solidFill>
            </a:endParaRPr>
          </a:p>
        </p:txBody>
      </p:sp>
      <p:graphicFrame>
        <p:nvGraphicFramePr>
          <p:cNvPr id="12" name="Table 11"/>
          <p:cNvGraphicFramePr>
            <a:graphicFrameLocks noGrp="1"/>
          </p:cNvGraphicFramePr>
          <p:nvPr/>
        </p:nvGraphicFramePr>
        <p:xfrm>
          <a:off x="304800" y="2286000"/>
          <a:ext cx="8686800" cy="4170226"/>
        </p:xfrm>
        <a:graphic>
          <a:graphicData uri="http://schemas.openxmlformats.org/drawingml/2006/table">
            <a:tbl>
              <a:tblPr firstRow="1" bandRow="1">
                <a:tableStyleId>{5C22544A-7EE6-4342-B048-85BDC9FD1C3A}</a:tableStyleId>
              </a:tblPr>
              <a:tblGrid>
                <a:gridCol w="8382000"/>
                <a:gridCol w="304800"/>
              </a:tblGrid>
              <a:tr h="217796">
                <a:tc>
                  <a:txBody>
                    <a:bodyPr/>
                    <a:lstStyle/>
                    <a:p>
                      <a:pPr marL="342900" indent="-342900">
                        <a:buFont typeface="Arial" pitchFamily="34" charset="0"/>
                        <a:buChar char="•"/>
                      </a:pPr>
                      <a:r>
                        <a:rPr lang="en-US" sz="1400" b="1" baseline="0" dirty="0" smtClean="0">
                          <a:solidFill>
                            <a:schemeClr val="tx1"/>
                          </a:solidFill>
                        </a:rPr>
                        <a:t>Use JavaScript, Flash &amp; Image Links Sparingly </a:t>
                      </a:r>
                      <a:r>
                        <a:rPr lang="en-US" sz="1200" b="0" baseline="0" dirty="0" smtClean="0">
                          <a:solidFill>
                            <a:schemeClr val="tx1"/>
                          </a:solidFill>
                        </a:rPr>
                        <a:t> </a:t>
                      </a:r>
                    </a:p>
                    <a:p>
                      <a:pPr marL="800100" lvl="1" indent="-342900">
                        <a:buFont typeface="Arial" pitchFamily="34" charset="0"/>
                        <a:buChar char="•"/>
                      </a:pPr>
                      <a:r>
                        <a:rPr lang="en-US" sz="1200" b="0" baseline="0" dirty="0" smtClean="0">
                          <a:solidFill>
                            <a:schemeClr val="tx1"/>
                          </a:solidFill>
                        </a:rPr>
                        <a:t>Balance the needs of every user against the needs of search engines, which thrive on text-based content.</a:t>
                      </a: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Make Strategic Link Design Decisions Overall </a:t>
                      </a:r>
                    </a:p>
                    <a:p>
                      <a:pPr marL="800100" lvl="1" indent="-342900">
                        <a:buFont typeface="Arial" pitchFamily="34" charset="0"/>
                        <a:buChar char="•"/>
                      </a:pPr>
                      <a:r>
                        <a:rPr lang="en-US" sz="1200" b="0" baseline="0" dirty="0" smtClean="0">
                          <a:solidFill>
                            <a:schemeClr val="tx1"/>
                          </a:solidFill>
                        </a:rPr>
                        <a:t>Consider both the user and search engine spider when designing links.</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Use Workarounds for All Links That Need to Use JavaScript, Flash or Images</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Incorporate one of the workarounds below to ensure spider accessibility and crawlability:</a:t>
                      </a:r>
                    </a:p>
                    <a:p>
                      <a:pPr marL="1257300" lvl="2" indent="-342900">
                        <a:buFont typeface="Arial" pitchFamily="34" charset="0"/>
                        <a:buChar char="•"/>
                      </a:pPr>
                      <a:r>
                        <a:rPr lang="en-US" sz="1200" b="0" baseline="0" dirty="0" smtClean="0">
                          <a:solidFill>
                            <a:schemeClr val="tx1"/>
                          </a:solidFill>
                        </a:rPr>
                        <a:t>SWFObject 2.0</a:t>
                      </a:r>
                    </a:p>
                    <a:p>
                      <a:pPr marL="1257300" lvl="2" indent="-342900">
                        <a:buFont typeface="Arial" pitchFamily="34" charset="0"/>
                        <a:buChar char="•"/>
                      </a:pPr>
                      <a:r>
                        <a:rPr lang="en-US" sz="1200" b="0" baseline="0" dirty="0" smtClean="0">
                          <a:solidFill>
                            <a:schemeClr val="tx1"/>
                          </a:solidFill>
                        </a:rPr>
                        <a:t>Progressive Enhancement</a:t>
                      </a:r>
                    </a:p>
                    <a:p>
                      <a:pPr marL="1257300" lvl="2" indent="-342900">
                        <a:buFont typeface="Arial" pitchFamily="34" charset="0"/>
                        <a:buChar char="•"/>
                      </a:pPr>
                      <a:r>
                        <a:rPr lang="en-US" sz="1200" b="0" baseline="0" dirty="0" smtClean="0">
                          <a:solidFill>
                            <a:schemeClr val="tx1"/>
                          </a:solidFill>
                        </a:rPr>
                        <a:t>Flash &amp; HTML Hybrid</a:t>
                      </a:r>
                    </a:p>
                    <a:p>
                      <a:pPr marL="1257300" lvl="2" indent="-342900">
                        <a:buFont typeface="Arial" pitchFamily="34" charset="0"/>
                        <a:buChar char="•"/>
                      </a:pPr>
                      <a:r>
                        <a:rPr lang="en-US" sz="1200" b="0" baseline="0" dirty="0" smtClean="0">
                          <a:solidFill>
                            <a:schemeClr val="tx1"/>
                          </a:solidFill>
                        </a:rPr>
                        <a:t>Layer using HTML code and &lt;div&gt; tags</a:t>
                      </a:r>
                    </a:p>
                    <a:p>
                      <a:pPr marL="800100" lvl="1" indent="-342900">
                        <a:buFont typeface="Arial" pitchFamily="34" charset="0"/>
                        <a:buChar char="•"/>
                      </a:pPr>
                      <a:r>
                        <a:rPr lang="en-US" sz="1200" b="0" baseline="0" dirty="0" smtClean="0">
                          <a:solidFill>
                            <a:schemeClr val="tx1"/>
                          </a:solidFill>
                        </a:rPr>
                        <a:t>For more information see Appendix </a:t>
                      </a:r>
                      <a:r>
                        <a:rPr lang="en-US" sz="1400" b="0" baseline="0" dirty="0" smtClean="0">
                          <a:solidFill>
                            <a:schemeClr val="tx1"/>
                          </a:solidFill>
                        </a:rPr>
                        <a:t>– </a:t>
                      </a:r>
                      <a:r>
                        <a:rPr lang="en-US" sz="1400" b="1" baseline="0" dirty="0" smtClean="0">
                          <a:solidFill>
                            <a:schemeClr val="tx1"/>
                          </a:solidFill>
                          <a:hlinkClick r:id="" action="ppaction://noaction"/>
                        </a:rPr>
                        <a:t>Workarounds</a:t>
                      </a:r>
                      <a:r>
                        <a:rPr lang="en-US" sz="1200" b="0" baseline="0" dirty="0" smtClean="0">
                          <a:solidFill>
                            <a:schemeClr val="tx1"/>
                          </a:solidFill>
                        </a:rPr>
                        <a:t>.</a:t>
                      </a:r>
                      <a:endParaRPr lang="en-US"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Char char="•"/>
                      </a:pPr>
                      <a:r>
                        <a:rPr lang="en-US" sz="1400" b="1" dirty="0" smtClean="0">
                          <a:solidFill>
                            <a:schemeClr val="tx1"/>
                          </a:solidFill>
                        </a:rPr>
                        <a:t>Important Links Should</a:t>
                      </a:r>
                      <a:r>
                        <a:rPr lang="en-US" sz="1400" b="1" baseline="0" dirty="0" smtClean="0">
                          <a:solidFill>
                            <a:schemeClr val="tx1"/>
                          </a:solidFill>
                        </a:rPr>
                        <a:t> Not Live Within JavaScript, Flash or Images </a:t>
                      </a:r>
                    </a:p>
                    <a:p>
                      <a:pPr marL="800100" lvl="1" indent="-342900">
                        <a:buFont typeface="Arial" pitchFamily="34" charset="0"/>
                        <a:buChar char="•"/>
                      </a:pPr>
                      <a:r>
                        <a:rPr lang="en-US" sz="1200" b="0" baseline="0" dirty="0" smtClean="0">
                          <a:solidFill>
                            <a:schemeClr val="tx1"/>
                          </a:solidFill>
                        </a:rPr>
                        <a:t>All important links should be text-based HTML and keyword phrase-rich.</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52400">
                <a:tc>
                  <a:txBody>
                    <a:bodyPr/>
                    <a:lstStyle/>
                    <a:p>
                      <a:pPr marL="342900" indent="-342900">
                        <a:buFont typeface="Arial" pitchFamily="34" charset="0"/>
                        <a:buNone/>
                      </a:pPr>
                      <a:endParaRPr lang="en-US" sz="6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304800" y="4953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04800" y="3429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381000" y="1752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 Best Practices</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cs typeface="Arial" pitchFamily="34" charset="0"/>
              </a:rPr>
              <a:t>Rich Internet Applications (RIAs) and dynamic links contained in Flash, JavaScript or Images pose a challenge to search engine spiders, which are designed to crawl and index HTML or text-based links.</a:t>
            </a:r>
            <a:endParaRPr lang="en-US" sz="1800" b="1" dirty="0" smtClean="0"/>
          </a:p>
        </p:txBody>
      </p:sp>
      <p:cxnSp>
        <p:nvCxnSpPr>
          <p:cNvPr id="31" name="Straight Connector 30"/>
          <p:cNvCxnSpPr/>
          <p:nvPr/>
        </p:nvCxnSpPr>
        <p:spPr bwMode="auto">
          <a:xfrm>
            <a:off x="304800" y="5486400"/>
            <a:ext cx="8534400" cy="0"/>
          </a:xfrm>
          <a:prstGeom prst="line">
            <a:avLst/>
          </a:prstGeom>
          <a:ln>
            <a:solidFill>
              <a:srgbClr val="996633"/>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bwMode="auto">
          <a:xfrm>
            <a:off x="304800" y="2819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209</a:t>
            </a:fld>
            <a:endParaRPr lang="en-US" dirty="0">
              <a:solidFill>
                <a:srgbClr val="002C69"/>
              </a:solidFill>
            </a:endParaRPr>
          </a:p>
        </p:txBody>
      </p:sp>
      <p:graphicFrame>
        <p:nvGraphicFramePr>
          <p:cNvPr id="12" name="Table 11"/>
          <p:cNvGraphicFramePr>
            <a:graphicFrameLocks noGrp="1"/>
          </p:cNvGraphicFramePr>
          <p:nvPr/>
        </p:nvGraphicFramePr>
        <p:xfrm>
          <a:off x="304800" y="2286000"/>
          <a:ext cx="8686800" cy="3926386"/>
        </p:xfrm>
        <a:graphic>
          <a:graphicData uri="http://schemas.openxmlformats.org/drawingml/2006/table">
            <a:tbl>
              <a:tblPr firstRow="1" bandRow="1">
                <a:tableStyleId>{5C22544A-7EE6-4342-B048-85BDC9FD1C3A}</a:tableStyleId>
              </a:tblPr>
              <a:tblGrid>
                <a:gridCol w="8382000"/>
                <a:gridCol w="304800"/>
              </a:tblGrid>
              <a:tr h="217796">
                <a:tc>
                  <a:txBody>
                    <a:bodyPr/>
                    <a:lstStyle/>
                    <a:p>
                      <a:pPr marL="342900" indent="-342900">
                        <a:buFont typeface="Arial" pitchFamily="34" charset="0"/>
                        <a:buChar char="•"/>
                      </a:pPr>
                      <a:r>
                        <a:rPr lang="en-US" sz="1400" b="1" baseline="0" dirty="0" smtClean="0">
                          <a:solidFill>
                            <a:schemeClr val="tx1"/>
                          </a:solidFill>
                        </a:rPr>
                        <a:t>Progress From Highest Level Pages to Lowest Level Pages</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e.g. Olay &gt; Skin Care Products &gt; Facial Cleansers &gt; Facial Scrubs </a:t>
                      </a:r>
                    </a:p>
                    <a:p>
                      <a:pPr marL="800100" lvl="1" indent="-342900">
                        <a:buFont typeface="Arial" pitchFamily="34" charset="0"/>
                        <a:buChar char="•"/>
                      </a:pPr>
                      <a:endParaRPr lang="en-US" sz="1200" b="0" baseline="0" dirty="0" smtClean="0">
                        <a:solidFill>
                          <a:schemeClr val="tx1"/>
                        </a:solidFill>
                      </a:endParaRPr>
                    </a:p>
                    <a:p>
                      <a:pPr marL="342900" indent="-342900">
                        <a:buFont typeface="Arial" pitchFamily="34" charset="0"/>
                        <a:buNone/>
                      </a:pPr>
                      <a:endParaRPr lang="en-US" sz="1200" b="0" baseline="0" dirty="0" smtClean="0">
                        <a:solidFill>
                          <a:schemeClr val="tx1"/>
                        </a:solidFill>
                      </a:endParaRPr>
                    </a:p>
                    <a:p>
                      <a:pPr marL="342900" indent="-342900">
                        <a:buFont typeface="Arial" pitchFamily="34" charset="0"/>
                        <a:buChar char="•"/>
                      </a:pPr>
                      <a:r>
                        <a:rPr lang="en-US" sz="1400" b="1" baseline="0" dirty="0" smtClean="0">
                          <a:solidFill>
                            <a:schemeClr val="tx1"/>
                          </a:solidFill>
                        </a:rPr>
                        <a:t>Links Should Use Relevant Anchor Text for Each Level</a:t>
                      </a:r>
                    </a:p>
                    <a:p>
                      <a:pPr marL="800100" lvl="1" indent="-342900">
                        <a:buFont typeface="Arial" pitchFamily="34" charset="0"/>
                        <a:buChar char="•"/>
                      </a:pPr>
                      <a:r>
                        <a:rPr lang="en-US" sz="1200" b="0" baseline="0" dirty="0" smtClean="0">
                          <a:solidFill>
                            <a:schemeClr val="tx1"/>
                          </a:solidFill>
                        </a:rPr>
                        <a:t>The gold keyword phrase should be used as the anchor text for all breadcrumb links leading to PLPs. The remaining pages should use the most relevant keyword phrase of the resulting page as the anchor text for the breadcrumb link.</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Breadcrumb for the Current Page Should Not be Hyperlinked</a:t>
                      </a:r>
                    </a:p>
                    <a:p>
                      <a:pPr marL="342900" lvl="0" indent="-342900">
                        <a:buFont typeface="Arial" pitchFamily="34" charset="0"/>
                        <a:buChar char="•"/>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600" dirty="0" smtClean="0">
                        <a:solidFill>
                          <a:schemeClr val="tx1"/>
                        </a:solidFill>
                      </a:endParaRPr>
                    </a:p>
                    <a:p>
                      <a:pPr marL="342900" indent="-342900">
                        <a:buFont typeface="Arial" pitchFamily="34" charset="0"/>
                        <a:buChar char="•"/>
                      </a:pPr>
                      <a:r>
                        <a:rPr lang="en-US" sz="1400" b="1" dirty="0" smtClean="0">
                          <a:solidFill>
                            <a:schemeClr val="tx1"/>
                          </a:solidFill>
                        </a:rPr>
                        <a:t>Each Breadcrumb</a:t>
                      </a:r>
                      <a:r>
                        <a:rPr lang="en-US" sz="1400" b="1" baseline="0" dirty="0" smtClean="0">
                          <a:solidFill>
                            <a:schemeClr val="tx1"/>
                          </a:solidFill>
                        </a:rPr>
                        <a:t> Link Should Have a Simple, One-Character Separator Between the Levels</a:t>
                      </a:r>
                    </a:p>
                    <a:p>
                      <a:pPr marL="800100" lvl="1" indent="-342900">
                        <a:buFont typeface="Arial" pitchFamily="34" charset="0"/>
                        <a:buChar char="•"/>
                      </a:pPr>
                      <a:r>
                        <a:rPr lang="en-US" sz="1200" b="0" baseline="0" dirty="0" smtClean="0">
                          <a:solidFill>
                            <a:schemeClr val="tx1"/>
                          </a:solidFill>
                        </a:rPr>
                        <a:t>e.g. “</a:t>
                      </a:r>
                      <a:r>
                        <a:rPr lang="en-US" sz="1400" b="1" baseline="0" dirty="0" smtClean="0">
                          <a:solidFill>
                            <a:schemeClr val="tx1"/>
                          </a:solidFill>
                        </a:rPr>
                        <a:t>&gt;</a:t>
                      </a:r>
                      <a:r>
                        <a:rPr lang="en-US" sz="1200" b="0" baseline="0" dirty="0" smtClean="0">
                          <a:solidFill>
                            <a:schemeClr val="tx1"/>
                          </a:solidFill>
                        </a:rPr>
                        <a:t>”</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Breadcrumb Links Should Follow the Site Hierarchy, Not the User’s History</a:t>
                      </a: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9" name="Straight Connector 18"/>
          <p:cNvCxnSpPr/>
          <p:nvPr/>
        </p:nvCxnSpPr>
        <p:spPr bwMode="auto">
          <a:xfrm>
            <a:off x="304800" y="5638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304800" y="3733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29" name="Rounded Rectangle 28"/>
          <p:cNvSpPr/>
          <p:nvPr/>
        </p:nvSpPr>
        <p:spPr bwMode="auto">
          <a:xfrm>
            <a:off x="381000" y="1752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Breadcrumb Linking Best Practices</a:t>
            </a:r>
          </a:p>
        </p:txBody>
      </p:sp>
      <p:sp>
        <p:nvSpPr>
          <p:cNvPr id="30" name="Content Placeholder 2"/>
          <p:cNvSpPr>
            <a:spLocks noGrp="1"/>
          </p:cNvSpPr>
          <p:nvPr>
            <p:ph idx="1"/>
          </p:nvPr>
        </p:nvSpPr>
        <p:spPr>
          <a:xfrm>
            <a:off x="381000" y="914400"/>
            <a:ext cx="8229600" cy="838200"/>
          </a:xfrm>
        </p:spPr>
        <p:txBody>
          <a:bodyPr/>
          <a:lstStyle/>
          <a:p>
            <a:pPr marL="0" indent="0">
              <a:buNone/>
            </a:pPr>
            <a:r>
              <a:rPr lang="en-US" sz="1600" dirty="0" smtClean="0">
                <a:cs typeface="Arial" pitchFamily="34" charset="0"/>
              </a:rPr>
              <a:t>A global breadcrumb trail assists in orienting visitors by offering easy-to-read map of page order and site organizations. Breadcrumb links provide a trail for users to follow back to their starting point or home page.</a:t>
            </a:r>
            <a:endParaRPr lang="en-US" sz="1800" b="1" dirty="0" smtClean="0"/>
          </a:p>
        </p:txBody>
      </p:sp>
      <p:cxnSp>
        <p:nvCxnSpPr>
          <p:cNvPr id="35" name="Straight Connector 34"/>
          <p:cNvCxnSpPr/>
          <p:nvPr/>
        </p:nvCxnSpPr>
        <p:spPr bwMode="auto">
          <a:xfrm>
            <a:off x="3810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04800" y="4267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304800" y="5029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304800" y="304800"/>
            <a:ext cx="8610600" cy="457200"/>
          </a:xfrm>
          <a:noFill/>
        </p:spPr>
        <p:txBody>
          <a:bodyPr/>
          <a:lstStyle/>
          <a:p>
            <a:r>
              <a:rPr lang="en-US" dirty="0" smtClean="0"/>
              <a:t>Number of Gold Keywords Depends on Content and Resources</a:t>
            </a:r>
            <a:endParaRPr lang="en-US" dirty="0"/>
          </a:p>
        </p:txBody>
      </p:sp>
      <p:sp>
        <p:nvSpPr>
          <p:cNvPr id="7" name="Content Placeholder 2"/>
          <p:cNvSpPr>
            <a:spLocks noGrp="1"/>
          </p:cNvSpPr>
          <p:nvPr>
            <p:ph idx="1"/>
          </p:nvPr>
        </p:nvSpPr>
        <p:spPr>
          <a:xfrm>
            <a:off x="381000" y="838200"/>
            <a:ext cx="8382000" cy="838200"/>
          </a:xfrm>
        </p:spPr>
        <p:txBody>
          <a:bodyPr/>
          <a:lstStyle/>
          <a:p>
            <a:pPr marL="0" indent="0">
              <a:buNone/>
            </a:pPr>
            <a:r>
              <a:rPr lang="en-US" sz="1600" dirty="0" smtClean="0">
                <a:solidFill>
                  <a:schemeClr val="tx1"/>
                </a:solidFill>
                <a:latin typeface="+mn-lt"/>
                <a:cs typeface="Calibri" pitchFamily="34" charset="0"/>
              </a:rPr>
              <a:t>Each region should have a unique set of Gold Keywords customized based on regional nuances</a:t>
            </a:r>
            <a:endParaRPr lang="en-US" sz="1800" b="1" dirty="0" smtClean="0"/>
          </a:p>
        </p:txBody>
      </p:sp>
      <p:sp>
        <p:nvSpPr>
          <p:cNvPr id="38" name="Text Box 10"/>
          <p:cNvSpPr txBox="1">
            <a:spLocks noChangeArrowheads="1"/>
          </p:cNvSpPr>
          <p:nvPr/>
        </p:nvSpPr>
        <p:spPr bwMode="auto">
          <a:xfrm>
            <a:off x="4953000" y="2945249"/>
            <a:ext cx="3581400" cy="1169551"/>
          </a:xfrm>
          <a:prstGeom prst="rect">
            <a:avLst/>
          </a:prstGeom>
          <a:noFill/>
          <a:ln w="9525">
            <a:noFill/>
            <a:miter lim="800000"/>
            <a:headEnd/>
            <a:tailEnd/>
          </a:ln>
          <a:effectLst>
            <a:prstShdw prst="shdw18" dist="17961" dir="13500000">
              <a:schemeClr val="accent1">
                <a:gamma/>
                <a:shade val="60000"/>
                <a:invGamma/>
              </a:schemeClr>
            </a:prstShdw>
          </a:effectLst>
        </p:spPr>
        <p:txBody>
          <a:bodyPr wrap="square">
            <a:spAutoFit/>
          </a:bodyPr>
          <a:lstStyle/>
          <a:p>
            <a:pPr marL="342900" indent="-342900" fontAlgn="auto">
              <a:spcBef>
                <a:spcPts val="0"/>
              </a:spcBef>
              <a:spcAft>
                <a:spcPts val="0"/>
              </a:spcAft>
              <a:buFont typeface="Arial" pitchFamily="34" charset="0"/>
              <a:buChar char="•"/>
              <a:defRPr/>
            </a:pPr>
            <a:r>
              <a:rPr lang="en-US" dirty="0" smtClean="0">
                <a:latin typeface="+mn-lt"/>
                <a:cs typeface="Arial" charset="0"/>
              </a:rPr>
              <a:t>Nascent or non existing search strategy</a:t>
            </a:r>
          </a:p>
          <a:p>
            <a:pPr marL="342900" indent="-342900" fontAlgn="auto">
              <a:spcBef>
                <a:spcPts val="0"/>
              </a:spcBef>
              <a:spcAft>
                <a:spcPts val="0"/>
              </a:spcAft>
              <a:buFont typeface="Arial" pitchFamily="34" charset="0"/>
              <a:buChar char="•"/>
              <a:defRPr/>
            </a:pPr>
            <a:endParaRPr lang="en-US" dirty="0" smtClean="0">
              <a:latin typeface="+mn-lt"/>
              <a:cs typeface="Arial" charset="0"/>
            </a:endParaRPr>
          </a:p>
          <a:p>
            <a:pPr marL="342900" indent="-342900" fontAlgn="auto">
              <a:spcBef>
                <a:spcPts val="0"/>
              </a:spcBef>
              <a:spcAft>
                <a:spcPts val="0"/>
              </a:spcAft>
              <a:buFont typeface="Arial" pitchFamily="34" charset="0"/>
              <a:buChar char="•"/>
              <a:defRPr/>
            </a:pPr>
            <a:r>
              <a:rPr lang="en-US" dirty="0" smtClean="0">
                <a:latin typeface="+mn-lt"/>
                <a:cs typeface="Arial" charset="0"/>
              </a:rPr>
              <a:t>Still working to optimize content</a:t>
            </a:r>
          </a:p>
          <a:p>
            <a:pPr marL="111125" indent="-111125" fontAlgn="auto">
              <a:spcBef>
                <a:spcPts val="0"/>
              </a:spcBef>
              <a:spcAft>
                <a:spcPts val="0"/>
              </a:spcAft>
              <a:buFont typeface="Arial" pitchFamily="34" charset="0"/>
              <a:buChar char="•"/>
              <a:defRPr/>
            </a:pPr>
            <a:endParaRPr lang="en-US" dirty="0" smtClean="0">
              <a:latin typeface="+mn-lt"/>
              <a:cs typeface="Arial" charset="0"/>
            </a:endParaRPr>
          </a:p>
          <a:p>
            <a:pPr marL="111125" indent="-111125" fontAlgn="auto">
              <a:spcBef>
                <a:spcPts val="0"/>
              </a:spcBef>
              <a:spcAft>
                <a:spcPts val="0"/>
              </a:spcAft>
              <a:defRPr/>
            </a:pPr>
            <a:r>
              <a:rPr lang="en-US" dirty="0" smtClean="0">
                <a:latin typeface="+mn-lt"/>
                <a:cs typeface="Arial" charset="0"/>
              </a:rPr>
              <a:t>Regions include: Russia, Mexico, and India</a:t>
            </a:r>
            <a:endParaRPr lang="en-US" dirty="0">
              <a:latin typeface="+mn-lt"/>
              <a:cs typeface="Arial" charset="0"/>
            </a:endParaRPr>
          </a:p>
        </p:txBody>
      </p:sp>
      <p:sp>
        <p:nvSpPr>
          <p:cNvPr id="39" name="Text Box 10"/>
          <p:cNvSpPr txBox="1">
            <a:spLocks noChangeArrowheads="1"/>
          </p:cNvSpPr>
          <p:nvPr/>
        </p:nvSpPr>
        <p:spPr bwMode="auto">
          <a:xfrm>
            <a:off x="914400" y="2974975"/>
            <a:ext cx="3886200" cy="2113399"/>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marL="342900" indent="-342900" fontAlgn="auto">
              <a:spcBef>
                <a:spcPts val="0"/>
              </a:spcBef>
              <a:spcAft>
                <a:spcPts val="0"/>
              </a:spcAft>
              <a:buFont typeface="Arial" pitchFamily="34" charset="0"/>
              <a:buChar char="•"/>
              <a:defRPr/>
            </a:pPr>
            <a:r>
              <a:rPr lang="en-US" dirty="0" smtClean="0">
                <a:latin typeface="+mn-lt"/>
                <a:cs typeface="Arial" charset="0"/>
              </a:rPr>
              <a:t>Existing search strategy</a:t>
            </a:r>
            <a:endParaRPr lang="en-US" dirty="0">
              <a:latin typeface="+mn-lt"/>
              <a:cs typeface="Arial" charset="0"/>
            </a:endParaRPr>
          </a:p>
          <a:p>
            <a:pPr marL="228600" indent="-228600" fontAlgn="auto">
              <a:spcBef>
                <a:spcPts val="0"/>
              </a:spcBef>
              <a:spcAft>
                <a:spcPts val="0"/>
              </a:spcAft>
              <a:buFont typeface="Arial" pitchFamily="34" charset="0"/>
              <a:buChar char="•"/>
              <a:defRPr/>
            </a:pPr>
            <a:endParaRPr lang="en-US" sz="1200" dirty="0">
              <a:latin typeface="+mn-lt"/>
              <a:cs typeface="Arial" charset="0"/>
            </a:endParaRPr>
          </a:p>
          <a:p>
            <a:pPr marL="342900" indent="-342900" fontAlgn="auto">
              <a:spcBef>
                <a:spcPts val="0"/>
              </a:spcBef>
              <a:spcAft>
                <a:spcPts val="0"/>
              </a:spcAft>
              <a:buFont typeface="Arial" pitchFamily="34" charset="0"/>
              <a:buChar char="•"/>
              <a:defRPr/>
            </a:pPr>
            <a:r>
              <a:rPr lang="en-US" dirty="0" smtClean="0">
                <a:latin typeface="+mn-lt"/>
                <a:cs typeface="Arial" charset="0"/>
              </a:rPr>
              <a:t>Most assets are optimized for search</a:t>
            </a:r>
          </a:p>
          <a:p>
            <a:pPr marL="111125" indent="-111125" fontAlgn="auto">
              <a:spcBef>
                <a:spcPts val="0"/>
              </a:spcBef>
              <a:spcAft>
                <a:spcPts val="0"/>
              </a:spcAft>
              <a:defRPr/>
            </a:pPr>
            <a:endParaRPr lang="en-US" dirty="0" smtClean="0">
              <a:latin typeface="+mn-lt"/>
              <a:cs typeface="Arial" charset="0"/>
            </a:endParaRPr>
          </a:p>
          <a:p>
            <a:pPr marL="111125" indent="-111125" fontAlgn="auto">
              <a:spcBef>
                <a:spcPts val="0"/>
              </a:spcBef>
              <a:spcAft>
                <a:spcPts val="0"/>
              </a:spcAft>
              <a:defRPr/>
            </a:pPr>
            <a:r>
              <a:rPr lang="en-US" dirty="0" smtClean="0">
                <a:latin typeface="+mn-lt"/>
                <a:cs typeface="Arial" charset="0"/>
              </a:rPr>
              <a:t>Regions include: US, UK, and China</a:t>
            </a:r>
          </a:p>
          <a:p>
            <a:pPr marL="111125" indent="-111125" fontAlgn="auto">
              <a:spcBef>
                <a:spcPts val="0"/>
              </a:spcBef>
              <a:spcAft>
                <a:spcPts val="0"/>
              </a:spcAft>
              <a:defRPr/>
            </a:pPr>
            <a:endParaRPr lang="en-US" dirty="0">
              <a:latin typeface="+mn-lt"/>
              <a:cs typeface="Arial" charset="0"/>
            </a:endParaRPr>
          </a:p>
          <a:p>
            <a:pPr marL="111125" indent="-111125" fontAlgn="auto">
              <a:spcBef>
                <a:spcPts val="0"/>
              </a:spcBef>
              <a:spcAft>
                <a:spcPts val="0"/>
              </a:spcAft>
              <a:defRPr/>
            </a:pPr>
            <a:endParaRPr lang="en-US" sz="1200" dirty="0">
              <a:latin typeface="+mn-lt"/>
              <a:cs typeface="Arial" charset="0"/>
            </a:endParaRPr>
          </a:p>
          <a:p>
            <a:pPr marL="111125" indent="-111125" fontAlgn="auto">
              <a:spcBef>
                <a:spcPts val="0"/>
              </a:spcBef>
              <a:spcAft>
                <a:spcPts val="0"/>
              </a:spcAft>
              <a:defRPr/>
            </a:pPr>
            <a:endParaRPr lang="en-US" dirty="0">
              <a:latin typeface="+mn-lt"/>
              <a:cs typeface="Arial" charset="0"/>
            </a:endParaRPr>
          </a:p>
          <a:p>
            <a:pPr marL="111125" indent="-111125" fontAlgn="auto">
              <a:spcBef>
                <a:spcPts val="0"/>
              </a:spcBef>
              <a:spcAft>
                <a:spcPts val="0"/>
              </a:spcAft>
              <a:defRPr/>
            </a:pPr>
            <a:endParaRPr lang="en-US" baseline="30000" dirty="0">
              <a:latin typeface="+mn-lt"/>
            </a:endParaRPr>
          </a:p>
          <a:p>
            <a:pPr marL="111125" indent="-111125" fontAlgn="auto">
              <a:spcBef>
                <a:spcPts val="0"/>
              </a:spcBef>
              <a:spcAft>
                <a:spcPts val="0"/>
              </a:spcAft>
              <a:defRPr/>
            </a:pPr>
            <a:endParaRPr lang="en-US" dirty="0">
              <a:latin typeface="+mn-lt"/>
              <a:cs typeface="Arial" charset="0"/>
            </a:endParaRPr>
          </a:p>
        </p:txBody>
      </p:sp>
      <p:sp>
        <p:nvSpPr>
          <p:cNvPr id="40" name="Isosceles Triangle 39"/>
          <p:cNvSpPr/>
          <p:nvPr/>
        </p:nvSpPr>
        <p:spPr>
          <a:xfrm flipV="1">
            <a:off x="4978400" y="2489200"/>
            <a:ext cx="3251200" cy="381000"/>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Isosceles Triangle 40"/>
          <p:cNvSpPr/>
          <p:nvPr/>
        </p:nvSpPr>
        <p:spPr>
          <a:xfrm flipV="1">
            <a:off x="990600" y="2489200"/>
            <a:ext cx="3251200" cy="381000"/>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2" name="Group 10"/>
          <p:cNvGrpSpPr>
            <a:grpSpLocks/>
          </p:cNvGrpSpPr>
          <p:nvPr/>
        </p:nvGrpSpPr>
        <p:grpSpPr bwMode="auto">
          <a:xfrm>
            <a:off x="4953000" y="1524000"/>
            <a:ext cx="3276600" cy="809625"/>
            <a:chOff x="2884995" y="158355"/>
            <a:chExt cx="2307208" cy="809426"/>
          </a:xfrm>
        </p:grpSpPr>
        <p:sp>
          <p:nvSpPr>
            <p:cNvPr id="43" name="Rounded Rectangle 42"/>
            <p:cNvSpPr/>
            <p:nvPr/>
          </p:nvSpPr>
          <p:spPr>
            <a:xfrm>
              <a:off x="2884995" y="158355"/>
              <a:ext cx="2307208" cy="809426"/>
            </a:xfrm>
            <a:prstGeom prst="roundRect">
              <a:avLst>
                <a:gd name="adj" fmla="val 10000"/>
              </a:avLst>
            </a:prstGeom>
            <a:solidFill>
              <a:schemeClr val="bg1"/>
            </a:solidFill>
            <a:ln>
              <a:solidFill>
                <a:schemeClr val="bg2"/>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44" name="Rounded Rectangle 4"/>
            <p:cNvSpPr/>
            <p:nvPr/>
          </p:nvSpPr>
          <p:spPr>
            <a:xfrm>
              <a:off x="2908470" y="182162"/>
              <a:ext cx="2260259" cy="761813"/>
            </a:xfrm>
            <a:prstGeom prst="rect">
              <a:avLst/>
            </a:prstGeom>
            <a:ln>
              <a:solidFill>
                <a:schemeClr val="bg2"/>
              </a:solidFill>
            </a:ln>
          </p:spPr>
          <p:style>
            <a:lnRef idx="0">
              <a:scrgbClr r="0" g="0" b="0"/>
            </a:lnRef>
            <a:fillRef idx="0">
              <a:scrgbClr r="0" g="0" b="0"/>
            </a:fillRef>
            <a:effectRef idx="0">
              <a:scrgbClr r="0" g="0" b="0"/>
            </a:effectRef>
            <a:fontRef idx="minor">
              <a:schemeClr val="lt1"/>
            </a:fontRef>
          </p:style>
          <p:txBody>
            <a:bodyPr lIns="38100" tIns="25400" rIns="38100" bIns="25400" spcCol="1270" anchor="ctr"/>
            <a:lstStyle/>
            <a:p>
              <a:pPr algn="ctr" defTabSz="889000" fontAlgn="auto">
                <a:lnSpc>
                  <a:spcPct val="90000"/>
                </a:lnSpc>
                <a:spcAft>
                  <a:spcPct val="35000"/>
                </a:spcAft>
                <a:defRPr/>
              </a:pPr>
              <a:r>
                <a:rPr lang="en-US" sz="2000" dirty="0">
                  <a:solidFill>
                    <a:srgbClr val="000000"/>
                  </a:solidFill>
                </a:rPr>
                <a:t>Developing Media Markets</a:t>
              </a:r>
            </a:p>
          </p:txBody>
        </p:sp>
      </p:grpSp>
      <p:grpSp>
        <p:nvGrpSpPr>
          <p:cNvPr id="45" name="Group 15"/>
          <p:cNvGrpSpPr>
            <a:grpSpLocks/>
          </p:cNvGrpSpPr>
          <p:nvPr/>
        </p:nvGrpSpPr>
        <p:grpSpPr bwMode="auto">
          <a:xfrm>
            <a:off x="914400" y="1524000"/>
            <a:ext cx="3276600" cy="809625"/>
            <a:chOff x="2884995" y="158355"/>
            <a:chExt cx="2307208" cy="809426"/>
          </a:xfrm>
        </p:grpSpPr>
        <p:sp>
          <p:nvSpPr>
            <p:cNvPr id="46" name="Rounded Rectangle 45"/>
            <p:cNvSpPr/>
            <p:nvPr/>
          </p:nvSpPr>
          <p:spPr>
            <a:xfrm>
              <a:off x="2884995" y="158355"/>
              <a:ext cx="2307208" cy="809426"/>
            </a:xfrm>
            <a:prstGeom prst="roundRect">
              <a:avLst>
                <a:gd name="adj" fmla="val 10000"/>
              </a:avLst>
            </a:prstGeom>
            <a:solidFill>
              <a:schemeClr val="bg1"/>
            </a:solidFill>
            <a:ln>
              <a:solidFill>
                <a:schemeClr val="bg2"/>
              </a:solidFill>
            </a:ln>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sp>
        <p:sp>
          <p:nvSpPr>
            <p:cNvPr id="47" name="Rounded Rectangle 4"/>
            <p:cNvSpPr/>
            <p:nvPr/>
          </p:nvSpPr>
          <p:spPr>
            <a:xfrm>
              <a:off x="2908470" y="182162"/>
              <a:ext cx="2260259" cy="761813"/>
            </a:xfrm>
            <a:prstGeom prst="rect">
              <a:avLst/>
            </a:prstGeom>
            <a:ln>
              <a:solidFill>
                <a:schemeClr val="bg2"/>
              </a:solidFill>
            </a:ln>
          </p:spPr>
          <p:style>
            <a:lnRef idx="0">
              <a:scrgbClr r="0" g="0" b="0"/>
            </a:lnRef>
            <a:fillRef idx="0">
              <a:scrgbClr r="0" g="0" b="0"/>
            </a:fillRef>
            <a:effectRef idx="0">
              <a:scrgbClr r="0" g="0" b="0"/>
            </a:effectRef>
            <a:fontRef idx="minor">
              <a:schemeClr val="lt1"/>
            </a:fontRef>
          </p:style>
          <p:txBody>
            <a:bodyPr lIns="38100" tIns="25400" rIns="38100" bIns="25400" spcCol="1270" anchor="ctr"/>
            <a:lstStyle/>
            <a:p>
              <a:pPr algn="ctr" defTabSz="889000" fontAlgn="auto">
                <a:lnSpc>
                  <a:spcPct val="90000"/>
                </a:lnSpc>
                <a:spcAft>
                  <a:spcPct val="35000"/>
                </a:spcAft>
                <a:defRPr/>
              </a:pPr>
              <a:r>
                <a:rPr lang="en-US" sz="2000" dirty="0">
                  <a:solidFill>
                    <a:srgbClr val="000000"/>
                  </a:solidFill>
                </a:rPr>
                <a:t>Highly Connected Markets</a:t>
              </a:r>
            </a:p>
          </p:txBody>
        </p:sp>
      </p:grpSp>
      <p:sp>
        <p:nvSpPr>
          <p:cNvPr id="48" name="Isosceles Triangle 47"/>
          <p:cNvSpPr/>
          <p:nvPr/>
        </p:nvSpPr>
        <p:spPr>
          <a:xfrm flipV="1">
            <a:off x="5105400" y="4114800"/>
            <a:ext cx="3251200" cy="381000"/>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Isosceles Triangle 48"/>
          <p:cNvSpPr/>
          <p:nvPr/>
        </p:nvSpPr>
        <p:spPr>
          <a:xfrm flipV="1">
            <a:off x="990600" y="4114800"/>
            <a:ext cx="3251200" cy="381000"/>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TextBox 49"/>
          <p:cNvSpPr txBox="1"/>
          <p:nvPr/>
        </p:nvSpPr>
        <p:spPr>
          <a:xfrm>
            <a:off x="990600" y="4671536"/>
            <a:ext cx="3200400" cy="830997"/>
          </a:xfrm>
          <a:prstGeom prst="rect">
            <a:avLst/>
          </a:prstGeom>
          <a:noFill/>
          <a:ln>
            <a:solidFill>
              <a:srgbClr val="948A54"/>
            </a:solidFill>
          </a:ln>
        </p:spPr>
        <p:txBody>
          <a:bodyPr wrap="square" rtlCol="0">
            <a:spAutoFit/>
          </a:bodyPr>
          <a:lstStyle/>
          <a:p>
            <a:r>
              <a:rPr lang="en-US" sz="1600" dirty="0" smtClean="0">
                <a:latin typeface="+mn-lt"/>
              </a:rPr>
              <a:t>Aim to develop a robust set of </a:t>
            </a:r>
            <a:r>
              <a:rPr lang="en-US" sz="1600" b="1" dirty="0" smtClean="0">
                <a:latin typeface="+mn-lt"/>
              </a:rPr>
              <a:t>30-40</a:t>
            </a:r>
            <a:r>
              <a:rPr lang="en-US" sz="1600" dirty="0" smtClean="0">
                <a:latin typeface="+mn-lt"/>
              </a:rPr>
              <a:t> Gold Keywords that encompasses most of your content</a:t>
            </a:r>
          </a:p>
        </p:txBody>
      </p:sp>
      <p:sp>
        <p:nvSpPr>
          <p:cNvPr id="51" name="TextBox 50"/>
          <p:cNvSpPr txBox="1"/>
          <p:nvPr/>
        </p:nvSpPr>
        <p:spPr>
          <a:xfrm>
            <a:off x="5105400" y="4671536"/>
            <a:ext cx="3200400" cy="830997"/>
          </a:xfrm>
          <a:prstGeom prst="rect">
            <a:avLst/>
          </a:prstGeom>
          <a:noFill/>
          <a:ln>
            <a:solidFill>
              <a:srgbClr val="948A54"/>
            </a:solidFill>
          </a:ln>
        </p:spPr>
        <p:txBody>
          <a:bodyPr wrap="square" rtlCol="0">
            <a:spAutoFit/>
          </a:bodyPr>
          <a:lstStyle/>
          <a:p>
            <a:r>
              <a:rPr lang="en-US" sz="1600" dirty="0" smtClean="0">
                <a:latin typeface="+mn-lt"/>
              </a:rPr>
              <a:t>Start with a list of </a:t>
            </a:r>
            <a:r>
              <a:rPr lang="en-US" sz="1600" b="1" dirty="0" smtClean="0">
                <a:latin typeface="+mn-lt"/>
              </a:rPr>
              <a:t>15-20</a:t>
            </a:r>
            <a:r>
              <a:rPr lang="en-US" sz="1600" dirty="0" smtClean="0">
                <a:latin typeface="+mn-lt"/>
              </a:rPr>
              <a:t> Gold Keywords and expand your list accordingly</a:t>
            </a:r>
          </a:p>
        </p:txBody>
      </p:sp>
      <p:sp>
        <p:nvSpPr>
          <p:cNvPr id="20" name="TextBox 19"/>
          <p:cNvSpPr txBox="1"/>
          <p:nvPr/>
        </p:nvSpPr>
        <p:spPr>
          <a:xfrm>
            <a:off x="0" y="5791200"/>
            <a:ext cx="5638800" cy="276999"/>
          </a:xfrm>
          <a:prstGeom prst="rect">
            <a:avLst/>
          </a:prstGeom>
          <a:noFill/>
        </p:spPr>
        <p:txBody>
          <a:bodyPr wrap="square" rtlCol="0">
            <a:spAutoFit/>
          </a:bodyPr>
          <a:lstStyle/>
          <a:p>
            <a:r>
              <a:rPr lang="en-US" sz="1200" dirty="0" smtClean="0">
                <a:latin typeface="+mn-lt"/>
              </a:rPr>
              <a:t>Priority regions as defined in Global Digital Landscape Assessment</a:t>
            </a:r>
          </a:p>
        </p:txBody>
      </p:sp>
      <p:sp>
        <p:nvSpPr>
          <p:cNvPr id="2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21" name="Chevron 20"/>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cstate="print"/>
          <a:srcRect/>
          <a:stretch>
            <a:fillRect/>
          </a:stretch>
        </p:blipFill>
        <p:spPr bwMode="auto">
          <a:xfrm>
            <a:off x="3352800" y="2743200"/>
            <a:ext cx="4933950" cy="428625"/>
          </a:xfrm>
          <a:prstGeom prst="rect">
            <a:avLst/>
          </a:prstGeom>
          <a:ln w="3175" cap="sq">
            <a:solidFill>
              <a:schemeClr val="tx1"/>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Internal Linking</a:t>
            </a:r>
            <a:endParaRPr lang="en-US" sz="3000" dirty="0"/>
          </a:p>
        </p:txBody>
      </p:sp>
      <p:sp>
        <p:nvSpPr>
          <p:cNvPr id="10" name="Content Placeholder 2"/>
          <p:cNvSpPr txBox="1">
            <a:spLocks/>
          </p:cNvSpPr>
          <p:nvPr/>
        </p:nvSpPr>
        <p:spPr>
          <a:xfrm>
            <a:off x="304800" y="838200"/>
            <a:ext cx="8229600" cy="685800"/>
          </a:xfrm>
          <a:prstGeom prst="rect">
            <a:avLst/>
          </a:prstGeom>
        </p:spPr>
        <p:txBody>
          <a:bodyPr/>
          <a:lstStyle/>
          <a:p>
            <a:pPr eaLnBrk="0" hangingPunct="0">
              <a:spcBef>
                <a:spcPct val="75000"/>
              </a:spcBef>
              <a:buClr>
                <a:srgbClr val="BA0000"/>
              </a:buClr>
            </a:pPr>
            <a:r>
              <a:rPr lang="en-US" sz="1600" dirty="0" smtClean="0">
                <a:latin typeface="Calibri"/>
              </a:rPr>
              <a:t>The most effective way to ensure search engine access to all of the important pages of a website is through a good internal linking strategy. There are many different types of internal links:</a:t>
            </a:r>
            <a:endParaRPr lang="en-US" sz="1800" b="1" kern="0" dirty="0" smtClean="0">
              <a:latin typeface="Calibri" pitchFamily="34" charset="0"/>
            </a:endParaRPr>
          </a:p>
        </p:txBody>
      </p:sp>
      <p:sp>
        <p:nvSpPr>
          <p:cNvPr id="11" name="Rounded Rectangle 10"/>
          <p:cNvSpPr/>
          <p:nvPr/>
        </p:nvSpPr>
        <p:spPr>
          <a:xfrm>
            <a:off x="228600" y="1447800"/>
            <a:ext cx="29718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Global Navigation</a:t>
            </a:r>
          </a:p>
        </p:txBody>
      </p:sp>
      <p:pic>
        <p:nvPicPr>
          <p:cNvPr id="3074" name="Picture 2"/>
          <p:cNvPicPr>
            <a:picLocks noChangeAspect="1" noChangeArrowheads="1"/>
          </p:cNvPicPr>
          <p:nvPr/>
        </p:nvPicPr>
        <p:blipFill>
          <a:blip r:embed="rId4" cstate="print"/>
          <a:srcRect/>
          <a:stretch>
            <a:fillRect/>
          </a:stretch>
        </p:blipFill>
        <p:spPr bwMode="auto">
          <a:xfrm>
            <a:off x="3352800" y="1524000"/>
            <a:ext cx="5594817" cy="400050"/>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12" name="Rounded Rectangle 11"/>
          <p:cNvSpPr/>
          <p:nvPr/>
        </p:nvSpPr>
        <p:spPr>
          <a:xfrm>
            <a:off x="228600" y="2057400"/>
            <a:ext cx="29718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Footer Navigation</a:t>
            </a:r>
          </a:p>
        </p:txBody>
      </p:sp>
      <p:pic>
        <p:nvPicPr>
          <p:cNvPr id="3076" name="Picture 4"/>
          <p:cNvPicPr>
            <a:picLocks noChangeAspect="1" noChangeArrowheads="1"/>
          </p:cNvPicPr>
          <p:nvPr/>
        </p:nvPicPr>
        <p:blipFill>
          <a:blip r:embed="rId5" cstate="print"/>
          <a:srcRect/>
          <a:stretch>
            <a:fillRect/>
          </a:stretch>
        </p:blipFill>
        <p:spPr bwMode="auto">
          <a:xfrm>
            <a:off x="3352800" y="2057400"/>
            <a:ext cx="5562600" cy="545172"/>
          </a:xfrm>
          <a:prstGeom prst="rect">
            <a:avLst/>
          </a:prstGeom>
          <a:ln w="3175" cap="sq">
            <a:solidFill>
              <a:schemeClr val="tx1"/>
            </a:solidFill>
            <a:miter lim="800000"/>
          </a:ln>
          <a:effectLst>
            <a:outerShdw blurRad="57150" dist="50800" dir="2700000" algn="tl" rotWithShape="0">
              <a:srgbClr val="000000">
                <a:alpha val="40000"/>
              </a:srgbClr>
            </a:outerShdw>
          </a:effectLst>
        </p:spPr>
      </p:pic>
      <p:pic>
        <p:nvPicPr>
          <p:cNvPr id="3077" name="Picture 5"/>
          <p:cNvPicPr>
            <a:picLocks noChangeAspect="1" noChangeArrowheads="1"/>
          </p:cNvPicPr>
          <p:nvPr/>
        </p:nvPicPr>
        <p:blipFill>
          <a:blip r:embed="rId6" cstate="print"/>
          <a:srcRect/>
          <a:stretch>
            <a:fillRect/>
          </a:stretch>
        </p:blipFill>
        <p:spPr bwMode="auto">
          <a:xfrm>
            <a:off x="457200" y="4572000"/>
            <a:ext cx="2076772" cy="1371600"/>
          </a:xfrm>
          <a:prstGeom prst="rect">
            <a:avLst/>
          </a:prstGeom>
          <a:ln w="3175" cap="sq">
            <a:solidFill>
              <a:schemeClr val="tx1"/>
            </a:solidFill>
            <a:miter lim="800000"/>
          </a:ln>
          <a:effectLst>
            <a:outerShdw blurRad="57150" dist="50800" dir="2700000" algn="tl" rotWithShape="0">
              <a:srgbClr val="000000">
                <a:alpha val="40000"/>
              </a:srgbClr>
            </a:outerShdw>
          </a:effectLst>
        </p:spPr>
      </p:pic>
      <p:sp>
        <p:nvSpPr>
          <p:cNvPr id="19" name="Rounded Rectangle 18"/>
          <p:cNvSpPr/>
          <p:nvPr/>
        </p:nvSpPr>
        <p:spPr>
          <a:xfrm>
            <a:off x="304800" y="3962400"/>
            <a:ext cx="24384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Left-Hand Navigation</a:t>
            </a:r>
          </a:p>
        </p:txBody>
      </p:sp>
      <p:sp>
        <p:nvSpPr>
          <p:cNvPr id="20" name="Rounded Rectangle 19"/>
          <p:cNvSpPr/>
          <p:nvPr/>
        </p:nvSpPr>
        <p:spPr>
          <a:xfrm>
            <a:off x="228600" y="2667000"/>
            <a:ext cx="29718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Embedded Links</a:t>
            </a:r>
          </a:p>
        </p:txBody>
      </p:sp>
      <p:sp>
        <p:nvSpPr>
          <p:cNvPr id="21" name="Rounded Rectangle 20"/>
          <p:cNvSpPr/>
          <p:nvPr/>
        </p:nvSpPr>
        <p:spPr>
          <a:xfrm>
            <a:off x="3200400" y="3962400"/>
            <a:ext cx="24384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Contextual Links</a:t>
            </a:r>
          </a:p>
        </p:txBody>
      </p:sp>
      <p:sp>
        <p:nvSpPr>
          <p:cNvPr id="22" name="Rectangle 21"/>
          <p:cNvSpPr/>
          <p:nvPr/>
        </p:nvSpPr>
        <p:spPr bwMode="auto">
          <a:xfrm>
            <a:off x="5943600" y="2743200"/>
            <a:ext cx="1828800" cy="152400"/>
          </a:xfrm>
          <a:prstGeom prst="rect">
            <a:avLst/>
          </a:prstGeom>
          <a:noFill/>
          <a:ln w="28575">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pic>
        <p:nvPicPr>
          <p:cNvPr id="3079" name="Picture 7"/>
          <p:cNvPicPr>
            <a:picLocks noChangeAspect="1" noChangeArrowheads="1"/>
          </p:cNvPicPr>
          <p:nvPr/>
        </p:nvPicPr>
        <p:blipFill>
          <a:blip r:embed="rId7" cstate="print"/>
          <a:srcRect/>
          <a:stretch>
            <a:fillRect/>
          </a:stretch>
        </p:blipFill>
        <p:spPr bwMode="auto">
          <a:xfrm>
            <a:off x="3505200" y="4572000"/>
            <a:ext cx="1905000" cy="1508705"/>
          </a:xfrm>
          <a:prstGeom prst="rect">
            <a:avLst/>
          </a:prstGeom>
          <a:ln w="3175" cap="sq">
            <a:solidFill>
              <a:schemeClr val="tx1"/>
            </a:solidFill>
            <a:miter lim="800000"/>
          </a:ln>
          <a:effectLst>
            <a:outerShdw blurRad="57150" dist="50800" dir="2700000" algn="tl" rotWithShape="0">
              <a:srgbClr val="000000">
                <a:alpha val="40000"/>
              </a:srgbClr>
            </a:outerShdw>
          </a:effectLst>
        </p:spPr>
      </p:pic>
      <p:sp>
        <p:nvSpPr>
          <p:cNvPr id="24" name="Rectangle 23"/>
          <p:cNvSpPr/>
          <p:nvPr/>
        </p:nvSpPr>
        <p:spPr bwMode="auto">
          <a:xfrm>
            <a:off x="3733800" y="5029200"/>
            <a:ext cx="762000" cy="228600"/>
          </a:xfrm>
          <a:prstGeom prst="rect">
            <a:avLst/>
          </a:prstGeom>
          <a:noFill/>
          <a:ln w="28575">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5" name="Rectangle 24"/>
          <p:cNvSpPr/>
          <p:nvPr/>
        </p:nvSpPr>
        <p:spPr bwMode="auto">
          <a:xfrm>
            <a:off x="3733800" y="5867400"/>
            <a:ext cx="609600" cy="228600"/>
          </a:xfrm>
          <a:prstGeom prst="rect">
            <a:avLst/>
          </a:prstGeom>
          <a:noFill/>
          <a:ln w="28575">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6" name="Rounded Rectangle 25"/>
          <p:cNvSpPr/>
          <p:nvPr/>
        </p:nvSpPr>
        <p:spPr>
          <a:xfrm>
            <a:off x="6019800" y="3962400"/>
            <a:ext cx="24384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Breadcrumb Links</a:t>
            </a:r>
          </a:p>
        </p:txBody>
      </p:sp>
      <p:pic>
        <p:nvPicPr>
          <p:cNvPr id="3080" name="Picture 8"/>
          <p:cNvPicPr>
            <a:picLocks noChangeAspect="1" noChangeArrowheads="1"/>
          </p:cNvPicPr>
          <p:nvPr/>
        </p:nvPicPr>
        <p:blipFill>
          <a:blip r:embed="rId8" cstate="print"/>
          <a:srcRect/>
          <a:stretch>
            <a:fillRect/>
          </a:stretch>
        </p:blipFill>
        <p:spPr bwMode="auto">
          <a:xfrm>
            <a:off x="6248400" y="4800600"/>
            <a:ext cx="1704975" cy="914400"/>
          </a:xfrm>
          <a:prstGeom prst="rect">
            <a:avLst/>
          </a:prstGeom>
          <a:ln w="3175" cap="sq">
            <a:solidFill>
              <a:schemeClr val="tx1"/>
            </a:solidFill>
            <a:miter lim="800000"/>
          </a:ln>
          <a:effectLst>
            <a:outerShdw blurRad="57150" dist="50800" dir="2700000" algn="tl" rotWithShape="0">
              <a:srgbClr val="000000">
                <a:alpha val="40000"/>
              </a:srgbClr>
            </a:outerShdw>
          </a:effectLst>
        </p:spPr>
      </p:pic>
      <p:sp>
        <p:nvSpPr>
          <p:cNvPr id="28" name="Rectangle 27"/>
          <p:cNvSpPr/>
          <p:nvPr/>
        </p:nvSpPr>
        <p:spPr bwMode="auto">
          <a:xfrm>
            <a:off x="6248400" y="5486400"/>
            <a:ext cx="1676400" cy="228600"/>
          </a:xfrm>
          <a:prstGeom prst="rect">
            <a:avLst/>
          </a:prstGeom>
          <a:noFill/>
          <a:ln w="28575">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0" name="Rounded Rectangle 29"/>
          <p:cNvSpPr/>
          <p:nvPr/>
        </p:nvSpPr>
        <p:spPr>
          <a:xfrm>
            <a:off x="228600" y="3276600"/>
            <a:ext cx="29718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Absolute &amp; Relative Links</a:t>
            </a:r>
          </a:p>
        </p:txBody>
      </p:sp>
      <p:pic>
        <p:nvPicPr>
          <p:cNvPr id="3082" name="Picture 10"/>
          <p:cNvPicPr>
            <a:picLocks noChangeAspect="1" noChangeArrowheads="1"/>
          </p:cNvPicPr>
          <p:nvPr/>
        </p:nvPicPr>
        <p:blipFill>
          <a:blip r:embed="rId9" cstate="print"/>
          <a:srcRect/>
          <a:stretch>
            <a:fillRect/>
          </a:stretch>
        </p:blipFill>
        <p:spPr bwMode="auto">
          <a:xfrm>
            <a:off x="4495800" y="3276600"/>
            <a:ext cx="2324100" cy="2190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2" name="TextBox 31"/>
          <p:cNvSpPr txBox="1"/>
          <p:nvPr/>
        </p:nvSpPr>
        <p:spPr>
          <a:xfrm>
            <a:off x="3429000" y="3276600"/>
            <a:ext cx="1371600" cy="276999"/>
          </a:xfrm>
          <a:prstGeom prst="rect">
            <a:avLst/>
          </a:prstGeom>
          <a:noFill/>
        </p:spPr>
        <p:txBody>
          <a:bodyPr wrap="square" rtlCol="0">
            <a:spAutoFit/>
          </a:bodyPr>
          <a:lstStyle/>
          <a:p>
            <a:pPr fontAlgn="auto">
              <a:spcBef>
                <a:spcPts val="0"/>
              </a:spcBef>
              <a:spcAft>
                <a:spcPts val="0"/>
              </a:spcAft>
            </a:pPr>
            <a:r>
              <a:rPr lang="en-US" sz="1200" b="1" dirty="0" smtClean="0">
                <a:latin typeface="Calibri"/>
              </a:rPr>
              <a:t>Relative Link:</a:t>
            </a:r>
          </a:p>
        </p:txBody>
      </p:sp>
      <p:sp>
        <p:nvSpPr>
          <p:cNvPr id="33" name="TextBox 32"/>
          <p:cNvSpPr txBox="1"/>
          <p:nvPr/>
        </p:nvSpPr>
        <p:spPr>
          <a:xfrm>
            <a:off x="3429000" y="3505200"/>
            <a:ext cx="1371600" cy="276999"/>
          </a:xfrm>
          <a:prstGeom prst="rect">
            <a:avLst/>
          </a:prstGeom>
          <a:noFill/>
        </p:spPr>
        <p:txBody>
          <a:bodyPr wrap="square" rtlCol="0">
            <a:spAutoFit/>
          </a:bodyPr>
          <a:lstStyle/>
          <a:p>
            <a:pPr fontAlgn="auto">
              <a:spcBef>
                <a:spcPts val="0"/>
              </a:spcBef>
              <a:spcAft>
                <a:spcPts val="0"/>
              </a:spcAft>
            </a:pPr>
            <a:r>
              <a:rPr lang="en-US" sz="1200" b="1" dirty="0" smtClean="0">
                <a:latin typeface="Calibri"/>
              </a:rPr>
              <a:t>Absolute Link:</a:t>
            </a:r>
          </a:p>
        </p:txBody>
      </p:sp>
      <p:pic>
        <p:nvPicPr>
          <p:cNvPr id="3083" name="Picture 11"/>
          <p:cNvPicPr>
            <a:picLocks noChangeAspect="1" noChangeArrowheads="1"/>
          </p:cNvPicPr>
          <p:nvPr/>
        </p:nvPicPr>
        <p:blipFill>
          <a:blip r:embed="rId10" cstate="print"/>
          <a:srcRect/>
          <a:stretch>
            <a:fillRect/>
          </a:stretch>
        </p:blipFill>
        <p:spPr bwMode="auto">
          <a:xfrm>
            <a:off x="4572000" y="3581400"/>
            <a:ext cx="1724025" cy="190500"/>
          </a:xfrm>
          <a:prstGeom prst="rect">
            <a:avLst/>
          </a:prstGeom>
          <a:noFill/>
          <a:ln w="3175">
            <a:solidFill>
              <a:schemeClr val="tx1"/>
            </a:solidFill>
            <a:miter lim="800000"/>
            <a:headEnd/>
            <a:tailEnd/>
          </a:ln>
        </p:spPr>
      </p:pic>
    </p:spTree>
  </p:cSld>
  <p:clrMapOvr>
    <a:masterClrMapping/>
  </p:clrMapOvr>
  <p:transition spd="med"/>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srcRect/>
          <a:stretch>
            <a:fillRect/>
          </a:stretch>
        </p:blipFill>
        <p:spPr bwMode="auto">
          <a:xfrm>
            <a:off x="4648200" y="4114800"/>
            <a:ext cx="2828925" cy="20478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31" name="Picture 7"/>
          <p:cNvPicPr>
            <a:picLocks noChangeAspect="1" noChangeArrowheads="1"/>
          </p:cNvPicPr>
          <p:nvPr/>
        </p:nvPicPr>
        <p:blipFill>
          <a:blip r:embed="rId3" cstate="print"/>
          <a:srcRect/>
          <a:stretch>
            <a:fillRect/>
          </a:stretch>
        </p:blipFill>
        <p:spPr bwMode="auto">
          <a:xfrm>
            <a:off x="6096000" y="2438400"/>
            <a:ext cx="2414587" cy="149956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p:cNvPicPr>
            <a:picLocks noChangeAspect="1" noChangeArrowheads="1"/>
          </p:cNvPicPr>
          <p:nvPr/>
        </p:nvPicPr>
        <p:blipFill>
          <a:blip r:embed="rId4" cstate="print"/>
          <a:srcRect/>
          <a:stretch>
            <a:fillRect/>
          </a:stretch>
        </p:blipFill>
        <p:spPr bwMode="auto">
          <a:xfrm>
            <a:off x="381000" y="2514600"/>
            <a:ext cx="4309757" cy="14192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211</a:t>
            </a:fld>
            <a:endParaRPr lang="en-US" dirty="0">
              <a:solidFill>
                <a:srgbClr val="002C69"/>
              </a:solidFill>
            </a:endParaRP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 Naming</a:t>
            </a:r>
            <a:endParaRPr lang="en-US" sz="3000" b="1" kern="0" dirty="0">
              <a:solidFill>
                <a:sysClr val="windowText" lastClr="000000"/>
              </a:solidFill>
              <a:latin typeface="Calibri"/>
            </a:endParaRPr>
          </a:p>
        </p:txBody>
      </p:sp>
      <p:sp>
        <p:nvSpPr>
          <p:cNvPr id="16" name="Content Placeholder 2"/>
          <p:cNvSpPr>
            <a:spLocks noGrp="1"/>
          </p:cNvSpPr>
          <p:nvPr>
            <p:ph idx="1"/>
          </p:nvPr>
        </p:nvSpPr>
        <p:spPr>
          <a:xfrm>
            <a:off x="304800" y="685800"/>
            <a:ext cx="8229600" cy="838200"/>
          </a:xfrm>
        </p:spPr>
        <p:txBody>
          <a:bodyPr/>
          <a:lstStyle/>
          <a:p>
            <a:pPr marL="0" indent="0">
              <a:buNone/>
            </a:pPr>
            <a:r>
              <a:rPr lang="en-US" sz="1600" dirty="0" smtClean="0">
                <a:solidFill>
                  <a:schemeClr val="tx1"/>
                </a:solidFill>
                <a:latin typeface="+mn-lt"/>
                <a:cs typeface="Arial" pitchFamily="34" charset="0"/>
              </a:rPr>
              <a:t>Search engine spiders monitor the anchor text of all links pointing to a page and associate this anchor text with the page to which it links. Therefore, optimizing anchor text </a:t>
            </a:r>
            <a:r>
              <a:rPr lang="en-US" sz="1600" dirty="0" smtClean="0">
                <a:latin typeface="+mn-lt"/>
                <a:cs typeface="Arial" pitchFamily="34" charset="0"/>
              </a:rPr>
              <a:t>for search engine spiders is imperative. The figure below displays how optimized links can be incorporated on the Olay home page.</a:t>
            </a:r>
            <a:endParaRPr lang="en-US" sz="600" b="1" dirty="0" smtClean="0"/>
          </a:p>
          <a:p>
            <a:pPr>
              <a:spcBef>
                <a:spcPts val="0"/>
              </a:spcBef>
              <a:buClrTx/>
            </a:pPr>
            <a:r>
              <a:rPr lang="en-US" sz="1800" b="1" dirty="0" smtClean="0"/>
              <a:t>                                                 </a:t>
            </a:r>
          </a:p>
        </p:txBody>
      </p:sp>
      <p:sp>
        <p:nvSpPr>
          <p:cNvPr id="24" name="Rectangle 23"/>
          <p:cNvSpPr/>
          <p:nvPr/>
        </p:nvSpPr>
        <p:spPr bwMode="auto">
          <a:xfrm>
            <a:off x="2133600" y="3429000"/>
            <a:ext cx="1143000" cy="2286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skin care products</a:t>
            </a:r>
          </a:p>
        </p:txBody>
      </p:sp>
      <p:sp>
        <p:nvSpPr>
          <p:cNvPr id="30" name="Rectangle 29"/>
          <p:cNvSpPr/>
          <p:nvPr/>
        </p:nvSpPr>
        <p:spPr bwMode="auto">
          <a:xfrm>
            <a:off x="3505200" y="3429000"/>
            <a:ext cx="1219200" cy="2286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skin care</a:t>
            </a:r>
          </a:p>
        </p:txBody>
      </p:sp>
      <p:sp>
        <p:nvSpPr>
          <p:cNvPr id="32" name="Rectangle 31"/>
          <p:cNvSpPr/>
          <p:nvPr/>
        </p:nvSpPr>
        <p:spPr bwMode="auto">
          <a:xfrm>
            <a:off x="7543800" y="3352800"/>
            <a:ext cx="9144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skin care offers</a:t>
            </a:r>
          </a:p>
        </p:txBody>
      </p:sp>
      <p:sp>
        <p:nvSpPr>
          <p:cNvPr id="33" name="Rectangle 32"/>
          <p:cNvSpPr/>
          <p:nvPr/>
        </p:nvSpPr>
        <p:spPr bwMode="auto">
          <a:xfrm>
            <a:off x="6781800" y="5791200"/>
            <a:ext cx="12954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skin care consultation</a:t>
            </a:r>
          </a:p>
        </p:txBody>
      </p:sp>
      <p:sp>
        <p:nvSpPr>
          <p:cNvPr id="37" name="Rounded Rectangle 36"/>
          <p:cNvSpPr/>
          <p:nvPr/>
        </p:nvSpPr>
        <p:spPr bwMode="auto">
          <a:xfrm>
            <a:off x="152400" y="1828800"/>
            <a:ext cx="50292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pPr>
            <a:r>
              <a:rPr lang="en-US" sz="1200" b="1" dirty="0" smtClean="0">
                <a:latin typeface="Calibri"/>
                <a:cs typeface="Arial" pitchFamily="34" charset="0"/>
              </a:rPr>
              <a:t>All internal links should use the gold keyword mapped to the resulting page as the anchor text of the link.</a:t>
            </a:r>
            <a:endParaRPr lang="en-US" sz="1200" dirty="0" smtClean="0">
              <a:latin typeface="Calibri"/>
              <a:cs typeface="Arial" pitchFamily="34" charset="0"/>
            </a:endParaRPr>
          </a:p>
        </p:txBody>
      </p:sp>
      <p:cxnSp>
        <p:nvCxnSpPr>
          <p:cNvPr id="39" name="Straight Arrow Connector 38"/>
          <p:cNvCxnSpPr>
            <a:stCxn id="37" idx="2"/>
          </p:cNvCxnSpPr>
          <p:nvPr/>
        </p:nvCxnSpPr>
        <p:spPr bwMode="auto">
          <a:xfrm>
            <a:off x="2667000" y="2362200"/>
            <a:ext cx="0" cy="4191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46" name="Rounded Rectangle 45"/>
          <p:cNvSpPr/>
          <p:nvPr/>
        </p:nvSpPr>
        <p:spPr bwMode="auto">
          <a:xfrm>
            <a:off x="5638800" y="1752600"/>
            <a:ext cx="3352800" cy="609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pPr>
            <a:endParaRPr lang="en-US" sz="1200" b="1" dirty="0" smtClean="0">
              <a:latin typeface="Calibri"/>
              <a:cs typeface="Arial" pitchFamily="34" charset="0"/>
            </a:endParaRPr>
          </a:p>
          <a:p>
            <a:pPr fontAlgn="auto">
              <a:spcBef>
                <a:spcPts val="0"/>
              </a:spcBef>
              <a:spcAft>
                <a:spcPts val="0"/>
              </a:spcAft>
            </a:pPr>
            <a:r>
              <a:rPr lang="en-US" sz="1200" b="1" dirty="0" smtClean="0">
                <a:latin typeface="Calibri"/>
                <a:cs typeface="Arial" pitchFamily="34" charset="0"/>
              </a:rPr>
              <a:t>Pages that are not assigned gold keywords should utilize the most relevant keyword as the anchor text. </a:t>
            </a:r>
          </a:p>
          <a:p>
            <a:pPr fontAlgn="auto">
              <a:spcBef>
                <a:spcPts val="0"/>
              </a:spcBef>
              <a:spcAft>
                <a:spcPts val="0"/>
              </a:spcAft>
            </a:pPr>
            <a:endParaRPr lang="en-US" sz="1200" dirty="0" smtClean="0">
              <a:latin typeface="Calibri"/>
              <a:cs typeface="Arial" pitchFamily="34" charset="0"/>
            </a:endParaRPr>
          </a:p>
        </p:txBody>
      </p:sp>
      <p:sp>
        <p:nvSpPr>
          <p:cNvPr id="51" name="Rectangle 50"/>
          <p:cNvSpPr/>
          <p:nvPr/>
        </p:nvSpPr>
        <p:spPr bwMode="auto">
          <a:xfrm>
            <a:off x="6096000" y="2819400"/>
            <a:ext cx="9144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buy skin care</a:t>
            </a:r>
          </a:p>
        </p:txBody>
      </p:sp>
      <p:cxnSp>
        <p:nvCxnSpPr>
          <p:cNvPr id="54" name="Straight Arrow Connector 53"/>
          <p:cNvCxnSpPr>
            <a:stCxn id="64" idx="2"/>
          </p:cNvCxnSpPr>
          <p:nvPr/>
        </p:nvCxnSpPr>
        <p:spPr bwMode="auto">
          <a:xfrm flipH="1">
            <a:off x="2667000" y="3124200"/>
            <a:ext cx="381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64" name="Rectangle 63"/>
          <p:cNvSpPr/>
          <p:nvPr/>
        </p:nvSpPr>
        <p:spPr bwMode="auto">
          <a:xfrm>
            <a:off x="2133600" y="2819400"/>
            <a:ext cx="1143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cxnSp>
        <p:nvCxnSpPr>
          <p:cNvPr id="72" name="Straight Arrow Connector 71"/>
          <p:cNvCxnSpPr>
            <a:stCxn id="73" idx="2"/>
            <a:endCxn id="30" idx="0"/>
          </p:cNvCxnSpPr>
          <p:nvPr/>
        </p:nvCxnSpPr>
        <p:spPr bwMode="auto">
          <a:xfrm>
            <a:off x="4000500" y="3124200"/>
            <a:ext cx="1143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73" name="Rectangle 72"/>
          <p:cNvSpPr/>
          <p:nvPr/>
        </p:nvSpPr>
        <p:spPr bwMode="auto">
          <a:xfrm>
            <a:off x="3352800" y="2819400"/>
            <a:ext cx="12954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sp>
        <p:nvSpPr>
          <p:cNvPr id="77" name="Rectangle 76"/>
          <p:cNvSpPr/>
          <p:nvPr/>
        </p:nvSpPr>
        <p:spPr bwMode="auto">
          <a:xfrm>
            <a:off x="6172200" y="2438400"/>
            <a:ext cx="6096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sp>
        <p:nvSpPr>
          <p:cNvPr id="78" name="Rectangle 77"/>
          <p:cNvSpPr/>
          <p:nvPr/>
        </p:nvSpPr>
        <p:spPr bwMode="auto">
          <a:xfrm>
            <a:off x="7620000" y="2743200"/>
            <a:ext cx="6096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cxnSp>
        <p:nvCxnSpPr>
          <p:cNvPr id="79" name="Straight Arrow Connector 78"/>
          <p:cNvCxnSpPr>
            <a:stCxn id="77" idx="2"/>
          </p:cNvCxnSpPr>
          <p:nvPr/>
        </p:nvCxnSpPr>
        <p:spPr bwMode="auto">
          <a:xfrm>
            <a:off x="6477000" y="2590800"/>
            <a:ext cx="38100" cy="228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80" name="Straight Arrow Connector 79"/>
          <p:cNvCxnSpPr/>
          <p:nvPr/>
        </p:nvCxnSpPr>
        <p:spPr bwMode="auto">
          <a:xfrm>
            <a:off x="7924800" y="3048000"/>
            <a:ext cx="381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02" name="Straight Arrow Connector 101"/>
          <p:cNvCxnSpPr>
            <a:stCxn id="37" idx="2"/>
          </p:cNvCxnSpPr>
          <p:nvPr/>
        </p:nvCxnSpPr>
        <p:spPr bwMode="auto">
          <a:xfrm>
            <a:off x="2667000" y="2362200"/>
            <a:ext cx="8382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05" name="Straight Arrow Connector 104"/>
          <p:cNvCxnSpPr>
            <a:stCxn id="46" idx="2"/>
          </p:cNvCxnSpPr>
          <p:nvPr/>
        </p:nvCxnSpPr>
        <p:spPr bwMode="auto">
          <a:xfrm flipH="1">
            <a:off x="6858000" y="2362200"/>
            <a:ext cx="457200" cy="152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07" name="Straight Arrow Connector 106"/>
          <p:cNvCxnSpPr>
            <a:stCxn id="46" idx="2"/>
          </p:cNvCxnSpPr>
          <p:nvPr/>
        </p:nvCxnSpPr>
        <p:spPr bwMode="auto">
          <a:xfrm>
            <a:off x="7315200" y="2362200"/>
            <a:ext cx="2286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11" name="Rounded Rectangle 110"/>
          <p:cNvSpPr/>
          <p:nvPr/>
        </p:nvSpPr>
        <p:spPr bwMode="auto">
          <a:xfrm>
            <a:off x="1371600" y="4419600"/>
            <a:ext cx="3048000" cy="1066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pPr>
            <a:r>
              <a:rPr lang="en-US" sz="1200" b="1" dirty="0" smtClean="0">
                <a:latin typeface="Calibri"/>
                <a:cs typeface="Arial" pitchFamily="34" charset="0"/>
              </a:rPr>
              <a:t>All non-contextual links should utilize the most relevant keyword as the anchor text if the resulting page is not assigned a gold keyword.</a:t>
            </a:r>
            <a:endParaRPr lang="en-US" sz="1200" dirty="0" smtClean="0">
              <a:latin typeface="Calibri"/>
              <a:cs typeface="Arial" pitchFamily="34" charset="0"/>
            </a:endParaRPr>
          </a:p>
        </p:txBody>
      </p:sp>
      <p:sp>
        <p:nvSpPr>
          <p:cNvPr id="115" name="Rectangle 114"/>
          <p:cNvSpPr/>
          <p:nvPr/>
        </p:nvSpPr>
        <p:spPr bwMode="auto">
          <a:xfrm>
            <a:off x="6781800" y="4724400"/>
            <a:ext cx="13716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800" dirty="0" smtClean="0">
                <a:latin typeface="Arial" charset="0"/>
              </a:rPr>
              <a:t>anti aging skin products</a:t>
            </a:r>
          </a:p>
        </p:txBody>
      </p:sp>
      <p:sp>
        <p:nvSpPr>
          <p:cNvPr id="116" name="Rectangle 115"/>
          <p:cNvSpPr/>
          <p:nvPr/>
        </p:nvSpPr>
        <p:spPr bwMode="auto">
          <a:xfrm>
            <a:off x="5486400" y="47244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sp>
        <p:nvSpPr>
          <p:cNvPr id="117" name="Rectangle 116"/>
          <p:cNvSpPr/>
          <p:nvPr/>
        </p:nvSpPr>
        <p:spPr bwMode="auto">
          <a:xfrm>
            <a:off x="5486400" y="58674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endParaRPr lang="en-US" sz="800" dirty="0" smtClean="0">
              <a:latin typeface="Arial" charset="0"/>
            </a:endParaRPr>
          </a:p>
        </p:txBody>
      </p:sp>
      <p:cxnSp>
        <p:nvCxnSpPr>
          <p:cNvPr id="118" name="Straight Arrow Connector 117"/>
          <p:cNvCxnSpPr/>
          <p:nvPr/>
        </p:nvCxnSpPr>
        <p:spPr bwMode="auto">
          <a:xfrm flipV="1">
            <a:off x="4419600" y="4876800"/>
            <a:ext cx="990600" cy="762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20" name="Straight Arrow Connector 119"/>
          <p:cNvCxnSpPr/>
          <p:nvPr/>
        </p:nvCxnSpPr>
        <p:spPr bwMode="auto">
          <a:xfrm>
            <a:off x="4419600" y="4953000"/>
            <a:ext cx="990600" cy="914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23" name="Straight Arrow Connector 122"/>
          <p:cNvCxnSpPr/>
          <p:nvPr/>
        </p:nvCxnSpPr>
        <p:spPr bwMode="auto">
          <a:xfrm>
            <a:off x="6324600" y="4876800"/>
            <a:ext cx="3810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25" name="Straight Arrow Connector 124"/>
          <p:cNvCxnSpPr/>
          <p:nvPr/>
        </p:nvCxnSpPr>
        <p:spPr bwMode="auto">
          <a:xfrm>
            <a:off x="6324600" y="5943600"/>
            <a:ext cx="3810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212</a:t>
            </a:fld>
            <a:endParaRPr lang="en-US" dirty="0">
              <a:solidFill>
                <a:srgbClr val="002C69"/>
              </a:solidFill>
            </a:endParaRPr>
          </a:p>
        </p:txBody>
      </p:sp>
      <p:sp>
        <p:nvSpPr>
          <p:cNvPr id="9" name="TextBox 11"/>
          <p:cNvSpPr txBox="1">
            <a:spLocks noChangeArrowheads="1"/>
          </p:cNvSpPr>
          <p:nvPr/>
        </p:nvSpPr>
        <p:spPr bwMode="auto">
          <a:xfrm>
            <a:off x="7162800" y="22926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28%</a:t>
            </a:r>
          </a:p>
        </p:txBody>
      </p:sp>
      <p:sp>
        <p:nvSpPr>
          <p:cNvPr id="10" name="TextBox 13"/>
          <p:cNvSpPr txBox="1">
            <a:spLocks noChangeArrowheads="1"/>
          </p:cNvSpPr>
          <p:nvPr/>
        </p:nvSpPr>
        <p:spPr bwMode="auto">
          <a:xfrm>
            <a:off x="7162800" y="2989546"/>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16%</a:t>
            </a:r>
          </a:p>
        </p:txBody>
      </p:sp>
      <p:sp>
        <p:nvSpPr>
          <p:cNvPr id="11" name="TextBox 14"/>
          <p:cNvSpPr txBox="1">
            <a:spLocks noChangeArrowheads="1"/>
          </p:cNvSpPr>
          <p:nvPr/>
        </p:nvSpPr>
        <p:spPr bwMode="auto">
          <a:xfrm>
            <a:off x="6172200" y="2597433"/>
            <a:ext cx="609600" cy="307777"/>
          </a:xfrm>
          <a:prstGeom prst="rect">
            <a:avLst/>
          </a:prstGeom>
          <a:noFill/>
          <a:ln w="9525">
            <a:noFill/>
            <a:miter lim="800000"/>
            <a:headEnd/>
            <a:tailEnd/>
          </a:ln>
        </p:spPr>
        <p:txBody>
          <a:bodyPr>
            <a:spAutoFit/>
          </a:bodyPr>
          <a:lstStyle/>
          <a:p>
            <a:pPr fontAlgn="auto">
              <a:spcBef>
                <a:spcPts val="0"/>
              </a:spcBef>
              <a:spcAft>
                <a:spcPts val="0"/>
              </a:spcAft>
            </a:pPr>
            <a:r>
              <a:rPr lang="en-US" sz="1800">
                <a:solidFill>
                  <a:srgbClr val="FFFFFF"/>
                </a:solidFill>
                <a:latin typeface="Calibri"/>
              </a:rPr>
              <a:t>56%</a:t>
            </a:r>
          </a:p>
        </p:txBody>
      </p:sp>
      <p:sp>
        <p:nvSpPr>
          <p:cNvPr id="17" name="Title 1"/>
          <p:cNvSpPr txBox="1">
            <a:spLocks/>
          </p:cNvSpPr>
          <p:nvPr/>
        </p:nvSpPr>
        <p:spPr bwMode="auto">
          <a:xfrm>
            <a:off x="304800" y="304800"/>
            <a:ext cx="81534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a:rPr>
              <a:t>Olay Internal Linking</a:t>
            </a:r>
            <a:endParaRPr lang="en-US" sz="3000" b="1" kern="0" dirty="0">
              <a:solidFill>
                <a:sysClr val="windowText" lastClr="000000"/>
              </a:solidFill>
              <a:latin typeface="Calibri"/>
            </a:endParaRPr>
          </a:p>
        </p:txBody>
      </p:sp>
      <p:sp>
        <p:nvSpPr>
          <p:cNvPr id="30" name="Content Placeholder 2"/>
          <p:cNvSpPr>
            <a:spLocks noGrp="1"/>
          </p:cNvSpPr>
          <p:nvPr>
            <p:ph idx="1"/>
          </p:nvPr>
        </p:nvSpPr>
        <p:spPr>
          <a:xfrm>
            <a:off x="304800" y="762000"/>
            <a:ext cx="8229600" cy="838200"/>
          </a:xfrm>
        </p:spPr>
        <p:txBody>
          <a:bodyPr/>
          <a:lstStyle/>
          <a:p>
            <a:pPr marL="0" indent="0">
              <a:buNone/>
            </a:pPr>
            <a:r>
              <a:rPr lang="en-US" sz="1600" dirty="0" smtClean="0">
                <a:cs typeface="Arial" pitchFamily="34" charset="0"/>
              </a:rPr>
              <a:t>Usability testing revealed that users prefer to navigate a website through embedded links woven into copy. The figure below provides an example of Olay content that is appropriate for incorporation of embedded links.</a:t>
            </a:r>
            <a:endParaRPr lang="en-US" sz="1800" b="1" dirty="0" smtClean="0"/>
          </a:p>
        </p:txBody>
      </p:sp>
      <p:sp>
        <p:nvSpPr>
          <p:cNvPr id="16" name="Rectangle 15"/>
          <p:cNvSpPr/>
          <p:nvPr/>
        </p:nvSpPr>
        <p:spPr bwMode="auto">
          <a:xfrm>
            <a:off x="4648200" y="3352800"/>
            <a:ext cx="1371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8" name="Rectangle 17"/>
          <p:cNvSpPr/>
          <p:nvPr/>
        </p:nvSpPr>
        <p:spPr bwMode="auto">
          <a:xfrm>
            <a:off x="3505200" y="3886200"/>
            <a:ext cx="1143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2051" name="Picture 3"/>
          <p:cNvPicPr>
            <a:picLocks noChangeAspect="1" noChangeArrowheads="1"/>
          </p:cNvPicPr>
          <p:nvPr/>
        </p:nvPicPr>
        <p:blipFill>
          <a:blip r:embed="rId2" cstate="print"/>
          <a:srcRect/>
          <a:stretch>
            <a:fillRect/>
          </a:stretch>
        </p:blipFill>
        <p:spPr bwMode="auto">
          <a:xfrm>
            <a:off x="1752600" y="2057400"/>
            <a:ext cx="5410200" cy="4306249"/>
          </a:xfrm>
          <a:prstGeom prst="rect">
            <a:avLst/>
          </a:prstGeom>
          <a:noFill/>
          <a:ln w="9525">
            <a:noFill/>
            <a:miter lim="800000"/>
            <a:headEnd/>
            <a:tailEnd/>
          </a:ln>
        </p:spPr>
      </p:pic>
      <p:sp>
        <p:nvSpPr>
          <p:cNvPr id="20" name="Rectangle 19"/>
          <p:cNvSpPr/>
          <p:nvPr/>
        </p:nvSpPr>
        <p:spPr bwMode="auto">
          <a:xfrm>
            <a:off x="2133600" y="3352800"/>
            <a:ext cx="609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2" name="Rectangle 21"/>
          <p:cNvSpPr/>
          <p:nvPr/>
        </p:nvSpPr>
        <p:spPr bwMode="auto">
          <a:xfrm>
            <a:off x="4267200" y="3733800"/>
            <a:ext cx="6096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4" name="Rectangle 23"/>
          <p:cNvSpPr/>
          <p:nvPr/>
        </p:nvSpPr>
        <p:spPr bwMode="auto">
          <a:xfrm>
            <a:off x="2209800" y="4800600"/>
            <a:ext cx="7620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6" name="Rectangle 25"/>
          <p:cNvSpPr/>
          <p:nvPr/>
        </p:nvSpPr>
        <p:spPr bwMode="auto">
          <a:xfrm>
            <a:off x="1752600" y="5638800"/>
            <a:ext cx="12192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8" name="Rectangle 27"/>
          <p:cNvSpPr/>
          <p:nvPr/>
        </p:nvSpPr>
        <p:spPr bwMode="auto">
          <a:xfrm>
            <a:off x="3962400" y="3124200"/>
            <a:ext cx="2667000" cy="3048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sz="1200" dirty="0" smtClean="0">
                <a:latin typeface="Calibri"/>
              </a:rPr>
              <a:t>Link to </a:t>
            </a:r>
            <a:r>
              <a:rPr lang="en-US" sz="1200" u="sng" dirty="0" smtClean="0">
                <a:latin typeface="Calibri"/>
              </a:rPr>
              <a:t>http://www.olay.com/skin-care</a:t>
            </a:r>
            <a:endParaRPr lang="en-US" u="sng" dirty="0" smtClean="0">
              <a:latin typeface="Arial" charset="0"/>
            </a:endParaRPr>
          </a:p>
        </p:txBody>
      </p:sp>
      <p:cxnSp>
        <p:nvCxnSpPr>
          <p:cNvPr id="34" name="Straight Arrow Connector 33"/>
          <p:cNvCxnSpPr>
            <a:stCxn id="20" idx="3"/>
          </p:cNvCxnSpPr>
          <p:nvPr/>
        </p:nvCxnSpPr>
        <p:spPr bwMode="auto">
          <a:xfrm flipV="1">
            <a:off x="2743200" y="3429000"/>
            <a:ext cx="1143000" cy="381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36" name="Rectangle 35"/>
          <p:cNvSpPr/>
          <p:nvPr/>
        </p:nvSpPr>
        <p:spPr bwMode="auto">
          <a:xfrm>
            <a:off x="5181600" y="3657600"/>
            <a:ext cx="3810000" cy="7620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sz="1200" dirty="0" smtClean="0">
                <a:latin typeface="Calibri"/>
              </a:rPr>
              <a:t>Change content to “Good facial cleansers” and link “facial cleansers” to </a:t>
            </a:r>
            <a:r>
              <a:rPr lang="en-US" sz="1200" u="sng" dirty="0" smtClean="0">
                <a:latin typeface="Calibri"/>
              </a:rPr>
              <a:t>http://www.olay.com/skin-care-products/facial-cleansers</a:t>
            </a:r>
            <a:endParaRPr lang="en-US" u="sng" dirty="0" smtClean="0">
              <a:latin typeface="Arial" charset="0"/>
            </a:endParaRPr>
          </a:p>
        </p:txBody>
      </p:sp>
      <p:cxnSp>
        <p:nvCxnSpPr>
          <p:cNvPr id="37" name="Straight Arrow Connector 36"/>
          <p:cNvCxnSpPr/>
          <p:nvPr/>
        </p:nvCxnSpPr>
        <p:spPr bwMode="auto">
          <a:xfrm>
            <a:off x="4876800" y="3810000"/>
            <a:ext cx="3048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42" name="Rectangle 41"/>
          <p:cNvSpPr/>
          <p:nvPr/>
        </p:nvSpPr>
        <p:spPr bwMode="auto">
          <a:xfrm>
            <a:off x="3276600" y="4648200"/>
            <a:ext cx="4495800" cy="4572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sz="1200" dirty="0" smtClean="0">
                <a:latin typeface="Calibri"/>
              </a:rPr>
              <a:t>Change content to “A good body lotion” and link “body lotion” to </a:t>
            </a:r>
            <a:r>
              <a:rPr lang="en-US" sz="1200" u="sng" dirty="0" smtClean="0">
                <a:latin typeface="Calibri"/>
              </a:rPr>
              <a:t>http://www.olay.com/skin-care-products/body-lotion</a:t>
            </a:r>
            <a:endParaRPr lang="en-US" u="sng" dirty="0" smtClean="0">
              <a:latin typeface="Arial" charset="0"/>
            </a:endParaRPr>
          </a:p>
        </p:txBody>
      </p:sp>
      <p:sp>
        <p:nvSpPr>
          <p:cNvPr id="43" name="Rectangle 42"/>
          <p:cNvSpPr/>
          <p:nvPr/>
        </p:nvSpPr>
        <p:spPr bwMode="auto">
          <a:xfrm>
            <a:off x="3276600" y="5562600"/>
            <a:ext cx="4495800" cy="457200"/>
          </a:xfrm>
          <a:prstGeom prst="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sz="1200" dirty="0" smtClean="0">
                <a:latin typeface="Calibri"/>
              </a:rPr>
              <a:t>Link to </a:t>
            </a:r>
            <a:r>
              <a:rPr lang="en-US" sz="1200" u="sng" dirty="0" smtClean="0">
                <a:latin typeface="Calibri"/>
              </a:rPr>
              <a:t>http://www.olay.com/skin-care-products/anti-aging-products</a:t>
            </a:r>
            <a:endParaRPr lang="en-US" u="sng" dirty="0" smtClean="0">
              <a:latin typeface="Arial" charset="0"/>
            </a:endParaRPr>
          </a:p>
        </p:txBody>
      </p:sp>
      <p:cxnSp>
        <p:nvCxnSpPr>
          <p:cNvPr id="47" name="Straight Arrow Connector 46"/>
          <p:cNvCxnSpPr/>
          <p:nvPr/>
        </p:nvCxnSpPr>
        <p:spPr bwMode="auto">
          <a:xfrm>
            <a:off x="2971800" y="4876800"/>
            <a:ext cx="3048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49" name="Straight Arrow Connector 48"/>
          <p:cNvCxnSpPr/>
          <p:nvPr/>
        </p:nvCxnSpPr>
        <p:spPr bwMode="auto">
          <a:xfrm>
            <a:off x="2971800" y="5638800"/>
            <a:ext cx="3048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56" name="Rounded Rectangle 55"/>
          <p:cNvSpPr/>
          <p:nvPr/>
        </p:nvSpPr>
        <p:spPr bwMode="auto">
          <a:xfrm>
            <a:off x="381000" y="1600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Embedded Linking Example</a:t>
            </a:r>
          </a:p>
        </p:txBody>
      </p:sp>
    </p:spTree>
  </p:cSld>
  <p:clrMapOvr>
    <a:masterClrMapping/>
  </p:clrMapOvr>
  <p:transition spd="med"/>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Technical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Technical Best Practices?</a:t>
            </a:r>
            <a:endParaRPr lang="en-US" sz="30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providing recommendations for optimization of technical issues on the Olay Website. It is imperative that the search agency understand each technical issue, what to look for with each issue, where/how to look at the Olay Website for each issue, what tools to use for each issue, and what to recommend to optimize each issue for organic search.</a:t>
            </a:r>
          </a:p>
          <a:p>
            <a:pPr marL="0" indent="0">
              <a:spcBef>
                <a:spcPts val="0"/>
              </a:spcBef>
            </a:pPr>
            <a:endParaRPr lang="en-US" sz="1200" dirty="0" smtClean="0">
              <a:latin typeface="+mn-lt"/>
            </a:endParaRPr>
          </a:p>
          <a:p>
            <a:pPr marL="0" indent="0">
              <a:spcBef>
                <a:spcPts val="0"/>
              </a:spcBef>
            </a:pPr>
            <a:r>
              <a:rPr lang="en-US" sz="1800" b="1" dirty="0" smtClean="0"/>
              <a:t>Technical Agency</a:t>
            </a:r>
            <a:r>
              <a:rPr lang="en-US" sz="1800" dirty="0" smtClean="0"/>
              <a:t>:</a:t>
            </a:r>
            <a:r>
              <a:rPr lang="en-US" sz="1800" b="1" dirty="0" smtClean="0"/>
              <a:t> </a:t>
            </a:r>
            <a:r>
              <a:rPr lang="en-US" sz="1400" dirty="0" smtClean="0"/>
              <a:t>The technical agency is responsible for implementing the search agencies optimized recommendations for each technical issue. It is imperative that the technical agency understand how to implement the recommendations correctly to ensure user and spider crawlability and accessibility.</a:t>
            </a:r>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how technical issues impact how a search engine spider crawls and indexes each page on the Olay Website and the benefits of optimizing each technical issue for organic search.</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81000" y="1905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2819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81000" y="3733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Technical Best Practices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Technical Audit Topics</a:t>
            </a:r>
            <a:r>
              <a:rPr lang="en-US" sz="1400" dirty="0" smtClean="0">
                <a:latin typeface="+mn-lt"/>
              </a:rPr>
              <a:t>: Overview of all important topics in a technical site audit.</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URL Redirection</a:t>
            </a:r>
            <a:r>
              <a:rPr lang="en-US" sz="1800" b="1" dirty="0" smtClean="0">
                <a:latin typeface="+mn-lt"/>
              </a:rPr>
              <a:t>: </a:t>
            </a:r>
            <a:r>
              <a:rPr lang="en-US" sz="1400" dirty="0" smtClean="0">
                <a:latin typeface="+mn-lt"/>
              </a:rPr>
              <a:t>Types of URL redirects and best practices for implementation.</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Broken Links &amp; 404 Error Pages</a:t>
            </a:r>
            <a:r>
              <a:rPr lang="en-US" sz="1400" dirty="0" smtClean="0"/>
              <a:t>: Description and best practices.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404 Error Page</a:t>
            </a:r>
            <a:r>
              <a:rPr lang="en-US" sz="1400" dirty="0" smtClean="0"/>
              <a:t>: Olay and Dove 404 error page examples.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Rich Media</a:t>
            </a:r>
            <a:r>
              <a:rPr lang="en-US" sz="1300" dirty="0" smtClean="0"/>
              <a:t>: </a:t>
            </a:r>
            <a:r>
              <a:rPr lang="en-US" sz="1400" dirty="0" smtClean="0"/>
              <a:t>Overview of rich media tools.</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Rich Media Example</a:t>
            </a:r>
            <a:r>
              <a:rPr lang="en-US" sz="1400" dirty="0" smtClean="0"/>
              <a:t>: Use of rich media on Olay.com.</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Rich Media Implications</a:t>
            </a:r>
            <a:r>
              <a:rPr lang="en-US" sz="1400" dirty="0" smtClean="0"/>
              <a:t>: Effects of rich media on an SEO strategy.</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Rich Media Best Practices</a:t>
            </a:r>
            <a:r>
              <a:rPr lang="en-US" sz="1400" dirty="0" smtClean="0"/>
              <a:t>: List of best practices when using rich media as a design tool.</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3" action="ppaction://hlinksldjump"/>
              </a:rPr>
              <a:t>XML Sitemap Creation Instructions</a:t>
            </a:r>
            <a:r>
              <a:rPr lang="en-US" sz="1400" dirty="0" smtClean="0"/>
              <a:t>: Steps and useful tools for creating &amp;uploading an XML Sitemap.</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4" action="ppaction://hlinksldjump"/>
              </a:rPr>
              <a:t>Session IDs</a:t>
            </a:r>
            <a:r>
              <a:rPr lang="en-US" sz="1400" dirty="0" smtClean="0"/>
              <a:t>: SEO implications of utilizing Session IDs.</a:t>
            </a:r>
          </a:p>
          <a:p>
            <a:pPr marL="0" indent="0">
              <a:spcBef>
                <a:spcPts val="0"/>
              </a:spcBef>
            </a:pPr>
            <a:endParaRPr lang="en-US" sz="600" b="1" dirty="0" smtClean="0"/>
          </a:p>
          <a:p>
            <a:pPr marL="0" indent="0">
              <a:spcBef>
                <a:spcPts val="0"/>
              </a:spcBef>
            </a:pPr>
            <a:r>
              <a:rPr lang="en-US" sz="1800" b="1" dirty="0" smtClean="0">
                <a:hlinkClick r:id="rId15" action="ppaction://hlinksldjump"/>
              </a:rPr>
              <a:t>Robots.txt</a:t>
            </a:r>
            <a:r>
              <a:rPr lang="en-US" sz="1400" dirty="0" smtClean="0"/>
              <a:t>:</a:t>
            </a:r>
            <a:r>
              <a:rPr lang="en-US" sz="1800" b="1" dirty="0" smtClean="0"/>
              <a:t> </a:t>
            </a:r>
            <a:r>
              <a:rPr lang="en-US" sz="1400" dirty="0" smtClean="0"/>
              <a:t>Best practices for implementing a Robots.txt file &amp; example of Olay.com Robots.txt file.</a:t>
            </a:r>
          </a:p>
          <a:p>
            <a:pPr marL="0" indent="0">
              <a:spcBef>
                <a:spcPts val="0"/>
              </a:spcBef>
            </a:pPr>
            <a:endParaRPr lang="en-US" sz="600" b="1" dirty="0" smtClean="0"/>
          </a:p>
          <a:p>
            <a:pPr marL="0" indent="0">
              <a:spcBef>
                <a:spcPts val="0"/>
              </a:spcBef>
            </a:pPr>
            <a:r>
              <a:rPr lang="en-US" sz="1800" b="1" dirty="0" smtClean="0">
                <a:hlinkClick r:id="rId16" action="ppaction://hlinksldjump"/>
              </a:rPr>
              <a:t>User Input Requirements</a:t>
            </a:r>
            <a:r>
              <a:rPr lang="en-US" sz="1400" dirty="0" smtClean="0"/>
              <a:t>: SEO implications &amp; example of implications on an Olay.com user input requirement.</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7" action="ppaction://hlinksldjump"/>
              </a:rPr>
              <a:t>Duplicate Content</a:t>
            </a:r>
            <a:r>
              <a:rPr lang="en-US" sz="1400" dirty="0" smtClean="0"/>
              <a:t>: SEO implications &amp; best practices.</a:t>
            </a:r>
            <a:endParaRPr lang="en-US" sz="18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4419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5105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304800" y="548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Technical Recommendations</a:t>
            </a:r>
            <a:endParaRPr lang="en-US" sz="3000" dirty="0"/>
          </a:p>
        </p:txBody>
      </p:sp>
      <p:sp>
        <p:nvSpPr>
          <p:cNvPr id="9" name="Rounded Rectangle 8"/>
          <p:cNvSpPr/>
          <p:nvPr/>
        </p:nvSpPr>
        <p:spPr bwMode="auto">
          <a:xfrm>
            <a:off x="381000" y="990600"/>
            <a:ext cx="3200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URL Redirection</a:t>
            </a:r>
          </a:p>
        </p:txBody>
      </p:sp>
      <p:sp>
        <p:nvSpPr>
          <p:cNvPr id="10" name="Rounded Rectangle 9"/>
          <p:cNvSpPr/>
          <p:nvPr/>
        </p:nvSpPr>
        <p:spPr bwMode="auto">
          <a:xfrm>
            <a:off x="1828800" y="2667000"/>
            <a:ext cx="33528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Rich Media</a:t>
            </a:r>
          </a:p>
        </p:txBody>
      </p:sp>
      <p:sp>
        <p:nvSpPr>
          <p:cNvPr id="11" name="Rounded Rectangle 10"/>
          <p:cNvSpPr/>
          <p:nvPr/>
        </p:nvSpPr>
        <p:spPr bwMode="auto">
          <a:xfrm>
            <a:off x="914400" y="1828800"/>
            <a:ext cx="35052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Broken Links &amp; 404 Error Pages</a:t>
            </a:r>
          </a:p>
        </p:txBody>
      </p:sp>
      <p:sp>
        <p:nvSpPr>
          <p:cNvPr id="12" name="Rounded Rectangle 11"/>
          <p:cNvSpPr/>
          <p:nvPr/>
        </p:nvSpPr>
        <p:spPr bwMode="auto">
          <a:xfrm>
            <a:off x="2590800" y="3429000"/>
            <a:ext cx="3276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Site Map Creation</a:t>
            </a:r>
          </a:p>
        </p:txBody>
      </p:sp>
      <p:sp>
        <p:nvSpPr>
          <p:cNvPr id="13" name="Rounded Rectangle 12"/>
          <p:cNvSpPr/>
          <p:nvPr/>
        </p:nvSpPr>
        <p:spPr bwMode="auto">
          <a:xfrm>
            <a:off x="3733800" y="4191000"/>
            <a:ext cx="3276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Session ID’s</a:t>
            </a:r>
          </a:p>
        </p:txBody>
      </p:sp>
      <p:sp>
        <p:nvSpPr>
          <p:cNvPr id="15" name="Rounded Rectangle 14"/>
          <p:cNvSpPr/>
          <p:nvPr/>
        </p:nvSpPr>
        <p:spPr bwMode="auto">
          <a:xfrm>
            <a:off x="4724400" y="4876800"/>
            <a:ext cx="3276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Robots.txt</a:t>
            </a:r>
          </a:p>
        </p:txBody>
      </p:sp>
      <p:sp>
        <p:nvSpPr>
          <p:cNvPr id="16" name="Rounded Rectangle 15"/>
          <p:cNvSpPr/>
          <p:nvPr/>
        </p:nvSpPr>
        <p:spPr bwMode="auto">
          <a:xfrm>
            <a:off x="5334000" y="5715000"/>
            <a:ext cx="3276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Clr>
                <a:srgbClr val="BA0000"/>
              </a:buClr>
            </a:pPr>
            <a:r>
              <a:rPr lang="en-US" sz="2000" b="1" dirty="0" smtClean="0">
                <a:latin typeface="Calibri"/>
              </a:rPr>
              <a:t>Duplicate Content</a:t>
            </a:r>
          </a:p>
        </p:txBody>
      </p:sp>
      <p:pic>
        <p:nvPicPr>
          <p:cNvPr id="6151" name="Picture 7"/>
          <p:cNvPicPr>
            <a:picLocks noChangeAspect="1" noChangeArrowheads="1"/>
          </p:cNvPicPr>
          <p:nvPr/>
        </p:nvPicPr>
        <p:blipFill>
          <a:blip r:embed="rId3" cstate="print"/>
          <a:srcRect/>
          <a:stretch>
            <a:fillRect/>
          </a:stretch>
        </p:blipFill>
        <p:spPr bwMode="auto">
          <a:xfrm>
            <a:off x="228600" y="3810000"/>
            <a:ext cx="2123900" cy="2109788"/>
          </a:xfrm>
          <a:prstGeom prst="rect">
            <a:avLst/>
          </a:prstGeom>
          <a:noFill/>
          <a:ln w="9525">
            <a:noFill/>
            <a:miter lim="800000"/>
            <a:headEnd/>
            <a:tailEnd/>
          </a:ln>
        </p:spPr>
      </p:pic>
      <p:pic>
        <p:nvPicPr>
          <p:cNvPr id="6152" name="Picture 8"/>
          <p:cNvPicPr>
            <a:picLocks noChangeAspect="1" noChangeArrowheads="1"/>
          </p:cNvPicPr>
          <p:nvPr/>
        </p:nvPicPr>
        <p:blipFill>
          <a:blip r:embed="rId4" cstate="print"/>
          <a:srcRect/>
          <a:stretch>
            <a:fillRect/>
          </a:stretch>
        </p:blipFill>
        <p:spPr bwMode="auto">
          <a:xfrm>
            <a:off x="5867400" y="914400"/>
            <a:ext cx="3043237" cy="2753404"/>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URL Redirection</a:t>
            </a:r>
            <a:endParaRPr lang="en-US" sz="3000" dirty="0"/>
          </a:p>
        </p:txBody>
      </p:sp>
      <p:sp>
        <p:nvSpPr>
          <p:cNvPr id="6" name="Rounded Rectangle 5"/>
          <p:cNvSpPr/>
          <p:nvPr/>
        </p:nvSpPr>
        <p:spPr bwMode="auto">
          <a:xfrm>
            <a:off x="304800" y="7620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URL Redirection</a:t>
            </a:r>
          </a:p>
        </p:txBody>
      </p:sp>
      <p:sp>
        <p:nvSpPr>
          <p:cNvPr id="9" name="Content Placeholder 2"/>
          <p:cNvSpPr txBox="1">
            <a:spLocks/>
          </p:cNvSpPr>
          <p:nvPr/>
        </p:nvSpPr>
        <p:spPr>
          <a:xfrm>
            <a:off x="304800" y="1143000"/>
            <a:ext cx="8229600" cy="838200"/>
          </a:xfrm>
          <a:prstGeom prst="rect">
            <a:avLst/>
          </a:prstGeom>
        </p:spPr>
        <p:txBody>
          <a:bodyPr/>
          <a:lstStyle/>
          <a:p>
            <a:pPr eaLnBrk="0" hangingPunct="0">
              <a:spcBef>
                <a:spcPct val="75000"/>
              </a:spcBef>
              <a:buClr>
                <a:srgbClr val="BA0000"/>
              </a:buClr>
              <a:defRPr/>
            </a:pPr>
            <a:r>
              <a:rPr lang="en-US" kern="0" dirty="0" smtClean="0">
                <a:latin typeface="Calibri" pitchFamily="34" charset="0"/>
                <a:cs typeface="Arial" pitchFamily="34" charset="0"/>
              </a:rPr>
              <a:t>The four most commonly used redirect types are 301 permanent, 302 temporary, HTML (also known as the Meta refresh), and JavaScript. Just as each type of redirect is implemented differently, each has a different impact on Search Engine Optimization. The </a:t>
            </a:r>
            <a:r>
              <a:rPr lang="en-US" b="1" kern="0" dirty="0" smtClean="0">
                <a:latin typeface="Calibri" pitchFamily="34" charset="0"/>
                <a:cs typeface="Arial" pitchFamily="34" charset="0"/>
                <a:hlinkClick r:id="rId3" action="ppaction://hlinksldjump"/>
              </a:rPr>
              <a:t>Xenu Link Sleuth Tool </a:t>
            </a:r>
            <a:r>
              <a:rPr lang="en-US" kern="0" dirty="0" smtClean="0">
                <a:latin typeface="Calibri" pitchFamily="34" charset="0"/>
                <a:cs typeface="Arial" pitchFamily="34" charset="0"/>
              </a:rPr>
              <a:t>can be used to find all redirected URLs on the Olay Website.</a:t>
            </a:r>
            <a:endParaRPr lang="en-US" b="1" kern="0" dirty="0" smtClean="0">
              <a:latin typeface="Calibri" pitchFamily="34" charset="0"/>
            </a:endParaRPr>
          </a:p>
        </p:txBody>
      </p:sp>
      <p:sp>
        <p:nvSpPr>
          <p:cNvPr id="10" name="Rounded Rectangle 9"/>
          <p:cNvSpPr/>
          <p:nvPr/>
        </p:nvSpPr>
        <p:spPr bwMode="auto">
          <a:xfrm>
            <a:off x="3048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URL Redirection Best Practices</a:t>
            </a:r>
          </a:p>
        </p:txBody>
      </p:sp>
      <p:graphicFrame>
        <p:nvGraphicFramePr>
          <p:cNvPr id="11" name="Table 10"/>
          <p:cNvGraphicFramePr>
            <a:graphicFrameLocks noGrp="1"/>
          </p:cNvGraphicFramePr>
          <p:nvPr/>
        </p:nvGraphicFramePr>
        <p:xfrm>
          <a:off x="228600" y="2438400"/>
          <a:ext cx="8686800" cy="5020899"/>
        </p:xfrm>
        <a:graphic>
          <a:graphicData uri="http://schemas.openxmlformats.org/drawingml/2006/table">
            <a:tbl>
              <a:tblPr firstRow="1" bandRow="1">
                <a:tableStyleId>{5C22544A-7EE6-4342-B048-85BDC9FD1C3A}</a:tableStyleId>
              </a:tblPr>
              <a:tblGrid>
                <a:gridCol w="8382000"/>
                <a:gridCol w="304800"/>
              </a:tblGrid>
              <a:tr h="217796">
                <a:tc>
                  <a:txBody>
                    <a:bodyPr/>
                    <a:lstStyle/>
                    <a:p>
                      <a:pPr marL="342900" indent="-342900">
                        <a:buFont typeface="Arial" pitchFamily="34" charset="0"/>
                        <a:buChar char="•"/>
                      </a:pPr>
                      <a:r>
                        <a:rPr lang="en-US" sz="1400" b="1" baseline="0" dirty="0" smtClean="0">
                          <a:solidFill>
                            <a:schemeClr val="tx1"/>
                          </a:solidFill>
                        </a:rPr>
                        <a:t>Avoid 302 Temporary Redirects</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Search engines will not drop the old URL from their indices and link popularity is not passed on to the new URL. Only use a 302 Redirect if a page is only temporarily moving.</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Avoid HTML and JavaScript Redirects</a:t>
                      </a:r>
                    </a:p>
                    <a:p>
                      <a:pPr marL="800100" lvl="1" indent="-342900">
                        <a:buFont typeface="Arial" pitchFamily="34" charset="0"/>
                        <a:buChar char="•"/>
                      </a:pPr>
                      <a:r>
                        <a:rPr lang="en-US" sz="1200" b="0" baseline="0" dirty="0" smtClean="0">
                          <a:solidFill>
                            <a:schemeClr val="tx1"/>
                          </a:solidFill>
                        </a:rPr>
                        <a:t>HTML Redirects are perceived as spam by search engines and should not be considered as a redirect option.</a:t>
                      </a:r>
                    </a:p>
                    <a:p>
                      <a:pPr marL="800100" lvl="1" indent="-342900">
                        <a:buFont typeface="Arial" pitchFamily="34" charset="0"/>
                        <a:buChar char="•"/>
                      </a:pPr>
                      <a:r>
                        <a:rPr lang="en-US" sz="1200" b="0" baseline="0" dirty="0" smtClean="0">
                          <a:solidFill>
                            <a:schemeClr val="tx1"/>
                          </a:solidFill>
                        </a:rPr>
                        <a:t>JavaScript Redirects cannot be crawled because search engine spiders do not recognize JavaScript content.</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Always Use a 301 Permanent Redirect Unless The Page is Only Temporarily Moved</a:t>
                      </a:r>
                    </a:p>
                    <a:p>
                      <a:pPr marL="800100" lvl="1" indent="-342900">
                        <a:buFont typeface="Arial" pitchFamily="34" charset="0"/>
                        <a:buChar char="•"/>
                      </a:pPr>
                      <a:r>
                        <a:rPr lang="en-US" sz="1200" b="0" baseline="0" dirty="0" smtClean="0">
                          <a:solidFill>
                            <a:schemeClr val="tx1"/>
                          </a:solidFill>
                        </a:rPr>
                        <a:t>A 301 Redirect informs spiders to stop crawling the old URL and to remove it from its indices. All link credibility built up from the former URL is passed on to the new 301 Redirected URL.</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One-to-One 301 Redirects are Ideal</a:t>
                      </a:r>
                    </a:p>
                    <a:p>
                      <a:pPr marL="800100" lvl="1" indent="-342900">
                        <a:buFont typeface="Arial" pitchFamily="34" charset="0"/>
                        <a:buChar char="•"/>
                      </a:pPr>
                      <a:r>
                        <a:rPr lang="en-US" sz="1200" b="0" baseline="0" dirty="0" smtClean="0">
                          <a:solidFill>
                            <a:schemeClr val="tx1"/>
                          </a:solidFill>
                        </a:rPr>
                        <a:t>For new top-level and deeper-level pages</a:t>
                      </a:r>
                    </a:p>
                    <a:p>
                      <a:pPr marL="800100" lvl="1" indent="-342900">
                        <a:buFont typeface="Arial" pitchFamily="34" charset="0"/>
                        <a:buChar char="•"/>
                      </a:pPr>
                      <a:r>
                        <a:rPr lang="en-US" sz="1200" b="0" baseline="0" dirty="0" smtClean="0">
                          <a:solidFill>
                            <a:schemeClr val="tx1"/>
                          </a:solidFill>
                        </a:rPr>
                        <a:t>Top-level pages can be 301 Redirected to the home page as a last resort when no 1:1 relationship is available</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Avoid Redirect Loops</a:t>
                      </a:r>
                    </a:p>
                    <a:p>
                      <a:pPr marL="800100" lvl="1" indent="-342900">
                        <a:buFont typeface="Arial" pitchFamily="34" charset="0"/>
                        <a:buChar char="•"/>
                      </a:pPr>
                      <a:r>
                        <a:rPr lang="en-US" sz="1200" b="0" baseline="0" dirty="0" smtClean="0">
                          <a:solidFill>
                            <a:schemeClr val="tx1"/>
                          </a:solidFill>
                        </a:rPr>
                        <a:t>Multiple redirects for one page can confuse spiders and cause them quit crawling and indexing pages on the site.</a:t>
                      </a:r>
                    </a:p>
                    <a:p>
                      <a:pPr marL="342900" lvl="0" indent="-342900">
                        <a:buFont typeface="Arial" pitchFamily="34" charset="0"/>
                        <a:buNone/>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3124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81000" y="3886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81000" y="4648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81000" y="5486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218</a:t>
            </a:fld>
            <a:endParaRPr lang="en-US" dirty="0">
              <a:solidFill>
                <a:srgbClr val="002C69"/>
              </a:solidFill>
            </a:endParaRPr>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Broken Links &amp; 404 Error Page</a:t>
            </a:r>
          </a:p>
        </p:txBody>
      </p:sp>
      <p:sp>
        <p:nvSpPr>
          <p:cNvPr id="7" name="Content Placeholder 2"/>
          <p:cNvSpPr>
            <a:spLocks noGrp="1"/>
          </p:cNvSpPr>
          <p:nvPr>
            <p:ph idx="1"/>
          </p:nvPr>
        </p:nvSpPr>
        <p:spPr>
          <a:xfrm>
            <a:off x="381000" y="1219200"/>
            <a:ext cx="8229600" cy="685800"/>
          </a:xfrm>
        </p:spPr>
        <p:txBody>
          <a:bodyPr/>
          <a:lstStyle/>
          <a:p>
            <a:pPr marL="0" indent="0">
              <a:spcBef>
                <a:spcPts val="0"/>
              </a:spcBef>
            </a:pPr>
            <a:r>
              <a:rPr lang="en-US" sz="1400" dirty="0" smtClean="0">
                <a:solidFill>
                  <a:schemeClr val="tx1"/>
                </a:solidFill>
                <a:latin typeface="+mn-lt"/>
                <a:cs typeface="Arial" pitchFamily="34" charset="0"/>
              </a:rPr>
              <a:t>Broken links are links that do not resolve to a working URL. A 404 error message is delivered to users and search engine spiders that land on a broken link. The </a:t>
            </a:r>
            <a:r>
              <a:rPr lang="en-US" sz="1400" b="1" dirty="0" smtClean="0">
                <a:solidFill>
                  <a:schemeClr val="tx1"/>
                </a:solidFill>
                <a:latin typeface="+mn-lt"/>
                <a:cs typeface="Arial" pitchFamily="34" charset="0"/>
                <a:hlinkClick r:id="rId3" action="ppaction://hlinksldjump"/>
              </a:rPr>
              <a:t>Xenu Link Sleuth Tool </a:t>
            </a:r>
            <a:r>
              <a:rPr lang="en-US" sz="1400" dirty="0" smtClean="0">
                <a:solidFill>
                  <a:schemeClr val="tx1"/>
                </a:solidFill>
                <a:latin typeface="+mn-lt"/>
                <a:cs typeface="Arial" pitchFamily="34" charset="0"/>
              </a:rPr>
              <a:t>can be used to find a list of all broken pages on the Olay Website.</a:t>
            </a:r>
          </a:p>
        </p:txBody>
      </p:sp>
      <p:sp>
        <p:nvSpPr>
          <p:cNvPr id="9" name="Rounded Rectangle 8"/>
          <p:cNvSpPr/>
          <p:nvPr/>
        </p:nvSpPr>
        <p:spPr bwMode="auto">
          <a:xfrm>
            <a:off x="304800" y="19050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Broken Links &amp; 404 Error Page Best Practices</a:t>
            </a:r>
          </a:p>
        </p:txBody>
      </p:sp>
      <p:graphicFrame>
        <p:nvGraphicFramePr>
          <p:cNvPr id="10" name="Table 9"/>
          <p:cNvGraphicFramePr>
            <a:graphicFrameLocks noGrp="1"/>
          </p:cNvGraphicFramePr>
          <p:nvPr/>
        </p:nvGraphicFramePr>
        <p:xfrm>
          <a:off x="152400" y="2286000"/>
          <a:ext cx="8686800" cy="4807539"/>
        </p:xfrm>
        <a:graphic>
          <a:graphicData uri="http://schemas.openxmlformats.org/drawingml/2006/table">
            <a:tbl>
              <a:tblPr firstRow="1" bandRow="1">
                <a:tableStyleId>{5C22544A-7EE6-4342-B048-85BDC9FD1C3A}</a:tableStyleId>
              </a:tblPr>
              <a:tblGrid>
                <a:gridCol w="8382000"/>
                <a:gridCol w="304800"/>
              </a:tblGrid>
              <a:tr h="217796">
                <a:tc>
                  <a:txBody>
                    <a:bodyPr/>
                    <a:lstStyle/>
                    <a:p>
                      <a:pPr marL="342900" indent="-342900">
                        <a:buFont typeface="Arial" pitchFamily="34" charset="0"/>
                        <a:buChar char="•"/>
                      </a:pPr>
                      <a:r>
                        <a:rPr lang="en-US" sz="1400" b="1" baseline="0" dirty="0" smtClean="0">
                          <a:solidFill>
                            <a:schemeClr val="tx1"/>
                          </a:solidFill>
                        </a:rPr>
                        <a:t>Fix all Broken Links Immediately</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Users and search engine spiders will continue to visit broken pages. </a:t>
                      </a:r>
                    </a:p>
                    <a:p>
                      <a:pPr marL="800100" lvl="1" indent="-342900">
                        <a:buFont typeface="Arial" pitchFamily="34" charset="0"/>
                        <a:buChar char="•"/>
                      </a:pPr>
                      <a:r>
                        <a:rPr lang="en-US" sz="1200" b="0" baseline="0" dirty="0" smtClean="0">
                          <a:solidFill>
                            <a:schemeClr val="tx1"/>
                          </a:solidFill>
                        </a:rPr>
                        <a:t>Use 302 Redirect if it can’t be fixed immediately.</a:t>
                      </a:r>
                    </a:p>
                    <a:p>
                      <a:pPr marL="800100" lvl="1" indent="-342900">
                        <a:buFont typeface="Arial" pitchFamily="34" charset="0"/>
                        <a:buChar char="•"/>
                      </a:pPr>
                      <a:r>
                        <a:rPr lang="en-US" sz="1200" b="0" baseline="0" dirty="0" smtClean="0">
                          <a:solidFill>
                            <a:schemeClr val="tx1"/>
                          </a:solidFill>
                        </a:rPr>
                        <a:t>Xenu can be used to identify all broken links and links with temporary 302 Redirects. </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Create a Custom 404 Error Page</a:t>
                      </a:r>
                    </a:p>
                    <a:p>
                      <a:pPr marL="800100" lvl="1" indent="-342900">
                        <a:buFont typeface="Arial" pitchFamily="34" charset="0"/>
                        <a:buChar char="•"/>
                      </a:pPr>
                      <a:r>
                        <a:rPr lang="en-US" sz="1200" b="0" baseline="0" dirty="0" smtClean="0">
                          <a:solidFill>
                            <a:schemeClr val="tx1"/>
                          </a:solidFill>
                        </a:rPr>
                        <a:t>A generic 404 error page gives no indication of whether the condition is temporary or permanent and does not provide links back to the originating website.</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The Custom 404 Error Page Should</a:t>
                      </a:r>
                    </a:p>
                    <a:p>
                      <a:pPr marL="800100" lvl="1" indent="-342900">
                        <a:buFont typeface="Arial" pitchFamily="34" charset="0"/>
                        <a:buChar char="•"/>
                      </a:pPr>
                      <a:r>
                        <a:rPr lang="en-US" sz="1200" b="0" baseline="0" dirty="0" smtClean="0">
                          <a:solidFill>
                            <a:schemeClr val="tx1"/>
                          </a:solidFill>
                        </a:rPr>
                        <a:t>Not Return a 200 OK Status Code</a:t>
                      </a:r>
                    </a:p>
                    <a:p>
                      <a:pPr marL="800100" lvl="1" indent="-342900">
                        <a:buFont typeface="Arial" pitchFamily="34" charset="0"/>
                        <a:buChar char="•"/>
                      </a:pPr>
                      <a:r>
                        <a:rPr lang="en-US" sz="1200" b="0" baseline="0" dirty="0" smtClean="0">
                          <a:solidFill>
                            <a:schemeClr val="tx1"/>
                          </a:solidFill>
                        </a:rPr>
                        <a:t>Allow Users and Spiders to Easily Navigate Back to the Website</a:t>
                      </a:r>
                    </a:p>
                    <a:p>
                      <a:pPr marL="1257300" lvl="2" indent="-342900">
                        <a:buFont typeface="Arial" pitchFamily="34" charset="0"/>
                        <a:buChar char="•"/>
                      </a:pPr>
                      <a:r>
                        <a:rPr lang="en-US" sz="1200" b="0" baseline="0" dirty="0" smtClean="0">
                          <a:solidFill>
                            <a:schemeClr val="tx1"/>
                          </a:solidFill>
                        </a:rPr>
                        <a:t>The “Back” button should not have to be pressed more than once.</a:t>
                      </a:r>
                    </a:p>
                    <a:p>
                      <a:pPr marL="800100" lvl="1" indent="-342900">
                        <a:buFont typeface="Arial" pitchFamily="34" charset="0"/>
                        <a:buChar char="•"/>
                      </a:pPr>
                      <a:r>
                        <a:rPr lang="en-US" sz="1200" b="0" baseline="0" dirty="0" smtClean="0">
                          <a:solidFill>
                            <a:schemeClr val="tx1"/>
                          </a:solidFill>
                        </a:rPr>
                        <a:t>Mirror The Site Map</a:t>
                      </a:r>
                    </a:p>
                    <a:p>
                      <a:pPr marL="1257300" lvl="2" indent="-342900">
                        <a:buFont typeface="Arial" pitchFamily="34" charset="0"/>
                        <a:buChar char="•"/>
                      </a:pPr>
                      <a:r>
                        <a:rPr lang="en-US" sz="1200" b="0" baseline="0" dirty="0" smtClean="0">
                          <a:solidFill>
                            <a:schemeClr val="tx1"/>
                          </a:solidFill>
                        </a:rPr>
                        <a:t>Include links to all important pages of the website, using keyword phrase-rich anchor text.</a:t>
                      </a:r>
                    </a:p>
                    <a:p>
                      <a:pPr marL="800100" lvl="1" indent="-342900">
                        <a:buFont typeface="Arial" pitchFamily="34" charset="0"/>
                        <a:buChar char="•"/>
                      </a:pPr>
                      <a:r>
                        <a:rPr lang="en-US" sz="1200" b="0" baseline="0" dirty="0" smtClean="0">
                          <a:solidFill>
                            <a:schemeClr val="tx1"/>
                          </a:solidFill>
                        </a:rPr>
                        <a:t>Provide a Site Search Function</a:t>
                      </a:r>
                    </a:p>
                    <a:p>
                      <a:pPr marL="800100" lvl="1" indent="-342900">
                        <a:buFont typeface="Arial" pitchFamily="34" charset="0"/>
                        <a:buChar char="•"/>
                      </a:pPr>
                      <a:r>
                        <a:rPr lang="en-US" sz="1200" b="0" baseline="0" dirty="0" smtClean="0">
                          <a:solidFill>
                            <a:schemeClr val="tx1"/>
                          </a:solidFill>
                        </a:rPr>
                        <a:t>Include the Standard Olay Navigation – global header and footer navigation</a:t>
                      </a:r>
                    </a:p>
                    <a:p>
                      <a:pPr marL="800100" lvl="1" indent="-342900">
                        <a:buFont typeface="Arial" pitchFamily="34" charset="0"/>
                        <a:buChar char="•"/>
                      </a:pPr>
                      <a:r>
                        <a:rPr lang="en-US" sz="1200" b="0" baseline="0" dirty="0" smtClean="0">
                          <a:solidFill>
                            <a:schemeClr val="tx1"/>
                          </a:solidFill>
                        </a:rPr>
                        <a:t>Serve when any broken or expired page is requested</a:t>
                      </a:r>
                    </a:p>
                    <a:p>
                      <a:pPr marL="342900" lvl="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11" name="Straight Connector 10"/>
          <p:cNvCxnSpPr/>
          <p:nvPr/>
        </p:nvCxnSpPr>
        <p:spPr bwMode="auto">
          <a:xfrm>
            <a:off x="304800" y="3200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304800" y="3962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04800" y="6019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4"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Broken Links &amp; 404 Error Pages</a:t>
            </a:r>
            <a:endParaRPr lang="en-US" sz="3000" b="1" kern="0" dirty="0">
              <a:solidFill>
                <a:sysClr val="windowText" lastClr="000000"/>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219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Broken Links &amp; 404 Error Pages</a:t>
            </a:r>
            <a:endParaRPr lang="en-US" sz="3000" dirty="0"/>
          </a:p>
        </p:txBody>
      </p:sp>
      <p:pic>
        <p:nvPicPr>
          <p:cNvPr id="4098" name="Picture 2"/>
          <p:cNvPicPr>
            <a:picLocks noChangeAspect="1" noChangeArrowheads="1"/>
          </p:cNvPicPr>
          <p:nvPr/>
        </p:nvPicPr>
        <p:blipFill>
          <a:blip r:embed="rId3" cstate="print"/>
          <a:srcRect/>
          <a:stretch>
            <a:fillRect/>
          </a:stretch>
        </p:blipFill>
        <p:spPr bwMode="auto">
          <a:xfrm>
            <a:off x="228600" y="2667000"/>
            <a:ext cx="5410200" cy="33152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ounded Rectangle 9"/>
          <p:cNvSpPr/>
          <p:nvPr/>
        </p:nvSpPr>
        <p:spPr bwMode="auto">
          <a:xfrm>
            <a:off x="457200" y="1219200"/>
            <a:ext cx="18288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Olay.com Current 404 Error Page</a:t>
            </a:r>
          </a:p>
        </p:txBody>
      </p:sp>
      <p:cxnSp>
        <p:nvCxnSpPr>
          <p:cNvPr id="14" name="Straight Arrow Connector 13"/>
          <p:cNvCxnSpPr/>
          <p:nvPr/>
        </p:nvCxnSpPr>
        <p:spPr bwMode="auto">
          <a:xfrm>
            <a:off x="2286000" y="1600200"/>
            <a:ext cx="4572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3074" name="Picture 2"/>
          <p:cNvPicPr>
            <a:picLocks noChangeAspect="1" noChangeArrowheads="1"/>
          </p:cNvPicPr>
          <p:nvPr/>
        </p:nvPicPr>
        <p:blipFill>
          <a:blip r:embed="rId4" cstate="print"/>
          <a:srcRect/>
          <a:stretch>
            <a:fillRect/>
          </a:stretch>
        </p:blipFill>
        <p:spPr bwMode="auto">
          <a:xfrm>
            <a:off x="2743200" y="838200"/>
            <a:ext cx="6172200" cy="196582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7" name="Rounded Rectangle 16"/>
          <p:cNvSpPr/>
          <p:nvPr/>
        </p:nvSpPr>
        <p:spPr bwMode="auto">
          <a:xfrm>
            <a:off x="6400800" y="3886200"/>
            <a:ext cx="18288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err="1" smtClean="0">
                <a:latin typeface="Calibri"/>
              </a:rPr>
              <a:t>Dove.us</a:t>
            </a:r>
            <a:r>
              <a:rPr lang="en-US" sz="1600" b="1" dirty="0" smtClean="0">
                <a:latin typeface="Calibri"/>
              </a:rPr>
              <a:t> Current 404 Error Page</a:t>
            </a:r>
          </a:p>
        </p:txBody>
      </p:sp>
      <p:cxnSp>
        <p:nvCxnSpPr>
          <p:cNvPr id="18" name="Straight Arrow Connector 17"/>
          <p:cNvCxnSpPr/>
          <p:nvPr/>
        </p:nvCxnSpPr>
        <p:spPr bwMode="auto">
          <a:xfrm flipH="1">
            <a:off x="5638800" y="4191000"/>
            <a:ext cx="7620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val 55"/>
          <p:cNvSpPr/>
          <p:nvPr/>
        </p:nvSpPr>
        <p:spPr bwMode="auto">
          <a:xfrm>
            <a:off x="7315200" y="3810000"/>
            <a:ext cx="1524000" cy="685800"/>
          </a:xfrm>
          <a:prstGeom prst="ellipse">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defTabSz="457149">
              <a:buClr>
                <a:schemeClr val="tx2"/>
              </a:buClr>
              <a:buFont typeface="Wingdings" pitchFamily="2" charset="2"/>
              <a:buNone/>
              <a:defRPr/>
            </a:pPr>
            <a:endParaRPr lang="en-US" b="1" dirty="0">
              <a:solidFill>
                <a:srgbClr val="000000"/>
              </a:solidFill>
              <a:latin typeface="+mn-lt"/>
            </a:endParaRPr>
          </a:p>
        </p:txBody>
      </p:sp>
      <p:sp>
        <p:nvSpPr>
          <p:cNvPr id="37891" name="Title 1"/>
          <p:cNvSpPr>
            <a:spLocks noGrp="1"/>
          </p:cNvSpPr>
          <p:nvPr>
            <p:ph type="title"/>
          </p:nvPr>
        </p:nvSpPr>
        <p:spPr/>
        <p:txBody>
          <a:bodyPr/>
          <a:lstStyle/>
          <a:p>
            <a:r>
              <a:rPr lang="en-US" dirty="0" smtClean="0"/>
              <a:t>Example Gold Keyword Decision Tree: </a:t>
            </a:r>
          </a:p>
        </p:txBody>
      </p:sp>
      <p:sp>
        <p:nvSpPr>
          <p:cNvPr id="37894" name="TextBox 5"/>
          <p:cNvSpPr txBox="1">
            <a:spLocks noChangeArrowheads="1"/>
          </p:cNvSpPr>
          <p:nvPr/>
        </p:nvSpPr>
        <p:spPr bwMode="auto">
          <a:xfrm>
            <a:off x="3381375" y="962025"/>
            <a:ext cx="2286000" cy="307777"/>
          </a:xfrm>
          <a:prstGeom prst="rect">
            <a:avLst/>
          </a:prstGeom>
          <a:noFill/>
          <a:ln w="9525">
            <a:noFill/>
            <a:miter lim="800000"/>
            <a:headEnd/>
            <a:tailEnd/>
          </a:ln>
        </p:spPr>
        <p:txBody>
          <a:bodyPr wrap="square">
            <a:spAutoFit/>
          </a:bodyPr>
          <a:lstStyle/>
          <a:p>
            <a:r>
              <a:rPr lang="en-US" b="1" dirty="0" smtClean="0">
                <a:latin typeface="Calibri" pitchFamily="34" charset="0"/>
              </a:rPr>
              <a:t>“anti-aging skin products”</a:t>
            </a:r>
            <a:endParaRPr lang="en-US" b="1" dirty="0">
              <a:latin typeface="Calibri" pitchFamily="34" charset="0"/>
            </a:endParaRPr>
          </a:p>
        </p:txBody>
      </p:sp>
      <p:sp>
        <p:nvSpPr>
          <p:cNvPr id="37895" name="TextBox 6"/>
          <p:cNvSpPr txBox="1">
            <a:spLocks noChangeArrowheads="1"/>
          </p:cNvSpPr>
          <p:nvPr/>
        </p:nvSpPr>
        <p:spPr bwMode="auto">
          <a:xfrm>
            <a:off x="685800" y="1752600"/>
            <a:ext cx="3657600" cy="307975"/>
          </a:xfrm>
          <a:prstGeom prst="rect">
            <a:avLst/>
          </a:prstGeom>
          <a:noFill/>
          <a:ln w="9525">
            <a:solidFill>
              <a:srgbClr val="948A54"/>
            </a:solidFill>
            <a:miter lim="800000"/>
            <a:headEnd/>
            <a:tailEnd/>
          </a:ln>
        </p:spPr>
        <p:txBody>
          <a:bodyPr>
            <a:spAutoFit/>
          </a:bodyPr>
          <a:lstStyle/>
          <a:p>
            <a:pPr algn="ctr"/>
            <a:r>
              <a:rPr lang="en-US" b="1" dirty="0">
                <a:latin typeface="Calibri" pitchFamily="34" charset="0"/>
              </a:rPr>
              <a:t>High volume, high/medium competition</a:t>
            </a:r>
          </a:p>
        </p:txBody>
      </p:sp>
      <p:sp>
        <p:nvSpPr>
          <p:cNvPr id="37896" name="TextBox 7"/>
          <p:cNvSpPr txBox="1">
            <a:spLocks noChangeArrowheads="1"/>
          </p:cNvSpPr>
          <p:nvPr/>
        </p:nvSpPr>
        <p:spPr bwMode="auto">
          <a:xfrm>
            <a:off x="5105400" y="1752600"/>
            <a:ext cx="2514600" cy="307975"/>
          </a:xfrm>
          <a:prstGeom prst="rect">
            <a:avLst/>
          </a:prstGeom>
          <a:noFill/>
          <a:ln w="9525">
            <a:solidFill>
              <a:srgbClr val="948A54"/>
            </a:solidFill>
            <a:miter lim="800000"/>
            <a:headEnd/>
            <a:tailEnd/>
          </a:ln>
        </p:spPr>
        <p:txBody>
          <a:bodyPr wrap="square">
            <a:spAutoFit/>
          </a:bodyPr>
          <a:lstStyle/>
          <a:p>
            <a:pPr algn="ctr"/>
            <a:r>
              <a:rPr lang="en-US" b="1" dirty="0">
                <a:latin typeface="Calibri" pitchFamily="34" charset="0"/>
              </a:rPr>
              <a:t>Low volume, low competition</a:t>
            </a:r>
          </a:p>
        </p:txBody>
      </p:sp>
      <p:cxnSp>
        <p:nvCxnSpPr>
          <p:cNvPr id="37897" name="Straight Arrow Connector 8"/>
          <p:cNvCxnSpPr>
            <a:cxnSpLocks noChangeShapeType="1"/>
          </p:cNvCxnSpPr>
          <p:nvPr/>
        </p:nvCxnSpPr>
        <p:spPr bwMode="auto">
          <a:xfrm rot="10800000" flipV="1">
            <a:off x="3657600" y="1295400"/>
            <a:ext cx="762000" cy="457200"/>
          </a:xfrm>
          <a:prstGeom prst="straightConnector1">
            <a:avLst/>
          </a:prstGeom>
          <a:noFill/>
          <a:ln w="25400" algn="ctr">
            <a:solidFill>
              <a:srgbClr val="948A54"/>
            </a:solidFill>
            <a:prstDash val="dash"/>
            <a:round/>
            <a:headEnd/>
            <a:tailEnd type="triangle" w="med" len="med"/>
          </a:ln>
        </p:spPr>
      </p:cxnSp>
      <p:cxnSp>
        <p:nvCxnSpPr>
          <p:cNvPr id="37898" name="Straight Arrow Connector 12"/>
          <p:cNvCxnSpPr>
            <a:cxnSpLocks noChangeShapeType="1"/>
          </p:cNvCxnSpPr>
          <p:nvPr/>
        </p:nvCxnSpPr>
        <p:spPr bwMode="auto">
          <a:xfrm>
            <a:off x="4495800" y="1295400"/>
            <a:ext cx="762000" cy="457200"/>
          </a:xfrm>
          <a:prstGeom prst="straightConnector1">
            <a:avLst/>
          </a:prstGeom>
          <a:noFill/>
          <a:ln w="25400" algn="ctr">
            <a:solidFill>
              <a:srgbClr val="948A54"/>
            </a:solidFill>
            <a:prstDash val="dash"/>
            <a:round/>
            <a:headEnd/>
            <a:tailEnd type="triangle" w="med" len="med"/>
          </a:ln>
        </p:spPr>
      </p:cxnSp>
      <p:cxnSp>
        <p:nvCxnSpPr>
          <p:cNvPr id="37899" name="Straight Arrow Connector 17"/>
          <p:cNvCxnSpPr>
            <a:cxnSpLocks noChangeShapeType="1"/>
            <a:endCxn id="37900" idx="0"/>
          </p:cNvCxnSpPr>
          <p:nvPr/>
        </p:nvCxnSpPr>
        <p:spPr bwMode="auto">
          <a:xfrm rot="5400000">
            <a:off x="6168699" y="2280910"/>
            <a:ext cx="465792" cy="1589"/>
          </a:xfrm>
          <a:prstGeom prst="straightConnector1">
            <a:avLst/>
          </a:prstGeom>
          <a:noFill/>
          <a:ln w="12700" algn="ctr">
            <a:solidFill>
              <a:srgbClr val="948A54"/>
            </a:solidFill>
            <a:prstDash val="dash"/>
            <a:round/>
            <a:headEnd/>
            <a:tailEnd type="triangle" w="med" len="med"/>
          </a:ln>
        </p:spPr>
      </p:cxnSp>
      <p:sp>
        <p:nvSpPr>
          <p:cNvPr id="37900" name="TextBox 19"/>
          <p:cNvSpPr txBox="1">
            <a:spLocks noChangeArrowheads="1"/>
          </p:cNvSpPr>
          <p:nvPr/>
        </p:nvSpPr>
        <p:spPr bwMode="auto">
          <a:xfrm>
            <a:off x="5181600" y="2514600"/>
            <a:ext cx="2438400" cy="523220"/>
          </a:xfrm>
          <a:prstGeom prst="rect">
            <a:avLst/>
          </a:prstGeom>
          <a:noFill/>
          <a:ln w="9525">
            <a:solidFill>
              <a:srgbClr val="C00000"/>
            </a:solidFill>
            <a:miter lim="800000"/>
            <a:headEnd/>
            <a:tailEnd/>
          </a:ln>
        </p:spPr>
        <p:txBody>
          <a:bodyPr>
            <a:spAutoFit/>
          </a:bodyPr>
          <a:lstStyle/>
          <a:p>
            <a:pPr algn="ctr"/>
            <a:r>
              <a:rPr lang="en-US" b="1" dirty="0" smtClean="0">
                <a:latin typeface="Calibri" pitchFamily="34" charset="0"/>
              </a:rPr>
              <a:t>Do Not Pursue</a:t>
            </a:r>
          </a:p>
          <a:p>
            <a:pPr algn="ctr"/>
            <a:r>
              <a:rPr lang="en-US" b="1" dirty="0" smtClean="0">
                <a:latin typeface="Calibri" pitchFamily="34" charset="0"/>
              </a:rPr>
              <a:t>(</a:t>
            </a:r>
            <a:r>
              <a:rPr lang="en-US" b="1" dirty="0">
                <a:latin typeface="Calibri" pitchFamily="34" charset="0"/>
              </a:rPr>
              <a:t>may rank organically)</a:t>
            </a:r>
          </a:p>
        </p:txBody>
      </p:sp>
      <p:cxnSp>
        <p:nvCxnSpPr>
          <p:cNvPr id="37901" name="Straight Arrow Connector 20"/>
          <p:cNvCxnSpPr>
            <a:cxnSpLocks noChangeShapeType="1"/>
          </p:cNvCxnSpPr>
          <p:nvPr/>
        </p:nvCxnSpPr>
        <p:spPr bwMode="auto">
          <a:xfrm rot="5400000">
            <a:off x="1983582" y="2284412"/>
            <a:ext cx="453232" cy="795"/>
          </a:xfrm>
          <a:prstGeom prst="straightConnector1">
            <a:avLst/>
          </a:prstGeom>
          <a:noFill/>
          <a:ln w="25400" algn="ctr">
            <a:solidFill>
              <a:srgbClr val="948A54"/>
            </a:solidFill>
            <a:prstDash val="dash"/>
            <a:round/>
            <a:headEnd/>
            <a:tailEnd type="triangle" w="med" len="med"/>
          </a:ln>
        </p:spPr>
      </p:cxnSp>
      <p:sp>
        <p:nvSpPr>
          <p:cNvPr id="37903" name="TextBox 22"/>
          <p:cNvSpPr txBox="1">
            <a:spLocks noChangeArrowheads="1"/>
          </p:cNvSpPr>
          <p:nvPr/>
        </p:nvSpPr>
        <p:spPr bwMode="auto">
          <a:xfrm>
            <a:off x="1066800" y="2438400"/>
            <a:ext cx="2286000" cy="735747"/>
          </a:xfrm>
          <a:prstGeom prst="ellipse">
            <a:avLst/>
          </a:prstGeom>
          <a:noFill/>
          <a:ln w="9525">
            <a:solidFill>
              <a:srgbClr val="948A54"/>
            </a:solidFill>
            <a:miter lim="800000"/>
            <a:headEnd/>
            <a:tailEnd/>
          </a:ln>
        </p:spPr>
        <p:txBody>
          <a:bodyPr wrap="square">
            <a:spAutoFit/>
          </a:bodyPr>
          <a:lstStyle/>
          <a:p>
            <a:pPr algn="ctr"/>
            <a:r>
              <a:rPr lang="en-US" b="1" dirty="0">
                <a:latin typeface="Calibri" pitchFamily="34" charset="0"/>
              </a:rPr>
              <a:t>Is the keyword on equity?</a:t>
            </a:r>
          </a:p>
        </p:txBody>
      </p:sp>
      <p:cxnSp>
        <p:nvCxnSpPr>
          <p:cNvPr id="37905" name="Straight Arrow Connector 24"/>
          <p:cNvCxnSpPr>
            <a:cxnSpLocks noChangeShapeType="1"/>
          </p:cNvCxnSpPr>
          <p:nvPr/>
        </p:nvCxnSpPr>
        <p:spPr bwMode="auto">
          <a:xfrm rot="5400000">
            <a:off x="952504" y="3543300"/>
            <a:ext cx="1523997" cy="838201"/>
          </a:xfrm>
          <a:prstGeom prst="straightConnector1">
            <a:avLst/>
          </a:prstGeom>
          <a:noFill/>
          <a:ln w="25400" algn="ctr">
            <a:solidFill>
              <a:srgbClr val="948A54"/>
            </a:solidFill>
            <a:prstDash val="dash"/>
            <a:round/>
            <a:headEnd/>
            <a:tailEnd type="triangle" w="med" len="med"/>
          </a:ln>
        </p:spPr>
      </p:cxnSp>
      <p:sp>
        <p:nvSpPr>
          <p:cNvPr id="37906" name="TextBox 27"/>
          <p:cNvSpPr txBox="1">
            <a:spLocks noChangeArrowheads="1"/>
          </p:cNvSpPr>
          <p:nvPr/>
        </p:nvSpPr>
        <p:spPr bwMode="auto">
          <a:xfrm>
            <a:off x="0" y="4724400"/>
            <a:ext cx="2438400" cy="1038701"/>
          </a:xfrm>
          <a:prstGeom prst="ellipse">
            <a:avLst/>
          </a:prstGeom>
          <a:noFill/>
          <a:ln w="9525">
            <a:solidFill>
              <a:srgbClr val="948A54"/>
            </a:solidFill>
            <a:miter lim="800000"/>
            <a:headEnd/>
            <a:tailEnd/>
          </a:ln>
        </p:spPr>
        <p:txBody>
          <a:bodyPr wrap="square">
            <a:spAutoFit/>
          </a:bodyPr>
          <a:lstStyle/>
          <a:p>
            <a:pPr algn="ctr"/>
            <a:r>
              <a:rPr lang="en-US" b="1" dirty="0">
                <a:latin typeface="Calibri" pitchFamily="34" charset="0"/>
              </a:rPr>
              <a:t>Do we have the content to support it?</a:t>
            </a:r>
          </a:p>
        </p:txBody>
      </p:sp>
      <p:sp>
        <p:nvSpPr>
          <p:cNvPr id="37907" name="TextBox 28"/>
          <p:cNvSpPr txBox="1">
            <a:spLocks noChangeArrowheads="1"/>
          </p:cNvSpPr>
          <p:nvPr/>
        </p:nvSpPr>
        <p:spPr bwMode="auto">
          <a:xfrm>
            <a:off x="1371600" y="3276600"/>
            <a:ext cx="533400" cy="307975"/>
          </a:xfrm>
          <a:prstGeom prst="rect">
            <a:avLst/>
          </a:prstGeom>
          <a:noFill/>
          <a:ln w="9525">
            <a:noFill/>
            <a:miter lim="800000"/>
            <a:headEnd/>
            <a:tailEnd/>
          </a:ln>
        </p:spPr>
        <p:txBody>
          <a:bodyPr>
            <a:spAutoFit/>
          </a:bodyPr>
          <a:lstStyle/>
          <a:p>
            <a:r>
              <a:rPr lang="en-US" b="1" dirty="0">
                <a:latin typeface="Calibri" pitchFamily="34" charset="0"/>
              </a:rPr>
              <a:t>Yes</a:t>
            </a:r>
          </a:p>
        </p:txBody>
      </p:sp>
      <p:cxnSp>
        <p:nvCxnSpPr>
          <p:cNvPr id="37908" name="Straight Arrow Connector 30"/>
          <p:cNvCxnSpPr>
            <a:cxnSpLocks noChangeShapeType="1"/>
            <a:stCxn id="37906" idx="6"/>
          </p:cNvCxnSpPr>
          <p:nvPr/>
        </p:nvCxnSpPr>
        <p:spPr bwMode="auto">
          <a:xfrm flipV="1">
            <a:off x="2438400" y="4572001"/>
            <a:ext cx="609600" cy="671750"/>
          </a:xfrm>
          <a:prstGeom prst="straightConnector1">
            <a:avLst/>
          </a:prstGeom>
          <a:noFill/>
          <a:ln w="25400" algn="ctr">
            <a:solidFill>
              <a:srgbClr val="948A54"/>
            </a:solidFill>
            <a:prstDash val="dash"/>
            <a:round/>
            <a:headEnd/>
            <a:tailEnd type="triangle" w="med" len="med"/>
          </a:ln>
        </p:spPr>
      </p:cxnSp>
      <p:sp>
        <p:nvSpPr>
          <p:cNvPr id="37909" name="TextBox 31"/>
          <p:cNvSpPr txBox="1">
            <a:spLocks noChangeArrowheads="1"/>
          </p:cNvSpPr>
          <p:nvPr/>
        </p:nvSpPr>
        <p:spPr bwMode="auto">
          <a:xfrm>
            <a:off x="2362200" y="4645025"/>
            <a:ext cx="609600" cy="307975"/>
          </a:xfrm>
          <a:prstGeom prst="rect">
            <a:avLst/>
          </a:prstGeom>
          <a:noFill/>
          <a:ln w="9525">
            <a:noFill/>
            <a:miter lim="800000"/>
            <a:headEnd/>
            <a:tailEnd/>
          </a:ln>
        </p:spPr>
        <p:txBody>
          <a:bodyPr>
            <a:spAutoFit/>
          </a:bodyPr>
          <a:lstStyle/>
          <a:p>
            <a:r>
              <a:rPr lang="en-US" b="1" dirty="0">
                <a:latin typeface="Calibri" pitchFamily="34" charset="0"/>
              </a:rPr>
              <a:t>Yes</a:t>
            </a:r>
          </a:p>
        </p:txBody>
      </p:sp>
      <p:sp>
        <p:nvSpPr>
          <p:cNvPr id="37910" name="TextBox 32"/>
          <p:cNvSpPr txBox="1">
            <a:spLocks noChangeArrowheads="1"/>
          </p:cNvSpPr>
          <p:nvPr/>
        </p:nvSpPr>
        <p:spPr bwMode="auto">
          <a:xfrm>
            <a:off x="2438400" y="5562600"/>
            <a:ext cx="609600" cy="307975"/>
          </a:xfrm>
          <a:prstGeom prst="rect">
            <a:avLst/>
          </a:prstGeom>
          <a:noFill/>
          <a:ln w="9525">
            <a:noFill/>
            <a:miter lim="800000"/>
            <a:headEnd/>
            <a:tailEnd/>
          </a:ln>
        </p:spPr>
        <p:txBody>
          <a:bodyPr>
            <a:spAutoFit/>
          </a:bodyPr>
          <a:lstStyle/>
          <a:p>
            <a:r>
              <a:rPr lang="en-US" b="1" dirty="0">
                <a:latin typeface="Calibri" pitchFamily="34" charset="0"/>
              </a:rPr>
              <a:t>No</a:t>
            </a:r>
          </a:p>
        </p:txBody>
      </p:sp>
      <p:sp>
        <p:nvSpPr>
          <p:cNvPr id="37913" name="TextBox 35"/>
          <p:cNvSpPr txBox="1">
            <a:spLocks noChangeArrowheads="1"/>
          </p:cNvSpPr>
          <p:nvPr/>
        </p:nvSpPr>
        <p:spPr bwMode="auto">
          <a:xfrm>
            <a:off x="2971800" y="3273425"/>
            <a:ext cx="990600" cy="307975"/>
          </a:xfrm>
          <a:prstGeom prst="rect">
            <a:avLst/>
          </a:prstGeom>
          <a:noFill/>
          <a:ln w="9525">
            <a:noFill/>
            <a:miter lim="800000"/>
            <a:headEnd/>
            <a:tailEnd/>
          </a:ln>
        </p:spPr>
        <p:txBody>
          <a:bodyPr>
            <a:spAutoFit/>
          </a:bodyPr>
          <a:lstStyle/>
          <a:p>
            <a:r>
              <a:rPr lang="en-US" b="1" dirty="0" smtClean="0">
                <a:latin typeface="Calibri" pitchFamily="34" charset="0"/>
              </a:rPr>
              <a:t>No</a:t>
            </a:r>
            <a:endParaRPr lang="en-US" b="1" dirty="0">
              <a:latin typeface="Calibri" pitchFamily="34" charset="0"/>
            </a:endParaRPr>
          </a:p>
        </p:txBody>
      </p:sp>
      <p:sp>
        <p:nvSpPr>
          <p:cNvPr id="37914" name="TextBox 36"/>
          <p:cNvSpPr txBox="1">
            <a:spLocks noChangeArrowheads="1"/>
          </p:cNvSpPr>
          <p:nvPr/>
        </p:nvSpPr>
        <p:spPr bwMode="auto">
          <a:xfrm>
            <a:off x="2362200" y="3733800"/>
            <a:ext cx="1676400" cy="307975"/>
          </a:xfrm>
          <a:prstGeom prst="rect">
            <a:avLst/>
          </a:prstGeom>
          <a:noFill/>
          <a:ln w="9525">
            <a:solidFill>
              <a:srgbClr val="C00000"/>
            </a:solidFill>
            <a:miter lim="800000"/>
            <a:headEnd/>
            <a:tailEnd/>
          </a:ln>
        </p:spPr>
        <p:txBody>
          <a:bodyPr>
            <a:spAutoFit/>
          </a:bodyPr>
          <a:lstStyle/>
          <a:p>
            <a:pPr algn="ctr"/>
            <a:r>
              <a:rPr lang="en-US" b="1" dirty="0">
                <a:latin typeface="Calibri" pitchFamily="34" charset="0"/>
              </a:rPr>
              <a:t>Do Not Pursue</a:t>
            </a:r>
          </a:p>
        </p:txBody>
      </p:sp>
      <p:cxnSp>
        <p:nvCxnSpPr>
          <p:cNvPr id="37915" name="Straight Arrow Connector 43"/>
          <p:cNvCxnSpPr>
            <a:cxnSpLocks noChangeShapeType="1"/>
            <a:endCxn id="37917" idx="1"/>
          </p:cNvCxnSpPr>
          <p:nvPr/>
        </p:nvCxnSpPr>
        <p:spPr bwMode="auto">
          <a:xfrm>
            <a:off x="2438400" y="5257800"/>
            <a:ext cx="642938" cy="621507"/>
          </a:xfrm>
          <a:prstGeom prst="straightConnector1">
            <a:avLst/>
          </a:prstGeom>
          <a:noFill/>
          <a:ln w="25400" algn="ctr">
            <a:solidFill>
              <a:srgbClr val="948A54"/>
            </a:solidFill>
            <a:prstDash val="dash"/>
            <a:round/>
            <a:headEnd/>
            <a:tailEnd type="triangle" w="med" len="med"/>
          </a:ln>
        </p:spPr>
      </p:cxnSp>
      <p:sp>
        <p:nvSpPr>
          <p:cNvPr id="37916" name="TextBox 45"/>
          <p:cNvSpPr txBox="1">
            <a:spLocks noChangeArrowheads="1"/>
          </p:cNvSpPr>
          <p:nvPr/>
        </p:nvSpPr>
        <p:spPr bwMode="auto">
          <a:xfrm>
            <a:off x="7391400" y="3896380"/>
            <a:ext cx="1371600" cy="523220"/>
          </a:xfrm>
          <a:prstGeom prst="rect">
            <a:avLst/>
          </a:prstGeom>
          <a:noFill/>
          <a:ln w="9525">
            <a:noFill/>
            <a:miter lim="800000"/>
            <a:headEnd/>
            <a:tailEnd/>
          </a:ln>
        </p:spPr>
        <p:txBody>
          <a:bodyPr>
            <a:spAutoFit/>
          </a:bodyPr>
          <a:lstStyle/>
          <a:p>
            <a:pPr algn="ctr"/>
            <a:r>
              <a:rPr lang="en-US" b="1" dirty="0">
                <a:latin typeface="Calibri" pitchFamily="34" charset="0"/>
              </a:rPr>
              <a:t>Select &amp; Utilize Gold Keyword</a:t>
            </a:r>
          </a:p>
        </p:txBody>
      </p:sp>
      <p:sp>
        <p:nvSpPr>
          <p:cNvPr id="37917" name="TextBox 46"/>
          <p:cNvSpPr txBox="1">
            <a:spLocks noChangeArrowheads="1"/>
          </p:cNvSpPr>
          <p:nvPr/>
        </p:nvSpPr>
        <p:spPr bwMode="auto">
          <a:xfrm>
            <a:off x="3081338" y="5510213"/>
            <a:ext cx="1447800" cy="738187"/>
          </a:xfrm>
          <a:prstGeom prst="rect">
            <a:avLst/>
          </a:prstGeom>
          <a:noFill/>
          <a:ln w="9525">
            <a:solidFill>
              <a:srgbClr val="948A54"/>
            </a:solidFill>
            <a:miter lim="800000"/>
            <a:headEnd/>
            <a:tailEnd/>
          </a:ln>
        </p:spPr>
        <p:txBody>
          <a:bodyPr>
            <a:spAutoFit/>
          </a:bodyPr>
          <a:lstStyle/>
          <a:p>
            <a:pPr algn="ctr"/>
            <a:r>
              <a:rPr lang="en-US" b="1" dirty="0">
                <a:latin typeface="Calibri" pitchFamily="34" charset="0"/>
              </a:rPr>
              <a:t>Create Supporting Content</a:t>
            </a:r>
          </a:p>
        </p:txBody>
      </p:sp>
      <p:cxnSp>
        <p:nvCxnSpPr>
          <p:cNvPr id="37918" name="Straight Arrow Connector 51"/>
          <p:cNvCxnSpPr>
            <a:cxnSpLocks noChangeShapeType="1"/>
            <a:stCxn id="37917" idx="0"/>
            <a:endCxn id="37919" idx="2"/>
          </p:cNvCxnSpPr>
          <p:nvPr/>
        </p:nvCxnSpPr>
        <p:spPr bwMode="auto">
          <a:xfrm rot="5400000" flipH="1" flipV="1">
            <a:off x="3490913" y="5191126"/>
            <a:ext cx="633413" cy="4762"/>
          </a:xfrm>
          <a:prstGeom prst="straightConnector1">
            <a:avLst/>
          </a:prstGeom>
          <a:noFill/>
          <a:ln w="25400" algn="ctr">
            <a:solidFill>
              <a:srgbClr val="948A54"/>
            </a:solidFill>
            <a:prstDash val="dash"/>
            <a:round/>
            <a:headEnd/>
            <a:tailEnd type="triangle" w="med" len="med"/>
          </a:ln>
        </p:spPr>
      </p:cxnSp>
      <p:sp>
        <p:nvSpPr>
          <p:cNvPr id="37919" name="TextBox 58"/>
          <p:cNvSpPr txBox="1">
            <a:spLocks noChangeArrowheads="1"/>
          </p:cNvSpPr>
          <p:nvPr/>
        </p:nvSpPr>
        <p:spPr bwMode="auto">
          <a:xfrm>
            <a:off x="3048000" y="4353580"/>
            <a:ext cx="1524000" cy="523220"/>
          </a:xfrm>
          <a:prstGeom prst="rect">
            <a:avLst/>
          </a:prstGeom>
          <a:noFill/>
          <a:ln w="9525">
            <a:solidFill>
              <a:srgbClr val="948A54"/>
            </a:solidFill>
            <a:miter lim="800000"/>
            <a:headEnd/>
            <a:tailEnd/>
          </a:ln>
        </p:spPr>
        <p:txBody>
          <a:bodyPr>
            <a:spAutoFit/>
          </a:bodyPr>
          <a:lstStyle/>
          <a:p>
            <a:pPr algn="ctr"/>
            <a:r>
              <a:rPr lang="en-US" b="1" dirty="0">
                <a:latin typeface="Calibri" pitchFamily="34" charset="0"/>
              </a:rPr>
              <a:t>Run Keyword Test in Paid Search</a:t>
            </a:r>
          </a:p>
        </p:txBody>
      </p:sp>
      <p:cxnSp>
        <p:nvCxnSpPr>
          <p:cNvPr id="37920" name="Straight Arrow Connector 59"/>
          <p:cNvCxnSpPr>
            <a:cxnSpLocks noChangeShapeType="1"/>
            <a:stCxn id="37925" idx="6"/>
            <a:endCxn id="56" idx="3"/>
          </p:cNvCxnSpPr>
          <p:nvPr/>
        </p:nvCxnSpPr>
        <p:spPr bwMode="auto">
          <a:xfrm flipV="1">
            <a:off x="6858000" y="4395367"/>
            <a:ext cx="680385" cy="266883"/>
          </a:xfrm>
          <a:prstGeom prst="straightConnector1">
            <a:avLst/>
          </a:prstGeom>
          <a:noFill/>
          <a:ln w="25400" algn="ctr">
            <a:solidFill>
              <a:srgbClr val="948A54"/>
            </a:solidFill>
            <a:prstDash val="dash"/>
            <a:round/>
            <a:headEnd/>
            <a:tailEnd type="triangle" w="med" len="med"/>
          </a:ln>
        </p:spPr>
      </p:cxnSp>
      <p:sp>
        <p:nvSpPr>
          <p:cNvPr id="37921" name="TextBox 60"/>
          <p:cNvSpPr txBox="1">
            <a:spLocks noChangeArrowheads="1"/>
          </p:cNvSpPr>
          <p:nvPr/>
        </p:nvSpPr>
        <p:spPr bwMode="auto">
          <a:xfrm>
            <a:off x="6705600" y="4111625"/>
            <a:ext cx="609600" cy="307975"/>
          </a:xfrm>
          <a:prstGeom prst="rect">
            <a:avLst/>
          </a:prstGeom>
          <a:noFill/>
          <a:ln w="9525">
            <a:noFill/>
            <a:miter lim="800000"/>
            <a:headEnd/>
            <a:tailEnd/>
          </a:ln>
        </p:spPr>
        <p:txBody>
          <a:bodyPr>
            <a:spAutoFit/>
          </a:bodyPr>
          <a:lstStyle/>
          <a:p>
            <a:r>
              <a:rPr lang="en-US" b="1" dirty="0">
                <a:latin typeface="Calibri" pitchFamily="34" charset="0"/>
              </a:rPr>
              <a:t>Yes</a:t>
            </a:r>
          </a:p>
        </p:txBody>
      </p:sp>
      <p:sp>
        <p:nvSpPr>
          <p:cNvPr id="37922" name="TextBox 61"/>
          <p:cNvSpPr txBox="1">
            <a:spLocks noChangeArrowheads="1"/>
          </p:cNvSpPr>
          <p:nvPr/>
        </p:nvSpPr>
        <p:spPr bwMode="auto">
          <a:xfrm>
            <a:off x="6781800" y="4800600"/>
            <a:ext cx="609600" cy="307975"/>
          </a:xfrm>
          <a:prstGeom prst="rect">
            <a:avLst/>
          </a:prstGeom>
          <a:noFill/>
          <a:ln w="9525">
            <a:noFill/>
            <a:miter lim="800000"/>
            <a:headEnd/>
            <a:tailEnd/>
          </a:ln>
        </p:spPr>
        <p:txBody>
          <a:bodyPr>
            <a:spAutoFit/>
          </a:bodyPr>
          <a:lstStyle/>
          <a:p>
            <a:r>
              <a:rPr lang="en-US" b="1" dirty="0">
                <a:latin typeface="Calibri" pitchFamily="34" charset="0"/>
              </a:rPr>
              <a:t>No</a:t>
            </a:r>
          </a:p>
        </p:txBody>
      </p:sp>
      <p:cxnSp>
        <p:nvCxnSpPr>
          <p:cNvPr id="37923" name="Straight Arrow Connector 62"/>
          <p:cNvCxnSpPr>
            <a:cxnSpLocks noChangeShapeType="1"/>
          </p:cNvCxnSpPr>
          <p:nvPr/>
        </p:nvCxnSpPr>
        <p:spPr bwMode="auto">
          <a:xfrm>
            <a:off x="6858000" y="4724400"/>
            <a:ext cx="762000" cy="381000"/>
          </a:xfrm>
          <a:prstGeom prst="straightConnector1">
            <a:avLst/>
          </a:prstGeom>
          <a:noFill/>
          <a:ln w="25400" algn="ctr">
            <a:solidFill>
              <a:srgbClr val="948A54"/>
            </a:solidFill>
            <a:prstDash val="dash"/>
            <a:round/>
            <a:headEnd/>
            <a:tailEnd type="triangle" w="med" len="med"/>
          </a:ln>
        </p:spPr>
      </p:cxnSp>
      <p:cxnSp>
        <p:nvCxnSpPr>
          <p:cNvPr id="37924" name="Straight Arrow Connector 63"/>
          <p:cNvCxnSpPr>
            <a:cxnSpLocks noChangeShapeType="1"/>
          </p:cNvCxnSpPr>
          <p:nvPr/>
        </p:nvCxnSpPr>
        <p:spPr bwMode="auto">
          <a:xfrm>
            <a:off x="4572000" y="4648200"/>
            <a:ext cx="381000" cy="1588"/>
          </a:xfrm>
          <a:prstGeom prst="straightConnector1">
            <a:avLst/>
          </a:prstGeom>
          <a:noFill/>
          <a:ln w="25400" algn="ctr">
            <a:solidFill>
              <a:srgbClr val="948A54"/>
            </a:solidFill>
            <a:prstDash val="dash"/>
            <a:round/>
            <a:headEnd/>
            <a:tailEnd type="triangle" w="med" len="med"/>
          </a:ln>
        </p:spPr>
      </p:cxnSp>
      <p:sp>
        <p:nvSpPr>
          <p:cNvPr id="37925" name="TextBox 65"/>
          <p:cNvSpPr txBox="1">
            <a:spLocks noChangeArrowheads="1"/>
          </p:cNvSpPr>
          <p:nvPr/>
        </p:nvSpPr>
        <p:spPr bwMode="auto">
          <a:xfrm>
            <a:off x="4953000" y="4142899"/>
            <a:ext cx="1905000" cy="1038701"/>
          </a:xfrm>
          <a:prstGeom prst="ellipse">
            <a:avLst/>
          </a:prstGeom>
          <a:noFill/>
          <a:ln w="9525">
            <a:solidFill>
              <a:srgbClr val="948A54"/>
            </a:solidFill>
            <a:miter lim="800000"/>
            <a:headEnd/>
            <a:tailEnd/>
          </a:ln>
        </p:spPr>
        <p:txBody>
          <a:bodyPr wrap="square">
            <a:spAutoFit/>
          </a:bodyPr>
          <a:lstStyle/>
          <a:p>
            <a:pPr algn="ctr"/>
            <a:r>
              <a:rPr lang="en-US" b="1" dirty="0">
                <a:latin typeface="Calibri" pitchFamily="34" charset="0"/>
              </a:rPr>
              <a:t>Is Keyword converting cost effectively?</a:t>
            </a:r>
          </a:p>
        </p:txBody>
      </p:sp>
      <p:sp>
        <p:nvSpPr>
          <p:cNvPr id="37926" name="TextBox 68"/>
          <p:cNvSpPr txBox="1">
            <a:spLocks noChangeArrowheads="1"/>
          </p:cNvSpPr>
          <p:nvPr/>
        </p:nvSpPr>
        <p:spPr bwMode="auto">
          <a:xfrm>
            <a:off x="7162800" y="5105400"/>
            <a:ext cx="1676400" cy="276999"/>
          </a:xfrm>
          <a:prstGeom prst="rect">
            <a:avLst/>
          </a:prstGeom>
          <a:noFill/>
          <a:ln w="9525">
            <a:solidFill>
              <a:srgbClr val="C00000"/>
            </a:solidFill>
            <a:miter lim="800000"/>
            <a:headEnd/>
            <a:tailEnd/>
          </a:ln>
        </p:spPr>
        <p:txBody>
          <a:bodyPr>
            <a:spAutoFit/>
          </a:bodyPr>
          <a:lstStyle/>
          <a:p>
            <a:pPr algn="ctr"/>
            <a:r>
              <a:rPr lang="en-US" sz="1200" b="1" dirty="0">
                <a:latin typeface="Calibri" pitchFamily="34" charset="0"/>
              </a:rPr>
              <a:t>Do Not </a:t>
            </a:r>
            <a:r>
              <a:rPr lang="en-US" sz="1200" b="1" dirty="0" smtClean="0">
                <a:latin typeface="Calibri" pitchFamily="34" charset="0"/>
              </a:rPr>
              <a:t>Pursue </a:t>
            </a:r>
            <a:endParaRPr lang="en-US" sz="1200" b="1" dirty="0">
              <a:latin typeface="Calibri" pitchFamily="34" charset="0"/>
            </a:endParaRPr>
          </a:p>
        </p:txBody>
      </p:sp>
      <p:cxnSp>
        <p:nvCxnSpPr>
          <p:cNvPr id="40" name="Straight Arrow Connector 20"/>
          <p:cNvCxnSpPr>
            <a:cxnSpLocks noChangeShapeType="1"/>
            <a:stCxn id="37903" idx="4"/>
          </p:cNvCxnSpPr>
          <p:nvPr/>
        </p:nvCxnSpPr>
        <p:spPr bwMode="auto">
          <a:xfrm rot="16200000" flipH="1">
            <a:off x="2349074" y="3034873"/>
            <a:ext cx="559653" cy="838200"/>
          </a:xfrm>
          <a:prstGeom prst="straightConnector1">
            <a:avLst/>
          </a:prstGeom>
          <a:noFill/>
          <a:ln w="25400" algn="ctr">
            <a:solidFill>
              <a:srgbClr val="948A54"/>
            </a:solidFill>
            <a:prstDash val="dash"/>
            <a:round/>
            <a:headEnd/>
            <a:tailEnd type="triangle" w="med" len="med"/>
          </a:ln>
        </p:spPr>
      </p:cxnSp>
      <p:sp>
        <p:nvSpPr>
          <p:cNvPr id="39"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36" name="Chevron 35"/>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Rich Media</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 Overview</a:t>
            </a:r>
          </a:p>
        </p:txBody>
      </p:sp>
      <p:sp>
        <p:nvSpPr>
          <p:cNvPr id="11" name="Content Placeholder 2"/>
          <p:cNvSpPr txBox="1">
            <a:spLocks/>
          </p:cNvSpPr>
          <p:nvPr/>
        </p:nvSpPr>
        <p:spPr>
          <a:xfrm>
            <a:off x="457200" y="1524000"/>
            <a:ext cx="6248400" cy="1447800"/>
          </a:xfrm>
          <a:prstGeom prst="rect">
            <a:avLst/>
          </a:prstGeom>
        </p:spPr>
        <p:txBody>
          <a:bodyPr/>
          <a:lstStyle/>
          <a:p>
            <a:pPr eaLnBrk="0" hangingPunct="0">
              <a:spcBef>
                <a:spcPts val="0"/>
              </a:spcBef>
              <a:buClr>
                <a:srgbClr val="BA0000"/>
              </a:buClr>
              <a:defRPr/>
            </a:pPr>
            <a:r>
              <a:rPr lang="en-US" sz="1600" kern="0" dirty="0" smtClean="0">
                <a:latin typeface="Calibri"/>
                <a:cs typeface="Arial" pitchFamily="34" charset="0"/>
              </a:rPr>
              <a:t>Rich Media, such as Flash, JavaScript, and Images, are tools to create visually dynamic formatting and content for websites. They provide developers with an easy way to deliver online content in a visually appealing and interactive manner. </a:t>
            </a:r>
          </a:p>
          <a:p>
            <a:pPr eaLnBrk="0" hangingPunct="0">
              <a:spcBef>
                <a:spcPts val="0"/>
              </a:spcBef>
              <a:buClr>
                <a:srgbClr val="BA0000"/>
              </a:buClr>
              <a:defRPr/>
            </a:pPr>
            <a:endParaRPr lang="en-US" sz="1600" kern="0" dirty="0" smtClean="0">
              <a:latin typeface="Calibri"/>
              <a:cs typeface="Arial" pitchFamily="34" charset="0"/>
            </a:endParaRPr>
          </a:p>
          <a:p>
            <a:pPr eaLnBrk="0" hangingPunct="0">
              <a:spcBef>
                <a:spcPts val="0"/>
              </a:spcBef>
              <a:buClr>
                <a:srgbClr val="BA0000"/>
              </a:buClr>
              <a:defRPr/>
            </a:pPr>
            <a:endParaRPr lang="en-US" sz="1600" kern="0" dirty="0" smtClean="0">
              <a:latin typeface="Calibri"/>
              <a:cs typeface="Arial" pitchFamily="34" charset="0"/>
            </a:endParaRPr>
          </a:p>
        </p:txBody>
      </p:sp>
      <p:pic>
        <p:nvPicPr>
          <p:cNvPr id="13" name="Picture 2"/>
          <p:cNvPicPr>
            <a:picLocks noChangeAspect="1" noChangeArrowheads="1"/>
          </p:cNvPicPr>
          <p:nvPr/>
        </p:nvPicPr>
        <p:blipFill>
          <a:blip r:embed="rId3" cstate="print"/>
          <a:srcRect/>
          <a:stretch>
            <a:fillRect/>
          </a:stretch>
        </p:blipFill>
        <p:spPr bwMode="auto">
          <a:xfrm>
            <a:off x="7162800" y="1447800"/>
            <a:ext cx="1447800" cy="1539000"/>
          </a:xfrm>
          <a:prstGeom prst="rect">
            <a:avLst/>
          </a:prstGeom>
          <a:noFill/>
          <a:ln w="9525">
            <a:noFill/>
            <a:miter lim="800000"/>
            <a:headEnd/>
            <a:tailEnd/>
          </a:ln>
        </p:spPr>
      </p:pic>
      <p:sp>
        <p:nvSpPr>
          <p:cNvPr id="15" name="Content Placeholder 2"/>
          <p:cNvSpPr txBox="1">
            <a:spLocks/>
          </p:cNvSpPr>
          <p:nvPr/>
        </p:nvSpPr>
        <p:spPr>
          <a:xfrm>
            <a:off x="457200" y="4648200"/>
            <a:ext cx="6096000" cy="1447800"/>
          </a:xfrm>
          <a:prstGeom prst="rect">
            <a:avLst/>
          </a:prstGeom>
        </p:spPr>
        <p:txBody>
          <a:bodyPr/>
          <a:lstStyle/>
          <a:p>
            <a:pPr eaLnBrk="0" hangingPunct="0">
              <a:spcBef>
                <a:spcPts val="0"/>
              </a:spcBef>
              <a:buClr>
                <a:srgbClr val="BA0000"/>
              </a:buClr>
              <a:defRPr/>
            </a:pPr>
            <a:r>
              <a:rPr lang="en-US" sz="1600" kern="0" dirty="0" smtClean="0">
                <a:latin typeface="Calibri"/>
                <a:cs typeface="Arial" pitchFamily="34" charset="0"/>
              </a:rPr>
              <a:t>This does not mean that Rich Media should be avoided altogether. It simply means that any content embedded in these types of files should also be available in text format, or it will not be accessible by most search engine spiders.</a:t>
            </a:r>
          </a:p>
        </p:txBody>
      </p:sp>
      <p:pic>
        <p:nvPicPr>
          <p:cNvPr id="7170" name="Picture 2"/>
          <p:cNvPicPr>
            <a:picLocks noChangeAspect="1" noChangeArrowheads="1"/>
          </p:cNvPicPr>
          <p:nvPr/>
        </p:nvPicPr>
        <p:blipFill>
          <a:blip r:embed="rId4" cstate="print"/>
          <a:srcRect/>
          <a:stretch>
            <a:fillRect/>
          </a:stretch>
        </p:blipFill>
        <p:spPr bwMode="auto">
          <a:xfrm>
            <a:off x="533400" y="2895600"/>
            <a:ext cx="1895475" cy="15811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6" name="Content Placeholder 2"/>
          <p:cNvSpPr>
            <a:spLocks noGrp="1"/>
          </p:cNvSpPr>
          <p:nvPr>
            <p:ph idx="1"/>
          </p:nvPr>
        </p:nvSpPr>
        <p:spPr>
          <a:xfrm>
            <a:off x="2819400" y="3048000"/>
            <a:ext cx="6019800" cy="1066800"/>
          </a:xfrm>
        </p:spPr>
        <p:txBody>
          <a:bodyPr/>
          <a:lstStyle/>
          <a:p>
            <a:pPr marL="0" indent="0">
              <a:spcBef>
                <a:spcPts val="0"/>
              </a:spcBef>
            </a:pPr>
            <a:r>
              <a:rPr lang="en-US" sz="1600" dirty="0" smtClean="0">
                <a:solidFill>
                  <a:schemeClr val="tx1"/>
                </a:solidFill>
                <a:latin typeface="+mn-lt"/>
                <a:cs typeface="Arial" pitchFamily="34" charset="0"/>
              </a:rPr>
              <a:t>Rich Media </a:t>
            </a:r>
            <a:r>
              <a:rPr lang="en-US" sz="1600" dirty="0" smtClean="0">
                <a:cs typeface="Arial" pitchFamily="34" charset="0"/>
              </a:rPr>
              <a:t>can have negative impacts on a website’s organic visibility if used incorrectly. Content located in Rich Media is, for the most part, invisible to search engine spiders. </a:t>
            </a:r>
            <a:endParaRPr lang="en-US" sz="1600" dirty="0" smtClean="0">
              <a:solidFill>
                <a:schemeClr val="tx1"/>
              </a:solidFill>
              <a:latin typeface="+mn-lt"/>
              <a:cs typeface="Arial" pitchFamily="34" charset="0"/>
            </a:endParaRPr>
          </a:p>
        </p:txBody>
      </p:sp>
      <p:pic>
        <p:nvPicPr>
          <p:cNvPr id="7172" name="Picture 4"/>
          <p:cNvPicPr>
            <a:picLocks noChangeAspect="1" noChangeArrowheads="1"/>
          </p:cNvPicPr>
          <p:nvPr/>
        </p:nvPicPr>
        <p:blipFill>
          <a:blip r:embed="rId5" cstate="print"/>
          <a:srcRect/>
          <a:stretch>
            <a:fillRect/>
          </a:stretch>
        </p:blipFill>
        <p:spPr bwMode="auto">
          <a:xfrm>
            <a:off x="6553200" y="4419600"/>
            <a:ext cx="2338387" cy="13373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Rich Media</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a:t>
            </a:r>
          </a:p>
        </p:txBody>
      </p:sp>
      <p:pic>
        <p:nvPicPr>
          <p:cNvPr id="3077" name="Picture 5"/>
          <p:cNvPicPr>
            <a:picLocks noChangeAspect="1" noChangeArrowheads="1"/>
          </p:cNvPicPr>
          <p:nvPr/>
        </p:nvPicPr>
        <p:blipFill>
          <a:blip r:embed="rId3" cstate="print"/>
          <a:srcRect/>
          <a:stretch>
            <a:fillRect/>
          </a:stretch>
        </p:blipFill>
        <p:spPr bwMode="auto">
          <a:xfrm>
            <a:off x="3124200" y="4724400"/>
            <a:ext cx="2514600" cy="141869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078" name="Picture 6"/>
          <p:cNvPicPr>
            <a:picLocks noChangeAspect="1" noChangeArrowheads="1"/>
          </p:cNvPicPr>
          <p:nvPr/>
        </p:nvPicPr>
        <p:blipFill>
          <a:blip r:embed="rId4" cstate="print"/>
          <a:srcRect/>
          <a:stretch>
            <a:fillRect/>
          </a:stretch>
        </p:blipFill>
        <p:spPr bwMode="auto">
          <a:xfrm>
            <a:off x="6172200" y="4724400"/>
            <a:ext cx="2438400" cy="14119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p:cNvPicPr>
            <a:picLocks noChangeAspect="1" noChangeArrowheads="1"/>
          </p:cNvPicPr>
          <p:nvPr/>
        </p:nvPicPr>
        <p:blipFill>
          <a:blip r:embed="rId5" cstate="print"/>
          <a:srcRect/>
          <a:stretch>
            <a:fillRect/>
          </a:stretch>
        </p:blipFill>
        <p:spPr bwMode="auto">
          <a:xfrm>
            <a:off x="4267200" y="1752600"/>
            <a:ext cx="3124200" cy="8999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Rounded Rectangle 19"/>
          <p:cNvSpPr/>
          <p:nvPr/>
        </p:nvSpPr>
        <p:spPr bwMode="auto">
          <a:xfrm>
            <a:off x="228600" y="18288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Image-Based Content on Olay Professional Page</a:t>
            </a:r>
          </a:p>
        </p:txBody>
      </p:sp>
      <p:sp>
        <p:nvSpPr>
          <p:cNvPr id="25" name="Rounded Rectangle 24"/>
          <p:cNvSpPr/>
          <p:nvPr/>
        </p:nvSpPr>
        <p:spPr bwMode="auto">
          <a:xfrm>
            <a:off x="228600" y="33528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JavaScript Links on All Product Page</a:t>
            </a:r>
          </a:p>
        </p:txBody>
      </p:sp>
      <p:pic>
        <p:nvPicPr>
          <p:cNvPr id="5128" name="Picture 8"/>
          <p:cNvPicPr>
            <a:picLocks noChangeAspect="1" noChangeArrowheads="1"/>
          </p:cNvPicPr>
          <p:nvPr/>
        </p:nvPicPr>
        <p:blipFill>
          <a:blip r:embed="rId6" cstate="print"/>
          <a:srcRect/>
          <a:stretch>
            <a:fillRect/>
          </a:stretch>
        </p:blipFill>
        <p:spPr bwMode="auto">
          <a:xfrm>
            <a:off x="6172200" y="3124200"/>
            <a:ext cx="1943100" cy="1295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6" name="Rounded Rectangle 35"/>
          <p:cNvSpPr/>
          <p:nvPr/>
        </p:nvSpPr>
        <p:spPr bwMode="auto">
          <a:xfrm>
            <a:off x="228600" y="49530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Flash-Based Content on Olay Home Page</a:t>
            </a:r>
          </a:p>
        </p:txBody>
      </p:sp>
      <p:sp>
        <p:nvSpPr>
          <p:cNvPr id="37" name="Right Arrow 36"/>
          <p:cNvSpPr/>
          <p:nvPr/>
        </p:nvSpPr>
        <p:spPr bwMode="auto">
          <a:xfrm>
            <a:off x="5410200" y="5181600"/>
            <a:ext cx="990600" cy="609600"/>
          </a:xfrm>
          <a:prstGeom prst="rightArrow">
            <a:avLst>
              <a:gd name="adj1" fmla="val 50000"/>
              <a:gd name="adj2" fmla="val 89286"/>
            </a:avLst>
          </a:prstGeom>
          <a:solidFill>
            <a:schemeClr val="tx1">
              <a:lumMod val="50000"/>
              <a:lumOff val="50000"/>
            </a:schemeClr>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8" name="Right Arrow 37"/>
          <p:cNvSpPr/>
          <p:nvPr/>
        </p:nvSpPr>
        <p:spPr bwMode="auto">
          <a:xfrm>
            <a:off x="5181600" y="3124200"/>
            <a:ext cx="990600" cy="609600"/>
          </a:xfrm>
          <a:prstGeom prst="rightArrow">
            <a:avLst>
              <a:gd name="adj1" fmla="val 50000"/>
              <a:gd name="adj2" fmla="val 89286"/>
            </a:avLst>
          </a:prstGeom>
          <a:solidFill>
            <a:schemeClr val="tx1">
              <a:lumMod val="50000"/>
              <a:lumOff val="50000"/>
            </a:schemeClr>
          </a:solid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9" name="Picture 9"/>
          <p:cNvPicPr>
            <a:picLocks noChangeAspect="1" noChangeArrowheads="1"/>
          </p:cNvPicPr>
          <p:nvPr/>
        </p:nvPicPr>
        <p:blipFill>
          <a:blip r:embed="rId7" cstate="print"/>
          <a:srcRect/>
          <a:stretch>
            <a:fillRect/>
          </a:stretch>
        </p:blipFill>
        <p:spPr bwMode="auto">
          <a:xfrm>
            <a:off x="3733800" y="3124200"/>
            <a:ext cx="1438275" cy="13049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40" name="Straight Connector 39"/>
          <p:cNvCxnSpPr/>
          <p:nvPr/>
        </p:nvCxnSpPr>
        <p:spPr bwMode="auto">
          <a:xfrm>
            <a:off x="228600" y="2895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1" name="Straight Connector 40"/>
          <p:cNvCxnSpPr/>
          <p:nvPr/>
        </p:nvCxnSpPr>
        <p:spPr bwMode="auto">
          <a:xfrm>
            <a:off x="228600" y="4572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42" name="Content Placeholder 41"/>
          <p:cNvSpPr>
            <a:spLocks noGrp="1"/>
          </p:cNvSpPr>
          <p:nvPr>
            <p:ph idx="1"/>
          </p:nvPr>
        </p:nvSpPr>
        <p:spPr>
          <a:xfrm>
            <a:off x="457200" y="1219200"/>
            <a:ext cx="8272463" cy="381000"/>
          </a:xfrm>
        </p:spPr>
        <p:txBody>
          <a:bodyPr/>
          <a:lstStyle/>
          <a:p>
            <a:r>
              <a:rPr lang="en-US" sz="1600" dirty="0" smtClean="0"/>
              <a:t>The images below show how Rich Media is utilized on Olay.com </a:t>
            </a:r>
            <a:endParaRPr lang="en-US" sz="1600" dirty="0"/>
          </a:p>
        </p:txBody>
      </p:sp>
    </p:spTree>
  </p:cSld>
  <p:clrMapOvr>
    <a:masterClrMapping/>
  </p:clrMapOvr>
  <p:transition spd="med"/>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Rich Media</a:t>
            </a:r>
            <a:endParaRPr lang="en-US" sz="3000" dirty="0"/>
          </a:p>
        </p:txBody>
      </p:sp>
      <p:sp>
        <p:nvSpPr>
          <p:cNvPr id="11" name="Rounded Rectangle 10"/>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 Implications</a:t>
            </a:r>
          </a:p>
        </p:txBody>
      </p:sp>
      <p:graphicFrame>
        <p:nvGraphicFramePr>
          <p:cNvPr id="12" name="Table 11"/>
          <p:cNvGraphicFramePr>
            <a:graphicFrameLocks noGrp="1"/>
          </p:cNvGraphicFramePr>
          <p:nvPr/>
        </p:nvGraphicFramePr>
        <p:xfrm>
          <a:off x="304800" y="2286000"/>
          <a:ext cx="9144000" cy="4008120"/>
        </p:xfrm>
        <a:graphic>
          <a:graphicData uri="http://schemas.openxmlformats.org/drawingml/2006/table">
            <a:tbl>
              <a:tblPr firstRow="1" bandRow="1">
                <a:tableStyleId>{5C22544A-7EE6-4342-B048-85BDC9FD1C3A}</a:tableStyleId>
              </a:tblPr>
              <a:tblGrid>
                <a:gridCol w="8903368"/>
                <a:gridCol w="240632"/>
              </a:tblGrid>
              <a:tr h="217796">
                <a:tc>
                  <a:txBody>
                    <a:bodyPr/>
                    <a:lstStyle/>
                    <a:p>
                      <a:pPr marL="342900" lvl="0" indent="-342900">
                        <a:buFont typeface="Arial" pitchFamily="34" charset="0"/>
                        <a:buChar char="•"/>
                      </a:pPr>
                      <a:r>
                        <a:rPr lang="en-US" sz="1400" b="1" baseline="0" dirty="0" smtClean="0">
                          <a:solidFill>
                            <a:schemeClr val="tx1"/>
                          </a:solidFill>
                        </a:rPr>
                        <a:t>The Website Cannot be Crawled and Indexed by Search Engine Spiders</a:t>
                      </a:r>
                    </a:p>
                    <a:p>
                      <a:pPr marL="800100" lvl="1" indent="-342900">
                        <a:buFont typeface="Arial" pitchFamily="34" charset="0"/>
                        <a:buChar char="•"/>
                      </a:pPr>
                      <a:r>
                        <a:rPr lang="en-US" sz="1200" b="0" baseline="0" dirty="0" smtClean="0">
                          <a:solidFill>
                            <a:schemeClr val="tx1"/>
                          </a:solidFill>
                        </a:rPr>
                        <a:t>Spiders cannot yet fully understand JavaScript or Flash language.</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Individual Page Content Cannot be Optimized for a Single Theme</a:t>
                      </a:r>
                    </a:p>
                    <a:p>
                      <a:pPr marL="800100" lvl="1" indent="-342900">
                        <a:buFont typeface="Arial" pitchFamily="34" charset="0"/>
                        <a:buChar char="•"/>
                      </a:pPr>
                      <a:r>
                        <a:rPr lang="en-US" sz="1200" b="0" baseline="0" dirty="0" smtClean="0">
                          <a:solidFill>
                            <a:schemeClr val="tx1"/>
                          </a:solidFill>
                        </a:rPr>
                        <a:t>When all content or information lives in one file, the ability to target multiple gold keyword for optimization is nonexistent.</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Links to the Website Can Only Point to the Root URL or Content Section</a:t>
                      </a:r>
                    </a:p>
                    <a:p>
                      <a:pPr marL="800100" lvl="1" indent="-342900">
                        <a:buFont typeface="Arial" pitchFamily="34" charset="0"/>
                        <a:buChar char="•"/>
                      </a:pPr>
                      <a:r>
                        <a:rPr lang="en-US" sz="1200" b="0" baseline="0" dirty="0" smtClean="0">
                          <a:solidFill>
                            <a:schemeClr val="tx1"/>
                          </a:solidFill>
                        </a:rPr>
                        <a:t>External links are crucial to the overall credibility of a site, impacting its ability to perform well in search engine results.</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Link Anchor Text Cannot be Customized for Individual Pages</a:t>
                      </a:r>
                    </a:p>
                    <a:p>
                      <a:pPr marL="342900" lvl="0" indent="-342900">
                        <a:buFont typeface="Arial" pitchFamily="34" charset="0"/>
                        <a:buChar char="•"/>
                      </a:pPr>
                      <a:endParaRPr lang="en-US" sz="12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Users Cannot Bookmark and Share Individual Pages with other users</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Unique Title and Meta Descriptions Cannot be Created for Individual Pages</a:t>
                      </a:r>
                    </a:p>
                    <a:p>
                      <a:pPr marL="800100" lvl="1" indent="-342900">
                        <a:buFont typeface="Arial" pitchFamily="34" charset="0"/>
                        <a:buChar char="•"/>
                      </a:pPr>
                      <a:r>
                        <a:rPr lang="en-US" sz="1200" b="0" baseline="0" dirty="0" smtClean="0">
                          <a:solidFill>
                            <a:schemeClr val="tx1"/>
                          </a:solidFill>
                        </a:rPr>
                        <a:t>The meta title is one of the most important on-the-page elements in term of SEO. Not having unique meta data can have a negative impact on a page’s ability to rank for gold keywords.</a:t>
                      </a: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3" name="Content Placeholder 2"/>
          <p:cNvSpPr txBox="1">
            <a:spLocks/>
          </p:cNvSpPr>
          <p:nvPr/>
        </p:nvSpPr>
        <p:spPr>
          <a:xfrm>
            <a:off x="304800" y="12192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Text-based websites are comprised of separate pieces of information and content, each hosted on their own URL, whereas full JavaScript or Flash-based sites may have many content sections existing on a single URL. Writing a website in full Rich Media poses multiple negative implications to the SEO strategy of the site.</a:t>
            </a:r>
          </a:p>
        </p:txBody>
      </p:sp>
      <p:cxnSp>
        <p:nvCxnSpPr>
          <p:cNvPr id="15" name="Straight Connector 14"/>
          <p:cNvCxnSpPr/>
          <p:nvPr/>
        </p:nvCxnSpPr>
        <p:spPr bwMode="auto">
          <a:xfrm>
            <a:off x="152400" y="2819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152400" y="3505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152400" y="4191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152400" y="4724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152400" y="5181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152400" y="5943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Rich Media</a:t>
            </a:r>
            <a:endParaRPr lang="en-US" sz="3000" dirty="0"/>
          </a:p>
        </p:txBody>
      </p:sp>
      <p:sp>
        <p:nvSpPr>
          <p:cNvPr id="11" name="Rounded Rectangle 10"/>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Rich Media Best Practices</a:t>
            </a:r>
          </a:p>
        </p:txBody>
      </p:sp>
      <p:graphicFrame>
        <p:nvGraphicFramePr>
          <p:cNvPr id="12" name="Table 11"/>
          <p:cNvGraphicFramePr>
            <a:graphicFrameLocks noGrp="1"/>
          </p:cNvGraphicFramePr>
          <p:nvPr/>
        </p:nvGraphicFramePr>
        <p:xfrm>
          <a:off x="228600" y="1371600"/>
          <a:ext cx="8763000" cy="7367859"/>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Use Rich Media Sparingly</a:t>
                      </a:r>
                    </a:p>
                    <a:p>
                      <a:pPr marL="800100" lvl="1" indent="-342900">
                        <a:buFont typeface="Arial" pitchFamily="34" charset="0"/>
                        <a:buChar char="•"/>
                      </a:pPr>
                      <a:r>
                        <a:rPr lang="en-US" sz="1200" b="0" baseline="0" dirty="0" smtClean="0">
                          <a:solidFill>
                            <a:schemeClr val="tx1"/>
                          </a:solidFill>
                        </a:rPr>
                        <a:t>Only use Rich Media when it will significantly enhance a user’s experience.</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Important Content Should Not Live Within Rich Media. </a:t>
                      </a:r>
                    </a:p>
                    <a:p>
                      <a:pPr marL="800100" lvl="1" indent="-342900">
                        <a:buFont typeface="Arial" pitchFamily="34" charset="0"/>
                        <a:buChar char="•"/>
                      </a:pPr>
                      <a:r>
                        <a:rPr lang="en-US" sz="1200" b="0" baseline="0" dirty="0" smtClean="0">
                          <a:solidFill>
                            <a:schemeClr val="tx1"/>
                          </a:solidFill>
                        </a:rPr>
                        <a:t>All content should be text-based HTML and keyword-phrase rich.</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Implement Workarounds if Rich Media is Necessary</a:t>
                      </a:r>
                    </a:p>
                    <a:p>
                      <a:pPr marL="800100" lvl="1" indent="-342900">
                        <a:buFont typeface="Arial" pitchFamily="34" charset="0"/>
                        <a:buChar char="•"/>
                      </a:pPr>
                      <a:r>
                        <a:rPr lang="en-US" sz="1200" b="0" baseline="0" dirty="0" smtClean="0">
                          <a:solidFill>
                            <a:schemeClr val="tx1"/>
                          </a:solidFill>
                        </a:rPr>
                        <a:t>Workarounds will provide users with text-based browsers and search engine spiders with an HTML version of the Rich Media content.</a:t>
                      </a:r>
                    </a:p>
                    <a:p>
                      <a:pPr marL="800100" lvl="1" indent="-342900">
                        <a:buFont typeface="Arial" pitchFamily="34" charset="0"/>
                        <a:buChar char="•"/>
                      </a:pPr>
                      <a:r>
                        <a:rPr lang="en-US" sz="1200" b="0" baseline="0" dirty="0" smtClean="0">
                          <a:solidFill>
                            <a:schemeClr val="tx1"/>
                          </a:solidFill>
                        </a:rPr>
                        <a:t>Common Rich Media workarounds are:</a:t>
                      </a:r>
                    </a:p>
                    <a:p>
                      <a:pPr marL="1257300" lvl="2" indent="-342900">
                        <a:buFont typeface="Arial" pitchFamily="34" charset="0"/>
                        <a:buChar char="•"/>
                      </a:pPr>
                      <a:r>
                        <a:rPr lang="en-US" sz="1200" b="1" baseline="0" dirty="0" smtClean="0">
                          <a:solidFill>
                            <a:schemeClr val="tx1"/>
                          </a:solidFill>
                          <a:hlinkClick r:id="" action="ppaction://noaction"/>
                        </a:rPr>
                        <a:t>SWFObject 2.0</a:t>
                      </a:r>
                      <a:endParaRPr lang="en-US" sz="1200" b="1" baseline="0" dirty="0" smtClean="0">
                        <a:solidFill>
                          <a:schemeClr val="tx1"/>
                        </a:solidFill>
                      </a:endParaRPr>
                    </a:p>
                    <a:p>
                      <a:pPr marL="1257300" lvl="2" indent="-342900">
                        <a:buFont typeface="Arial" pitchFamily="34" charset="0"/>
                        <a:buChar char="•"/>
                      </a:pPr>
                      <a:r>
                        <a:rPr lang="en-US" sz="1200" b="1" baseline="0" dirty="0" smtClean="0">
                          <a:solidFill>
                            <a:schemeClr val="tx1"/>
                          </a:solidFill>
                          <a:hlinkClick r:id="" action="ppaction://noaction"/>
                        </a:rPr>
                        <a:t>Progressive Enhancement</a:t>
                      </a:r>
                      <a:endParaRPr lang="en-US" sz="1200" b="1" baseline="0" dirty="0" smtClean="0">
                        <a:solidFill>
                          <a:schemeClr val="tx1"/>
                        </a:solidFill>
                      </a:endParaRPr>
                    </a:p>
                    <a:p>
                      <a:pPr marL="1257300" marR="0" lvl="2"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smtClean="0">
                          <a:solidFill>
                            <a:schemeClr val="tx1"/>
                          </a:solidFill>
                          <a:hlinkClick r:id="" action="ppaction://noaction"/>
                        </a:rPr>
                        <a:t>Flash &amp; HTML Hybrid</a:t>
                      </a:r>
                      <a:endParaRPr lang="en-US" sz="1200" b="1" baseline="0" dirty="0" smtClean="0">
                        <a:solidFill>
                          <a:schemeClr val="tx1"/>
                        </a:solidFill>
                      </a:endParaRPr>
                    </a:p>
                    <a:p>
                      <a:pPr marL="1257300" marR="0" lvl="2"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solidFill>
                            <a:schemeClr val="tx1"/>
                          </a:solidFill>
                        </a:rPr>
                        <a:t>Layer using HTML code and &lt;div&gt; tags</a:t>
                      </a:r>
                      <a:endParaRPr lang="en-US" sz="1200" b="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Create Unique URLs for Important Pages/Sections That Are Rich Media-Based</a:t>
                      </a:r>
                    </a:p>
                    <a:p>
                      <a:pPr marL="800100" lvl="1" indent="-342900">
                        <a:buFont typeface="Arial" pitchFamily="34" charset="0"/>
                        <a:buChar char="•"/>
                      </a:pPr>
                      <a:r>
                        <a:rPr lang="en-US" sz="1200" b="0" baseline="0" dirty="0" smtClean="0">
                          <a:solidFill>
                            <a:schemeClr val="tx1"/>
                          </a:solidFill>
                        </a:rPr>
                        <a:t>With most Rich Media applications, there is only one URL for all content within the application. The single URL contains the same HTML source (since the browser never refreshes), which contains the same meta data, Header Tags, and body copy. </a:t>
                      </a:r>
                      <a:r>
                        <a:rPr lang="en-US" sz="1200" b="1" baseline="0" dirty="0" smtClean="0">
                          <a:solidFill>
                            <a:schemeClr val="tx1"/>
                          </a:solidFill>
                          <a:hlinkClick r:id="" action="ppaction://noaction"/>
                        </a:rPr>
                        <a:t>URL Naming Best Practices</a:t>
                      </a:r>
                      <a:r>
                        <a:rPr lang="en-US" sz="1200" b="0" baseline="0" dirty="0" smtClean="0">
                          <a:solidFill>
                            <a:schemeClr val="tx1"/>
                          </a:solidFill>
                        </a:rPr>
                        <a:t>.</a:t>
                      </a:r>
                    </a:p>
                    <a:p>
                      <a:pPr marL="800100" lvl="1" indent="-342900">
                        <a:buFont typeface="Arial" pitchFamily="34" charset="0"/>
                        <a:buChar char="•"/>
                      </a:pPr>
                      <a:r>
                        <a:rPr lang="en-US" sz="1200" b="0" baseline="0" dirty="0" smtClean="0">
                          <a:solidFill>
                            <a:schemeClr val="tx1"/>
                          </a:solidFill>
                        </a:rPr>
                        <a:t>Note: Search engines do not see content beyond a hash(#) mark as a distinct URL and do not index these types of URLs. </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800100" lvl="1" indent="-342900">
                        <a:buFont typeface="Arial" pitchFamily="34" charset="0"/>
                        <a:buNone/>
                      </a:pPr>
                      <a:endParaRPr lang="en-US" sz="14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400" b="1"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Char char="•"/>
                      </a:pPr>
                      <a:endParaRPr lang="en-US" sz="14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Char char="•"/>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62993">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cxnSp>
        <p:nvCxnSpPr>
          <p:cNvPr id="9" name="Straight Connector 8"/>
          <p:cNvCxnSpPr/>
          <p:nvPr/>
        </p:nvCxnSpPr>
        <p:spPr bwMode="auto">
          <a:xfrm>
            <a:off x="152400" y="1981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152400" y="2743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152400" y="4572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152400" y="5791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XML Sitemap Creation</a:t>
            </a:r>
            <a:endParaRPr lang="en-US" sz="3000" dirty="0"/>
          </a:p>
        </p:txBody>
      </p:sp>
      <p:sp>
        <p:nvSpPr>
          <p:cNvPr id="6" name="Rounded Rectangle 5"/>
          <p:cNvSpPr/>
          <p:nvPr/>
        </p:nvSpPr>
        <p:spPr bwMode="auto">
          <a:xfrm>
            <a:off x="304800" y="3352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XML Sitemap File</a:t>
            </a:r>
          </a:p>
        </p:txBody>
      </p:sp>
      <p:sp>
        <p:nvSpPr>
          <p:cNvPr id="10" name="Content Placeholder 2"/>
          <p:cNvSpPr txBox="1">
            <a:spLocks/>
          </p:cNvSpPr>
          <p:nvPr/>
        </p:nvSpPr>
        <p:spPr>
          <a:xfrm>
            <a:off x="304800" y="7620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XML Sitemaps are an easy way for webmasters to inform search engine spiders about pages on their sites that are available for crawling. The XML Sitemap file lists URLs for a site along with information on when it was last updated, how often it changes, and how important it is relative to other URLs on the site so that spiders can more intelligently crawl the site. XML Sitemaps are not to be confused with on-the-site “site maps.” The </a:t>
            </a:r>
          </a:p>
          <a:p>
            <a:pPr eaLnBrk="0" hangingPunct="0">
              <a:spcBef>
                <a:spcPts val="0"/>
              </a:spcBef>
              <a:buClr>
                <a:srgbClr val="BA0000"/>
              </a:buClr>
              <a:defRPr/>
            </a:pPr>
            <a:r>
              <a:rPr lang="en-US" b="1" kern="0" dirty="0" smtClean="0">
                <a:latin typeface="Calibri"/>
                <a:cs typeface="Arial" pitchFamily="34" charset="0"/>
                <a:hlinkClick r:id="rId3" action="ppaction://hlinksldjump"/>
              </a:rPr>
              <a:t>Xenu Link Sleuth Tool </a:t>
            </a:r>
            <a:r>
              <a:rPr lang="en-US" kern="0" dirty="0" smtClean="0">
                <a:latin typeface="Calibri"/>
                <a:cs typeface="Arial" pitchFamily="34" charset="0"/>
              </a:rPr>
              <a:t>can be used to find a list of all links eligible for XML Sitemap submission.</a:t>
            </a:r>
          </a:p>
          <a:p>
            <a:pPr eaLnBrk="0" hangingPunct="0">
              <a:spcBef>
                <a:spcPts val="0"/>
              </a:spcBef>
              <a:buClr>
                <a:srgbClr val="BA0000"/>
              </a:buClr>
              <a:defRPr/>
            </a:pPr>
            <a:endParaRPr lang="en-US" kern="0" dirty="0" smtClean="0">
              <a:latin typeface="Calibri"/>
              <a:cs typeface="Arial" pitchFamily="34" charset="0"/>
            </a:endParaRPr>
          </a:p>
        </p:txBody>
      </p:sp>
      <p:sp>
        <p:nvSpPr>
          <p:cNvPr id="15" name="TextBox 14"/>
          <p:cNvSpPr txBox="1"/>
          <p:nvPr/>
        </p:nvSpPr>
        <p:spPr>
          <a:xfrm>
            <a:off x="2667000" y="1905000"/>
            <a:ext cx="3276600" cy="369332"/>
          </a:xfrm>
          <a:prstGeom prst="rect">
            <a:avLst/>
          </a:prstGeom>
          <a:noFill/>
        </p:spPr>
        <p:txBody>
          <a:bodyPr wrap="square" rtlCol="0">
            <a:spAutoFit/>
          </a:bodyPr>
          <a:lstStyle/>
          <a:p>
            <a:pPr fontAlgn="auto">
              <a:spcBef>
                <a:spcPts val="0"/>
              </a:spcBef>
              <a:spcAft>
                <a:spcPts val="0"/>
              </a:spcAft>
            </a:pPr>
            <a:r>
              <a:rPr lang="en-US" sz="1800" b="1" dirty="0" smtClean="0">
                <a:latin typeface="Calibri"/>
              </a:rPr>
              <a:t>Olay.com XML Sitemap Example</a:t>
            </a:r>
          </a:p>
        </p:txBody>
      </p:sp>
      <p:graphicFrame>
        <p:nvGraphicFramePr>
          <p:cNvPr id="16" name="Diagram 15"/>
          <p:cNvGraphicFramePr/>
          <p:nvPr/>
        </p:nvGraphicFramePr>
        <p:xfrm>
          <a:off x="381000" y="3810000"/>
          <a:ext cx="82296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p:cNvPicPr>
            <a:picLocks noChangeAspect="1" noChangeArrowheads="1"/>
          </p:cNvPicPr>
          <p:nvPr/>
        </p:nvPicPr>
        <p:blipFill>
          <a:blip r:embed="rId9" cstate="print"/>
          <a:srcRect/>
          <a:stretch>
            <a:fillRect/>
          </a:stretch>
        </p:blipFill>
        <p:spPr bwMode="auto">
          <a:xfrm>
            <a:off x="2667000" y="2209800"/>
            <a:ext cx="3276600" cy="9926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XML Sitemap Creation</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XML Sitemap Creation Instructions</a:t>
            </a:r>
          </a:p>
        </p:txBody>
      </p:sp>
      <p:graphicFrame>
        <p:nvGraphicFramePr>
          <p:cNvPr id="9" name="Table 8"/>
          <p:cNvGraphicFramePr>
            <a:graphicFrameLocks noGrp="1"/>
          </p:cNvGraphicFramePr>
          <p:nvPr/>
        </p:nvGraphicFramePr>
        <p:xfrm>
          <a:off x="304800" y="1295400"/>
          <a:ext cx="9144000" cy="4922520"/>
        </p:xfrm>
        <a:graphic>
          <a:graphicData uri="http://schemas.openxmlformats.org/drawingml/2006/table">
            <a:tbl>
              <a:tblPr firstRow="1" bandRow="1">
                <a:tableStyleId>{5C22544A-7EE6-4342-B048-85BDC9FD1C3A}</a:tableStyleId>
              </a:tblPr>
              <a:tblGrid>
                <a:gridCol w="8903368"/>
                <a:gridCol w="240632"/>
              </a:tblGrid>
              <a:tr h="217796">
                <a:tc>
                  <a:txBody>
                    <a:bodyPr/>
                    <a:lstStyle/>
                    <a:p>
                      <a:pPr marL="342900" lvl="0" indent="-342900">
                        <a:buFont typeface="Arial" pitchFamily="34" charset="0"/>
                        <a:buChar char="•"/>
                      </a:pPr>
                      <a:r>
                        <a:rPr lang="en-US" sz="1400" b="1" baseline="0" dirty="0" smtClean="0">
                          <a:solidFill>
                            <a:schemeClr val="tx1"/>
                          </a:solidFill>
                        </a:rPr>
                        <a:t>Step 1: Gather All Necessary URLs</a:t>
                      </a:r>
                    </a:p>
                    <a:p>
                      <a:pPr marL="800100" lvl="1" indent="-342900">
                        <a:buFont typeface="Arial" pitchFamily="34" charset="0"/>
                        <a:buChar char="•"/>
                      </a:pPr>
                      <a:r>
                        <a:rPr lang="en-US" sz="1200" b="0" baseline="0" dirty="0" smtClean="0">
                          <a:solidFill>
                            <a:schemeClr val="tx1"/>
                          </a:solidFill>
                        </a:rPr>
                        <a:t>Tools such as</a:t>
                      </a:r>
                      <a:r>
                        <a:rPr lang="en-US" sz="1200" b="1" baseline="0" dirty="0" smtClean="0">
                          <a:solidFill>
                            <a:schemeClr val="tx1"/>
                          </a:solidFill>
                        </a:rPr>
                        <a:t> </a:t>
                      </a:r>
                      <a:r>
                        <a:rPr lang="en-US" sz="1200" b="1" i="1" baseline="0" dirty="0" smtClean="0">
                          <a:solidFill>
                            <a:schemeClr val="tx1"/>
                          </a:solidFill>
                          <a:hlinkClick r:id="" action="ppaction://noaction"/>
                        </a:rPr>
                        <a:t>Xenu</a:t>
                      </a:r>
                      <a:r>
                        <a:rPr lang="en-US" sz="1200" b="1" baseline="0" dirty="0" smtClean="0">
                          <a:solidFill>
                            <a:schemeClr val="tx1"/>
                          </a:solidFill>
                          <a:hlinkClick r:id="" action="ppaction://noaction"/>
                        </a:rPr>
                        <a:t> </a:t>
                      </a:r>
                      <a:r>
                        <a:rPr lang="en-US" sz="1200" b="0" baseline="0" dirty="0" smtClean="0">
                          <a:solidFill>
                            <a:schemeClr val="tx1"/>
                          </a:solidFill>
                        </a:rPr>
                        <a:t>gather all crawlable URLs from the Olay Website. More information on Xenu can be found in the appendix.</a:t>
                      </a:r>
                    </a:p>
                    <a:p>
                      <a:pPr marL="800100" lvl="1" indent="-342900">
                        <a:buFont typeface="Arial" pitchFamily="34" charset="0"/>
                        <a:buChar char="•"/>
                      </a:pPr>
                      <a:r>
                        <a:rPr lang="en-US" sz="1200" b="0" baseline="0" dirty="0" smtClean="0">
                          <a:solidFill>
                            <a:schemeClr val="tx1"/>
                          </a:solidFill>
                        </a:rPr>
                        <a:t>Include most URLs</a:t>
                      </a:r>
                    </a:p>
                    <a:p>
                      <a:pPr marL="800100" lvl="1" indent="-342900">
                        <a:buFont typeface="Arial" pitchFamily="34" charset="0"/>
                        <a:buChar char="•"/>
                      </a:pPr>
                      <a:r>
                        <a:rPr lang="en-US" sz="1200" b="0" baseline="0" dirty="0" smtClean="0">
                          <a:solidFill>
                            <a:schemeClr val="tx1"/>
                          </a:solidFill>
                        </a:rPr>
                        <a:t> Exclude any URL that is not important for indexing: e.g. broken URLs, duplicate pages, etc, external links.</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2: Check Status Codes of URLs</a:t>
                      </a:r>
                    </a:p>
                    <a:p>
                      <a:pPr marL="800100" lvl="1" indent="-342900">
                        <a:buFont typeface="Arial" pitchFamily="34" charset="0"/>
                        <a:buChar char="•"/>
                      </a:pPr>
                      <a:r>
                        <a:rPr lang="en-US" sz="1200" b="0" baseline="0" dirty="0" smtClean="0">
                          <a:solidFill>
                            <a:schemeClr val="tx1"/>
                          </a:solidFill>
                        </a:rPr>
                        <a:t>Ensure that the URLs selected are all working (i.e., return 200 status codes) and are not redirected to another URL.</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3: Add URLs and Page Information Into Excel Template</a:t>
                      </a:r>
                    </a:p>
                    <a:p>
                      <a:pPr marL="800100" lvl="1" indent="-342900">
                        <a:buFont typeface="Arial" pitchFamily="34" charset="0"/>
                        <a:buChar char="•"/>
                      </a:pPr>
                      <a:r>
                        <a:rPr lang="en-US" sz="1200" b="0" baseline="0" dirty="0" smtClean="0">
                          <a:solidFill>
                            <a:schemeClr val="tx1"/>
                          </a:solidFill>
                        </a:rPr>
                        <a:t>Add all applicable URLs to an Excel Spreadsheet. The screenshot below shows the naming convention required:</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4: Create the XML File</a:t>
                      </a:r>
                    </a:p>
                    <a:p>
                      <a:pPr marL="800100" lvl="1" indent="-342900">
                        <a:buFont typeface="Arial" pitchFamily="34" charset="0"/>
                        <a:buChar char="•"/>
                      </a:pPr>
                      <a:r>
                        <a:rPr lang="en-US" sz="1200" b="0" baseline="0" dirty="0" smtClean="0">
                          <a:solidFill>
                            <a:schemeClr val="tx1"/>
                          </a:solidFill>
                        </a:rPr>
                        <a:t>Use a sitemap generator tool to create the XML file. The link below provides a list of acceptable tools to use:</a:t>
                      </a:r>
                    </a:p>
                    <a:p>
                      <a:pPr marL="914400" marR="0" lvl="2"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1" i="0" u="none" strike="noStrike" kern="0" cap="none" spc="0" normalizeH="0" baseline="0" noProof="0" dirty="0" smtClean="0">
                          <a:ln>
                            <a:noFill/>
                          </a:ln>
                          <a:solidFill>
                            <a:srgbClr val="000000"/>
                          </a:solidFill>
                          <a:effectLst/>
                          <a:uLnTx/>
                          <a:uFillTx/>
                          <a:latin typeface="+mn-lt"/>
                          <a:ea typeface="+mn-ea"/>
                          <a:cs typeface="Arial" pitchFamily="34" charset="0"/>
                        </a:rPr>
                        <a:t> http://code.google.com/p/sitemap-generators/wiki/SitemapGenerators</a:t>
                      </a:r>
                    </a:p>
                    <a:p>
                      <a:pPr marL="0" marR="0" lvl="0"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mn-lt"/>
                          <a:ea typeface="+mn-ea"/>
                          <a:cs typeface="Arial" pitchFamily="34" charset="0"/>
                        </a:rPr>
                        <a:t> </a:t>
                      </a:r>
                      <a:r>
                        <a:rPr kumimoji="0" lang="en-US" sz="1400" b="1" i="0" u="none" strike="noStrike" kern="0" cap="none" spc="0" normalizeH="0" baseline="0" noProof="0" dirty="0" smtClean="0">
                          <a:ln>
                            <a:noFill/>
                          </a:ln>
                          <a:solidFill>
                            <a:srgbClr val="000000"/>
                          </a:solidFill>
                          <a:effectLst/>
                          <a:uLnTx/>
                          <a:uFillTx/>
                          <a:latin typeface="+mn-lt"/>
                          <a:ea typeface="+mn-ea"/>
                          <a:cs typeface="Arial" pitchFamily="34" charset="0"/>
                        </a:rPr>
                        <a:t>Add XML to the Olay Website</a:t>
                      </a:r>
                    </a:p>
                    <a:p>
                      <a:pPr marL="457200" marR="0" lvl="1"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mn-lt"/>
                          <a:ea typeface="+mn-ea"/>
                          <a:cs typeface="Arial" pitchFamily="34" charset="0"/>
                        </a:rPr>
                        <a:t> The XML Sitemap file should be hosted directly off the domain’s root directory. e.g., http://www.domain.com/sitemap.xml</a:t>
                      </a:r>
                    </a:p>
                    <a:p>
                      <a:pPr marL="457200" marR="0" lvl="1"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mn-lt"/>
                          <a:ea typeface="+mn-ea"/>
                          <a:cs typeface="Arial" pitchFamily="34" charset="0"/>
                        </a:rPr>
                        <a:t> </a:t>
                      </a:r>
                      <a:r>
                        <a:rPr kumimoji="0" lang="en-US" sz="1200" b="1" i="0" u="none" strike="noStrike" kern="0" cap="none" spc="0" normalizeH="0" baseline="0" noProof="0" dirty="0" smtClean="0">
                          <a:ln>
                            <a:noFill/>
                          </a:ln>
                          <a:solidFill>
                            <a:srgbClr val="000000"/>
                          </a:solidFill>
                          <a:effectLst/>
                          <a:uLnTx/>
                          <a:uFillTx/>
                          <a:latin typeface="+mn-lt"/>
                          <a:ea typeface="+mn-ea"/>
                          <a:cs typeface="Arial" pitchFamily="34" charset="0"/>
                        </a:rPr>
                        <a:t>The technical contact for the Olay Website will need to upload the xml file.</a:t>
                      </a:r>
                    </a:p>
                    <a:p>
                      <a:pPr marL="0" marR="0" lvl="0"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400" b="1" i="0" u="none" strike="noStrike" kern="0" cap="none" spc="0" normalizeH="0" baseline="0" noProof="0" dirty="0" smtClean="0">
                          <a:ln>
                            <a:noFill/>
                          </a:ln>
                          <a:solidFill>
                            <a:srgbClr val="000000"/>
                          </a:solidFill>
                          <a:effectLst/>
                          <a:uLnTx/>
                          <a:uFillTx/>
                          <a:latin typeface="+mn-lt"/>
                          <a:ea typeface="+mn-ea"/>
                          <a:cs typeface="Arial" pitchFamily="34" charset="0"/>
                        </a:rPr>
                        <a:t> Create Engine WebMaster Tools Accounts – More information in Helpful Tools – </a:t>
                      </a:r>
                      <a:r>
                        <a:rPr kumimoji="0" lang="en-US" sz="1400" b="1" i="0" u="none" strike="noStrike" kern="0" cap="none" spc="0" normalizeH="0" baseline="0" noProof="0" dirty="0" smtClean="0">
                          <a:ln>
                            <a:noFill/>
                          </a:ln>
                          <a:solidFill>
                            <a:srgbClr val="000000"/>
                          </a:solidFill>
                          <a:effectLst/>
                          <a:uLnTx/>
                          <a:uFillTx/>
                          <a:latin typeface="+mn-lt"/>
                          <a:ea typeface="+mn-ea"/>
                          <a:cs typeface="Arial" pitchFamily="34" charset="0"/>
                          <a:hlinkClick r:id="" action="ppaction://noaction"/>
                        </a:rPr>
                        <a:t>WebMaster Tools</a:t>
                      </a:r>
                      <a:endParaRPr kumimoji="0" lang="en-US" sz="1400" b="1" i="0" u="none" strike="noStrike" kern="0" cap="none" spc="0" normalizeH="0" baseline="0" noProof="0" dirty="0" smtClean="0">
                        <a:ln>
                          <a:noFill/>
                        </a:ln>
                        <a:solidFill>
                          <a:srgbClr val="000000"/>
                        </a:solidFill>
                        <a:effectLst/>
                        <a:uLnTx/>
                        <a:uFillTx/>
                        <a:latin typeface="+mn-lt"/>
                        <a:ea typeface="+mn-ea"/>
                        <a:cs typeface="Arial" pitchFamily="34" charset="0"/>
                      </a:endParaRPr>
                    </a:p>
                    <a:p>
                      <a:pPr marL="457200" marR="0" lvl="1"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rgbClr val="000000"/>
                          </a:solidFill>
                          <a:effectLst/>
                          <a:uLnTx/>
                          <a:uFillTx/>
                          <a:latin typeface="+mn-lt"/>
                          <a:ea typeface="+mn-ea"/>
                          <a:cs typeface="Arial" pitchFamily="34" charset="0"/>
                        </a:rPr>
                        <a:t>Use appropriate country extensions:</a:t>
                      </a:r>
                    </a:p>
                    <a:p>
                      <a:pPr marL="914400" marR="0" lvl="2" indent="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Arial" pitchFamily="34" charset="0"/>
                        </a:rPr>
                        <a:t> </a:t>
                      </a:r>
                      <a:r>
                        <a:rPr lang="en-US" sz="1200" b="0" dirty="0" smtClean="0">
                          <a:solidFill>
                            <a:schemeClr val="tx1"/>
                          </a:solidFill>
                        </a:rPr>
                        <a:t>www.google.com/webmasters/tools/</a:t>
                      </a: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2050" name="Picture 2"/>
          <p:cNvPicPr>
            <a:picLocks noChangeAspect="1" noChangeArrowheads="1"/>
          </p:cNvPicPr>
          <p:nvPr/>
        </p:nvPicPr>
        <p:blipFill>
          <a:blip r:embed="rId3" cstate="print"/>
          <a:srcRect/>
          <a:stretch>
            <a:fillRect/>
          </a:stretch>
        </p:blipFill>
        <p:spPr bwMode="auto">
          <a:xfrm>
            <a:off x="1752600" y="3124200"/>
            <a:ext cx="5267325" cy="7429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XML Sitemap Creation</a:t>
            </a:r>
            <a:endParaRPr lang="en-US" sz="3000" dirty="0"/>
          </a:p>
        </p:txBody>
      </p:sp>
      <p:sp>
        <p:nvSpPr>
          <p:cNvPr id="6" name="Rounded Rectangle 5"/>
          <p:cNvSpPr/>
          <p:nvPr/>
        </p:nvSpPr>
        <p:spPr bwMode="auto">
          <a:xfrm>
            <a:off x="381000" y="990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XML Sitemap Creation Instructions</a:t>
            </a:r>
          </a:p>
        </p:txBody>
      </p:sp>
      <p:graphicFrame>
        <p:nvGraphicFramePr>
          <p:cNvPr id="9" name="Table 8"/>
          <p:cNvGraphicFramePr>
            <a:graphicFrameLocks noGrp="1"/>
          </p:cNvGraphicFramePr>
          <p:nvPr/>
        </p:nvGraphicFramePr>
        <p:xfrm>
          <a:off x="304800" y="1676400"/>
          <a:ext cx="9144000" cy="3886200"/>
        </p:xfrm>
        <a:graphic>
          <a:graphicData uri="http://schemas.openxmlformats.org/drawingml/2006/table">
            <a:tbl>
              <a:tblPr firstRow="1" bandRow="1">
                <a:tableStyleId>{5C22544A-7EE6-4342-B048-85BDC9FD1C3A}</a:tableStyleId>
              </a:tblPr>
              <a:tblGrid>
                <a:gridCol w="8903368"/>
                <a:gridCol w="240632"/>
              </a:tblGrid>
              <a:tr h="217796">
                <a:tc>
                  <a:txBody>
                    <a:bodyPr/>
                    <a:lstStyle/>
                    <a:p>
                      <a:pPr marL="342900" lvl="0" indent="-342900">
                        <a:buFont typeface="Arial" pitchFamily="34" charset="0"/>
                        <a:buChar char="•"/>
                      </a:pPr>
                      <a:r>
                        <a:rPr lang="en-US" sz="1400" b="1" baseline="0" dirty="0" smtClean="0">
                          <a:solidFill>
                            <a:schemeClr val="tx1"/>
                          </a:solidFill>
                        </a:rPr>
                        <a:t>Step 7: Validate Ownership of the Site</a:t>
                      </a:r>
                    </a:p>
                    <a:p>
                      <a:pPr marL="800100" lvl="1" indent="-342900">
                        <a:buFont typeface="Arial" pitchFamily="34" charset="0"/>
                        <a:buChar char="•"/>
                      </a:pPr>
                      <a:r>
                        <a:rPr lang="en-US" sz="1200" b="0" baseline="0" dirty="0" smtClean="0">
                          <a:solidFill>
                            <a:schemeClr val="tx1"/>
                          </a:solidFill>
                        </a:rPr>
                        <a:t>Webmaster Tools will ask for website ownership validation. There are two implementation options:</a:t>
                      </a:r>
                    </a:p>
                    <a:p>
                      <a:pPr marL="1257300" lvl="2" indent="-342900">
                        <a:buFont typeface="Arial" pitchFamily="34" charset="0"/>
                        <a:buChar char="•"/>
                      </a:pPr>
                      <a:r>
                        <a:rPr lang="en-US" sz="1200" b="0" baseline="0" dirty="0" smtClean="0">
                          <a:solidFill>
                            <a:schemeClr val="tx1"/>
                          </a:solidFill>
                        </a:rPr>
                        <a:t>Verification Meta Tag</a:t>
                      </a:r>
                    </a:p>
                    <a:p>
                      <a:pPr marL="1257300" lvl="2" indent="-342900">
                        <a:buFont typeface="Arial" pitchFamily="34" charset="0"/>
                        <a:buChar char="•"/>
                      </a:pPr>
                      <a:r>
                        <a:rPr lang="en-US" sz="1200" b="0" baseline="0" dirty="0" smtClean="0">
                          <a:solidFill>
                            <a:schemeClr val="tx1"/>
                          </a:solidFill>
                        </a:rPr>
                        <a:t>Verification File (URL)</a:t>
                      </a:r>
                    </a:p>
                    <a:p>
                      <a:pPr marL="800100" lvl="1" indent="-342900">
                        <a:buFont typeface="Arial" pitchFamily="34" charset="0"/>
                        <a:buChar char="•"/>
                      </a:pPr>
                      <a:r>
                        <a:rPr lang="en-US" sz="1200" b="0" baseline="0" dirty="0" smtClean="0">
                          <a:solidFill>
                            <a:schemeClr val="tx1"/>
                          </a:solidFill>
                        </a:rPr>
                        <a:t>Each engine requires a separate verification code.</a:t>
                      </a:r>
                    </a:p>
                    <a:p>
                      <a:pPr marL="800100" lvl="1" indent="-342900">
                        <a:buFont typeface="Arial" pitchFamily="34" charset="0"/>
                        <a:buChar char="•"/>
                      </a:pPr>
                      <a:r>
                        <a:rPr lang="en-US" sz="1200" b="0" baseline="0" dirty="0" smtClean="0">
                          <a:solidFill>
                            <a:schemeClr val="tx1"/>
                          </a:solidFill>
                        </a:rPr>
                        <a:t>Add the verification code in the home page code.</a:t>
                      </a:r>
                    </a:p>
                    <a:p>
                      <a:pPr marL="800100" lvl="1" indent="-342900">
                        <a:buFont typeface="Arial" pitchFamily="34" charset="0"/>
                        <a:buChar char="•"/>
                      </a:pPr>
                      <a:r>
                        <a:rPr lang="en-US" sz="1200" b="0" baseline="0" dirty="0" smtClean="0">
                          <a:solidFill>
                            <a:schemeClr val="tx1"/>
                          </a:solidFill>
                        </a:rPr>
                        <a:t>Once verified, the Webmaster Tools account will show as Authenticated.</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8: Submit XML Location to Engines’ Webmaster Tools Programs</a:t>
                      </a:r>
                    </a:p>
                    <a:p>
                      <a:pPr marL="800100" lvl="1" indent="-342900">
                        <a:buFont typeface="Arial" pitchFamily="34" charset="0"/>
                        <a:buChar char="•"/>
                      </a:pPr>
                      <a:r>
                        <a:rPr lang="en-US" sz="1200" b="0" baseline="0" dirty="0" smtClean="0">
                          <a:solidFill>
                            <a:schemeClr val="tx1"/>
                          </a:solidFill>
                        </a:rPr>
                        <a:t>Login to each Engine Webmaster Tools Programs and submit the location of the XML file e.g. </a:t>
                      </a:r>
                      <a:r>
                        <a:rPr lang="en-US" sz="1200" b="1" baseline="0" dirty="0" smtClean="0">
                          <a:solidFill>
                            <a:schemeClr val="tx1"/>
                          </a:solidFill>
                        </a:rPr>
                        <a:t>http://www.domain.com/sitemap.xml</a:t>
                      </a:r>
                    </a:p>
                    <a:p>
                      <a:pPr marL="1257300" lvl="2" indent="-342900">
                        <a:buFont typeface="Arial" pitchFamily="34" charset="0"/>
                        <a:buChar char="•"/>
                      </a:pPr>
                      <a:r>
                        <a:rPr lang="en-US" sz="1200" b="0" baseline="0" dirty="0" smtClean="0">
                          <a:solidFill>
                            <a:schemeClr val="tx1"/>
                          </a:solidFill>
                        </a:rPr>
                        <a:t>Google – Go to ‘Site Configuration’ and then ‘Sitemaps.’ Click ‘Submit a Sitemap.’ Enter the XML Sitemap URL.</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Step 9: Confirm the Engines Are Crawling the Sitemap</a:t>
                      </a:r>
                    </a:p>
                    <a:p>
                      <a:pPr marL="800100" lvl="1" indent="-342900">
                        <a:buFont typeface="Arial" pitchFamily="34" charset="0"/>
                        <a:buChar char="•"/>
                      </a:pPr>
                      <a:r>
                        <a:rPr lang="en-US" sz="1200" b="0" baseline="0" dirty="0" smtClean="0">
                          <a:solidFill>
                            <a:schemeClr val="tx1"/>
                          </a:solidFill>
                        </a:rPr>
                        <a:t>Check the crawl statistics and error notices in Webmaster Tools to ensure the sitemap is being crawled appropriately.</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cSld>
  <p:clrMapOvr>
    <a:masterClrMapping/>
  </p:clrMapOvr>
  <p:transition spd="med"/>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Session IDs</a:t>
            </a:r>
            <a:endParaRPr lang="en-US" sz="3000" dirty="0"/>
          </a:p>
        </p:txBody>
      </p:sp>
      <p:sp>
        <p:nvSpPr>
          <p:cNvPr id="6" name="Rounded Rectangle 5"/>
          <p:cNvSpPr/>
          <p:nvPr/>
        </p:nvSpPr>
        <p:spPr bwMode="auto">
          <a:xfrm>
            <a:off x="228600" y="2057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Session ID Implication Example</a:t>
            </a:r>
          </a:p>
        </p:txBody>
      </p:sp>
      <p:sp>
        <p:nvSpPr>
          <p:cNvPr id="9" name="Content Placeholder 2"/>
          <p:cNvSpPr txBox="1">
            <a:spLocks/>
          </p:cNvSpPr>
          <p:nvPr/>
        </p:nvSpPr>
        <p:spPr>
          <a:xfrm>
            <a:off x="304800" y="8382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To recognize visitors and deliver customized content, dynamic websites create a unique alphanumeric string representing the users individual information called a Session ID. The Session ID is often stored as cookies on the visitor’s computer, change with every new website visit, and is not retained on the site after the user closes their browser.</a:t>
            </a:r>
          </a:p>
        </p:txBody>
      </p:sp>
      <p:sp>
        <p:nvSpPr>
          <p:cNvPr id="11" name="Content Placeholder 2"/>
          <p:cNvSpPr txBox="1">
            <a:spLocks/>
          </p:cNvSpPr>
          <p:nvPr/>
        </p:nvSpPr>
        <p:spPr>
          <a:xfrm>
            <a:off x="304800" y="25146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A search engine spider might crawl and index the same page from a website twice in one week.</a:t>
            </a:r>
          </a:p>
          <a:p>
            <a:pPr eaLnBrk="0" hangingPunct="0">
              <a:spcBef>
                <a:spcPts val="0"/>
              </a:spcBef>
              <a:buClr>
                <a:srgbClr val="BA0000"/>
              </a:buClr>
              <a:defRPr/>
            </a:pPr>
            <a:endParaRPr lang="en-US" sz="1200" kern="0" dirty="0" smtClean="0">
              <a:latin typeface="Calibri"/>
              <a:cs typeface="Arial" pitchFamily="34" charset="0"/>
            </a:endParaRPr>
          </a:p>
          <a:p>
            <a:pPr eaLnBrk="0" hangingPunct="0">
              <a:spcBef>
                <a:spcPts val="0"/>
              </a:spcBef>
              <a:buClr>
                <a:srgbClr val="BA0000"/>
              </a:buClr>
              <a:defRPr/>
            </a:pPr>
            <a:endParaRPr lang="en-US" sz="1200"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a:t>
            </a:r>
            <a:r>
              <a:rPr lang="en-US" b="1" kern="0" dirty="0" smtClean="0">
                <a:latin typeface="Calibri"/>
                <a:cs typeface="Arial" pitchFamily="34" charset="0"/>
              </a:rPr>
              <a:t>First Visit The Spider Returns:</a:t>
            </a:r>
          </a:p>
          <a:p>
            <a:pPr lvl="1" eaLnBrk="0" hangingPunct="0">
              <a:spcBef>
                <a:spcPts val="0"/>
              </a:spcBef>
              <a:buFont typeface="Arial" pitchFamily="34" charset="0"/>
              <a:buChar char="•"/>
            </a:pPr>
            <a:r>
              <a:rPr lang="en-US" b="1" kern="0" dirty="0" smtClean="0">
                <a:latin typeface="Calibri"/>
                <a:cs typeface="Arial" pitchFamily="34" charset="0"/>
              </a:rPr>
              <a:t> </a:t>
            </a:r>
            <a:r>
              <a:rPr lang="en-US" sz="1200" kern="0" dirty="0" smtClean="0">
                <a:latin typeface="Calibri"/>
                <a:cs typeface="Arial" pitchFamily="34" charset="0"/>
              </a:rPr>
              <a:t>http://www.domain.com/;sessionid=RL32UXVR1UZG2</a:t>
            </a:r>
            <a:r>
              <a:rPr lang="en-US" sz="1200" dirty="0" smtClean="0">
                <a:latin typeface="Calibri"/>
              </a:rPr>
              <a:t>RL32UXVR1UZG2CQQANUSFEQKCABWKIV0?_requestid=6934</a:t>
            </a:r>
          </a:p>
          <a:p>
            <a:pPr eaLnBrk="0" hangingPunct="0">
              <a:spcBef>
                <a:spcPts val="0"/>
              </a:spcBef>
              <a:buFont typeface="Arial" pitchFamily="34" charset="0"/>
              <a:buChar char="•"/>
            </a:pPr>
            <a:r>
              <a:rPr lang="en-US" dirty="0" smtClean="0">
                <a:latin typeface="Calibri"/>
              </a:rPr>
              <a:t> </a:t>
            </a:r>
            <a:r>
              <a:rPr lang="en-US" b="1" dirty="0" smtClean="0">
                <a:latin typeface="Calibri"/>
              </a:rPr>
              <a:t>Second Visit The Spider Returns:</a:t>
            </a:r>
          </a:p>
          <a:p>
            <a:pPr lvl="1" eaLnBrk="0" hangingPunct="0">
              <a:spcBef>
                <a:spcPts val="0"/>
              </a:spcBef>
              <a:buFont typeface="Arial" pitchFamily="34" charset="0"/>
              <a:buChar char="•"/>
            </a:pPr>
            <a:r>
              <a:rPr lang="en-US" b="1" dirty="0" smtClean="0">
                <a:latin typeface="Calibri"/>
              </a:rPr>
              <a:t> </a:t>
            </a:r>
            <a:r>
              <a:rPr lang="en-US" sz="1200" dirty="0" smtClean="0">
                <a:latin typeface="Calibri"/>
              </a:rPr>
              <a:t>http://www.domain.com/;jsessionid=4GPY?_requestid=4765</a:t>
            </a:r>
          </a:p>
          <a:p>
            <a:pPr lvl="1" eaLnBrk="0" hangingPunct="0">
              <a:spcBef>
                <a:spcPts val="0"/>
              </a:spcBef>
              <a:buFont typeface="Arial" pitchFamily="34" charset="0"/>
              <a:buChar char="•"/>
            </a:pPr>
            <a:endParaRPr lang="en-US" dirty="0" smtClean="0">
              <a:latin typeface="Calibri"/>
            </a:endParaRPr>
          </a:p>
          <a:p>
            <a:pPr lvl="1" eaLnBrk="0" hangingPunct="0">
              <a:spcBef>
                <a:spcPts val="0"/>
              </a:spcBef>
              <a:buFont typeface="Arial" pitchFamily="34" charset="0"/>
              <a:buChar char="•"/>
            </a:pPr>
            <a:endParaRPr lang="en-US" kern="0" dirty="0" smtClean="0">
              <a:latin typeface="Calibri"/>
              <a:cs typeface="Arial" pitchFamily="34" charset="0"/>
            </a:endParaRPr>
          </a:p>
        </p:txBody>
      </p:sp>
      <p:sp>
        <p:nvSpPr>
          <p:cNvPr id="12" name="Content Placeholder 2"/>
          <p:cNvSpPr txBox="1">
            <a:spLocks/>
          </p:cNvSpPr>
          <p:nvPr/>
        </p:nvSpPr>
        <p:spPr>
          <a:xfrm>
            <a:off x="304800" y="44196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Search engines may index the same page under two different URL Session IDs and notice that the content on both is the same, despite the different URLs. Avoid implementing Session IDs as search engine spiders might consider two sessions as duplicate content and classify the Olay Website as engaging in spam practices.</a:t>
            </a:r>
            <a:endParaRPr lang="en-US" sz="1200" dirty="0" smtClean="0">
              <a:latin typeface="Calibri"/>
            </a:endParaRPr>
          </a:p>
          <a:p>
            <a:pPr lvl="1" eaLnBrk="0" hangingPunct="0">
              <a:spcBef>
                <a:spcPts val="0"/>
              </a:spcBef>
              <a:buFont typeface="Arial" pitchFamily="34" charset="0"/>
              <a:buChar char="•"/>
            </a:pPr>
            <a:endParaRPr lang="en-US" dirty="0" smtClean="0">
              <a:latin typeface="Calibri"/>
            </a:endParaRPr>
          </a:p>
          <a:p>
            <a:pPr lvl="1" eaLnBrk="0" hangingPunct="0">
              <a:spcBef>
                <a:spcPts val="0"/>
              </a:spcBef>
              <a:buFont typeface="Arial" pitchFamily="34" charset="0"/>
              <a:buChar char="•"/>
            </a:pPr>
            <a:endParaRPr lang="en-US" kern="0" dirty="0" smtClean="0">
              <a:latin typeface="Calibri"/>
              <a:cs typeface="Arial" pitchFamily="34" charset="0"/>
            </a:endParaRPr>
          </a:p>
        </p:txBody>
      </p:sp>
    </p:spTree>
  </p:cSld>
  <p:clrMapOvr>
    <a:masterClrMapping/>
  </p:clrMapOvr>
  <p:transition spd="med"/>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Robots.txt</a:t>
            </a:r>
            <a:endParaRPr lang="en-US" sz="3000" dirty="0"/>
          </a:p>
        </p:txBody>
      </p:sp>
      <p:sp>
        <p:nvSpPr>
          <p:cNvPr id="6" name="Rounded Rectangle 5"/>
          <p:cNvSpPr/>
          <p:nvPr/>
        </p:nvSpPr>
        <p:spPr bwMode="auto">
          <a:xfrm>
            <a:off x="152400" y="1981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Robots.txt Best Practices</a:t>
            </a:r>
          </a:p>
        </p:txBody>
      </p:sp>
      <p:graphicFrame>
        <p:nvGraphicFramePr>
          <p:cNvPr id="11" name="Table 10"/>
          <p:cNvGraphicFramePr>
            <a:graphicFrameLocks noGrp="1"/>
          </p:cNvGraphicFramePr>
          <p:nvPr/>
        </p:nvGraphicFramePr>
        <p:xfrm>
          <a:off x="228600" y="2667000"/>
          <a:ext cx="8763000" cy="249936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What to Avoid:</a:t>
                      </a:r>
                    </a:p>
                    <a:p>
                      <a:pPr marL="800100" lvl="1" indent="-342900">
                        <a:buFont typeface="Arial" pitchFamily="34" charset="0"/>
                        <a:buChar char="•"/>
                      </a:pPr>
                      <a:r>
                        <a:rPr lang="en-US" sz="1200" b="0" baseline="0" dirty="0" smtClean="0">
                          <a:solidFill>
                            <a:schemeClr val="tx1"/>
                          </a:solidFill>
                        </a:rPr>
                        <a:t>Using Robots.txt to block all search engine spiders entirely or to prevent them from crawling content-rich pages.</a:t>
                      </a:r>
                    </a:p>
                    <a:p>
                      <a:pPr marL="800100" lvl="1" indent="-342900">
                        <a:buFont typeface="Arial" pitchFamily="34" charset="0"/>
                        <a:buChar char="•"/>
                      </a:pPr>
                      <a:r>
                        <a:rPr lang="en-US" sz="1200" b="0" baseline="0" dirty="0" smtClean="0">
                          <a:solidFill>
                            <a:schemeClr val="tx1"/>
                          </a:solidFill>
                        </a:rPr>
                        <a:t> Do not add any pages to the Robots.txt file that Olay wants crawled or indexed.</a:t>
                      </a: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Place Pages on The Development Server in Robots.txt File</a:t>
                      </a:r>
                    </a:p>
                    <a:p>
                      <a:pPr marL="800100" lvl="1" indent="-342900">
                        <a:buFont typeface="Arial" pitchFamily="34" charset="0"/>
                        <a:buChar char="•"/>
                      </a:pPr>
                      <a:r>
                        <a:rPr lang="en-US" sz="1200" b="0" baseline="0" dirty="0" smtClean="0">
                          <a:solidFill>
                            <a:schemeClr val="tx1"/>
                          </a:solidFill>
                        </a:rPr>
                        <a:t>This will prevent spiders from crawling new pages that are not live yet or detecting duplicate content.</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During a Redesign Remove All New Content From Robots.txt File</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Post Redesign – Allow Spiders to Crawl All Content on Olay Website</a:t>
                      </a:r>
                    </a:p>
                    <a:p>
                      <a:pPr marL="800100" lvl="1" indent="-342900">
                        <a:buFont typeface="Arial" pitchFamily="34" charset="0"/>
                        <a:buChar char="•"/>
                      </a:pPr>
                      <a:r>
                        <a:rPr lang="en-US" sz="1200" b="0" baseline="0" dirty="0" smtClean="0">
                          <a:solidFill>
                            <a:schemeClr val="tx1"/>
                          </a:solidFill>
                        </a:rPr>
                        <a:t>Unless there is a business, security, or SEO reason to prevent the indexing of content for public use.</a:t>
                      </a: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3429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4114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4648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5" name="Content Placeholder 2"/>
          <p:cNvSpPr txBox="1">
            <a:spLocks/>
          </p:cNvSpPr>
          <p:nvPr/>
        </p:nvSpPr>
        <p:spPr>
          <a:xfrm>
            <a:off x="304800" y="762000"/>
            <a:ext cx="8229600" cy="10668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Robots.txt allows website owners to declare certain parts of the site off-limits to specific or all search engine spiders. This is an excellent tool for blocking spiders from crawling and indexing duplicate content or parts of the site that Olay does not want indexed.</a:t>
            </a:r>
          </a:p>
          <a:p>
            <a:pPr eaLnBrk="0" hangingPunct="0">
              <a:spcBef>
                <a:spcPts val="0"/>
              </a:spcBef>
              <a:buClr>
                <a:srgbClr val="BA0000"/>
              </a:buClr>
              <a:defRPr/>
            </a:pPr>
            <a:endParaRPr lang="en-US" sz="1000" kern="0" dirty="0" smtClean="0">
              <a:latin typeface="Calibri"/>
              <a:cs typeface="Arial" pitchFamily="34" charset="0"/>
            </a:endParaRPr>
          </a:p>
        </p:txBody>
      </p:sp>
      <p:cxnSp>
        <p:nvCxnSpPr>
          <p:cNvPr id="16" name="Straight Connector 15"/>
          <p:cNvCxnSpPr/>
          <p:nvPr/>
        </p:nvCxnSpPr>
        <p:spPr bwMode="auto">
          <a:xfrm>
            <a:off x="304800" y="5257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229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Robots.txt</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Robots.txt File</a:t>
            </a:r>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pic>
        <p:nvPicPr>
          <p:cNvPr id="9218" name="Picture 2"/>
          <p:cNvPicPr>
            <a:picLocks noChangeAspect="1" noChangeArrowheads="1"/>
          </p:cNvPicPr>
          <p:nvPr/>
        </p:nvPicPr>
        <p:blipFill>
          <a:blip r:embed="rId4" cstate="print"/>
          <a:srcRect/>
          <a:stretch>
            <a:fillRect/>
          </a:stretch>
        </p:blipFill>
        <p:spPr bwMode="auto">
          <a:xfrm>
            <a:off x="2438400" y="2514600"/>
            <a:ext cx="3810000" cy="29991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2"/>
          <p:cNvSpPr txBox="1">
            <a:spLocks/>
          </p:cNvSpPr>
          <p:nvPr/>
        </p:nvSpPr>
        <p:spPr>
          <a:xfrm>
            <a:off x="304800" y="12954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screenshot below is the Robots.txt file for Olay.com. All pages included in the Robots.txt file are either development pages or pages where users have to input information, both of which are recommended by iProspect. The Robots.txt file can typically be found by adding robots.txt to the end of the website domain, i.e. </a:t>
            </a:r>
            <a:r>
              <a:rPr lang="en-US" b="1" i="1" kern="0" dirty="0" smtClean="0">
                <a:latin typeface="Calibri"/>
                <a:cs typeface="Arial" pitchFamily="34" charset="0"/>
              </a:rPr>
              <a:t>domain.com/robots.txt.</a:t>
            </a:r>
          </a:p>
          <a:p>
            <a:pPr eaLnBrk="0" hangingPunct="0">
              <a:spcBef>
                <a:spcPts val="0"/>
              </a:spcBef>
              <a:buClr>
                <a:srgbClr val="BA0000"/>
              </a:buClr>
              <a:defRPr/>
            </a:pPr>
            <a:endParaRPr lang="en-US" sz="1000" kern="0" dirty="0" smtClean="0">
              <a:latin typeface="Calibri"/>
              <a:cs typeface="Arial" pitchFamily="34"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457200"/>
          </a:xfrm>
        </p:spPr>
        <p:txBody>
          <a:bodyPr/>
          <a:lstStyle/>
          <a:p>
            <a:r>
              <a:rPr lang="en-US" dirty="0" smtClean="0"/>
              <a:t>Validate Gold Keywords in Paid Search</a:t>
            </a:r>
            <a:endParaRPr lang="en-US" dirty="0"/>
          </a:p>
        </p:txBody>
      </p:sp>
      <p:sp>
        <p:nvSpPr>
          <p:cNvPr id="3" name="Content Placeholder 2"/>
          <p:cNvSpPr>
            <a:spLocks noGrp="1"/>
          </p:cNvSpPr>
          <p:nvPr>
            <p:ph idx="1"/>
          </p:nvPr>
        </p:nvSpPr>
        <p:spPr>
          <a:xfrm>
            <a:off x="304800" y="857250"/>
            <a:ext cx="8272463" cy="5018088"/>
          </a:xfrm>
        </p:spPr>
        <p:txBody>
          <a:bodyPr/>
          <a:lstStyle/>
          <a:p>
            <a:pPr marL="0" indent="0"/>
            <a:r>
              <a:rPr lang="en-US" sz="1800" dirty="0" smtClean="0"/>
              <a:t>Once you have defined your initial Gold Keyword List, design Paid Search Test to measure effectiveness and potential</a:t>
            </a:r>
          </a:p>
        </p:txBody>
      </p:sp>
      <p:graphicFrame>
        <p:nvGraphicFramePr>
          <p:cNvPr id="6" name="Table 5"/>
          <p:cNvGraphicFramePr>
            <a:graphicFrameLocks noGrp="1"/>
          </p:cNvGraphicFramePr>
          <p:nvPr/>
        </p:nvGraphicFramePr>
        <p:xfrm>
          <a:off x="1066800" y="1676400"/>
          <a:ext cx="2971800" cy="518160"/>
        </p:xfrm>
        <a:graphic>
          <a:graphicData uri="http://schemas.openxmlformats.org/drawingml/2006/table">
            <a:tbl>
              <a:tblPr firstRow="1" bandRow="1">
                <a:tableStyleId>{616DA210-FB5B-4158-B5E0-FEB733F419BA}</a:tableStyleId>
              </a:tblPr>
              <a:tblGrid>
                <a:gridCol w="2971800"/>
              </a:tblGrid>
              <a:tr h="208280">
                <a:tc>
                  <a:txBody>
                    <a:bodyPr/>
                    <a:lstStyle/>
                    <a:p>
                      <a:pPr algn="ctr"/>
                      <a:r>
                        <a:rPr lang="en-US" sz="1100" dirty="0" smtClean="0">
                          <a:solidFill>
                            <a:schemeClr val="bg1"/>
                          </a:solidFill>
                        </a:rPr>
                        <a:t>Keyword</a:t>
                      </a:r>
                      <a:endParaRPr lang="en-US" sz="1100" dirty="0">
                        <a:solidFill>
                          <a:schemeClr val="bg1"/>
                        </a:solidFill>
                      </a:endParaRPr>
                    </a:p>
                  </a:txBody>
                  <a:tcPr>
                    <a:solidFill>
                      <a:schemeClr val="tx1"/>
                    </a:solidFill>
                  </a:tcPr>
                </a:tc>
              </a:tr>
              <a:tr h="219635">
                <a:tc>
                  <a:txBody>
                    <a:bodyPr/>
                    <a:lstStyle/>
                    <a:p>
                      <a:pPr algn="ctr"/>
                      <a:r>
                        <a:rPr lang="en-US" sz="1100" dirty="0" smtClean="0"/>
                        <a:t>“body lotion”</a:t>
                      </a:r>
                      <a:endParaRPr lang="en-US" sz="1100" dirty="0"/>
                    </a:p>
                  </a:txBody>
                  <a:tcPr>
                    <a:solidFill>
                      <a:schemeClr val="accent2">
                        <a:lumMod val="25000"/>
                        <a:lumOff val="75000"/>
                      </a:schemeClr>
                    </a:solidFill>
                  </a:tcPr>
                </a:tc>
              </a:tr>
            </a:tbl>
          </a:graphicData>
        </a:graphic>
      </p:graphicFrame>
      <p:graphicFrame>
        <p:nvGraphicFramePr>
          <p:cNvPr id="8" name="Table 7"/>
          <p:cNvGraphicFramePr>
            <a:graphicFrameLocks noGrp="1"/>
          </p:cNvGraphicFramePr>
          <p:nvPr/>
        </p:nvGraphicFramePr>
        <p:xfrm>
          <a:off x="1066800" y="2362200"/>
          <a:ext cx="6794500" cy="2230120"/>
        </p:xfrm>
        <a:graphic>
          <a:graphicData uri="http://schemas.openxmlformats.org/drawingml/2006/table">
            <a:tbl>
              <a:tblPr firstRow="1" bandRow="1">
                <a:tableStyleId>{5C22544A-7EE6-4342-B048-85BDC9FD1C3A}</a:tableStyleId>
              </a:tblPr>
              <a:tblGrid>
                <a:gridCol w="1358900"/>
                <a:gridCol w="1358900"/>
                <a:gridCol w="1358900"/>
                <a:gridCol w="1358900"/>
                <a:gridCol w="1358900"/>
              </a:tblGrid>
              <a:tr h="609600">
                <a:tc>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smtClean="0">
                          <a:solidFill>
                            <a:schemeClr val="tx1"/>
                          </a:solidFill>
                        </a:rPr>
                        <a:t>Pages/Visit</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smtClean="0">
                          <a:solidFill>
                            <a:schemeClr val="tx1"/>
                          </a:solidFill>
                        </a:rPr>
                        <a:t>Average Time on Site</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smtClean="0">
                          <a:solidFill>
                            <a:schemeClr val="tx1"/>
                          </a:solidFill>
                        </a:rPr>
                        <a:t>Bounce</a:t>
                      </a:r>
                      <a:r>
                        <a:rPr lang="en-US" sz="1400" baseline="0" dirty="0" smtClean="0">
                          <a:solidFill>
                            <a:schemeClr val="tx1"/>
                          </a:solidFill>
                        </a:rPr>
                        <a:t> Rate</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smtClean="0">
                          <a:solidFill>
                            <a:schemeClr val="tx1"/>
                          </a:solidFill>
                        </a:rPr>
                        <a:t>Cost per Click</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70840">
                <a:tc>
                  <a:txBody>
                    <a:bodyPr/>
                    <a:lstStyle/>
                    <a:p>
                      <a:r>
                        <a:rPr lang="en-US" sz="1400" b="1" dirty="0" smtClean="0"/>
                        <a:t>“body lotion”</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3.75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smtClean="0"/>
                        <a:t>03:30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35.38%</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$4.87</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1400" b="1" dirty="0" smtClean="0"/>
                        <a:t>Non-branded</a:t>
                      </a:r>
                      <a:r>
                        <a:rPr lang="en-US" sz="1400" b="1" baseline="0" dirty="0" smtClean="0"/>
                        <a:t> Paid Search Average*</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en-US" sz="1400" dirty="0" smtClean="0"/>
                        <a:t>2.89</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02:19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44.67%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$4.95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1400" b="1" dirty="0" smtClean="0"/>
                        <a:t>Paid Search</a:t>
                      </a:r>
                      <a:r>
                        <a:rPr lang="en-US" sz="1400" b="1" baseline="0" dirty="0" smtClean="0"/>
                        <a:t> </a:t>
                      </a:r>
                      <a:r>
                        <a:rPr lang="en-US" sz="1400" b="1" dirty="0" smtClean="0"/>
                        <a:t>Average*</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r>
                        <a:rPr lang="en-US" sz="1400" dirty="0" smtClean="0"/>
                        <a:t>4.29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03:58 </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29.58</a:t>
                      </a:r>
                      <a:r>
                        <a:rPr lang="en-US" sz="1400" dirty="0" smtClean="0">
                          <a:latin typeface="+mn-lt"/>
                          <a:ea typeface="ＭＳ Ｐゴシック" pitchFamily="34" charset="-128"/>
                        </a:rPr>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smtClean="0"/>
                        <a:t>-</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Rectangle 34"/>
          <p:cNvSpPr>
            <a:spLocks noChangeArrowheads="1"/>
          </p:cNvSpPr>
          <p:nvPr/>
        </p:nvSpPr>
        <p:spPr bwMode="auto">
          <a:xfrm>
            <a:off x="990600" y="6515085"/>
            <a:ext cx="5257800" cy="276999"/>
          </a:xfrm>
          <a:prstGeom prst="rect">
            <a:avLst/>
          </a:prstGeom>
          <a:noFill/>
          <a:ln w="9525">
            <a:noFill/>
            <a:miter lim="800000"/>
            <a:headEnd/>
            <a:tailEnd/>
          </a:ln>
        </p:spPr>
        <p:txBody>
          <a:bodyPr wrap="square">
            <a:spAutoFit/>
          </a:bodyPr>
          <a:lstStyle/>
          <a:p>
            <a:r>
              <a:rPr lang="en-US" sz="1200" dirty="0" smtClean="0">
                <a:solidFill>
                  <a:schemeClr val="bg1"/>
                </a:solidFill>
                <a:latin typeface="Calibri" pitchFamily="34" charset="0"/>
              </a:rPr>
              <a:t>From Google Analytics, time period  November 1, 2010 to December 31, 2010</a:t>
            </a:r>
            <a:endParaRPr lang="en-US" sz="1200" dirty="0">
              <a:solidFill>
                <a:schemeClr val="bg1"/>
              </a:solidFill>
              <a:latin typeface="Calibri" pitchFamily="34" charset="0"/>
            </a:endParaRPr>
          </a:p>
        </p:txBody>
      </p:sp>
      <p:sp>
        <p:nvSpPr>
          <p:cNvPr id="11" name="Rounded Rectangle 10"/>
          <p:cNvSpPr/>
          <p:nvPr/>
        </p:nvSpPr>
        <p:spPr bwMode="auto">
          <a:xfrm>
            <a:off x="1276600" y="5052950"/>
            <a:ext cx="66294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lvl="0" algn="ctr">
              <a:buClr>
                <a:srgbClr val="BA0000"/>
              </a:buClr>
            </a:pPr>
            <a:r>
              <a:rPr lang="en-US" sz="1600" b="1" dirty="0" smtClean="0">
                <a:latin typeface="Calibri"/>
              </a:rPr>
              <a:t>Based on the results, “body lotion” outperforms non-branded and general paid search averages, and therefore has great potential as a Gold Keyword</a:t>
            </a:r>
          </a:p>
        </p:txBody>
      </p:sp>
      <p:sp>
        <p:nvSpPr>
          <p:cNvPr id="1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0" name="Chevron 9"/>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User-Input Requirements</a:t>
            </a:r>
            <a:endParaRPr lang="en-US" sz="3000" dirty="0"/>
          </a:p>
        </p:txBody>
      </p:sp>
      <p:sp>
        <p:nvSpPr>
          <p:cNvPr id="10" name="Content Placeholder 2"/>
          <p:cNvSpPr txBox="1">
            <a:spLocks/>
          </p:cNvSpPr>
          <p:nvPr/>
        </p:nvSpPr>
        <p:spPr>
          <a:xfrm>
            <a:off x="304800" y="9144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When a website mandates the submission of information from a user before providing access to a specific section of a website, the request is called a “user-input requirement.” This is very problematic from an SEO standpoint as spiders cannot “interact” with content and do not have the ability to enter information.</a:t>
            </a:r>
          </a:p>
          <a:p>
            <a:pPr eaLnBrk="0" hangingPunct="0">
              <a:spcBef>
                <a:spcPts val="0"/>
              </a:spcBef>
              <a:buClr>
                <a:srgbClr val="BA0000"/>
              </a:buClr>
              <a:defRPr/>
            </a:pPr>
            <a:endParaRPr lang="en-US" sz="1000" kern="0" dirty="0" smtClean="0">
              <a:latin typeface="Calibri"/>
              <a:cs typeface="Arial" pitchFamily="34" charset="0"/>
            </a:endParaRPr>
          </a:p>
        </p:txBody>
      </p:sp>
      <p:pic>
        <p:nvPicPr>
          <p:cNvPr id="10242" name="Picture 2"/>
          <p:cNvPicPr>
            <a:picLocks noChangeAspect="1" noChangeArrowheads="1"/>
          </p:cNvPicPr>
          <p:nvPr/>
        </p:nvPicPr>
        <p:blipFill>
          <a:blip r:embed="rId3" cstate="print"/>
          <a:srcRect/>
          <a:stretch>
            <a:fillRect/>
          </a:stretch>
        </p:blipFill>
        <p:spPr bwMode="auto">
          <a:xfrm>
            <a:off x="762000" y="2971800"/>
            <a:ext cx="7239000" cy="231676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bwMode="auto">
          <a:xfrm>
            <a:off x="228600" y="2133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Olay.com User-Input Requirement Example</a:t>
            </a:r>
          </a:p>
        </p:txBody>
      </p:sp>
    </p:spTree>
  </p:cSld>
  <p:clrMapOvr>
    <a:masterClrMapping/>
  </p:clrMapOvr>
  <p:transition spd="med"/>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User-Input Requirements</a:t>
            </a:r>
            <a:endParaRPr lang="en-US" sz="3000" dirty="0"/>
          </a:p>
        </p:txBody>
      </p:sp>
      <p:sp>
        <p:nvSpPr>
          <p:cNvPr id="10" name="Content Placeholder 2"/>
          <p:cNvSpPr txBox="1">
            <a:spLocks/>
          </p:cNvSpPr>
          <p:nvPr/>
        </p:nvSpPr>
        <p:spPr>
          <a:xfrm>
            <a:off x="5638800" y="1600200"/>
            <a:ext cx="2895600" cy="914400"/>
          </a:xfrm>
          <a:prstGeom prst="rect">
            <a:avLst/>
          </a:prstGeom>
        </p:spPr>
        <p:txBody>
          <a:bodyPr/>
          <a:lstStyle/>
          <a:p>
            <a:pPr eaLnBrk="0" hangingPunct="0">
              <a:spcBef>
                <a:spcPts val="0"/>
              </a:spcBef>
              <a:buFont typeface="Arial" pitchFamily="34" charset="0"/>
              <a:buChar char="•"/>
              <a:defRPr/>
            </a:pPr>
            <a:r>
              <a:rPr lang="en-US" kern="0" dirty="0" smtClean="0">
                <a:latin typeface="Calibri"/>
                <a:cs typeface="Arial" pitchFamily="34" charset="0"/>
              </a:rPr>
              <a:t> Log in for Access to Special Offers, Sweepstakes, Giveaways, and &amp; Write Reviews.</a:t>
            </a: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Search Engine Spiders Cannot Crawl or Index Any Important Content Behind the Log In, Therefore the Rebate Below </a:t>
            </a:r>
            <a:r>
              <a:rPr lang="en-US" b="1" kern="0" dirty="0" smtClean="0">
                <a:latin typeface="Calibri"/>
                <a:cs typeface="Arial" pitchFamily="34" charset="0"/>
              </a:rPr>
              <a:t>Will Not </a:t>
            </a:r>
            <a:r>
              <a:rPr lang="en-US" kern="0" dirty="0" smtClean="0">
                <a:latin typeface="Calibri"/>
                <a:cs typeface="Arial" pitchFamily="34" charset="0"/>
              </a:rPr>
              <a:t>Have the Potential to Rank Organically.</a:t>
            </a:r>
            <a:endParaRPr lang="en-US" b="1" kern="0" dirty="0" smtClean="0">
              <a:latin typeface="Calibri"/>
              <a:cs typeface="Arial" pitchFamily="34" charset="0"/>
            </a:endParaRPr>
          </a:p>
        </p:txBody>
      </p:sp>
      <p:sp>
        <p:nvSpPr>
          <p:cNvPr id="7" name="Content Placeholder 2"/>
          <p:cNvSpPr txBox="1">
            <a:spLocks/>
          </p:cNvSpPr>
          <p:nvPr/>
        </p:nvSpPr>
        <p:spPr>
          <a:xfrm>
            <a:off x="304800" y="4038600"/>
            <a:ext cx="2895600" cy="914400"/>
          </a:xfrm>
          <a:prstGeom prst="rect">
            <a:avLst/>
          </a:prstGeom>
        </p:spPr>
        <p:txBody>
          <a:bodyPr/>
          <a:lstStyle/>
          <a:p>
            <a:pPr eaLnBrk="0" hangingPunct="0">
              <a:spcBef>
                <a:spcPts val="0"/>
              </a:spcBef>
              <a:buFont typeface="Arial" pitchFamily="34" charset="0"/>
              <a:buChar char="•"/>
              <a:defRPr/>
            </a:pPr>
            <a:r>
              <a:rPr lang="en-US" kern="0" dirty="0" smtClean="0">
                <a:latin typeface="Calibri"/>
                <a:cs typeface="Arial" pitchFamily="34" charset="0"/>
              </a:rPr>
              <a:t> Make Content Behind User-Input Requirement Crawlable by Either:</a:t>
            </a:r>
          </a:p>
          <a:p>
            <a:pPr lvl="1" eaLnBrk="0" hangingPunct="0">
              <a:spcBef>
                <a:spcPts val="0"/>
              </a:spcBef>
              <a:buFont typeface="Arial" pitchFamily="34" charset="0"/>
              <a:buChar char="•"/>
              <a:defRPr/>
            </a:pPr>
            <a:r>
              <a:rPr lang="en-US" kern="0" dirty="0" smtClean="0">
                <a:latin typeface="Calibri"/>
                <a:cs typeface="Arial" pitchFamily="34" charset="0"/>
              </a:rPr>
              <a:t> Remove the Requirement</a:t>
            </a:r>
          </a:p>
          <a:p>
            <a:pPr lvl="1" eaLnBrk="0" hangingPunct="0">
              <a:spcBef>
                <a:spcPts val="0"/>
              </a:spcBef>
              <a:buFont typeface="Arial" pitchFamily="34" charset="0"/>
              <a:buChar char="•"/>
              <a:defRPr/>
            </a:pPr>
            <a:r>
              <a:rPr lang="en-US" kern="0" dirty="0" smtClean="0">
                <a:latin typeface="Calibri"/>
                <a:cs typeface="Arial" pitchFamily="34" charset="0"/>
              </a:rPr>
              <a:t> Place All Important Content in Front of the Requirement.</a:t>
            </a:r>
          </a:p>
          <a:p>
            <a:pPr lvl="1"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If the User-Input Requirement C</a:t>
            </a:r>
            <a:r>
              <a:rPr lang="en-US" kern="0" dirty="0" err="1" smtClean="0">
                <a:latin typeface="Calibri"/>
                <a:cs typeface="Arial" pitchFamily="34" charset="0"/>
              </a:rPr>
              <a:t>annot</a:t>
            </a:r>
            <a:r>
              <a:rPr lang="en-US" kern="0" dirty="0" smtClean="0">
                <a:latin typeface="Calibri"/>
                <a:cs typeface="Arial" pitchFamily="34" charset="0"/>
              </a:rPr>
              <a:t> be Removed the Page Should be Placed Within the Robots.txt File. </a:t>
            </a:r>
          </a:p>
          <a:p>
            <a:pPr eaLnBrk="0" hangingPunct="0">
              <a:spcBef>
                <a:spcPts val="0"/>
              </a:spcBef>
              <a:buClr>
                <a:srgbClr val="BA0000"/>
              </a:buClr>
              <a:defRPr/>
            </a:pPr>
            <a:endParaRPr lang="en-US" sz="1000" kern="0" dirty="0" smtClean="0">
              <a:latin typeface="Calibri"/>
              <a:cs typeface="Arial" pitchFamily="34" charset="0"/>
            </a:endParaRPr>
          </a:p>
        </p:txBody>
      </p:sp>
      <p:sp>
        <p:nvSpPr>
          <p:cNvPr id="12" name="Rounded Rectangle 11"/>
          <p:cNvSpPr/>
          <p:nvPr/>
        </p:nvSpPr>
        <p:spPr bwMode="auto">
          <a:xfrm>
            <a:off x="3048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Olay.com User-Input Requirement Example</a:t>
            </a:r>
          </a:p>
        </p:txBody>
      </p:sp>
      <p:pic>
        <p:nvPicPr>
          <p:cNvPr id="2050" name="Picture 2"/>
          <p:cNvPicPr>
            <a:picLocks noChangeAspect="1" noChangeArrowheads="1"/>
          </p:cNvPicPr>
          <p:nvPr/>
        </p:nvPicPr>
        <p:blipFill>
          <a:blip r:embed="rId3" cstate="print"/>
          <a:srcRect/>
          <a:stretch>
            <a:fillRect/>
          </a:stretch>
        </p:blipFill>
        <p:spPr bwMode="auto">
          <a:xfrm>
            <a:off x="304800" y="1600200"/>
            <a:ext cx="5223048" cy="234424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4572000" y="4267200"/>
            <a:ext cx="4044302" cy="159386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Bent-Up Arrow 12"/>
          <p:cNvSpPr/>
          <p:nvPr/>
        </p:nvSpPr>
        <p:spPr bwMode="auto">
          <a:xfrm rot="5400000">
            <a:off x="3771900" y="3924300"/>
            <a:ext cx="762000" cy="838200"/>
          </a:xfrm>
          <a:prstGeom prst="bentUpArrow">
            <a:avLst>
              <a:gd name="adj1" fmla="val 37500"/>
              <a:gd name="adj2" fmla="val 38125"/>
              <a:gd name="adj3" fmla="val 48750"/>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4" name="Title 1"/>
          <p:cNvSpPr txBox="1">
            <a:spLocks/>
          </p:cNvSpPr>
          <p:nvPr/>
        </p:nvSpPr>
        <p:spPr bwMode="auto">
          <a:xfrm>
            <a:off x="304800" y="11430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1600" b="1" kern="0" dirty="0" smtClean="0">
                <a:solidFill>
                  <a:sysClr val="windowText" lastClr="000000"/>
                </a:solidFill>
                <a:latin typeface="Calibri" pitchFamily="34" charset="0"/>
              </a:rPr>
              <a:t>Club Olay User-Input Requirement</a:t>
            </a:r>
            <a:endParaRPr lang="en-US" sz="1600" b="1" kern="0" dirty="0">
              <a:solidFill>
                <a:sysClr val="windowText" lastClr="000000"/>
              </a:solidFill>
              <a:latin typeface="Calibri" pitchFamily="34" charset="0"/>
            </a:endParaRPr>
          </a:p>
        </p:txBody>
      </p:sp>
      <p:sp>
        <p:nvSpPr>
          <p:cNvPr id="15" name="Title 1"/>
          <p:cNvSpPr txBox="1">
            <a:spLocks/>
          </p:cNvSpPr>
          <p:nvPr/>
        </p:nvSpPr>
        <p:spPr bwMode="auto">
          <a:xfrm>
            <a:off x="4572000" y="38100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1600" b="1" kern="0" dirty="0" smtClean="0">
                <a:solidFill>
                  <a:sysClr val="windowText" lastClr="000000"/>
                </a:solidFill>
                <a:latin typeface="Calibri" pitchFamily="34" charset="0"/>
              </a:rPr>
              <a:t>Rebate Behind User-Input Requirement</a:t>
            </a:r>
            <a:endParaRPr lang="en-US" sz="1600" b="1" kern="0" dirty="0">
              <a:solidFill>
                <a:sysClr val="windowText" lastClr="000000"/>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Duplicate Content</a:t>
            </a:r>
            <a:endParaRPr lang="en-US" sz="3000" dirty="0"/>
          </a:p>
        </p:txBody>
      </p:sp>
      <p:sp>
        <p:nvSpPr>
          <p:cNvPr id="6" name="Rounded Rectangle 5"/>
          <p:cNvSpPr/>
          <p:nvPr/>
        </p:nvSpPr>
        <p:spPr bwMode="auto">
          <a:xfrm>
            <a:off x="228600" y="2819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Duplicate Content Best Practices</a:t>
            </a:r>
          </a:p>
        </p:txBody>
      </p:sp>
      <p:sp>
        <p:nvSpPr>
          <p:cNvPr id="10" name="Content Placeholder 2"/>
          <p:cNvSpPr txBox="1">
            <a:spLocks/>
          </p:cNvSpPr>
          <p:nvPr/>
        </p:nvSpPr>
        <p:spPr>
          <a:xfrm>
            <a:off x="304800" y="7620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Duplicate content is problematic because it may be viewed by search engine spiders as a manipulative way for the domain to gain additional organic rankings in the search results. There are many different ways duplicate content can exist:</a:t>
            </a:r>
          </a:p>
          <a:p>
            <a:pPr eaLnBrk="0" hangingPunct="0">
              <a:spcBef>
                <a:spcPts val="0"/>
              </a:spcBef>
              <a:buClr>
                <a:srgbClr val="BA0000"/>
              </a:buClr>
              <a:defRPr/>
            </a:pPr>
            <a:endParaRPr lang="en-US" sz="800" kern="0" dirty="0" smtClean="0">
              <a:latin typeface="Calibri"/>
              <a:cs typeface="Arial" pitchFamily="34" charset="0"/>
            </a:endParaRPr>
          </a:p>
          <a:p>
            <a:pPr lvl="1" eaLnBrk="0" hangingPunct="0">
              <a:spcBef>
                <a:spcPts val="0"/>
              </a:spcBef>
              <a:buFont typeface="Arial" pitchFamily="34" charset="0"/>
              <a:buChar char="•"/>
            </a:pPr>
            <a:r>
              <a:rPr lang="en-US" kern="0" dirty="0" smtClean="0">
                <a:latin typeface="Calibri"/>
                <a:cs typeface="Arial" pitchFamily="34" charset="0"/>
              </a:rPr>
              <a:t> </a:t>
            </a:r>
            <a:r>
              <a:rPr lang="en-US" b="1" kern="0" dirty="0" smtClean="0">
                <a:latin typeface="Calibri"/>
                <a:cs typeface="Arial" pitchFamily="34" charset="0"/>
              </a:rPr>
              <a:t>Mirroring a Web pages content on Different Domains</a:t>
            </a:r>
          </a:p>
          <a:p>
            <a:pPr lvl="1" eaLnBrk="0" hangingPunct="0">
              <a:spcBef>
                <a:spcPts val="0"/>
              </a:spcBef>
              <a:buFont typeface="Arial" pitchFamily="34" charset="0"/>
              <a:buChar char="•"/>
            </a:pPr>
            <a:r>
              <a:rPr lang="en-US" b="1" kern="0" dirty="0" smtClean="0">
                <a:latin typeface="Calibri"/>
                <a:cs typeface="Arial" pitchFamily="34" charset="0"/>
              </a:rPr>
              <a:t> Identical Content Repeated on More Than One URL</a:t>
            </a:r>
          </a:p>
          <a:p>
            <a:pPr lvl="1" eaLnBrk="0" hangingPunct="0">
              <a:spcBef>
                <a:spcPts val="0"/>
              </a:spcBef>
              <a:buFont typeface="Arial" pitchFamily="34" charset="0"/>
              <a:buChar char="•"/>
            </a:pPr>
            <a:r>
              <a:rPr lang="en-US" b="1" kern="0" dirty="0" smtClean="0">
                <a:latin typeface="Calibri"/>
                <a:cs typeface="Arial" pitchFamily="34" charset="0"/>
              </a:rPr>
              <a:t> Printer-Friendly Versions of HTML Pages</a:t>
            </a:r>
          </a:p>
          <a:p>
            <a:pPr lvl="1" eaLnBrk="0" hangingPunct="0">
              <a:spcBef>
                <a:spcPts val="0"/>
              </a:spcBef>
              <a:buFont typeface="Arial" pitchFamily="34" charset="0"/>
              <a:buChar char="•"/>
            </a:pPr>
            <a:r>
              <a:rPr lang="en-US" b="1" kern="0" dirty="0" smtClean="0">
                <a:latin typeface="Calibri"/>
                <a:cs typeface="Arial" pitchFamily="34" charset="0"/>
              </a:rPr>
              <a:t> Multiple URL Versions</a:t>
            </a:r>
          </a:p>
          <a:p>
            <a:pPr lvl="2" eaLnBrk="0" hangingPunct="0">
              <a:spcBef>
                <a:spcPts val="0"/>
              </a:spcBef>
              <a:buFont typeface="Arial" pitchFamily="34" charset="0"/>
              <a:buChar char="•"/>
            </a:pPr>
            <a:r>
              <a:rPr lang="en-US" sz="1200" kern="0" dirty="0" smtClean="0">
                <a:latin typeface="Calibri"/>
                <a:cs typeface="Arial" pitchFamily="34" charset="0"/>
              </a:rPr>
              <a:t>http://www.domain.com, http://domain.com, http://www.domain.com/index.jsp, http://domain.com/index.jsp</a:t>
            </a:r>
          </a:p>
          <a:p>
            <a:pPr eaLnBrk="0" hangingPunct="0">
              <a:spcBef>
                <a:spcPts val="0"/>
              </a:spcBef>
              <a:buClr>
                <a:srgbClr val="BA0000"/>
              </a:buClr>
              <a:defRPr/>
            </a:pPr>
            <a:endParaRPr lang="en-US" sz="1000" kern="0" dirty="0" smtClean="0">
              <a:latin typeface="Calibri"/>
              <a:cs typeface="Arial" pitchFamily="34" charset="0"/>
            </a:endParaRPr>
          </a:p>
        </p:txBody>
      </p:sp>
      <p:graphicFrame>
        <p:nvGraphicFramePr>
          <p:cNvPr id="12" name="Table 11"/>
          <p:cNvGraphicFramePr>
            <a:graphicFrameLocks noGrp="1"/>
          </p:cNvGraphicFramePr>
          <p:nvPr/>
        </p:nvGraphicFramePr>
        <p:xfrm>
          <a:off x="228600" y="3276600"/>
          <a:ext cx="8763000" cy="283464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Avoid Duplicate Content</a:t>
                      </a:r>
                    </a:p>
                    <a:p>
                      <a:pPr marL="800100" lvl="1" indent="-342900">
                        <a:buFont typeface="Arial" pitchFamily="34" charset="0"/>
                        <a:buChar char="•"/>
                      </a:pPr>
                      <a:r>
                        <a:rPr lang="en-US" sz="1200" b="0" baseline="0" dirty="0" smtClean="0">
                          <a:solidFill>
                            <a:schemeClr val="tx1"/>
                          </a:solidFill>
                        </a:rPr>
                        <a:t>In extreme cases, search engines can ban a website that uses duplicate content from their search indexes altogether.</a:t>
                      </a: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Use 301 Permanent Redirects</a:t>
                      </a:r>
                    </a:p>
                    <a:p>
                      <a:pPr marL="800100" lvl="1" indent="-342900">
                        <a:buFont typeface="Arial" pitchFamily="34" charset="0"/>
                        <a:buChar char="•"/>
                      </a:pPr>
                      <a:r>
                        <a:rPr lang="en-US" sz="1200" b="0" baseline="0" dirty="0" smtClean="0">
                          <a:solidFill>
                            <a:schemeClr val="tx1"/>
                          </a:solidFill>
                        </a:rPr>
                        <a:t>Implementing a 301 Redirect to one URL will eliminate any chances of being flagged by search engines as well as pass on link credibility from all duplicate URLs to the main URL.</a:t>
                      </a: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Implement Canonical Tags</a:t>
                      </a:r>
                    </a:p>
                    <a:p>
                      <a:pPr marL="800100" lvl="1" indent="-342900">
                        <a:buFont typeface="Arial" pitchFamily="34" charset="0"/>
                        <a:buChar char="•"/>
                      </a:pPr>
                      <a:r>
                        <a:rPr lang="en-US" sz="1200" b="0" baseline="0" dirty="0" smtClean="0">
                          <a:solidFill>
                            <a:schemeClr val="tx1"/>
                          </a:solidFill>
                        </a:rPr>
                        <a:t>Canonical tags allow website owners to specify their preferred version of a duplicate page to be indexed by spiders.</a:t>
                      </a:r>
                    </a:p>
                    <a:p>
                      <a:pPr marL="1257300" lvl="2" indent="-342900">
                        <a:buFont typeface="Arial" pitchFamily="34" charset="0"/>
                        <a:buChar char="•"/>
                      </a:pPr>
                      <a:r>
                        <a:rPr lang="en-US" sz="1200" b="0" baseline="0" dirty="0" smtClean="0">
                          <a:solidFill>
                            <a:schemeClr val="tx1"/>
                          </a:solidFill>
                        </a:rPr>
                        <a:t>Instructions on how to implement: </a:t>
                      </a:r>
                    </a:p>
                    <a:p>
                      <a:pPr marL="1714500" lvl="3" indent="-342900">
                        <a:buFont typeface="Arial" pitchFamily="34" charset="0"/>
                        <a:buChar char="•"/>
                      </a:pPr>
                      <a:r>
                        <a:rPr lang="en-US" sz="1200" dirty="0" smtClean="0">
                          <a:solidFill>
                            <a:schemeClr val="tx1">
                              <a:lumMod val="85000"/>
                              <a:lumOff val="15000"/>
                            </a:schemeClr>
                          </a:solidFill>
                        </a:rPr>
                        <a:t>http://googlewebmastercentral.blogspot.com/2009/02/specify-your-canonical.html</a:t>
                      </a:r>
                    </a:p>
                    <a:p>
                      <a:pPr marL="1257300" lvl="2"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3" name="Straight Connector 12"/>
          <p:cNvCxnSpPr/>
          <p:nvPr/>
        </p:nvCxnSpPr>
        <p:spPr bwMode="auto">
          <a:xfrm>
            <a:off x="228600" y="3810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04800" y="4648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04800" y="5715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Recommended changes to the </a:t>
            </a:r>
            <a:r>
              <a:rPr lang="en-US" dirty="0" err="1" smtClean="0"/>
              <a:t>olay</a:t>
            </a:r>
            <a:r>
              <a:rPr lang="en-US" dirty="0" smtClean="0"/>
              <a:t> global template </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234</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Global Template Recommendations?</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understanding each issue within the Global Template Recommendations, how each issue applies to their countries Olay Website, what is recommended for optimizing each issue and why, and the SEO benefits of implementing the optimized recommendations on the Olay Global Template.</a:t>
            </a:r>
          </a:p>
          <a:p>
            <a:pPr marL="0" indent="0">
              <a:spcBef>
                <a:spcPts val="0"/>
              </a:spcBef>
            </a:pPr>
            <a:endParaRPr lang="en-US" sz="1200" dirty="0" smtClean="0">
              <a:latin typeface="+mn-lt"/>
            </a:endParaRPr>
          </a:p>
          <a:p>
            <a:pPr marL="0" indent="0">
              <a:spcBef>
                <a:spcPts val="0"/>
              </a:spcBef>
            </a:pPr>
            <a:r>
              <a:rPr lang="en-US" sz="1800" b="1" dirty="0" smtClean="0"/>
              <a:t>Creative Agency: </a:t>
            </a:r>
            <a:r>
              <a:rPr lang="en-US" sz="1400" dirty="0" smtClean="0"/>
              <a:t>The creative agency is responsible for implementing the Olay Global Template navigation and hierarchy </a:t>
            </a:r>
            <a:r>
              <a:rPr lang="en-US" sz="1400" b="1" dirty="0" smtClean="0">
                <a:hlinkClick r:id="rId3" action="ppaction://hlinksldjump"/>
              </a:rPr>
              <a:t>Link Naming </a:t>
            </a:r>
            <a:r>
              <a:rPr lang="en-US" sz="1400" dirty="0" smtClean="0"/>
              <a:t>and </a:t>
            </a:r>
            <a:r>
              <a:rPr lang="en-US" sz="1400" b="1" dirty="0" smtClean="0">
                <a:hlinkClick r:id="rId4" action="ppaction://hlinksldjump"/>
              </a:rPr>
              <a:t>Embedded Linking </a:t>
            </a:r>
            <a:r>
              <a:rPr lang="en-US" sz="1400" dirty="0" smtClean="0"/>
              <a:t>recommendations.</a:t>
            </a:r>
            <a:endParaRPr lang="en-US" sz="1800" b="1" dirty="0" smtClean="0"/>
          </a:p>
          <a:p>
            <a:pPr marL="0" indent="0">
              <a:spcBef>
                <a:spcPts val="0"/>
              </a:spcBef>
            </a:pPr>
            <a:endParaRPr lang="en-US" sz="10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countries technical agency is responsible for implementing their respective search agencies recommendations for the Olay Global Template. </a:t>
            </a:r>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the current technical issues on the Olay Global Template that have a negative impact on what content user experience and search engine spider accessibility and crawlability.</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81000" y="1905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2590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81000" y="3276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381000" y="4114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Template Recommendations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Global Navigation</a:t>
            </a:r>
            <a:r>
              <a:rPr lang="en-US" sz="1400" dirty="0" smtClean="0">
                <a:latin typeface="+mn-lt"/>
              </a:rPr>
              <a:t>: Current status and recommendations for optimization.</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Olay Hierarchy</a:t>
            </a:r>
            <a:r>
              <a:rPr lang="en-US" sz="1800" b="1" dirty="0" smtClean="0">
                <a:latin typeface="+mn-lt"/>
              </a:rPr>
              <a:t>: </a:t>
            </a:r>
            <a:r>
              <a:rPr lang="en-US" sz="1400" dirty="0" smtClean="0">
                <a:latin typeface="+mn-lt"/>
              </a:rPr>
              <a:t>Implications of the current hierarchy and example of </a:t>
            </a:r>
            <a:r>
              <a:rPr lang="en-US" sz="1400" dirty="0" err="1" smtClean="0">
                <a:latin typeface="+mn-lt"/>
              </a:rPr>
              <a:t>CoverGirl's</a:t>
            </a:r>
            <a:r>
              <a:rPr lang="en-US" sz="1400" dirty="0" smtClean="0">
                <a:latin typeface="+mn-lt"/>
              </a:rPr>
              <a:t> optimized hierarchy.</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Olay Hierarchy Example</a:t>
            </a:r>
            <a:r>
              <a:rPr lang="en-US" sz="1400" dirty="0" smtClean="0"/>
              <a:t>: Current Olay Global Template hierarchy &amp; a users/spiders navigation on Olay.com.</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Olay Hierarchy Recommendations</a:t>
            </a:r>
            <a:r>
              <a:rPr lang="en-US" sz="1400" dirty="0" smtClean="0"/>
              <a:t>: Optimized Olay Global Template hierarchy.</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Rich Media</a:t>
            </a:r>
            <a:r>
              <a:rPr lang="en-US" sz="1300" dirty="0" smtClean="0"/>
              <a:t>: </a:t>
            </a:r>
            <a:r>
              <a:rPr lang="en-US" sz="1400" dirty="0" smtClean="0"/>
              <a:t>Implications of rich media use on Olay.com and recommendations for optimization.</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Olay “Wish List”</a:t>
            </a:r>
            <a:r>
              <a:rPr lang="en-US" sz="1400" dirty="0" smtClean="0">
                <a:hlinkClick r:id="rId10" action="ppaction://hlinksldjump"/>
              </a:rPr>
              <a:t>: </a:t>
            </a:r>
            <a:r>
              <a:rPr lang="en-US" sz="1400" dirty="0" smtClean="0"/>
              <a:t>Overview of all technical issues that impact SEO &amp; how they affect each Olay Website.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Wish List Recommendations</a:t>
            </a:r>
            <a:r>
              <a:rPr lang="en-US" sz="1400" dirty="0" smtClean="0"/>
              <a:t>: Global template technical issues and recommendations for optimization.</a:t>
            </a:r>
            <a:endParaRPr lang="en-US" sz="1800" b="1" dirty="0" smtClean="0"/>
          </a:p>
          <a:p>
            <a:pPr marL="0" indent="0">
              <a:spcBef>
                <a:spcPts val="0"/>
              </a:spcBef>
            </a:pPr>
            <a:endParaRPr lang="en-US" sz="6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Global Template Recommendations</a:t>
            </a:r>
            <a:endParaRPr lang="en-US" sz="3000" dirty="0"/>
          </a:p>
        </p:txBody>
      </p:sp>
      <p:sp>
        <p:nvSpPr>
          <p:cNvPr id="6" name="Content Placeholder 2"/>
          <p:cNvSpPr txBox="1">
            <a:spLocks/>
          </p:cNvSpPr>
          <p:nvPr/>
        </p:nvSpPr>
        <p:spPr>
          <a:xfrm>
            <a:off x="381000" y="1219200"/>
            <a:ext cx="8534400" cy="35052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current Olay global navigation is not optimized for search engine spiders and provides users with very few links to other Olay pages. In order to ensure that the global navigation is search and user-friendly Olay should implement the recommendations below:</a:t>
            </a: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a:t>
            </a:r>
            <a:r>
              <a:rPr lang="en-US" sz="1600" kern="0" dirty="0" smtClean="0">
                <a:latin typeface="Calibri"/>
                <a:cs typeface="Arial" pitchFamily="34" charset="0"/>
              </a:rPr>
              <a:t>The drop down links in the global navigation are written in JavaScript, and therefore not crawlable.</a:t>
            </a:r>
          </a:p>
          <a:p>
            <a:pPr lvl="1" eaLnBrk="0" hangingPunct="0">
              <a:spcBef>
                <a:spcPts val="0"/>
              </a:spcBef>
              <a:buFont typeface="Arial" pitchFamily="34" charset="0"/>
              <a:buChar char="•"/>
              <a:defRPr/>
            </a:pPr>
            <a:r>
              <a:rPr lang="en-US" kern="0" dirty="0" smtClean="0">
                <a:latin typeface="Calibri"/>
                <a:cs typeface="Arial" pitchFamily="34" charset="0"/>
              </a:rPr>
              <a:t> Should be written in CSS, which offers the same visually appealing graphics and is crawlable by spiders.</a:t>
            </a:r>
          </a:p>
          <a:p>
            <a:pPr lvl="1" eaLnBrk="0" hangingPunct="0">
              <a:spcBef>
                <a:spcPts val="0"/>
              </a:spcBef>
              <a:buFont typeface="Arial" pitchFamily="34" charset="0"/>
              <a:buChar char="•"/>
              <a:defRPr/>
            </a:pPr>
            <a:r>
              <a:rPr lang="en-US" kern="0" dirty="0" smtClean="0">
                <a:latin typeface="Calibri"/>
                <a:cs typeface="Arial" pitchFamily="34" charset="0"/>
              </a:rPr>
              <a:t> If CSS is not an option, a workaround should be implemented to serve an HTML, text-based version.</a:t>
            </a:r>
          </a:p>
          <a:p>
            <a:pPr lvl="2" eaLnBrk="0" hangingPunct="0">
              <a:spcBef>
                <a:spcPts val="0"/>
              </a:spcBef>
              <a:buFont typeface="Arial" pitchFamily="34" charset="0"/>
              <a:buChar char="•"/>
              <a:defRPr/>
            </a:pPr>
            <a:endParaRPr lang="en-US" sz="800" kern="0" dirty="0" smtClean="0">
              <a:latin typeface="Calibri"/>
              <a:cs typeface="Arial" pitchFamily="34" charset="0"/>
            </a:endParaRPr>
          </a:p>
          <a:p>
            <a:pPr lvl="1" eaLnBrk="0" hangingPunct="0">
              <a:spcBef>
                <a:spcPts val="0"/>
              </a:spcBef>
              <a:defRPr/>
            </a:pPr>
            <a:endParaRPr lang="en-US" sz="1200"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a:t>
            </a:r>
            <a:r>
              <a:rPr lang="en-US" sz="1600" kern="0" dirty="0" smtClean="0">
                <a:latin typeface="Calibri"/>
                <a:cs typeface="Arial" pitchFamily="34" charset="0"/>
              </a:rPr>
              <a:t>The anchor text of each link is not optimized for search.</a:t>
            </a:r>
          </a:p>
          <a:p>
            <a:pPr lvl="1" eaLnBrk="0" hangingPunct="0">
              <a:spcBef>
                <a:spcPts val="0"/>
              </a:spcBef>
              <a:buFont typeface="Arial" pitchFamily="34" charset="0"/>
              <a:buChar char="•"/>
              <a:defRPr/>
            </a:pPr>
            <a:r>
              <a:rPr lang="en-US" sz="1200" kern="0" dirty="0" smtClean="0">
                <a:latin typeface="Calibri"/>
                <a:cs typeface="Arial" pitchFamily="34" charset="0"/>
              </a:rPr>
              <a:t> </a:t>
            </a:r>
            <a:r>
              <a:rPr lang="en-US" kern="0" dirty="0" smtClean="0">
                <a:latin typeface="Calibri"/>
                <a:cs typeface="Arial" pitchFamily="34" charset="0"/>
              </a:rPr>
              <a:t>Use keyword phrase-rich anchor text for all links in the global navigation.</a:t>
            </a:r>
          </a:p>
          <a:p>
            <a:pPr lvl="2" eaLnBrk="0" hangingPunct="0">
              <a:spcBef>
                <a:spcPts val="0"/>
              </a:spcBef>
              <a:buFont typeface="Arial" pitchFamily="34" charset="0"/>
              <a:buChar char="•"/>
              <a:defRPr/>
            </a:pPr>
            <a:endParaRPr lang="en-US" sz="800" kern="0" dirty="0" smtClean="0">
              <a:latin typeface="Calibri"/>
              <a:cs typeface="Arial" pitchFamily="34" charset="0"/>
            </a:endParaRPr>
          </a:p>
          <a:p>
            <a:pPr lvl="1" eaLnBrk="0" hangingPunct="0">
              <a:spcBef>
                <a:spcPts val="0"/>
              </a:spcBef>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a:t>
            </a:r>
            <a:r>
              <a:rPr lang="en-US" sz="1600" kern="0" dirty="0" smtClean="0">
                <a:latin typeface="Calibri"/>
                <a:cs typeface="Arial" pitchFamily="34" charset="0"/>
              </a:rPr>
              <a:t>The global navigation does not include all high-level, important Olay pages.</a:t>
            </a:r>
          </a:p>
          <a:p>
            <a:pPr lvl="1" eaLnBrk="0" hangingPunct="0">
              <a:spcBef>
                <a:spcPts val="0"/>
              </a:spcBef>
              <a:buFont typeface="Arial" pitchFamily="34" charset="0"/>
              <a:buChar char="•"/>
              <a:defRPr/>
            </a:pPr>
            <a:r>
              <a:rPr lang="en-US" sz="1200" kern="0" dirty="0" smtClean="0">
                <a:latin typeface="Calibri"/>
                <a:cs typeface="Arial" pitchFamily="34" charset="0"/>
              </a:rPr>
              <a:t> </a:t>
            </a:r>
            <a:r>
              <a:rPr lang="en-US" kern="0" dirty="0" smtClean="0">
                <a:latin typeface="Calibri"/>
                <a:cs typeface="Arial" pitchFamily="34" charset="0"/>
              </a:rPr>
              <a:t>Additional text-based, keyword phrase-rich links should be added to the global navigation.</a:t>
            </a:r>
          </a:p>
          <a:p>
            <a:pPr eaLnBrk="0" hangingPunct="0">
              <a:spcBef>
                <a:spcPts val="0"/>
              </a:spcBef>
              <a:buClr>
                <a:srgbClr val="BA0000"/>
              </a:buClr>
              <a:defRPr/>
            </a:pPr>
            <a:endParaRPr lang="en-US" sz="1000" kern="0" dirty="0" smtClean="0">
              <a:latin typeface="Calibri"/>
              <a:cs typeface="Arial" pitchFamily="34" charset="0"/>
            </a:endParaRPr>
          </a:p>
        </p:txBody>
      </p:sp>
      <p:sp>
        <p:nvSpPr>
          <p:cNvPr id="7" name="Rounded Rectangle 6"/>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Global Navigation Template</a:t>
            </a:r>
          </a:p>
        </p:txBody>
      </p:sp>
      <p:pic>
        <p:nvPicPr>
          <p:cNvPr id="5122" name="Picture 2"/>
          <p:cNvPicPr>
            <a:picLocks noChangeAspect="1" noChangeArrowheads="1"/>
          </p:cNvPicPr>
          <p:nvPr/>
        </p:nvPicPr>
        <p:blipFill>
          <a:blip r:embed="rId3" cstate="print"/>
          <a:srcRect/>
          <a:stretch>
            <a:fillRect/>
          </a:stretch>
        </p:blipFill>
        <p:spPr bwMode="auto">
          <a:xfrm>
            <a:off x="152400" y="2438400"/>
            <a:ext cx="8858250" cy="609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2895600" y="1981200"/>
            <a:ext cx="3733800" cy="369332"/>
          </a:xfrm>
          <a:prstGeom prst="rect">
            <a:avLst/>
          </a:prstGeom>
          <a:noFill/>
        </p:spPr>
        <p:txBody>
          <a:bodyPr wrap="square" rtlCol="0">
            <a:spAutoFit/>
          </a:bodyPr>
          <a:lstStyle/>
          <a:p>
            <a:pPr algn="ctr" fontAlgn="auto">
              <a:spcBef>
                <a:spcPts val="0"/>
              </a:spcBef>
              <a:spcAft>
                <a:spcPts val="0"/>
              </a:spcAft>
            </a:pPr>
            <a:r>
              <a:rPr lang="en-US" sz="1800" b="1" dirty="0" smtClean="0">
                <a:latin typeface="Calibri"/>
              </a:rPr>
              <a:t>Current Olay Global Navigation</a:t>
            </a:r>
          </a:p>
        </p:txBody>
      </p:sp>
      <p:cxnSp>
        <p:nvCxnSpPr>
          <p:cNvPr id="26" name="Straight Connector 25"/>
          <p:cNvCxnSpPr/>
          <p:nvPr/>
        </p:nvCxnSpPr>
        <p:spPr bwMode="auto">
          <a:xfrm>
            <a:off x="228600" y="4191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228600" y="4953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228600" y="5791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Technical Site Audit Recommendations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Global Template Hierarchy</a:t>
            </a:r>
          </a:p>
        </p:txBody>
      </p:sp>
      <p:sp>
        <p:nvSpPr>
          <p:cNvPr id="10" name="Content Placeholder 2"/>
          <p:cNvSpPr txBox="1">
            <a:spLocks/>
          </p:cNvSpPr>
          <p:nvPr/>
        </p:nvSpPr>
        <p:spPr>
          <a:xfrm>
            <a:off x="304800" y="12954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current Olay Global template hierarchy is not optimized for search. The hierarchy should be built on the basis of page importance, with high-level priority pages in the first and second directory and lower-level pages in the remaining directories. Each directory should use a keyword phrase-rich naming convention which should be utilized when naming URLs. Below is an example of the hierarchy of CoverGirl.com, which provides a clear navigational path for both users and search engine spiders.</a:t>
            </a:r>
          </a:p>
          <a:p>
            <a:pPr eaLnBrk="0" hangingPunct="0">
              <a:spcBef>
                <a:spcPts val="0"/>
              </a:spcBef>
              <a:buClr>
                <a:srgbClr val="BA0000"/>
              </a:buClr>
              <a:defRPr/>
            </a:pPr>
            <a:endParaRPr lang="en-US" sz="1000" kern="0" dirty="0" smtClean="0">
              <a:latin typeface="Calibri"/>
              <a:cs typeface="Arial"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2286000" y="2514600"/>
            <a:ext cx="5486400" cy="378651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52400" y="2514600"/>
            <a:ext cx="2133600" cy="954107"/>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dirty="0" smtClean="0">
                <a:solidFill>
                  <a:srgbClr val="000000"/>
                </a:solidFill>
              </a:rPr>
              <a:t>Products are divided into thematic categories, Each with its own  grouping of related sub-categories.</a:t>
            </a:r>
          </a:p>
        </p:txBody>
      </p:sp>
      <p:sp>
        <p:nvSpPr>
          <p:cNvPr id="12" name="Rectangle 11"/>
          <p:cNvSpPr/>
          <p:nvPr/>
        </p:nvSpPr>
        <p:spPr bwMode="auto">
          <a:xfrm>
            <a:off x="3124200" y="3429000"/>
            <a:ext cx="762000" cy="1371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3" name="Rectangle 12"/>
          <p:cNvSpPr/>
          <p:nvPr/>
        </p:nvSpPr>
        <p:spPr bwMode="auto">
          <a:xfrm>
            <a:off x="4800600" y="3429000"/>
            <a:ext cx="7620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3962400" y="3429000"/>
            <a:ext cx="7620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16" name="Straight Arrow Connector 15"/>
          <p:cNvCxnSpPr/>
          <p:nvPr/>
        </p:nvCxnSpPr>
        <p:spPr bwMode="auto">
          <a:xfrm>
            <a:off x="2286000" y="2819400"/>
            <a:ext cx="2438400" cy="533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a:off x="2286000" y="2819400"/>
            <a:ext cx="1752600" cy="533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21" name="Straight Arrow Connector 20"/>
          <p:cNvCxnSpPr/>
          <p:nvPr/>
        </p:nvCxnSpPr>
        <p:spPr bwMode="auto">
          <a:xfrm>
            <a:off x="2286000" y="2819400"/>
            <a:ext cx="762000" cy="609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5" name="TextBox 24"/>
          <p:cNvSpPr txBox="1"/>
          <p:nvPr/>
        </p:nvSpPr>
        <p:spPr>
          <a:xfrm>
            <a:off x="7391400" y="3048000"/>
            <a:ext cx="1524000" cy="1169551"/>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dirty="0" smtClean="0">
                <a:solidFill>
                  <a:srgbClr val="000000"/>
                </a:solidFill>
              </a:rPr>
              <a:t>Collections (Boutiques) are still included in the Global Navigation.</a:t>
            </a:r>
          </a:p>
        </p:txBody>
      </p:sp>
      <p:sp>
        <p:nvSpPr>
          <p:cNvPr id="26" name="Rectangle 25"/>
          <p:cNvSpPr/>
          <p:nvPr/>
        </p:nvSpPr>
        <p:spPr bwMode="auto">
          <a:xfrm>
            <a:off x="5638800" y="3352800"/>
            <a:ext cx="1447800" cy="1828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27" name="Straight Arrow Connector 26"/>
          <p:cNvCxnSpPr/>
          <p:nvPr/>
        </p:nvCxnSpPr>
        <p:spPr bwMode="auto">
          <a:xfrm flipH="1">
            <a:off x="7086600" y="3429000"/>
            <a:ext cx="304800" cy="152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30" name="TextBox 29"/>
          <p:cNvSpPr txBox="1"/>
          <p:nvPr/>
        </p:nvSpPr>
        <p:spPr>
          <a:xfrm>
            <a:off x="304800" y="5410200"/>
            <a:ext cx="8610600" cy="523220"/>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dirty="0" smtClean="0">
                <a:solidFill>
                  <a:srgbClr val="000000"/>
                </a:solidFill>
              </a:rPr>
              <a:t>The Hierarchy allows users to choose either a specific product or a collection, without having to navigate elsewhere on the CoverGirl Website.</a:t>
            </a:r>
          </a:p>
        </p:txBody>
      </p:sp>
    </p:spTree>
  </p:cSld>
  <p:clrMapOvr>
    <a:masterClrMapping/>
  </p:clrMapOvr>
  <p:transition spd="med"/>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Global Template Recommendations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Global Template Hierarchy</a:t>
            </a:r>
          </a:p>
        </p:txBody>
      </p:sp>
      <p:sp>
        <p:nvSpPr>
          <p:cNvPr id="10" name="Content Placeholder 2"/>
          <p:cNvSpPr txBox="1">
            <a:spLocks/>
          </p:cNvSpPr>
          <p:nvPr/>
        </p:nvSpPr>
        <p:spPr>
          <a:xfrm>
            <a:off x="381000" y="1295400"/>
            <a:ext cx="8229600" cy="12192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Body Lotion page is the one of the only page within the Olay Global template that is optimized for search in terms of hierarchy, as well as the only gold keyword PLP that is ranking in the first organic position in Google. The page directory follows the navigation of the Global template, from homepage (olay.com) to category page (skin-care-products) to sub-category page (body-lotion). </a:t>
            </a:r>
            <a:endParaRPr lang="en-US" sz="1000" kern="0" dirty="0" smtClean="0">
              <a:latin typeface="Calibri"/>
              <a:cs typeface="Arial" pitchFamily="34" charset="0"/>
            </a:endParaRPr>
          </a:p>
        </p:txBody>
      </p:sp>
      <p:pic>
        <p:nvPicPr>
          <p:cNvPr id="7171" name="Picture 3"/>
          <p:cNvPicPr>
            <a:picLocks noChangeAspect="1" noChangeArrowheads="1"/>
          </p:cNvPicPr>
          <p:nvPr/>
        </p:nvPicPr>
        <p:blipFill>
          <a:blip r:embed="rId3" cstate="print"/>
          <a:srcRect/>
          <a:stretch>
            <a:fillRect/>
          </a:stretch>
        </p:blipFill>
        <p:spPr bwMode="auto">
          <a:xfrm>
            <a:off x="2514600" y="2286000"/>
            <a:ext cx="3295650" cy="3048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2" name="Content Placeholder 2"/>
          <p:cNvSpPr txBox="1">
            <a:spLocks/>
          </p:cNvSpPr>
          <p:nvPr/>
        </p:nvSpPr>
        <p:spPr>
          <a:xfrm>
            <a:off x="304800" y="2286000"/>
            <a:ext cx="8229600" cy="762000"/>
          </a:xfrm>
          <a:prstGeom prst="rect">
            <a:avLst/>
          </a:prstGeom>
        </p:spPr>
        <p:txBody>
          <a:bodyPr/>
          <a:lstStyle/>
          <a:p>
            <a:pPr eaLnBrk="0" hangingPunct="0">
              <a:spcBef>
                <a:spcPts val="0"/>
              </a:spcBef>
              <a:buClr>
                <a:srgbClr val="BA0000"/>
              </a:buClr>
              <a:defRPr/>
            </a:pPr>
            <a:endParaRPr lang="en-US" sz="1000" kern="0" dirty="0" smtClean="0">
              <a:latin typeface="Calibri"/>
              <a:cs typeface="Arial" pitchFamily="34" charset="0"/>
            </a:endParaRPr>
          </a:p>
        </p:txBody>
      </p:sp>
      <p:sp>
        <p:nvSpPr>
          <p:cNvPr id="13" name="Content Placeholder 2"/>
          <p:cNvSpPr txBox="1">
            <a:spLocks/>
          </p:cNvSpPr>
          <p:nvPr/>
        </p:nvSpPr>
        <p:spPr>
          <a:xfrm>
            <a:off x="381000" y="2667000"/>
            <a:ext cx="8229600" cy="9906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A majority of the remaining product pages do not follow the hierarchy and instead are categorized by Boutique. The pages do not provide a clear navigation for users to orient themselves with, and provide little insight into how users and spiders alike arrived at the page. An example of the navigation is provided below:</a:t>
            </a:r>
            <a:endParaRPr lang="en-US" sz="1000" kern="0" dirty="0" smtClean="0">
              <a:latin typeface="Calibri"/>
              <a:cs typeface="Arial" pitchFamily="34" charset="0"/>
            </a:endParaRPr>
          </a:p>
        </p:txBody>
      </p:sp>
      <p:sp>
        <p:nvSpPr>
          <p:cNvPr id="22" name="Right Arrow 21"/>
          <p:cNvSpPr/>
          <p:nvPr/>
        </p:nvSpPr>
        <p:spPr bwMode="auto">
          <a:xfrm>
            <a:off x="2209800" y="3657600"/>
            <a:ext cx="457200" cy="4572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3" name="Rounded Rectangle 22"/>
          <p:cNvSpPr/>
          <p:nvPr/>
        </p:nvSpPr>
        <p:spPr bwMode="auto">
          <a:xfrm>
            <a:off x="457200" y="3657600"/>
            <a:ext cx="1676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Olay Homepage</a:t>
            </a:r>
          </a:p>
          <a:p>
            <a:pPr algn="ctr" fontAlgn="auto">
              <a:spcBef>
                <a:spcPts val="0"/>
              </a:spcBef>
              <a:spcAft>
                <a:spcPts val="0"/>
              </a:spcAft>
              <a:buClr>
                <a:srgbClr val="BA0000"/>
              </a:buClr>
            </a:pPr>
            <a:r>
              <a:rPr lang="en-US" sz="1000" b="1" dirty="0" smtClean="0">
                <a:latin typeface="Calibri"/>
              </a:rPr>
              <a:t>Olay.com</a:t>
            </a:r>
          </a:p>
        </p:txBody>
      </p:sp>
      <p:sp>
        <p:nvSpPr>
          <p:cNvPr id="24" name="Rounded Rectangle 23"/>
          <p:cNvSpPr/>
          <p:nvPr/>
        </p:nvSpPr>
        <p:spPr bwMode="auto">
          <a:xfrm>
            <a:off x="3124200" y="3657600"/>
            <a:ext cx="19050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Explore Products</a:t>
            </a:r>
          </a:p>
          <a:p>
            <a:pPr algn="ctr" fontAlgn="auto">
              <a:spcBef>
                <a:spcPts val="0"/>
              </a:spcBef>
              <a:spcAft>
                <a:spcPts val="0"/>
              </a:spcAft>
              <a:buClr>
                <a:srgbClr val="BA0000"/>
              </a:buClr>
            </a:pPr>
            <a:r>
              <a:rPr lang="en-US" sz="1000" b="1" dirty="0" smtClean="0">
                <a:latin typeface="Calibri"/>
              </a:rPr>
              <a:t>Olay.com/skin-care-products</a:t>
            </a:r>
          </a:p>
        </p:txBody>
      </p:sp>
      <p:sp>
        <p:nvSpPr>
          <p:cNvPr id="25" name="Right Arrow 24"/>
          <p:cNvSpPr/>
          <p:nvPr/>
        </p:nvSpPr>
        <p:spPr bwMode="auto">
          <a:xfrm>
            <a:off x="5257800" y="3657600"/>
            <a:ext cx="457200" cy="4572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6" name="Rounded Rectangle 25"/>
          <p:cNvSpPr/>
          <p:nvPr/>
        </p:nvSpPr>
        <p:spPr bwMode="auto">
          <a:xfrm>
            <a:off x="6019800" y="3657600"/>
            <a:ext cx="19050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Product Type</a:t>
            </a:r>
          </a:p>
          <a:p>
            <a:pPr algn="ctr" fontAlgn="auto">
              <a:spcBef>
                <a:spcPts val="0"/>
              </a:spcBef>
              <a:spcAft>
                <a:spcPts val="0"/>
              </a:spcAft>
              <a:buClr>
                <a:srgbClr val="BA0000"/>
              </a:buClr>
            </a:pPr>
            <a:r>
              <a:rPr lang="en-US" sz="1000" b="1" dirty="0" smtClean="0">
                <a:latin typeface="Calibri"/>
              </a:rPr>
              <a:t>Olay.com/skin-care-products</a:t>
            </a:r>
          </a:p>
        </p:txBody>
      </p:sp>
      <p:sp>
        <p:nvSpPr>
          <p:cNvPr id="27" name="Right Arrow 26"/>
          <p:cNvSpPr/>
          <p:nvPr/>
        </p:nvSpPr>
        <p:spPr bwMode="auto">
          <a:xfrm>
            <a:off x="8153400" y="3657600"/>
            <a:ext cx="457200" cy="4572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8" name="Right Arrow 27"/>
          <p:cNvSpPr/>
          <p:nvPr/>
        </p:nvSpPr>
        <p:spPr bwMode="auto">
          <a:xfrm>
            <a:off x="304800" y="4724400"/>
            <a:ext cx="457200" cy="4572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9" name="Rounded Rectangle 28"/>
          <p:cNvSpPr/>
          <p:nvPr/>
        </p:nvSpPr>
        <p:spPr bwMode="auto">
          <a:xfrm>
            <a:off x="838200" y="4724400"/>
            <a:ext cx="63246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Facial Moisturizers</a:t>
            </a:r>
          </a:p>
          <a:p>
            <a:pPr algn="ctr" fontAlgn="auto">
              <a:spcBef>
                <a:spcPts val="0"/>
              </a:spcBef>
              <a:spcAft>
                <a:spcPts val="0"/>
              </a:spcAft>
              <a:buClr>
                <a:srgbClr val="BA0000"/>
              </a:buClr>
            </a:pPr>
            <a:r>
              <a:rPr lang="en-US" sz="1000" b="1" dirty="0" smtClean="0">
                <a:latin typeface="Calibri"/>
              </a:rPr>
              <a:t>Olay.com/Pages/Boutiques/</a:t>
            </a:r>
            <a:r>
              <a:rPr lang="en-US" sz="1000" b="1" dirty="0" err="1" smtClean="0">
                <a:latin typeface="Calibri"/>
              </a:rPr>
              <a:t>Products.aspx?f_producttype</a:t>
            </a:r>
            <a:r>
              <a:rPr lang="en-US" sz="1000" b="1" dirty="0" smtClean="0">
                <a:latin typeface="Calibri"/>
              </a:rPr>
              <a:t>=facial%2bmoisturizers</a:t>
            </a:r>
          </a:p>
        </p:txBody>
      </p:sp>
      <p:sp>
        <p:nvSpPr>
          <p:cNvPr id="32" name="TextBox 31"/>
          <p:cNvSpPr txBox="1"/>
          <p:nvPr/>
        </p:nvSpPr>
        <p:spPr>
          <a:xfrm>
            <a:off x="3048000" y="4191000"/>
            <a:ext cx="2286000" cy="246221"/>
          </a:xfrm>
          <a:prstGeom prst="rect">
            <a:avLst/>
          </a:prstGeom>
          <a:noFill/>
        </p:spPr>
        <p:txBody>
          <a:bodyPr wrap="square" rtlCol="0">
            <a:spAutoFit/>
          </a:bodyPr>
          <a:lstStyle/>
          <a:p>
            <a:pPr fontAlgn="auto">
              <a:spcBef>
                <a:spcPts val="0"/>
              </a:spcBef>
              <a:spcAft>
                <a:spcPts val="0"/>
              </a:spcAft>
            </a:pPr>
            <a:r>
              <a:rPr lang="en-US" sz="1000" b="1" dirty="0" smtClean="0">
                <a:latin typeface="Calibri"/>
              </a:rPr>
              <a:t>Breadcrumb: </a:t>
            </a:r>
            <a:r>
              <a:rPr lang="en-US" sz="1000" dirty="0" smtClean="0">
                <a:latin typeface="Calibri"/>
              </a:rPr>
              <a:t>home &gt; explore products </a:t>
            </a:r>
          </a:p>
        </p:txBody>
      </p:sp>
      <p:sp>
        <p:nvSpPr>
          <p:cNvPr id="33" name="TextBox 32"/>
          <p:cNvSpPr txBox="1"/>
          <p:nvPr/>
        </p:nvSpPr>
        <p:spPr>
          <a:xfrm>
            <a:off x="5867400" y="4191000"/>
            <a:ext cx="2971800" cy="246221"/>
          </a:xfrm>
          <a:prstGeom prst="rect">
            <a:avLst/>
          </a:prstGeom>
          <a:noFill/>
        </p:spPr>
        <p:txBody>
          <a:bodyPr wrap="square" rtlCol="0">
            <a:spAutoFit/>
          </a:bodyPr>
          <a:lstStyle/>
          <a:p>
            <a:pPr fontAlgn="auto">
              <a:spcBef>
                <a:spcPts val="0"/>
              </a:spcBef>
              <a:spcAft>
                <a:spcPts val="0"/>
              </a:spcAft>
            </a:pPr>
            <a:r>
              <a:rPr lang="en-US" sz="1000" b="1" dirty="0" smtClean="0">
                <a:latin typeface="Calibri"/>
              </a:rPr>
              <a:t>Breadcrumb: </a:t>
            </a:r>
            <a:r>
              <a:rPr lang="en-US" sz="1000" dirty="0" smtClean="0">
                <a:latin typeface="Calibri"/>
              </a:rPr>
              <a:t>home &gt; explore products &gt; all products </a:t>
            </a:r>
          </a:p>
        </p:txBody>
      </p:sp>
      <p:sp>
        <p:nvSpPr>
          <p:cNvPr id="34" name="TextBox 33"/>
          <p:cNvSpPr txBox="1"/>
          <p:nvPr/>
        </p:nvSpPr>
        <p:spPr>
          <a:xfrm>
            <a:off x="838200" y="5257800"/>
            <a:ext cx="2971800" cy="246221"/>
          </a:xfrm>
          <a:prstGeom prst="rect">
            <a:avLst/>
          </a:prstGeom>
          <a:noFill/>
        </p:spPr>
        <p:txBody>
          <a:bodyPr wrap="square" rtlCol="0">
            <a:spAutoFit/>
          </a:bodyPr>
          <a:lstStyle/>
          <a:p>
            <a:pPr fontAlgn="auto">
              <a:spcBef>
                <a:spcPts val="0"/>
              </a:spcBef>
              <a:spcAft>
                <a:spcPts val="0"/>
              </a:spcAft>
            </a:pPr>
            <a:r>
              <a:rPr lang="en-US" sz="1000" b="1" dirty="0" smtClean="0">
                <a:latin typeface="Calibri"/>
              </a:rPr>
              <a:t>Breadcrumb: </a:t>
            </a:r>
            <a:r>
              <a:rPr lang="en-US" sz="1000" dirty="0" smtClean="0">
                <a:latin typeface="Calibri"/>
              </a:rPr>
              <a:t>home &gt; explore products &gt; all products </a:t>
            </a:r>
          </a:p>
        </p:txBody>
      </p:sp>
    </p:spTree>
  </p:cSld>
  <p:clrMapOvr>
    <a:masterClrMapping/>
  </p:clrMapOvr>
  <p:transition spd="med"/>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239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Technical Site Audit Recommendations</a:t>
            </a:r>
            <a:endParaRPr lang="en-US" sz="3000" dirty="0"/>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Global Template Hierarchy</a:t>
            </a:r>
          </a:p>
        </p:txBody>
      </p:sp>
      <p:sp>
        <p:nvSpPr>
          <p:cNvPr id="10" name="Content Placeholder 2"/>
          <p:cNvSpPr txBox="1">
            <a:spLocks/>
          </p:cNvSpPr>
          <p:nvPr/>
        </p:nvSpPr>
        <p:spPr>
          <a:xfrm>
            <a:off x="228600" y="4495800"/>
            <a:ext cx="8229600" cy="12192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 Olay Global template navigation should use each category (Face, Body and Eyes) as a first directory, ensuring directory names are keyword phrase-rich, letting users and spiders know what to expect. For example the navigation below depicts optimized navigation and URL naming from the homepage to the Olay Regenerist Regenerating Body Lotion page.</a:t>
            </a:r>
            <a:endParaRPr lang="en-US" sz="1000" kern="0" dirty="0" smtClean="0">
              <a:latin typeface="Calibri"/>
              <a:cs typeface="Arial" pitchFamily="34" charset="0"/>
            </a:endParaRPr>
          </a:p>
        </p:txBody>
      </p:sp>
      <p:sp>
        <p:nvSpPr>
          <p:cNvPr id="12" name="Content Placeholder 2"/>
          <p:cNvSpPr txBox="1">
            <a:spLocks/>
          </p:cNvSpPr>
          <p:nvPr/>
        </p:nvSpPr>
        <p:spPr>
          <a:xfrm>
            <a:off x="304800" y="2286000"/>
            <a:ext cx="8229600" cy="762000"/>
          </a:xfrm>
          <a:prstGeom prst="rect">
            <a:avLst/>
          </a:prstGeom>
        </p:spPr>
        <p:txBody>
          <a:bodyPr/>
          <a:lstStyle/>
          <a:p>
            <a:pPr eaLnBrk="0" hangingPunct="0">
              <a:spcBef>
                <a:spcPts val="0"/>
              </a:spcBef>
              <a:buClr>
                <a:srgbClr val="BA0000"/>
              </a:buClr>
              <a:defRPr/>
            </a:pPr>
            <a:endParaRPr lang="en-US" sz="1000" kern="0" dirty="0" smtClean="0">
              <a:latin typeface="Calibri"/>
              <a:cs typeface="Arial" pitchFamily="34" charset="0"/>
            </a:endParaRPr>
          </a:p>
        </p:txBody>
      </p:sp>
      <p:sp>
        <p:nvSpPr>
          <p:cNvPr id="13" name="Content Placeholder 2"/>
          <p:cNvSpPr txBox="1">
            <a:spLocks/>
          </p:cNvSpPr>
          <p:nvPr/>
        </p:nvSpPr>
        <p:spPr>
          <a:xfrm>
            <a:off x="304800" y="1219200"/>
            <a:ext cx="8686800" cy="9906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A majority of the Olay product pages do not follow the hierarchy, instead they are categorized by Boutique. The pages do not provide a clear navigation for users to orient themselves, and provide little insight into how users and spiders alike arrive at a page. An example of how the Olay Global template hierarchy should be set up is below. </a:t>
            </a:r>
            <a:endParaRPr lang="en-US" sz="1000" kern="0" dirty="0" smtClean="0">
              <a:latin typeface="Calibri"/>
              <a:cs typeface="Arial" pitchFamily="34" charset="0"/>
            </a:endParaRPr>
          </a:p>
        </p:txBody>
      </p:sp>
      <p:sp>
        <p:nvSpPr>
          <p:cNvPr id="16" name="Rectangle 15"/>
          <p:cNvSpPr/>
          <p:nvPr/>
        </p:nvSpPr>
        <p:spPr bwMode="auto">
          <a:xfrm>
            <a:off x="1295400" y="1981200"/>
            <a:ext cx="6172200" cy="3810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600" b="1" dirty="0" smtClean="0">
                <a:solidFill>
                  <a:srgbClr val="000000"/>
                </a:solidFill>
                <a:latin typeface="Arial" charset="0"/>
              </a:rPr>
              <a:t>Skin Care Products</a:t>
            </a:r>
          </a:p>
        </p:txBody>
      </p:sp>
      <p:sp>
        <p:nvSpPr>
          <p:cNvPr id="17" name="Rectangle 16"/>
          <p:cNvSpPr/>
          <p:nvPr/>
        </p:nvSpPr>
        <p:spPr bwMode="auto">
          <a:xfrm>
            <a:off x="1295400" y="2438400"/>
            <a:ext cx="1371600" cy="19812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lgn="ctr">
              <a:spcBef>
                <a:spcPct val="25000"/>
              </a:spcBef>
              <a:buClr>
                <a:srgbClr val="BA0000"/>
              </a:buClr>
              <a:buFont typeface="Wingdings" pitchFamily="2" charset="2"/>
              <a:buNone/>
            </a:pPr>
            <a:r>
              <a:rPr lang="en-US" sz="1200" b="1" u="sng" dirty="0" smtClean="0">
                <a:solidFill>
                  <a:srgbClr val="000000"/>
                </a:solidFill>
                <a:latin typeface="Arial" charset="0"/>
              </a:rPr>
              <a:t>Face</a:t>
            </a:r>
          </a:p>
          <a:p>
            <a:pPr>
              <a:spcBef>
                <a:spcPct val="25000"/>
              </a:spcBef>
              <a:buClr>
                <a:srgbClr val="BA0000"/>
              </a:buClr>
              <a:buFont typeface="Wingdings" pitchFamily="2" charset="2"/>
              <a:buNone/>
            </a:pPr>
            <a:r>
              <a:rPr lang="en-US" sz="1000" dirty="0" smtClean="0">
                <a:solidFill>
                  <a:srgbClr val="000000"/>
                </a:solidFill>
                <a:latin typeface="Arial" charset="0"/>
              </a:rPr>
              <a:t>Facial Cleansers</a:t>
            </a:r>
          </a:p>
          <a:p>
            <a:pPr>
              <a:spcBef>
                <a:spcPct val="25000"/>
              </a:spcBef>
              <a:buClr>
                <a:srgbClr val="BA0000"/>
              </a:buClr>
              <a:buFont typeface="Wingdings" pitchFamily="2" charset="2"/>
              <a:buNone/>
            </a:pPr>
            <a:r>
              <a:rPr lang="en-US" sz="1000" dirty="0" smtClean="0">
                <a:solidFill>
                  <a:srgbClr val="000000"/>
                </a:solidFill>
                <a:latin typeface="Arial" charset="0"/>
              </a:rPr>
              <a:t>Facial Moisturizers</a:t>
            </a:r>
          </a:p>
          <a:p>
            <a:pPr>
              <a:spcBef>
                <a:spcPct val="25000"/>
              </a:spcBef>
              <a:buClr>
                <a:srgbClr val="BA0000"/>
              </a:buClr>
              <a:buFont typeface="Wingdings" pitchFamily="2" charset="2"/>
              <a:buNone/>
            </a:pPr>
            <a:r>
              <a:rPr lang="en-US" sz="1000" dirty="0" smtClean="0">
                <a:solidFill>
                  <a:srgbClr val="000000"/>
                </a:solidFill>
                <a:latin typeface="Arial" charset="0"/>
              </a:rPr>
              <a:t>Facial Scrubs</a:t>
            </a:r>
          </a:p>
          <a:p>
            <a:pPr>
              <a:spcBef>
                <a:spcPct val="25000"/>
              </a:spcBef>
              <a:buClr>
                <a:srgbClr val="BA0000"/>
              </a:buClr>
              <a:buFont typeface="Wingdings" pitchFamily="2" charset="2"/>
              <a:buNone/>
            </a:pPr>
            <a:r>
              <a:rPr lang="en-US" sz="1000" dirty="0" smtClean="0">
                <a:solidFill>
                  <a:srgbClr val="000000"/>
                </a:solidFill>
                <a:latin typeface="Arial" charset="0"/>
              </a:rPr>
              <a:t>Facial Toners</a:t>
            </a:r>
          </a:p>
          <a:p>
            <a:pPr>
              <a:spcBef>
                <a:spcPct val="25000"/>
              </a:spcBef>
              <a:buClr>
                <a:srgbClr val="BA0000"/>
              </a:buClr>
              <a:buFont typeface="Wingdings" pitchFamily="2" charset="2"/>
              <a:buNone/>
            </a:pPr>
            <a:r>
              <a:rPr lang="en-US" sz="1000" dirty="0" smtClean="0">
                <a:solidFill>
                  <a:srgbClr val="000000"/>
                </a:solidFill>
                <a:latin typeface="Arial" charset="0"/>
              </a:rPr>
              <a:t>Facial Treatments</a:t>
            </a:r>
          </a:p>
          <a:p>
            <a:pPr>
              <a:spcBef>
                <a:spcPct val="25000"/>
              </a:spcBef>
              <a:buClr>
                <a:srgbClr val="BA0000"/>
              </a:buClr>
              <a:buFont typeface="Wingdings" pitchFamily="2" charset="2"/>
              <a:buNone/>
            </a:pPr>
            <a:r>
              <a:rPr lang="en-US" sz="1000" dirty="0" smtClean="0">
                <a:solidFill>
                  <a:srgbClr val="000000"/>
                </a:solidFill>
                <a:latin typeface="Arial" charset="0"/>
              </a:rPr>
              <a:t>Make-Up Removers</a:t>
            </a:r>
          </a:p>
          <a:p>
            <a:pPr>
              <a:spcBef>
                <a:spcPct val="25000"/>
              </a:spcBef>
              <a:buClr>
                <a:srgbClr val="BA0000"/>
              </a:buClr>
              <a:buFont typeface="Wingdings" pitchFamily="2" charset="2"/>
              <a:buNone/>
            </a:pPr>
            <a:r>
              <a:rPr lang="en-US" sz="1000" dirty="0" smtClean="0">
                <a:solidFill>
                  <a:srgbClr val="000000"/>
                </a:solidFill>
                <a:latin typeface="Arial" charset="0"/>
              </a:rPr>
              <a:t>Cleansing Cloths</a:t>
            </a:r>
          </a:p>
          <a:p>
            <a:pPr>
              <a:spcBef>
                <a:spcPct val="25000"/>
              </a:spcBef>
              <a:buClr>
                <a:srgbClr val="BA0000"/>
              </a:buClr>
              <a:buFont typeface="Wingdings" pitchFamily="2" charset="2"/>
              <a:buNone/>
            </a:pPr>
            <a:r>
              <a:rPr lang="en-US" sz="1000" dirty="0" smtClean="0">
                <a:solidFill>
                  <a:srgbClr val="000000"/>
                </a:solidFill>
                <a:latin typeface="Arial" charset="0"/>
              </a:rPr>
              <a:t>Lip Treatments</a:t>
            </a:r>
          </a:p>
          <a:p>
            <a:pPr>
              <a:spcBef>
                <a:spcPct val="25000"/>
              </a:spcBef>
              <a:buClr>
                <a:srgbClr val="BA0000"/>
              </a:buClr>
              <a:buFont typeface="Wingdings" pitchFamily="2" charset="2"/>
              <a:buNone/>
            </a:pPr>
            <a:endParaRPr lang="en-US" sz="1000" dirty="0" smtClean="0">
              <a:solidFill>
                <a:srgbClr val="000000"/>
              </a:solidFill>
              <a:latin typeface="Arial" charset="0"/>
            </a:endParaRPr>
          </a:p>
          <a:p>
            <a:pPr algn="ctr">
              <a:spcBef>
                <a:spcPct val="25000"/>
              </a:spcBef>
              <a:buClr>
                <a:srgbClr val="BA0000"/>
              </a:buClr>
              <a:buFont typeface="Wingdings" pitchFamily="2" charset="2"/>
              <a:buNone/>
            </a:pPr>
            <a:endParaRPr lang="en-US" sz="1200" dirty="0" smtClean="0">
              <a:solidFill>
                <a:srgbClr val="000000"/>
              </a:solidFill>
              <a:latin typeface="Arial" charset="0"/>
            </a:endParaRPr>
          </a:p>
        </p:txBody>
      </p:sp>
      <p:sp>
        <p:nvSpPr>
          <p:cNvPr id="18" name="Rectangle 17"/>
          <p:cNvSpPr/>
          <p:nvPr/>
        </p:nvSpPr>
        <p:spPr bwMode="auto">
          <a:xfrm>
            <a:off x="2743200" y="2438400"/>
            <a:ext cx="1524000" cy="19812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lgn="ctr">
              <a:spcBef>
                <a:spcPct val="25000"/>
              </a:spcBef>
              <a:buClr>
                <a:srgbClr val="BA0000"/>
              </a:buClr>
              <a:buFont typeface="Wingdings" pitchFamily="2" charset="2"/>
              <a:buNone/>
            </a:pPr>
            <a:r>
              <a:rPr lang="en-US" sz="1200" b="1" u="sng" dirty="0" smtClean="0">
                <a:solidFill>
                  <a:srgbClr val="000000"/>
                </a:solidFill>
                <a:latin typeface="Arial" charset="0"/>
              </a:rPr>
              <a:t>Body</a:t>
            </a:r>
          </a:p>
          <a:p>
            <a:pPr>
              <a:spcBef>
                <a:spcPct val="25000"/>
              </a:spcBef>
              <a:buClr>
                <a:srgbClr val="BA0000"/>
              </a:buClr>
              <a:buFont typeface="Wingdings" pitchFamily="2" charset="2"/>
              <a:buNone/>
            </a:pPr>
            <a:r>
              <a:rPr lang="en-US" sz="1000" dirty="0" smtClean="0">
                <a:solidFill>
                  <a:srgbClr val="000000"/>
                </a:solidFill>
                <a:latin typeface="Arial" charset="0"/>
              </a:rPr>
              <a:t>Body Lotions</a:t>
            </a:r>
          </a:p>
          <a:p>
            <a:pPr>
              <a:spcBef>
                <a:spcPct val="25000"/>
              </a:spcBef>
              <a:buClr>
                <a:srgbClr val="BA0000"/>
              </a:buClr>
              <a:buFont typeface="Wingdings" pitchFamily="2" charset="2"/>
              <a:buNone/>
            </a:pPr>
            <a:r>
              <a:rPr lang="en-US" sz="1000" dirty="0" smtClean="0">
                <a:solidFill>
                  <a:srgbClr val="000000"/>
                </a:solidFill>
                <a:latin typeface="Arial" charset="0"/>
              </a:rPr>
              <a:t>Body Moisturizers</a:t>
            </a:r>
          </a:p>
          <a:p>
            <a:pPr>
              <a:spcBef>
                <a:spcPct val="25000"/>
              </a:spcBef>
              <a:buClr>
                <a:srgbClr val="BA0000"/>
              </a:buClr>
              <a:buFont typeface="Wingdings" pitchFamily="2" charset="2"/>
              <a:buNone/>
            </a:pPr>
            <a:r>
              <a:rPr lang="en-US" sz="1000" dirty="0" smtClean="0">
                <a:solidFill>
                  <a:srgbClr val="000000"/>
                </a:solidFill>
                <a:latin typeface="Arial" charset="0"/>
              </a:rPr>
              <a:t>Body Cleansers</a:t>
            </a:r>
          </a:p>
          <a:p>
            <a:pPr>
              <a:spcBef>
                <a:spcPct val="25000"/>
              </a:spcBef>
              <a:buClr>
                <a:srgbClr val="BA0000"/>
              </a:buClr>
              <a:buFont typeface="Wingdings" pitchFamily="2" charset="2"/>
              <a:buNone/>
            </a:pPr>
            <a:r>
              <a:rPr lang="en-US" sz="1000" dirty="0" smtClean="0">
                <a:solidFill>
                  <a:srgbClr val="000000"/>
                </a:solidFill>
                <a:latin typeface="Arial" charset="0"/>
              </a:rPr>
              <a:t>Body Soaps</a:t>
            </a:r>
          </a:p>
          <a:p>
            <a:pPr>
              <a:spcBef>
                <a:spcPct val="25000"/>
              </a:spcBef>
              <a:buClr>
                <a:srgbClr val="BA0000"/>
              </a:buClr>
              <a:buFont typeface="Wingdings" pitchFamily="2" charset="2"/>
              <a:buNone/>
            </a:pPr>
            <a:r>
              <a:rPr lang="en-US" sz="1000" dirty="0" smtClean="0">
                <a:solidFill>
                  <a:srgbClr val="000000"/>
                </a:solidFill>
                <a:latin typeface="Arial" charset="0"/>
              </a:rPr>
              <a:t>In-Shower Body Lotions</a:t>
            </a:r>
          </a:p>
          <a:p>
            <a:pPr>
              <a:spcBef>
                <a:spcPct val="25000"/>
              </a:spcBef>
              <a:buClr>
                <a:srgbClr val="BA0000"/>
              </a:buClr>
              <a:buFont typeface="Wingdings" pitchFamily="2" charset="2"/>
              <a:buNone/>
            </a:pPr>
            <a:r>
              <a:rPr lang="en-US" sz="1000" dirty="0" smtClean="0">
                <a:solidFill>
                  <a:srgbClr val="000000"/>
                </a:solidFill>
                <a:latin typeface="Arial" charset="0"/>
              </a:rPr>
              <a:t>Body Treatments</a:t>
            </a:r>
          </a:p>
          <a:p>
            <a:pPr>
              <a:spcBef>
                <a:spcPct val="25000"/>
              </a:spcBef>
              <a:buClr>
                <a:srgbClr val="BA0000"/>
              </a:buClr>
              <a:buFont typeface="Wingdings" pitchFamily="2" charset="2"/>
              <a:buNone/>
            </a:pPr>
            <a:r>
              <a:rPr lang="en-US" sz="1000" dirty="0" smtClean="0">
                <a:solidFill>
                  <a:srgbClr val="000000"/>
                </a:solidFill>
                <a:latin typeface="Arial" charset="0"/>
              </a:rPr>
              <a:t>Body Cream</a:t>
            </a:r>
          </a:p>
          <a:p>
            <a:pPr>
              <a:spcBef>
                <a:spcPct val="25000"/>
              </a:spcBef>
              <a:buClr>
                <a:srgbClr val="BA0000"/>
              </a:buClr>
              <a:buFont typeface="Wingdings" pitchFamily="2" charset="2"/>
              <a:buNone/>
            </a:pPr>
            <a:r>
              <a:rPr lang="en-US" sz="1000" dirty="0" smtClean="0">
                <a:solidFill>
                  <a:srgbClr val="000000"/>
                </a:solidFill>
                <a:latin typeface="Arial" charset="0"/>
              </a:rPr>
              <a:t>Sunless Tanners</a:t>
            </a:r>
          </a:p>
          <a:p>
            <a:pPr>
              <a:spcBef>
                <a:spcPct val="25000"/>
              </a:spcBef>
              <a:buClr>
                <a:srgbClr val="BA0000"/>
              </a:buClr>
              <a:buFont typeface="Wingdings" pitchFamily="2" charset="2"/>
              <a:buNone/>
            </a:pPr>
            <a:endParaRPr lang="en-US" sz="1000" dirty="0" smtClean="0">
              <a:solidFill>
                <a:srgbClr val="000000"/>
              </a:solidFill>
              <a:latin typeface="Arial" charset="0"/>
            </a:endParaRPr>
          </a:p>
        </p:txBody>
      </p:sp>
      <p:sp>
        <p:nvSpPr>
          <p:cNvPr id="19" name="Rectangle 18"/>
          <p:cNvSpPr/>
          <p:nvPr/>
        </p:nvSpPr>
        <p:spPr bwMode="auto">
          <a:xfrm>
            <a:off x="4343400" y="2438400"/>
            <a:ext cx="1524000" cy="19812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lgn="ctr">
              <a:spcBef>
                <a:spcPct val="25000"/>
              </a:spcBef>
              <a:buClr>
                <a:srgbClr val="BA0000"/>
              </a:buClr>
              <a:buFont typeface="Wingdings" pitchFamily="2" charset="2"/>
              <a:buNone/>
            </a:pPr>
            <a:r>
              <a:rPr lang="en-US" sz="1200" b="1" u="sng" dirty="0" smtClean="0">
                <a:solidFill>
                  <a:srgbClr val="000000"/>
                </a:solidFill>
                <a:latin typeface="Arial" charset="0"/>
              </a:rPr>
              <a:t>Eyes</a:t>
            </a:r>
          </a:p>
          <a:p>
            <a:pPr>
              <a:spcBef>
                <a:spcPct val="25000"/>
              </a:spcBef>
              <a:buClr>
                <a:srgbClr val="BA0000"/>
              </a:buClr>
              <a:buFont typeface="Wingdings" pitchFamily="2" charset="2"/>
              <a:buNone/>
            </a:pPr>
            <a:r>
              <a:rPr lang="en-US" sz="1000" dirty="0" smtClean="0">
                <a:solidFill>
                  <a:srgbClr val="000000"/>
                </a:solidFill>
                <a:latin typeface="Arial" charset="0"/>
              </a:rPr>
              <a:t>Eye Creams</a:t>
            </a:r>
          </a:p>
          <a:p>
            <a:pPr>
              <a:spcBef>
                <a:spcPct val="25000"/>
              </a:spcBef>
              <a:buClr>
                <a:srgbClr val="BA0000"/>
              </a:buClr>
              <a:buFont typeface="Wingdings" pitchFamily="2" charset="2"/>
              <a:buNone/>
            </a:pPr>
            <a:r>
              <a:rPr lang="en-US" sz="1000" dirty="0" smtClean="0">
                <a:solidFill>
                  <a:srgbClr val="000000"/>
                </a:solidFill>
                <a:latin typeface="Arial" charset="0"/>
              </a:rPr>
              <a:t>Eye Rollers</a:t>
            </a:r>
          </a:p>
          <a:p>
            <a:pPr>
              <a:spcBef>
                <a:spcPct val="25000"/>
              </a:spcBef>
              <a:buClr>
                <a:srgbClr val="BA0000"/>
              </a:buClr>
              <a:buFont typeface="Wingdings" pitchFamily="2" charset="2"/>
              <a:buNone/>
            </a:pPr>
            <a:r>
              <a:rPr lang="en-US" sz="1000" dirty="0" smtClean="0">
                <a:solidFill>
                  <a:srgbClr val="000000"/>
                </a:solidFill>
                <a:latin typeface="Arial" charset="0"/>
              </a:rPr>
              <a:t>Eye Treatments</a:t>
            </a:r>
          </a:p>
          <a:p>
            <a:pPr>
              <a:spcBef>
                <a:spcPct val="25000"/>
              </a:spcBef>
              <a:buClr>
                <a:srgbClr val="BA0000"/>
              </a:buClr>
              <a:buFont typeface="Wingdings" pitchFamily="2" charset="2"/>
              <a:buNone/>
            </a:pPr>
            <a:r>
              <a:rPr lang="en-US" sz="1000" dirty="0" smtClean="0">
                <a:solidFill>
                  <a:srgbClr val="000000"/>
                </a:solidFill>
                <a:latin typeface="Arial" charset="0"/>
              </a:rPr>
              <a:t>Eye Serums</a:t>
            </a:r>
          </a:p>
          <a:p>
            <a:pPr>
              <a:spcBef>
                <a:spcPct val="25000"/>
              </a:spcBef>
              <a:buClr>
                <a:srgbClr val="BA0000"/>
              </a:buClr>
              <a:buFont typeface="Wingdings" pitchFamily="2" charset="2"/>
              <a:buNone/>
            </a:pPr>
            <a:r>
              <a:rPr lang="en-US" sz="1000" dirty="0" smtClean="0">
                <a:solidFill>
                  <a:srgbClr val="000000"/>
                </a:solidFill>
                <a:latin typeface="Arial" charset="0"/>
              </a:rPr>
              <a:t>Eye </a:t>
            </a:r>
            <a:r>
              <a:rPr lang="en-US" sz="1000" dirty="0" err="1" smtClean="0">
                <a:solidFill>
                  <a:srgbClr val="000000"/>
                </a:solidFill>
                <a:latin typeface="Arial" charset="0"/>
              </a:rPr>
              <a:t>Concealers</a:t>
            </a:r>
            <a:endParaRPr lang="en-US" sz="1000" dirty="0" smtClean="0">
              <a:solidFill>
                <a:srgbClr val="000000"/>
              </a:solidFill>
              <a:latin typeface="Arial" charset="0"/>
            </a:endParaRPr>
          </a:p>
        </p:txBody>
      </p:sp>
      <p:sp>
        <p:nvSpPr>
          <p:cNvPr id="20" name="Rectangle 19"/>
          <p:cNvSpPr/>
          <p:nvPr/>
        </p:nvSpPr>
        <p:spPr bwMode="auto">
          <a:xfrm>
            <a:off x="5943600" y="2438400"/>
            <a:ext cx="1524000" cy="1981200"/>
          </a:xfrm>
          <a:prstGeom prst="rect">
            <a:avLst/>
          </a:prstGeom>
          <a:ln w="38100">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lgn="ctr">
              <a:spcBef>
                <a:spcPct val="25000"/>
              </a:spcBef>
              <a:buClr>
                <a:srgbClr val="BA0000"/>
              </a:buClr>
              <a:buFont typeface="Wingdings" pitchFamily="2" charset="2"/>
              <a:buNone/>
            </a:pPr>
            <a:r>
              <a:rPr lang="en-US" sz="1200" b="1" u="sng" dirty="0" smtClean="0">
                <a:solidFill>
                  <a:srgbClr val="000000"/>
                </a:solidFill>
                <a:latin typeface="Arial" charset="0"/>
              </a:rPr>
              <a:t>Boutique</a:t>
            </a:r>
          </a:p>
          <a:p>
            <a:pPr>
              <a:spcBef>
                <a:spcPct val="25000"/>
              </a:spcBef>
              <a:buClr>
                <a:srgbClr val="BA0000"/>
              </a:buClr>
              <a:buFont typeface="Wingdings" pitchFamily="2" charset="2"/>
              <a:buNone/>
            </a:pPr>
            <a:r>
              <a:rPr lang="en-US" sz="1000" dirty="0" smtClean="0">
                <a:solidFill>
                  <a:srgbClr val="000000"/>
                </a:solidFill>
                <a:latin typeface="Arial" charset="0"/>
              </a:rPr>
              <a:t>Olay Professional</a:t>
            </a:r>
          </a:p>
          <a:p>
            <a:pPr>
              <a:spcBef>
                <a:spcPct val="25000"/>
              </a:spcBef>
              <a:buClr>
                <a:srgbClr val="BA0000"/>
              </a:buClr>
              <a:buFont typeface="Wingdings" pitchFamily="2" charset="2"/>
              <a:buNone/>
            </a:pPr>
            <a:r>
              <a:rPr lang="en-US" sz="1000" dirty="0" smtClean="0">
                <a:solidFill>
                  <a:srgbClr val="000000"/>
                </a:solidFill>
                <a:latin typeface="Arial" charset="0"/>
              </a:rPr>
              <a:t>Regenerist</a:t>
            </a:r>
          </a:p>
          <a:p>
            <a:pPr>
              <a:spcBef>
                <a:spcPct val="25000"/>
              </a:spcBef>
              <a:buClr>
                <a:srgbClr val="BA0000"/>
              </a:buClr>
              <a:buFont typeface="Wingdings" pitchFamily="2" charset="2"/>
              <a:buNone/>
            </a:pPr>
            <a:r>
              <a:rPr lang="en-US" sz="1000" dirty="0" err="1" smtClean="0">
                <a:solidFill>
                  <a:srgbClr val="000000"/>
                </a:solidFill>
                <a:latin typeface="Arial" charset="0"/>
              </a:rPr>
              <a:t>Definity</a:t>
            </a:r>
            <a:endParaRPr lang="en-US" sz="1000" dirty="0" smtClean="0">
              <a:solidFill>
                <a:srgbClr val="000000"/>
              </a:solidFill>
              <a:latin typeface="Arial" charset="0"/>
            </a:endParaRPr>
          </a:p>
          <a:p>
            <a:pPr>
              <a:spcBef>
                <a:spcPct val="25000"/>
              </a:spcBef>
              <a:buClr>
                <a:srgbClr val="BA0000"/>
              </a:buClr>
              <a:buFont typeface="Wingdings" pitchFamily="2" charset="2"/>
              <a:buNone/>
            </a:pPr>
            <a:r>
              <a:rPr lang="en-US" sz="1000" dirty="0" smtClean="0">
                <a:solidFill>
                  <a:srgbClr val="000000"/>
                </a:solidFill>
                <a:latin typeface="Arial" charset="0"/>
              </a:rPr>
              <a:t>Total Effects</a:t>
            </a:r>
          </a:p>
          <a:p>
            <a:pPr>
              <a:spcBef>
                <a:spcPct val="25000"/>
              </a:spcBef>
              <a:buClr>
                <a:srgbClr val="BA0000"/>
              </a:buClr>
              <a:buFont typeface="Wingdings" pitchFamily="2" charset="2"/>
              <a:buNone/>
            </a:pPr>
            <a:r>
              <a:rPr lang="en-US" sz="1000" dirty="0" smtClean="0">
                <a:solidFill>
                  <a:srgbClr val="000000"/>
                </a:solidFill>
                <a:latin typeface="Arial" charset="0"/>
              </a:rPr>
              <a:t>Age Defying Series</a:t>
            </a:r>
          </a:p>
          <a:p>
            <a:pPr>
              <a:spcBef>
                <a:spcPct val="25000"/>
              </a:spcBef>
              <a:buClr>
                <a:srgbClr val="BA0000"/>
              </a:buClr>
              <a:buFont typeface="Wingdings" pitchFamily="2" charset="2"/>
              <a:buNone/>
            </a:pPr>
            <a:r>
              <a:rPr lang="en-US" sz="1000" dirty="0" smtClean="0">
                <a:solidFill>
                  <a:srgbClr val="000000"/>
                </a:solidFill>
                <a:latin typeface="Arial" charset="0"/>
              </a:rPr>
              <a:t>Complete</a:t>
            </a:r>
          </a:p>
        </p:txBody>
      </p:sp>
      <p:sp>
        <p:nvSpPr>
          <p:cNvPr id="15" name="Rounded Rectangle 14"/>
          <p:cNvSpPr/>
          <p:nvPr/>
        </p:nvSpPr>
        <p:spPr bwMode="auto">
          <a:xfrm>
            <a:off x="152400" y="5486400"/>
            <a:ext cx="9144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Homepage</a:t>
            </a:r>
          </a:p>
          <a:p>
            <a:pPr algn="ctr" fontAlgn="auto">
              <a:spcBef>
                <a:spcPts val="0"/>
              </a:spcBef>
              <a:spcAft>
                <a:spcPts val="0"/>
              </a:spcAft>
              <a:buClr>
                <a:srgbClr val="BA0000"/>
              </a:buClr>
            </a:pPr>
            <a:r>
              <a:rPr lang="en-US" sz="800" b="1" dirty="0" smtClean="0">
                <a:latin typeface="Calibri"/>
              </a:rPr>
              <a:t>Olay.com</a:t>
            </a:r>
          </a:p>
        </p:txBody>
      </p:sp>
      <p:sp>
        <p:nvSpPr>
          <p:cNvPr id="22" name="Rounded Rectangle 21"/>
          <p:cNvSpPr/>
          <p:nvPr/>
        </p:nvSpPr>
        <p:spPr bwMode="auto">
          <a:xfrm>
            <a:off x="1143000" y="5486400"/>
            <a:ext cx="16002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Skin Care Products</a:t>
            </a:r>
          </a:p>
          <a:p>
            <a:pPr algn="ctr" fontAlgn="auto">
              <a:spcBef>
                <a:spcPts val="0"/>
              </a:spcBef>
              <a:spcAft>
                <a:spcPts val="0"/>
              </a:spcAft>
              <a:buClr>
                <a:srgbClr val="BA0000"/>
              </a:buClr>
            </a:pPr>
            <a:r>
              <a:rPr lang="en-US" sz="800" b="1" dirty="0" smtClean="0">
                <a:latin typeface="Calibri"/>
              </a:rPr>
              <a:t>Olay.com/skin-care-products</a:t>
            </a:r>
          </a:p>
        </p:txBody>
      </p:sp>
      <p:sp>
        <p:nvSpPr>
          <p:cNvPr id="24" name="Rounded Rectangle 23"/>
          <p:cNvSpPr/>
          <p:nvPr/>
        </p:nvSpPr>
        <p:spPr bwMode="auto">
          <a:xfrm>
            <a:off x="2819400" y="5486400"/>
            <a:ext cx="13716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Body Products</a:t>
            </a:r>
          </a:p>
          <a:p>
            <a:pPr algn="ctr" fontAlgn="auto">
              <a:spcBef>
                <a:spcPts val="0"/>
              </a:spcBef>
              <a:spcAft>
                <a:spcPts val="0"/>
              </a:spcAft>
              <a:buClr>
                <a:srgbClr val="BA0000"/>
              </a:buClr>
            </a:pPr>
            <a:r>
              <a:rPr lang="en-US" sz="800" b="1" dirty="0" smtClean="0">
                <a:latin typeface="Calibri"/>
              </a:rPr>
              <a:t>/skin-care-products/body</a:t>
            </a:r>
          </a:p>
        </p:txBody>
      </p:sp>
      <p:sp>
        <p:nvSpPr>
          <p:cNvPr id="26" name="Rounded Rectangle 25"/>
          <p:cNvSpPr/>
          <p:nvPr/>
        </p:nvSpPr>
        <p:spPr bwMode="auto">
          <a:xfrm>
            <a:off x="4267200" y="5486400"/>
            <a:ext cx="19050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Body Lotions</a:t>
            </a:r>
          </a:p>
          <a:p>
            <a:pPr algn="ctr" fontAlgn="auto">
              <a:spcBef>
                <a:spcPts val="0"/>
              </a:spcBef>
              <a:spcAft>
                <a:spcPts val="0"/>
              </a:spcAft>
              <a:buClr>
                <a:srgbClr val="BA0000"/>
              </a:buClr>
            </a:pPr>
            <a:r>
              <a:rPr lang="en-US" sz="800" b="1" dirty="0" smtClean="0">
                <a:latin typeface="Calibri"/>
              </a:rPr>
              <a:t>/skin-care-products/body/body-lotions</a:t>
            </a:r>
          </a:p>
        </p:txBody>
      </p:sp>
      <p:sp>
        <p:nvSpPr>
          <p:cNvPr id="27" name="Rounded Rectangle 26"/>
          <p:cNvSpPr/>
          <p:nvPr/>
        </p:nvSpPr>
        <p:spPr bwMode="auto">
          <a:xfrm>
            <a:off x="6248400" y="5486400"/>
            <a:ext cx="2667000" cy="457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b="1" dirty="0" smtClean="0">
                <a:latin typeface="Calibri"/>
              </a:rPr>
              <a:t>Hydrating Body Lotion</a:t>
            </a:r>
          </a:p>
          <a:p>
            <a:pPr algn="ctr" fontAlgn="auto">
              <a:spcBef>
                <a:spcPts val="0"/>
              </a:spcBef>
              <a:spcAft>
                <a:spcPts val="0"/>
              </a:spcAft>
              <a:buClr>
                <a:srgbClr val="BA0000"/>
              </a:buClr>
            </a:pPr>
            <a:r>
              <a:rPr lang="en-US" sz="800" b="1" dirty="0" smtClean="0">
                <a:latin typeface="Calibri"/>
              </a:rPr>
              <a:t>/skin-care-products/body/body-lotions/hydrating-body-lotion</a:t>
            </a:r>
          </a:p>
        </p:txBody>
      </p:sp>
      <p:sp>
        <p:nvSpPr>
          <p:cNvPr id="21" name="Right Arrow 20"/>
          <p:cNvSpPr/>
          <p:nvPr/>
        </p:nvSpPr>
        <p:spPr bwMode="auto">
          <a:xfrm>
            <a:off x="990600" y="5486400"/>
            <a:ext cx="304800" cy="3810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3" name="Right Arrow 22"/>
          <p:cNvSpPr/>
          <p:nvPr/>
        </p:nvSpPr>
        <p:spPr bwMode="auto">
          <a:xfrm>
            <a:off x="2667000" y="5486400"/>
            <a:ext cx="304800" cy="3810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5" name="Right Arrow 24"/>
          <p:cNvSpPr/>
          <p:nvPr/>
        </p:nvSpPr>
        <p:spPr bwMode="auto">
          <a:xfrm>
            <a:off x="4114800" y="5486400"/>
            <a:ext cx="304800" cy="3810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8" name="Right Arrow 27"/>
          <p:cNvSpPr/>
          <p:nvPr/>
        </p:nvSpPr>
        <p:spPr bwMode="auto">
          <a:xfrm>
            <a:off x="6019800" y="5486400"/>
            <a:ext cx="304800" cy="381000"/>
          </a:xfrm>
          <a:prstGeom prst="rightArrow">
            <a:avLst/>
          </a:prstGeom>
          <a:ln>
            <a:solidFill>
              <a:schemeClr val="tx1"/>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Keyword Diagnostic Tool available in Toolkit</a:t>
            </a:r>
            <a:endParaRPr lang="en-US" dirty="0"/>
          </a:p>
        </p:txBody>
      </p:sp>
      <p:sp>
        <p:nvSpPr>
          <p:cNvPr id="3" name="Content Placeholder 2"/>
          <p:cNvSpPr>
            <a:spLocks noGrp="1"/>
          </p:cNvSpPr>
          <p:nvPr>
            <p:ph idx="1"/>
          </p:nvPr>
        </p:nvSpPr>
        <p:spPr/>
        <p:txBody>
          <a:bodyPr/>
          <a:lstStyle/>
          <a:p>
            <a:pPr marL="0" lvl="0" indent="0">
              <a:spcBef>
                <a:spcPts val="0"/>
              </a:spcBef>
              <a:buClrTx/>
              <a:defRPr/>
            </a:pPr>
            <a:r>
              <a:rPr lang="en-US" sz="1600" dirty="0" smtClean="0">
                <a:cs typeface="Calibri" pitchFamily="34" charset="0"/>
              </a:rPr>
              <a:t>1.  Begin keyword research based off of Where to Lead Skin Care themes in the Content Strategy</a:t>
            </a:r>
          </a:p>
          <a:p>
            <a:pPr marL="569913" lvl="3" indent="-163513">
              <a:spcBef>
                <a:spcPts val="0"/>
              </a:spcBef>
              <a:buFont typeface="Arial" pitchFamily="34" charset="0"/>
              <a:buChar char="•"/>
              <a:defRPr/>
            </a:pPr>
            <a:r>
              <a:rPr lang="en-US" sz="1400" dirty="0" smtClean="0">
                <a:cs typeface="Calibri" pitchFamily="34" charset="0"/>
              </a:rPr>
              <a:t>Identify themes for individual pages from the content on Olay’s website or existing content</a:t>
            </a:r>
          </a:p>
          <a:p>
            <a:pPr marL="569913" lvl="3" indent="-163513">
              <a:spcBef>
                <a:spcPts val="0"/>
              </a:spcBef>
              <a:buFont typeface="Arial" pitchFamily="34" charset="0"/>
              <a:buChar char="•"/>
              <a:defRPr/>
            </a:pPr>
            <a:r>
              <a:rPr lang="en-US" sz="1400" dirty="0" smtClean="0">
                <a:cs typeface="Calibri" pitchFamily="34" charset="0"/>
              </a:rPr>
              <a:t>Create a list of the most relevant keyword phrases based off of the content themes</a:t>
            </a:r>
          </a:p>
          <a:p>
            <a:pPr marL="569913" lvl="3" indent="-163513">
              <a:spcBef>
                <a:spcPts val="0"/>
              </a:spcBef>
              <a:buFont typeface="Arial" pitchFamily="34" charset="0"/>
              <a:buChar char="•"/>
              <a:defRPr/>
            </a:pPr>
            <a:r>
              <a:rPr lang="en-US" sz="1400" dirty="0" smtClean="0">
                <a:cs typeface="Calibri" pitchFamily="34" charset="0"/>
              </a:rPr>
              <a:t>Use the Google Keyword Tool to find keywords related to the content themes</a:t>
            </a:r>
          </a:p>
          <a:p>
            <a:pPr marL="569913" lvl="3" indent="-163513">
              <a:spcBef>
                <a:spcPts val="0"/>
              </a:spcBef>
              <a:buFont typeface="Arial" pitchFamily="34" charset="0"/>
              <a:buChar char="•"/>
              <a:defRPr/>
            </a:pPr>
            <a:r>
              <a:rPr lang="en-US" sz="1400" dirty="0" smtClean="0">
                <a:cs typeface="Calibri" pitchFamily="34" charset="0"/>
              </a:rPr>
              <a:t>Choose the keywords with the highest search volume and most relevance</a:t>
            </a:r>
          </a:p>
          <a:p>
            <a:pPr marL="342900" lvl="2" indent="-342900">
              <a:spcBef>
                <a:spcPts val="0"/>
              </a:spcBef>
              <a:buAutoNum type="arabicPeriod" startAt="2"/>
              <a:defRPr/>
            </a:pPr>
            <a:endParaRPr lang="en-US" sz="1600" dirty="0" smtClean="0">
              <a:cs typeface="Calibri" pitchFamily="34" charset="0"/>
            </a:endParaRPr>
          </a:p>
          <a:p>
            <a:pPr marL="342900" lvl="2" indent="-342900">
              <a:spcBef>
                <a:spcPts val="0"/>
              </a:spcBef>
              <a:buAutoNum type="arabicPeriod" startAt="2"/>
              <a:defRPr/>
            </a:pPr>
            <a:r>
              <a:rPr lang="en-US" sz="1600" dirty="0" smtClean="0">
                <a:cs typeface="Calibri" pitchFamily="34" charset="0"/>
              </a:rPr>
              <a:t>Look at Google Analytics profile for your regional website </a:t>
            </a:r>
            <a:r>
              <a:rPr lang="en-US" sz="1400" dirty="0" smtClean="0">
                <a:cs typeface="Calibri" pitchFamily="34" charset="0"/>
              </a:rPr>
              <a:t>(</a:t>
            </a:r>
            <a:r>
              <a:rPr lang="en-US" sz="1200" dirty="0" smtClean="0">
                <a:cs typeface="Calibri" pitchFamily="34" charset="0"/>
                <a:hlinkClick r:id="rId2"/>
              </a:rPr>
              <a:t>www.google.com/analytics</a:t>
            </a:r>
            <a:r>
              <a:rPr lang="en-US" sz="1400" dirty="0" smtClean="0">
                <a:cs typeface="Calibri" pitchFamily="34" charset="0"/>
              </a:rPr>
              <a:t>) </a:t>
            </a:r>
            <a:r>
              <a:rPr lang="en-US" sz="1600" dirty="0" smtClean="0">
                <a:cs typeface="Calibri" pitchFamily="34" charset="0"/>
              </a:rPr>
              <a:t>and find the top organic traffic driving keywords.  Are they related to your initial Gold Keyword list?  Do they have high search volume?</a:t>
            </a:r>
          </a:p>
          <a:p>
            <a:pPr marL="342900" lvl="2" indent="-342900">
              <a:spcBef>
                <a:spcPts val="0"/>
              </a:spcBef>
              <a:buAutoNum type="arabicPeriod" startAt="2"/>
              <a:defRPr/>
            </a:pPr>
            <a:endParaRPr lang="en-US" sz="1600" dirty="0" smtClean="0">
              <a:cs typeface="Calibri" pitchFamily="34" charset="0"/>
            </a:endParaRPr>
          </a:p>
          <a:p>
            <a:pPr marL="342900" lvl="2" indent="-342900">
              <a:spcBef>
                <a:spcPts val="0"/>
              </a:spcBef>
              <a:buAutoNum type="arabicPeriod" startAt="2"/>
              <a:defRPr/>
            </a:pPr>
            <a:r>
              <a:rPr lang="en-US" sz="1600" dirty="0" smtClean="0">
                <a:cs typeface="Calibri" pitchFamily="34" charset="0"/>
              </a:rPr>
              <a:t>Look at Competition</a:t>
            </a:r>
          </a:p>
          <a:p>
            <a:pPr marL="569913" lvl="3" indent="-163513">
              <a:spcBef>
                <a:spcPts val="0"/>
              </a:spcBef>
              <a:buFont typeface="Arial" pitchFamily="34" charset="0"/>
              <a:buChar char="•"/>
              <a:defRPr/>
            </a:pPr>
            <a:r>
              <a:rPr lang="en-US" sz="1400" dirty="0" smtClean="0">
                <a:cs typeface="Calibri" pitchFamily="34" charset="0"/>
              </a:rPr>
              <a:t>What keywords are they ranking on? Are the keywords relevant to Olay? Are they supported by the content on the Olay Website? Do they have search volume?</a:t>
            </a:r>
          </a:p>
          <a:p>
            <a:pPr marL="342900" lvl="2" indent="-342900">
              <a:spcBef>
                <a:spcPts val="0"/>
              </a:spcBef>
              <a:buFont typeface="+mj-lt"/>
              <a:buAutoNum type="arabicPeriod" startAt="3"/>
              <a:defRPr/>
            </a:pPr>
            <a:endParaRPr lang="en-US" sz="1600" dirty="0" smtClean="0">
              <a:cs typeface="Calibri" pitchFamily="34" charset="0"/>
            </a:endParaRPr>
          </a:p>
          <a:p>
            <a:pPr marL="342900" lvl="2" indent="-342900">
              <a:spcBef>
                <a:spcPts val="0"/>
              </a:spcBef>
              <a:buFont typeface="+mj-lt"/>
              <a:buAutoNum type="arabicPeriod" startAt="3"/>
              <a:defRPr/>
            </a:pPr>
            <a:r>
              <a:rPr lang="en-US" sz="1600" dirty="0" smtClean="0">
                <a:cs typeface="Calibri" pitchFamily="34" charset="0"/>
              </a:rPr>
              <a:t>Use the sample Gold Keyword spreadsheet to analyze each keyword (next slide)</a:t>
            </a:r>
          </a:p>
          <a:p>
            <a:pPr marL="342900" lvl="2" indent="-342900">
              <a:spcBef>
                <a:spcPts val="0"/>
              </a:spcBef>
              <a:buFont typeface="+mj-lt"/>
              <a:buAutoNum type="arabicPeriod" startAt="3"/>
              <a:defRPr/>
            </a:pPr>
            <a:endParaRPr lang="en-US" sz="1600" dirty="0" smtClean="0">
              <a:cs typeface="Calibri" pitchFamily="34" charset="0"/>
            </a:endParaRPr>
          </a:p>
          <a:p>
            <a:pPr marL="342900" lvl="2" indent="-342900">
              <a:spcBef>
                <a:spcPts val="0"/>
              </a:spcBef>
              <a:buFont typeface="+mj-lt"/>
              <a:buAutoNum type="arabicPeriod" startAt="3"/>
              <a:defRPr/>
            </a:pPr>
            <a:r>
              <a:rPr lang="en-US" sz="1600" dirty="0" smtClean="0">
                <a:cs typeface="Calibri" pitchFamily="34" charset="0"/>
              </a:rPr>
              <a:t>Create a final list of all relevant, high volume keyword phrases</a:t>
            </a:r>
            <a:endParaRPr lang="en-US" dirty="0"/>
          </a:p>
        </p:txBody>
      </p:sp>
      <p:sp>
        <p:nvSpPr>
          <p:cNvPr id="8"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6" name="Chevron 5"/>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240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Technical Site Audit Recommendations</a:t>
            </a:r>
            <a:endParaRPr lang="en-US" sz="3000" dirty="0"/>
          </a:p>
        </p:txBody>
      </p:sp>
      <p:sp>
        <p:nvSpPr>
          <p:cNvPr id="10" name="Rounded Rectangle 9"/>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Rich Media</a:t>
            </a:r>
          </a:p>
        </p:txBody>
      </p:sp>
      <p:sp>
        <p:nvSpPr>
          <p:cNvPr id="14" name="Content Placeholder 2"/>
          <p:cNvSpPr txBox="1">
            <a:spLocks/>
          </p:cNvSpPr>
          <p:nvPr/>
        </p:nvSpPr>
        <p:spPr>
          <a:xfrm>
            <a:off x="304800" y="12954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A significant amount of content on Olay.com lives in Rich Media. Search engine spiders do not have full capability to crawl content that lives in Flash, JavaScript or Images. The screenshots below provide examples of content that lives in Rich Media on Olay.com.  All content on the Olay Website should be text-based HTML. If this is not possible, a workaround such as an SWFObject2.0, Flash &amp; HTML Hybrid, or Progressive Enhancement should be implemented by whomever is in charge of the technical development of the Olay Website. Further information on workarounds is provided in the Appendix under </a:t>
            </a:r>
            <a:r>
              <a:rPr lang="en-US" b="1" kern="0" dirty="0" smtClean="0">
                <a:latin typeface="Calibri"/>
                <a:cs typeface="Arial" pitchFamily="34" charset="0"/>
                <a:hlinkClick r:id="rId3" action="ppaction://hlinksldjump"/>
              </a:rPr>
              <a:t>Workarounds</a:t>
            </a:r>
            <a:r>
              <a:rPr lang="en-US" b="1" kern="0" dirty="0" smtClean="0">
                <a:latin typeface="Calibri"/>
                <a:cs typeface="Arial" pitchFamily="34" charset="0"/>
              </a:rPr>
              <a:t>.</a:t>
            </a:r>
          </a:p>
          <a:p>
            <a:pPr eaLnBrk="0" hangingPunct="0">
              <a:spcBef>
                <a:spcPts val="0"/>
              </a:spcBef>
              <a:buClr>
                <a:srgbClr val="BA0000"/>
              </a:buClr>
              <a:defRPr/>
            </a:pPr>
            <a:endParaRPr lang="en-US" sz="1000" kern="0" dirty="0" smtClean="0">
              <a:latin typeface="Calibri"/>
              <a:cs typeface="Arial" pitchFamily="34" charset="0"/>
            </a:endParaRPr>
          </a:p>
        </p:txBody>
      </p:sp>
      <p:sp>
        <p:nvSpPr>
          <p:cNvPr id="11" name="Rounded Rectangle 10"/>
          <p:cNvSpPr/>
          <p:nvPr/>
        </p:nvSpPr>
        <p:spPr bwMode="auto">
          <a:xfrm>
            <a:off x="304800" y="32766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Image-Based Content on Olay Anti Aging Skin Care</a:t>
            </a:r>
          </a:p>
        </p:txBody>
      </p:sp>
      <p:pic>
        <p:nvPicPr>
          <p:cNvPr id="12291" name="Picture 3"/>
          <p:cNvPicPr>
            <a:picLocks noChangeAspect="1" noChangeArrowheads="1"/>
          </p:cNvPicPr>
          <p:nvPr/>
        </p:nvPicPr>
        <p:blipFill>
          <a:blip r:embed="rId4" cstate="print"/>
          <a:srcRect/>
          <a:stretch>
            <a:fillRect/>
          </a:stretch>
        </p:blipFill>
        <p:spPr bwMode="auto">
          <a:xfrm>
            <a:off x="3200400" y="3048000"/>
            <a:ext cx="5603200" cy="136377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2293" name="Picture 5"/>
          <p:cNvPicPr>
            <a:picLocks noChangeAspect="1" noChangeArrowheads="1"/>
          </p:cNvPicPr>
          <p:nvPr/>
        </p:nvPicPr>
        <p:blipFill>
          <a:blip r:embed="rId5" cstate="print"/>
          <a:srcRect/>
          <a:stretch>
            <a:fillRect/>
          </a:stretch>
        </p:blipFill>
        <p:spPr bwMode="auto">
          <a:xfrm>
            <a:off x="3200400" y="4495800"/>
            <a:ext cx="2530055" cy="17621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5" name="Rounded Rectangle 14"/>
          <p:cNvSpPr/>
          <p:nvPr/>
        </p:nvSpPr>
        <p:spPr bwMode="auto">
          <a:xfrm>
            <a:off x="152400" y="4800600"/>
            <a:ext cx="2438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600" b="1" dirty="0" smtClean="0">
                <a:latin typeface="Calibri"/>
              </a:rPr>
              <a:t>JavaScript Links in Olay Global Navigation</a:t>
            </a:r>
          </a:p>
        </p:txBody>
      </p:sp>
    </p:spTree>
  </p:cSld>
  <p:clrMapOvr>
    <a:masterClrMapping/>
  </p:clrMapOvr>
  <p:transition spd="med"/>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241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Template “Wish List”</a:t>
            </a:r>
            <a:endParaRPr lang="en-US" sz="3000" dirty="0"/>
          </a:p>
        </p:txBody>
      </p:sp>
      <p:sp>
        <p:nvSpPr>
          <p:cNvPr id="16" name="TextBox 15"/>
          <p:cNvSpPr txBox="1"/>
          <p:nvPr/>
        </p:nvSpPr>
        <p:spPr>
          <a:xfrm>
            <a:off x="381000" y="990600"/>
            <a:ext cx="8153400" cy="5232202"/>
          </a:xfrm>
          <a:prstGeom prst="rect">
            <a:avLst/>
          </a:prstGeom>
          <a:noFill/>
        </p:spPr>
        <p:txBody>
          <a:bodyPr wrap="square" rtlCol="0">
            <a:spAutoFit/>
          </a:bodyPr>
          <a:lstStyle/>
          <a:p>
            <a:pPr fontAlgn="auto">
              <a:spcBef>
                <a:spcPts val="0"/>
              </a:spcBef>
              <a:spcAft>
                <a:spcPts val="0"/>
              </a:spcAft>
            </a:pPr>
            <a:r>
              <a:rPr lang="en-US" sz="1800" dirty="0" smtClean="0">
                <a:latin typeface="Calibri"/>
              </a:rPr>
              <a:t>The Olay “Wish List” on the next slide is comprised of all technical and performance issues that iProspect has identified on the Olay Global Template. These issues impact user experience on the Olay Website as well as search engine spider accessibility and crawlability, which influence the Olay Web pages that are indexed in organic search results. </a:t>
            </a:r>
          </a:p>
          <a:p>
            <a:pPr fontAlgn="auto">
              <a:spcBef>
                <a:spcPts val="0"/>
              </a:spcBef>
              <a:spcAft>
                <a:spcPts val="0"/>
              </a:spcAft>
            </a:pPr>
            <a:endParaRPr lang="en-US" sz="1800" dirty="0" smtClean="0">
              <a:latin typeface="Calibri"/>
            </a:endParaRPr>
          </a:p>
          <a:p>
            <a:pPr fontAlgn="auto">
              <a:spcBef>
                <a:spcPts val="0"/>
              </a:spcBef>
              <a:spcAft>
                <a:spcPts val="0"/>
              </a:spcAft>
              <a:buFont typeface="Arial" pitchFamily="34" charset="0"/>
              <a:buChar char="•"/>
            </a:pPr>
            <a:r>
              <a:rPr lang="en-US" sz="1800" dirty="0" smtClean="0">
                <a:latin typeface="Calibri"/>
              </a:rPr>
              <a:t>  The “Wish List” is important to each Olay Country Website:</a:t>
            </a:r>
          </a:p>
          <a:p>
            <a:pPr fontAlgn="auto">
              <a:spcBef>
                <a:spcPts val="0"/>
              </a:spcBef>
              <a:spcAft>
                <a:spcPts val="0"/>
              </a:spcAft>
            </a:pPr>
            <a:endParaRPr lang="en-US" sz="1800" dirty="0" smtClean="0">
              <a:latin typeface="Calibri"/>
            </a:endParaRPr>
          </a:p>
          <a:p>
            <a:pPr lvl="1" fontAlgn="auto">
              <a:spcBef>
                <a:spcPts val="0"/>
              </a:spcBef>
              <a:spcAft>
                <a:spcPts val="0"/>
              </a:spcAft>
              <a:buFont typeface="Arial" pitchFamily="34" charset="0"/>
              <a:buChar char="•"/>
            </a:pPr>
            <a:r>
              <a:rPr lang="en-US" sz="1800" dirty="0" smtClean="0">
                <a:latin typeface="Calibri"/>
              </a:rPr>
              <a:t> The technical and performance issues apply to each countries Olay Website</a:t>
            </a:r>
          </a:p>
          <a:p>
            <a:pPr lvl="2" fontAlgn="auto">
              <a:spcBef>
                <a:spcPts val="0"/>
              </a:spcBef>
              <a:spcAft>
                <a:spcPts val="0"/>
              </a:spcAft>
              <a:buFont typeface="Arial" pitchFamily="34" charset="0"/>
              <a:buChar char="•"/>
            </a:pPr>
            <a:r>
              <a:rPr lang="en-US" sz="1800" dirty="0" smtClean="0">
                <a:latin typeface="Calibri"/>
              </a:rPr>
              <a:t> </a:t>
            </a:r>
            <a:r>
              <a:rPr lang="en-US" sz="1600" dirty="0" smtClean="0">
                <a:latin typeface="Calibri"/>
              </a:rPr>
              <a:t>Important for each country to be aware of global templates impact on user experience and spider accessibility and crawlability.</a:t>
            </a:r>
          </a:p>
          <a:p>
            <a:pPr lvl="1" fontAlgn="auto">
              <a:spcBef>
                <a:spcPts val="0"/>
              </a:spcBef>
              <a:spcAft>
                <a:spcPts val="0"/>
              </a:spcAft>
              <a:buFont typeface="Arial" pitchFamily="34" charset="0"/>
              <a:buChar char="•"/>
            </a:pPr>
            <a:endParaRPr lang="en-US" sz="1800" dirty="0" smtClean="0">
              <a:latin typeface="Calibri"/>
            </a:endParaRPr>
          </a:p>
          <a:p>
            <a:pPr lvl="1" fontAlgn="auto">
              <a:spcBef>
                <a:spcPts val="0"/>
              </a:spcBef>
              <a:spcAft>
                <a:spcPts val="0"/>
              </a:spcAft>
              <a:buFont typeface="Arial" pitchFamily="34" charset="0"/>
              <a:buChar char="•"/>
            </a:pPr>
            <a:r>
              <a:rPr lang="en-US" sz="1800" dirty="0" smtClean="0">
                <a:latin typeface="Calibri"/>
              </a:rPr>
              <a:t> The recommendations apply to the template for each country.</a:t>
            </a:r>
          </a:p>
          <a:p>
            <a:pPr lvl="2" fontAlgn="auto">
              <a:spcBef>
                <a:spcPts val="0"/>
              </a:spcBef>
              <a:spcAft>
                <a:spcPts val="0"/>
              </a:spcAft>
              <a:buFont typeface="Arial" pitchFamily="34" charset="0"/>
              <a:buChar char="•"/>
            </a:pPr>
            <a:r>
              <a:rPr lang="en-US" sz="1600" dirty="0" smtClean="0">
                <a:latin typeface="Calibri"/>
              </a:rPr>
              <a:t> Important for each country to understand what optimizations are necessary to ensure a good user experience and spider accessibility and crawlability.</a:t>
            </a:r>
          </a:p>
          <a:p>
            <a:pPr fontAlgn="auto">
              <a:spcBef>
                <a:spcPts val="0"/>
              </a:spcBef>
              <a:spcAft>
                <a:spcPts val="0"/>
              </a:spcAft>
              <a:buFont typeface="Arial" pitchFamily="34" charset="0"/>
              <a:buChar char="•"/>
            </a:pPr>
            <a:endParaRPr lang="en-US" sz="1800" dirty="0" smtClean="0">
              <a:latin typeface="Calibri"/>
            </a:endParaRPr>
          </a:p>
          <a:p>
            <a:pPr lvl="1" fontAlgn="auto">
              <a:spcBef>
                <a:spcPts val="0"/>
              </a:spcBef>
              <a:spcAft>
                <a:spcPts val="0"/>
              </a:spcAft>
              <a:buFont typeface="Arial" pitchFamily="34" charset="0"/>
              <a:buChar char="•"/>
            </a:pPr>
            <a:r>
              <a:rPr lang="en-US" sz="1800" dirty="0" smtClean="0">
                <a:latin typeface="Calibri"/>
              </a:rPr>
              <a:t> Each country has the opportunity to optimize the Olay Website as they see fit.</a:t>
            </a:r>
          </a:p>
          <a:p>
            <a:pPr lvl="2" fontAlgn="auto">
              <a:spcBef>
                <a:spcPts val="0"/>
              </a:spcBef>
              <a:spcAft>
                <a:spcPts val="0"/>
              </a:spcAft>
              <a:buFont typeface="Arial" pitchFamily="34" charset="0"/>
              <a:buChar char="•"/>
            </a:pPr>
            <a:r>
              <a:rPr lang="en-US" sz="1800" dirty="0" smtClean="0">
                <a:latin typeface="Calibri"/>
              </a:rPr>
              <a:t> </a:t>
            </a:r>
            <a:r>
              <a:rPr lang="en-US" sz="1600" dirty="0" smtClean="0">
                <a:latin typeface="Calibri"/>
              </a:rPr>
              <a:t>Important for each country to be aware of the opportunity to optimize the current technical and performance issues on the Olay Global Template.</a:t>
            </a:r>
          </a:p>
        </p:txBody>
      </p:sp>
    </p:spTree>
  </p:cSld>
  <p:clrMapOvr>
    <a:masterClrMapping/>
  </p:clrMapOvr>
  <p:transition spd="med"/>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242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Template Recommendations</a:t>
            </a:r>
            <a:endParaRPr lang="en-US" sz="3000" dirty="0"/>
          </a:p>
        </p:txBody>
      </p:sp>
      <p:sp>
        <p:nvSpPr>
          <p:cNvPr id="6" name="Content Placeholder 2"/>
          <p:cNvSpPr>
            <a:spLocks noGrp="1"/>
          </p:cNvSpPr>
          <p:nvPr>
            <p:ph idx="1"/>
          </p:nvPr>
        </p:nvSpPr>
        <p:spPr>
          <a:xfrm>
            <a:off x="304800" y="2362200"/>
            <a:ext cx="8229600" cy="4876800"/>
          </a:xfrm>
        </p:spPr>
        <p:txBody>
          <a:bodyPr/>
          <a:lstStyle/>
          <a:p>
            <a:pPr marL="0" indent="0">
              <a:buNone/>
            </a:pPr>
            <a:endParaRPr lang="en-US" sz="1800" b="1" dirty="0" smtClean="0"/>
          </a:p>
          <a:p>
            <a:pPr marL="0" indent="0">
              <a:buNone/>
            </a:pPr>
            <a:endParaRPr lang="en-US" sz="1800" b="1" dirty="0" smtClean="0"/>
          </a:p>
          <a:p>
            <a:pPr marL="0" indent="0">
              <a:buNone/>
            </a:pPr>
            <a:endParaRPr lang="en-US" sz="1800" b="1" dirty="0" smtClean="0"/>
          </a:p>
          <a:p>
            <a:pPr marL="0" indent="0">
              <a:buNone/>
            </a:pPr>
            <a:endParaRPr lang="en-US" sz="1800" b="1" dirty="0" smtClean="0"/>
          </a:p>
          <a:p>
            <a:pPr marL="457200" lvl="2" indent="0">
              <a:spcBef>
                <a:spcPts val="0"/>
              </a:spcBef>
              <a:buFont typeface="Arial" pitchFamily="34" charset="0"/>
              <a:buChar char="•"/>
            </a:pPr>
            <a:endParaRPr lang="en-US" sz="1600" dirty="0" smtClean="0">
              <a:solidFill>
                <a:schemeClr val="tx1"/>
              </a:solidFill>
              <a:cs typeface="Arial" pitchFamily="34" charset="0"/>
            </a:endParaRPr>
          </a:p>
          <a:p>
            <a:pPr marL="457200" lvl="2" indent="0">
              <a:spcBef>
                <a:spcPts val="0"/>
              </a:spcBef>
              <a:buFont typeface="Arial" pitchFamily="34" charset="0"/>
              <a:buChar char="•"/>
            </a:pPr>
            <a:endParaRPr lang="en-US" sz="1800" dirty="0" smtClean="0">
              <a:solidFill>
                <a:schemeClr val="tx1"/>
              </a:solidFill>
              <a:cs typeface="Arial" pitchFamily="34" charset="0"/>
            </a:endParaRPr>
          </a:p>
          <a:p>
            <a:pPr marL="457200" lvl="2" indent="0">
              <a:spcBef>
                <a:spcPts val="0"/>
              </a:spcBef>
              <a:buFont typeface="Arial" pitchFamily="34" charset="0"/>
              <a:buChar char="•"/>
            </a:pPr>
            <a:endParaRPr lang="en-US" sz="1600" dirty="0" smtClean="0">
              <a:solidFill>
                <a:schemeClr val="tx1"/>
              </a:solidFill>
              <a:cs typeface="Arial" pitchFamily="34" charset="0"/>
            </a:endParaRPr>
          </a:p>
        </p:txBody>
      </p:sp>
      <p:sp>
        <p:nvSpPr>
          <p:cNvPr id="8" name="Rounded Rectangle 7"/>
          <p:cNvSpPr/>
          <p:nvPr/>
        </p:nvSpPr>
        <p:spPr bwMode="auto">
          <a:xfrm>
            <a:off x="228600" y="914400"/>
            <a:ext cx="29718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Global Template Navigation</a:t>
            </a:r>
            <a:endParaRPr lang="en-US" sz="2000" b="1" dirty="0" smtClean="0">
              <a:latin typeface="Calibri"/>
            </a:endParaRPr>
          </a:p>
        </p:txBody>
      </p:sp>
      <p:sp>
        <p:nvSpPr>
          <p:cNvPr id="7" name="Right Arrow 6"/>
          <p:cNvSpPr/>
          <p:nvPr/>
        </p:nvSpPr>
        <p:spPr bwMode="auto">
          <a:xfrm>
            <a:off x="3124200" y="9144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9" name="Rectangle 8"/>
          <p:cNvSpPr/>
          <p:nvPr/>
        </p:nvSpPr>
        <p:spPr bwMode="auto">
          <a:xfrm>
            <a:off x="4038600" y="914400"/>
            <a:ext cx="4953000" cy="914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Text-based HTML Links</a:t>
            </a:r>
          </a:p>
          <a:p>
            <a:pPr lvl="1">
              <a:spcBef>
                <a:spcPct val="25000"/>
              </a:spcBef>
              <a:buFont typeface="Arial" pitchFamily="34" charset="0"/>
              <a:buChar char="•"/>
            </a:pPr>
            <a:r>
              <a:rPr lang="en-US" sz="1200" dirty="0" smtClean="0">
                <a:solidFill>
                  <a:srgbClr val="000000"/>
                </a:solidFill>
                <a:latin typeface="Arial" charset="0"/>
              </a:rPr>
              <a:t> If not, implement workaround for Rich Media</a:t>
            </a:r>
          </a:p>
          <a:p>
            <a:pPr>
              <a:spcBef>
                <a:spcPct val="25000"/>
              </a:spcBef>
              <a:buFont typeface="Arial" pitchFamily="34" charset="0"/>
              <a:buChar char="•"/>
            </a:pPr>
            <a:r>
              <a:rPr lang="en-US" sz="1200" dirty="0" smtClean="0">
                <a:solidFill>
                  <a:srgbClr val="000000"/>
                </a:solidFill>
                <a:latin typeface="Arial" charset="0"/>
              </a:rPr>
              <a:t> Keyword Phrase-Rich Anchor Text</a:t>
            </a:r>
          </a:p>
          <a:p>
            <a:pPr>
              <a:spcBef>
                <a:spcPct val="25000"/>
              </a:spcBef>
              <a:buFont typeface="Arial" pitchFamily="34" charset="0"/>
              <a:buChar char="•"/>
            </a:pPr>
            <a:r>
              <a:rPr lang="en-US" sz="1200" dirty="0" smtClean="0">
                <a:solidFill>
                  <a:srgbClr val="000000"/>
                </a:solidFill>
                <a:latin typeface="Arial" charset="0"/>
              </a:rPr>
              <a:t> Links to Important, High-Level Olay Pages</a:t>
            </a:r>
          </a:p>
        </p:txBody>
      </p:sp>
      <p:sp>
        <p:nvSpPr>
          <p:cNvPr id="10" name="Rounded Rectangle 9"/>
          <p:cNvSpPr/>
          <p:nvPr/>
        </p:nvSpPr>
        <p:spPr bwMode="auto">
          <a:xfrm>
            <a:off x="228600" y="1828800"/>
            <a:ext cx="30480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Global Template Hierarchy</a:t>
            </a:r>
            <a:endParaRPr lang="en-US" sz="2000" b="1" dirty="0" smtClean="0">
              <a:latin typeface="Calibri"/>
            </a:endParaRPr>
          </a:p>
        </p:txBody>
      </p:sp>
      <p:sp>
        <p:nvSpPr>
          <p:cNvPr id="11" name="Right Arrow 10"/>
          <p:cNvSpPr/>
          <p:nvPr/>
        </p:nvSpPr>
        <p:spPr bwMode="auto">
          <a:xfrm>
            <a:off x="3124200" y="18288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2" name="Rectangle 11"/>
          <p:cNvSpPr/>
          <p:nvPr/>
        </p:nvSpPr>
        <p:spPr bwMode="auto">
          <a:xfrm>
            <a:off x="4038600" y="1905000"/>
            <a:ext cx="4953000" cy="838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Intuitive Hierarchy,  Not Boutique-Based</a:t>
            </a:r>
          </a:p>
          <a:p>
            <a:pPr>
              <a:spcBef>
                <a:spcPct val="25000"/>
              </a:spcBef>
              <a:buFont typeface="Arial" pitchFamily="34" charset="0"/>
              <a:buChar char="•"/>
            </a:pPr>
            <a:r>
              <a:rPr lang="en-US" sz="1200" dirty="0" smtClean="0">
                <a:solidFill>
                  <a:srgbClr val="000000"/>
                </a:solidFill>
                <a:latin typeface="Arial" charset="0"/>
              </a:rPr>
              <a:t> Mimic How Users Search: Homepage </a:t>
            </a:r>
            <a:r>
              <a:rPr lang="en-US" sz="1200" dirty="0" smtClean="0">
                <a:solidFill>
                  <a:srgbClr val="000000"/>
                </a:solidFill>
                <a:latin typeface="Arial" charset="0"/>
                <a:sym typeface="Wingdings" pitchFamily="2" charset="2"/>
              </a:rPr>
              <a:t> Category  Sub-Category</a:t>
            </a:r>
            <a:endParaRPr lang="en-US" sz="1200" dirty="0" smtClean="0">
              <a:solidFill>
                <a:srgbClr val="000000"/>
              </a:solidFill>
              <a:latin typeface="Arial" charset="0"/>
            </a:endParaRPr>
          </a:p>
          <a:p>
            <a:pPr>
              <a:spcBef>
                <a:spcPct val="25000"/>
              </a:spcBef>
              <a:buFont typeface="Arial" pitchFamily="34" charset="0"/>
              <a:buChar char="•"/>
            </a:pPr>
            <a:r>
              <a:rPr lang="en-US" sz="1200" dirty="0" smtClean="0">
                <a:solidFill>
                  <a:srgbClr val="000000"/>
                </a:solidFill>
                <a:latin typeface="Arial" charset="0"/>
              </a:rPr>
              <a:t> Category Directories Should be Keyword Phrase-Rich (gold keyword)</a:t>
            </a:r>
          </a:p>
        </p:txBody>
      </p:sp>
      <p:sp>
        <p:nvSpPr>
          <p:cNvPr id="13" name="Rounded Rectangle 12"/>
          <p:cNvSpPr/>
          <p:nvPr/>
        </p:nvSpPr>
        <p:spPr bwMode="auto">
          <a:xfrm>
            <a:off x="228600" y="2743200"/>
            <a:ext cx="3048000" cy="609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Page Load Time</a:t>
            </a:r>
            <a:endParaRPr lang="en-US" sz="2000" b="1" dirty="0" smtClean="0">
              <a:latin typeface="Calibri"/>
            </a:endParaRPr>
          </a:p>
        </p:txBody>
      </p:sp>
      <p:sp>
        <p:nvSpPr>
          <p:cNvPr id="15" name="Rectangle 14"/>
          <p:cNvSpPr/>
          <p:nvPr/>
        </p:nvSpPr>
        <p:spPr bwMode="auto">
          <a:xfrm>
            <a:off x="4038600" y="2819400"/>
            <a:ext cx="4953000" cy="6858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Decrease Page Load Time</a:t>
            </a:r>
          </a:p>
          <a:p>
            <a:pPr lvl="1">
              <a:spcBef>
                <a:spcPct val="25000"/>
              </a:spcBef>
              <a:buFont typeface="Arial" pitchFamily="34" charset="0"/>
              <a:buChar char="•"/>
            </a:pPr>
            <a:r>
              <a:rPr lang="en-US" sz="1200" dirty="0" smtClean="0">
                <a:solidFill>
                  <a:srgbClr val="000000"/>
                </a:solidFill>
                <a:latin typeface="Arial" charset="0"/>
              </a:rPr>
              <a:t> Google has recently added this to their algorithm as a significant factor in determining organic rankings.</a:t>
            </a:r>
          </a:p>
        </p:txBody>
      </p:sp>
      <p:sp>
        <p:nvSpPr>
          <p:cNvPr id="16" name="Rounded Rectangle 15"/>
          <p:cNvSpPr/>
          <p:nvPr/>
        </p:nvSpPr>
        <p:spPr bwMode="auto">
          <a:xfrm>
            <a:off x="228600" y="3581400"/>
            <a:ext cx="3048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Article Pages</a:t>
            </a:r>
            <a:endParaRPr lang="en-US" sz="2000" b="1" dirty="0" smtClean="0">
              <a:latin typeface="Calibri"/>
            </a:endParaRPr>
          </a:p>
        </p:txBody>
      </p:sp>
      <p:sp>
        <p:nvSpPr>
          <p:cNvPr id="14" name="Right Arrow 13"/>
          <p:cNvSpPr/>
          <p:nvPr/>
        </p:nvSpPr>
        <p:spPr bwMode="auto">
          <a:xfrm>
            <a:off x="3124200" y="35814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7" name="Right Arrow 16"/>
          <p:cNvSpPr/>
          <p:nvPr/>
        </p:nvSpPr>
        <p:spPr bwMode="auto">
          <a:xfrm>
            <a:off x="3124200" y="26670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8" name="Rectangle 17"/>
          <p:cNvSpPr/>
          <p:nvPr/>
        </p:nvSpPr>
        <p:spPr bwMode="auto">
          <a:xfrm>
            <a:off x="4038600" y="3581400"/>
            <a:ext cx="49530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Include content that recommends Olay products related to article.</a:t>
            </a:r>
          </a:p>
          <a:p>
            <a:pPr>
              <a:spcBef>
                <a:spcPct val="25000"/>
              </a:spcBef>
              <a:buFont typeface="Arial" pitchFamily="34" charset="0"/>
              <a:buChar char="•"/>
            </a:pPr>
            <a:r>
              <a:rPr lang="en-US" sz="1200" dirty="0" smtClean="0">
                <a:solidFill>
                  <a:srgbClr val="000000"/>
                </a:solidFill>
                <a:latin typeface="Arial" charset="0"/>
              </a:rPr>
              <a:t> Implement embedded links with the product gold keyword as the anchor text.</a:t>
            </a:r>
          </a:p>
        </p:txBody>
      </p:sp>
      <p:sp>
        <p:nvSpPr>
          <p:cNvPr id="19" name="Rounded Rectangle 18"/>
          <p:cNvSpPr/>
          <p:nvPr/>
        </p:nvSpPr>
        <p:spPr bwMode="auto">
          <a:xfrm>
            <a:off x="228600" y="4419600"/>
            <a:ext cx="3048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Internal Linking</a:t>
            </a:r>
            <a:endParaRPr lang="en-US" sz="2000" b="1" dirty="0" smtClean="0">
              <a:latin typeface="Calibri"/>
            </a:endParaRPr>
          </a:p>
        </p:txBody>
      </p:sp>
      <p:sp>
        <p:nvSpPr>
          <p:cNvPr id="20" name="Right Arrow 19"/>
          <p:cNvSpPr/>
          <p:nvPr/>
        </p:nvSpPr>
        <p:spPr bwMode="auto">
          <a:xfrm>
            <a:off x="3124200" y="44196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1" name="Rectangle 20"/>
          <p:cNvSpPr/>
          <p:nvPr/>
        </p:nvSpPr>
        <p:spPr bwMode="auto">
          <a:xfrm>
            <a:off x="4038600" y="4419600"/>
            <a:ext cx="49530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Remove all Rich Media and non-contextual links.</a:t>
            </a:r>
          </a:p>
          <a:p>
            <a:pPr>
              <a:spcBef>
                <a:spcPct val="25000"/>
              </a:spcBef>
              <a:buFont typeface="Arial" pitchFamily="34" charset="0"/>
              <a:buChar char="•"/>
            </a:pPr>
            <a:r>
              <a:rPr lang="en-US" sz="1200" dirty="0" smtClean="0">
                <a:solidFill>
                  <a:srgbClr val="000000"/>
                </a:solidFill>
                <a:latin typeface="Arial" charset="0"/>
              </a:rPr>
              <a:t> Ensure all links are text-based with keyword phrase-rich anchor text</a:t>
            </a:r>
          </a:p>
          <a:p>
            <a:pPr>
              <a:spcBef>
                <a:spcPct val="25000"/>
              </a:spcBef>
              <a:buFont typeface="Arial" pitchFamily="34" charset="0"/>
              <a:buChar char="•"/>
            </a:pPr>
            <a:r>
              <a:rPr lang="en-US" sz="1200" dirty="0" smtClean="0">
                <a:solidFill>
                  <a:srgbClr val="000000"/>
                </a:solidFill>
                <a:latin typeface="Arial" charset="0"/>
              </a:rPr>
              <a:t> Implement keyword phrase-rich embedded links within page content  </a:t>
            </a:r>
          </a:p>
        </p:txBody>
      </p:sp>
      <p:sp>
        <p:nvSpPr>
          <p:cNvPr id="22" name="Rounded Rectangle 21"/>
          <p:cNvSpPr/>
          <p:nvPr/>
        </p:nvSpPr>
        <p:spPr bwMode="auto">
          <a:xfrm>
            <a:off x="228600" y="5181600"/>
            <a:ext cx="3048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Rich Media</a:t>
            </a:r>
            <a:endParaRPr lang="en-US" sz="2000" b="1" dirty="0" smtClean="0">
              <a:latin typeface="Calibri"/>
            </a:endParaRPr>
          </a:p>
        </p:txBody>
      </p:sp>
      <p:sp>
        <p:nvSpPr>
          <p:cNvPr id="23" name="Right Arrow 22"/>
          <p:cNvSpPr/>
          <p:nvPr/>
        </p:nvSpPr>
        <p:spPr bwMode="auto">
          <a:xfrm>
            <a:off x="3124200" y="5181600"/>
            <a:ext cx="914400" cy="762000"/>
          </a:xfrm>
          <a:prstGeom prst="rightArrow">
            <a:avLst>
              <a:gd name="adj1" fmla="val 50000"/>
              <a:gd name="adj2" fmla="val 59722"/>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4" name="Rectangle 23"/>
          <p:cNvSpPr/>
          <p:nvPr/>
        </p:nvSpPr>
        <p:spPr bwMode="auto">
          <a:xfrm>
            <a:off x="4038600" y="5257800"/>
            <a:ext cx="49530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Font typeface="Arial" pitchFamily="34" charset="0"/>
              <a:buChar char="•"/>
            </a:pPr>
            <a:r>
              <a:rPr lang="en-US" sz="1200" dirty="0" smtClean="0">
                <a:solidFill>
                  <a:srgbClr val="000000"/>
                </a:solidFill>
                <a:latin typeface="Arial" charset="0"/>
              </a:rPr>
              <a:t> Remove all Rich Media.</a:t>
            </a:r>
          </a:p>
          <a:p>
            <a:pPr>
              <a:spcBef>
                <a:spcPct val="25000"/>
              </a:spcBef>
              <a:buFont typeface="Arial" pitchFamily="34" charset="0"/>
              <a:buChar char="•"/>
            </a:pPr>
            <a:r>
              <a:rPr lang="en-US" sz="1200" dirty="0" smtClean="0">
                <a:solidFill>
                  <a:srgbClr val="000000"/>
                </a:solidFill>
                <a:latin typeface="Arial" charset="0"/>
              </a:rPr>
              <a:t> Ensure all content is text-based and keyword phrase-rich</a:t>
            </a:r>
          </a:p>
          <a:p>
            <a:pPr>
              <a:spcBef>
                <a:spcPct val="25000"/>
              </a:spcBef>
              <a:buFont typeface="Arial" pitchFamily="34" charset="0"/>
              <a:buChar char="•"/>
            </a:pPr>
            <a:r>
              <a:rPr lang="en-US" sz="1200" dirty="0" smtClean="0">
                <a:solidFill>
                  <a:srgbClr val="000000"/>
                </a:solidFill>
                <a:latin typeface="Arial" charset="0"/>
              </a:rPr>
              <a:t> Implement workarounds if Rich Media necessary.</a:t>
            </a:r>
          </a:p>
        </p:txBody>
      </p:sp>
    </p:spTree>
  </p:cSld>
  <p:clrMapOvr>
    <a:masterClrMapping/>
  </p:clrMapOvr>
  <p:transition spd="med"/>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Digital Assets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244</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Digital Assets?</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providing recommendations for optimizing Olay digital assets. The search agency should understand best practices for on-the-page and off-the-page optimization of digital assets and how optimized digital assets affect the success of the Olay organic search campaign. The search agency should know how to communicate digital asset recommendations to the creative agency, technical agency, and P&amp;G brand contacts as well as communicate the importance of digital assets to the Olay ER team.</a:t>
            </a:r>
          </a:p>
          <a:p>
            <a:pPr marL="0" indent="0">
              <a:spcBef>
                <a:spcPts val="0"/>
              </a:spcBef>
            </a:pPr>
            <a:endParaRPr lang="en-US" sz="600" b="1" dirty="0" smtClean="0"/>
          </a:p>
          <a:p>
            <a:pPr marL="0" indent="0">
              <a:spcBef>
                <a:spcPts val="0"/>
              </a:spcBef>
            </a:pPr>
            <a:r>
              <a:rPr lang="en-US" sz="1800" b="1" dirty="0" smtClean="0"/>
              <a:t>Creative Agency: </a:t>
            </a:r>
            <a:r>
              <a:rPr lang="en-US" sz="1400" dirty="0" smtClean="0"/>
              <a:t>The creative agency is responsible for writing optimized content for digital assets living on-the-page and off-the-page. The creative agency should also understand digital asset best practices and how images and video optimizations affect the success of the Olay organic search campaign.</a:t>
            </a:r>
            <a:endParaRPr lang="en-US" sz="1800" b="1" dirty="0" smtClean="0"/>
          </a:p>
          <a:p>
            <a:pPr marL="0" indent="0">
              <a:spcBef>
                <a:spcPts val="0"/>
              </a:spcBef>
            </a:pPr>
            <a:endParaRPr lang="en-US" sz="600" b="1" dirty="0" smtClean="0"/>
          </a:p>
          <a:p>
            <a:pPr marL="0" indent="0">
              <a:spcBef>
                <a:spcPts val="0"/>
              </a:spcBef>
            </a:pPr>
            <a:r>
              <a:rPr lang="en-US" sz="1800" b="1" dirty="0" smtClean="0"/>
              <a:t>Technical Agency</a:t>
            </a:r>
            <a:r>
              <a:rPr lang="en-US" sz="1800" dirty="0" smtClean="0"/>
              <a:t>:</a:t>
            </a:r>
            <a:r>
              <a:rPr lang="en-US" sz="1800" b="1" dirty="0" smtClean="0"/>
              <a:t> </a:t>
            </a:r>
            <a:r>
              <a:rPr lang="en-US" sz="1400" dirty="0" smtClean="0"/>
              <a:t>The countries technical agency is responsible for implementing optimized digital asset recommendations. It is imperative that the technical agency understand on-the-page and off-the-page requirements for Olay digital assets. </a:t>
            </a:r>
          </a:p>
          <a:p>
            <a:pPr marL="0" indent="0">
              <a:spcBef>
                <a:spcPts val="0"/>
              </a:spcBef>
            </a:pPr>
            <a:endParaRPr lang="en-US" sz="1400" dirty="0" smtClean="0"/>
          </a:p>
          <a:p>
            <a:pPr marL="0" indent="0">
              <a:spcBef>
                <a:spcPts val="0"/>
              </a:spcBef>
            </a:pPr>
            <a:r>
              <a:rPr lang="en-US" sz="1800" b="1" dirty="0" smtClean="0"/>
              <a:t>ER</a:t>
            </a:r>
            <a:r>
              <a:rPr lang="en-US" sz="1400" dirty="0" smtClean="0"/>
              <a:t>: ER should understand the importance of leveraging Olay digital assets, the importance of utilizing third-party websites, and how digital assets affect the success of the Olay organic search campaign and in turn, increasing brand awareness and “buzz” on the Internet.</a:t>
            </a:r>
            <a:endParaRPr lang="en-US" sz="1800" b="1" dirty="0" smtClean="0"/>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why digital assets are important, the benefit of using third-party websites as an optimization tool, and how digital assets affect the success of the Olay organic paid search campaign.</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81000" y="2133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228600" y="2895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8" name="Straight Connector 7"/>
          <p:cNvCxnSpPr/>
          <p:nvPr/>
        </p:nvCxnSpPr>
        <p:spPr bwMode="auto">
          <a:xfrm>
            <a:off x="304800" y="3810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304800" y="4724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304800" y="556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245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Digital Assets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Blended Search</a:t>
            </a:r>
            <a:r>
              <a:rPr lang="en-US" sz="1400" dirty="0" smtClean="0">
                <a:latin typeface="+mn-lt"/>
              </a:rPr>
              <a:t>: Overview of blended search and how it applies to Olay.</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Blended Search Example</a:t>
            </a:r>
            <a:r>
              <a:rPr lang="en-US" sz="1800" b="1" dirty="0" smtClean="0">
                <a:latin typeface="+mn-lt"/>
              </a:rPr>
              <a:t>: </a:t>
            </a:r>
            <a:r>
              <a:rPr lang="en-US" sz="1400" dirty="0" smtClean="0">
                <a:latin typeface="+mn-lt"/>
              </a:rPr>
              <a:t>Skin care related search results within blended search.</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Videos &amp; Search Results</a:t>
            </a:r>
            <a:r>
              <a:rPr lang="en-US" sz="1400" dirty="0" smtClean="0"/>
              <a:t>: Importance of optimizing videos and YouTube user statistics.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Video Priority List</a:t>
            </a:r>
            <a:r>
              <a:rPr lang="en-US" sz="1400" dirty="0" smtClean="0"/>
              <a:t>: Methods for optimizing videos for organic search.</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On-Site Video Hosting</a:t>
            </a:r>
            <a:r>
              <a:rPr lang="en-US" sz="1300" dirty="0" smtClean="0"/>
              <a:t>: Content b</a:t>
            </a:r>
            <a:r>
              <a:rPr lang="en-US" sz="1400" dirty="0" smtClean="0"/>
              <a:t>est practices for hosting videos on an Olay Website.</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On-Site Video Hosting</a:t>
            </a:r>
            <a:r>
              <a:rPr lang="en-US" sz="1400" dirty="0" smtClean="0"/>
              <a:t>: Technical best practices for hosting videos on an Olay Website.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Off-Site Video Hosting</a:t>
            </a:r>
            <a:r>
              <a:rPr lang="en-US" sz="1400" dirty="0" smtClean="0"/>
              <a:t>: Best practices for hosting videos off-site.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YouTube Video Hosting</a:t>
            </a:r>
            <a:r>
              <a:rPr lang="en-US" sz="1400" dirty="0" smtClean="0"/>
              <a:t>: Requirements for hosting videos on YouTube.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3" action="ppaction://hlinksldjump"/>
              </a:rPr>
              <a:t>Yahoo! Video Hosting</a:t>
            </a:r>
            <a:r>
              <a:rPr lang="en-US" sz="1400" dirty="0" smtClean="0"/>
              <a:t>: Requirements for hosting videos on Yahoo!.</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4" action="ppaction://hlinksldjump"/>
              </a:rPr>
              <a:t>Image Content</a:t>
            </a:r>
            <a:r>
              <a:rPr lang="en-US" sz="1400" dirty="0" smtClean="0"/>
              <a:t>: Images in search results and examples of images ranking for skin care related queries.</a:t>
            </a:r>
          </a:p>
          <a:p>
            <a:pPr marL="0" indent="0">
              <a:spcBef>
                <a:spcPts val="0"/>
              </a:spcBef>
            </a:pPr>
            <a:endParaRPr lang="en-US" sz="600" b="1" dirty="0" smtClean="0"/>
          </a:p>
          <a:p>
            <a:pPr marL="0" indent="0">
              <a:spcBef>
                <a:spcPts val="0"/>
              </a:spcBef>
            </a:pPr>
            <a:r>
              <a:rPr lang="en-US" sz="1800" b="1" dirty="0" smtClean="0">
                <a:hlinkClick r:id="rId15" action="ppaction://hlinksldjump"/>
              </a:rPr>
              <a:t>Image Hosting</a:t>
            </a:r>
            <a:r>
              <a:rPr lang="en-US" sz="1400" dirty="0" smtClean="0"/>
              <a:t>:</a:t>
            </a:r>
            <a:r>
              <a:rPr lang="en-US" sz="1800" b="1" dirty="0" smtClean="0"/>
              <a:t> </a:t>
            </a:r>
            <a:r>
              <a:rPr lang="en-US" sz="1400" dirty="0" smtClean="0"/>
              <a:t>Overview of third-party websites that host images.</a:t>
            </a:r>
          </a:p>
          <a:p>
            <a:pPr marL="0" indent="0">
              <a:spcBef>
                <a:spcPts val="0"/>
              </a:spcBef>
            </a:pPr>
            <a:endParaRPr lang="en-US" sz="600" b="1" dirty="0" smtClean="0"/>
          </a:p>
          <a:p>
            <a:pPr marL="0" indent="0">
              <a:spcBef>
                <a:spcPts val="0"/>
              </a:spcBef>
            </a:pPr>
            <a:r>
              <a:rPr lang="en-US" sz="1800" b="1" dirty="0" smtClean="0">
                <a:hlinkClick r:id="rId16" action="ppaction://hlinksldjump"/>
              </a:rPr>
              <a:t>On-Site Image Hosting</a:t>
            </a:r>
            <a:r>
              <a:rPr lang="en-US" sz="1400" dirty="0" smtClean="0"/>
              <a:t>: Best practices for hosting images on an Olay Website.</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7" action="ppaction://hlinksldjump"/>
              </a:rPr>
              <a:t>Off-Site Image Hosting</a:t>
            </a:r>
            <a:r>
              <a:rPr lang="en-US" sz="1400" dirty="0" smtClean="0"/>
              <a:t>: Best practices for hosting images on third-party websites.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8" action="ppaction://hlinksldjump"/>
              </a:rPr>
              <a:t>Digital Assets Next Steps</a:t>
            </a:r>
            <a:r>
              <a:rPr lang="en-US" sz="1400" dirty="0" smtClean="0"/>
              <a:t>: Overview of video and image hosting best practices and implementation.</a:t>
            </a: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4419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5181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548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586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246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Blended Search</a:t>
            </a:r>
            <a:endParaRPr lang="en-US" sz="3000" dirty="0"/>
          </a:p>
        </p:txBody>
      </p:sp>
      <p:sp>
        <p:nvSpPr>
          <p:cNvPr id="6" name="Rounded Rectangle 5"/>
          <p:cNvSpPr/>
          <p:nvPr/>
        </p:nvSpPr>
        <p:spPr bwMode="auto">
          <a:xfrm>
            <a:off x="304800" y="3124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Blended Search Status</a:t>
            </a:r>
          </a:p>
        </p:txBody>
      </p:sp>
      <p:sp>
        <p:nvSpPr>
          <p:cNvPr id="10" name="Content Placeholder 2"/>
          <p:cNvSpPr txBox="1">
            <a:spLocks/>
          </p:cNvSpPr>
          <p:nvPr/>
        </p:nvSpPr>
        <p:spPr>
          <a:xfrm>
            <a:off x="304800" y="762000"/>
            <a:ext cx="8229600" cy="1371600"/>
          </a:xfrm>
          <a:prstGeom prst="rect">
            <a:avLst/>
          </a:prstGeom>
        </p:spPr>
        <p:txBody>
          <a:bodyPr/>
          <a:lstStyle/>
          <a:p>
            <a:pPr eaLnBrk="0" hangingPunct="0">
              <a:spcBef>
                <a:spcPts val="0"/>
              </a:spcBef>
              <a:buFont typeface="Arial" pitchFamily="34" charset="0"/>
              <a:buChar char="•"/>
              <a:defRPr/>
            </a:pPr>
            <a:r>
              <a:rPr lang="en-US" kern="0" dirty="0" smtClean="0">
                <a:latin typeface="Calibri"/>
                <a:cs typeface="Arial" pitchFamily="34" charset="0"/>
              </a:rPr>
              <a:t> 2007: Google, Yahoo!, and MSN launched blended search </a:t>
            </a:r>
          </a:p>
          <a:p>
            <a:pPr lvl="1" eaLnBrk="0" hangingPunct="0">
              <a:spcBef>
                <a:spcPts val="0"/>
              </a:spcBef>
              <a:buFont typeface="Arial" pitchFamily="34" charset="0"/>
              <a:buChar char="•"/>
              <a:defRPr/>
            </a:pPr>
            <a:r>
              <a:rPr lang="en-US" kern="0" dirty="0" smtClean="0">
                <a:latin typeface="Calibri"/>
                <a:cs typeface="Arial" pitchFamily="34" charset="0"/>
              </a:rPr>
              <a:t> </a:t>
            </a:r>
            <a:r>
              <a:rPr lang="en-US" sz="1200" kern="0" dirty="0" smtClean="0">
                <a:latin typeface="Calibri"/>
                <a:cs typeface="Arial" pitchFamily="34" charset="0"/>
              </a:rPr>
              <a:t>Organic</a:t>
            </a:r>
            <a:r>
              <a:rPr lang="en-US" kern="0" dirty="0" smtClean="0">
                <a:latin typeface="Calibri"/>
                <a:cs typeface="Arial" pitchFamily="34" charset="0"/>
              </a:rPr>
              <a:t> </a:t>
            </a:r>
            <a:r>
              <a:rPr lang="en-US" sz="1200" kern="0" dirty="0" smtClean="0">
                <a:latin typeface="Calibri"/>
                <a:cs typeface="Arial" pitchFamily="34" charset="0"/>
              </a:rPr>
              <a:t>Blended Search results include: </a:t>
            </a:r>
          </a:p>
          <a:p>
            <a:pPr lvl="2" eaLnBrk="0" hangingPunct="0">
              <a:spcBef>
                <a:spcPts val="0"/>
              </a:spcBef>
              <a:buFont typeface="Arial" pitchFamily="34" charset="0"/>
              <a:buChar char="•"/>
              <a:defRPr/>
            </a:pPr>
            <a:r>
              <a:rPr lang="en-US" sz="1200" kern="0" dirty="0" smtClean="0">
                <a:latin typeface="Calibri"/>
                <a:cs typeface="Arial" pitchFamily="34" charset="0"/>
              </a:rPr>
              <a:t> Video Results</a:t>
            </a:r>
          </a:p>
          <a:p>
            <a:pPr lvl="2" eaLnBrk="0" hangingPunct="0">
              <a:spcBef>
                <a:spcPts val="0"/>
              </a:spcBef>
              <a:buFont typeface="Arial" pitchFamily="34" charset="0"/>
              <a:buChar char="•"/>
              <a:defRPr/>
            </a:pPr>
            <a:r>
              <a:rPr lang="en-US" sz="1200" kern="0" dirty="0" smtClean="0">
                <a:latin typeface="Calibri"/>
                <a:cs typeface="Arial" pitchFamily="34" charset="0"/>
              </a:rPr>
              <a:t> Image Results</a:t>
            </a:r>
          </a:p>
          <a:p>
            <a:pPr lvl="2" eaLnBrk="0" hangingPunct="0">
              <a:spcBef>
                <a:spcPts val="0"/>
              </a:spcBef>
              <a:buFont typeface="Arial" pitchFamily="34" charset="0"/>
              <a:buChar char="•"/>
              <a:defRPr/>
            </a:pPr>
            <a:r>
              <a:rPr lang="en-US" sz="1200" kern="0" dirty="0" smtClean="0">
                <a:latin typeface="Calibri"/>
                <a:cs typeface="Arial" pitchFamily="34" charset="0"/>
              </a:rPr>
              <a:t> News Releases/Press Releases</a:t>
            </a:r>
          </a:p>
          <a:p>
            <a:pPr lvl="2" eaLnBrk="0" hangingPunct="0">
              <a:spcBef>
                <a:spcPts val="0"/>
              </a:spcBef>
              <a:buFont typeface="Arial" pitchFamily="34" charset="0"/>
              <a:buChar char="•"/>
              <a:defRPr/>
            </a:pPr>
            <a:r>
              <a:rPr lang="en-US" sz="1200" kern="0" dirty="0" smtClean="0">
                <a:latin typeface="Calibri"/>
                <a:cs typeface="Arial" pitchFamily="34" charset="0"/>
              </a:rPr>
              <a:t> Local Search Results</a:t>
            </a:r>
          </a:p>
          <a:p>
            <a:pPr lvl="1" eaLnBrk="0" hangingPunct="0">
              <a:spcBef>
                <a:spcPts val="0"/>
              </a:spcBef>
              <a:buFont typeface="Arial" pitchFamily="34" charset="0"/>
              <a:buChar char="•"/>
              <a:defRPr/>
            </a:pPr>
            <a:endParaRPr lang="en-US" sz="1200"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2009: Google began including real-time content into organic search results – Twitter feeds, blog posts, etc.</a:t>
            </a: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Blended Search made digital assets more important than ever from an SEO standpoint. Blended search provides an opportunity for Olay’s content to occupy more real estate within organic search results.</a:t>
            </a: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Clr>
                <a:srgbClr val="BA0000"/>
              </a:buClr>
              <a:defRPr/>
            </a:pPr>
            <a:endParaRPr lang="en-US" sz="800" kern="0" dirty="0" smtClean="0">
              <a:latin typeface="Calibri"/>
              <a:cs typeface="Arial" pitchFamily="34" charset="0"/>
            </a:endParaRPr>
          </a:p>
          <a:p>
            <a:pPr eaLnBrk="0" hangingPunct="0">
              <a:spcBef>
                <a:spcPts val="0"/>
              </a:spcBef>
              <a:buClr>
                <a:srgbClr val="BA0000"/>
              </a:buClr>
              <a:defRPr/>
            </a:pPr>
            <a:endParaRPr lang="en-US" sz="1000" kern="0" dirty="0" smtClean="0">
              <a:latin typeface="Calibri"/>
              <a:cs typeface="Arial" pitchFamily="34" charset="0"/>
            </a:endParaRPr>
          </a:p>
        </p:txBody>
      </p:sp>
      <p:pic>
        <p:nvPicPr>
          <p:cNvPr id="1029" name="Picture 5"/>
          <p:cNvPicPr>
            <a:picLocks noChangeAspect="1" noChangeArrowheads="1"/>
          </p:cNvPicPr>
          <p:nvPr/>
        </p:nvPicPr>
        <p:blipFill>
          <a:blip r:embed="rId3" cstate="print"/>
          <a:srcRect/>
          <a:stretch>
            <a:fillRect/>
          </a:stretch>
        </p:blipFill>
        <p:spPr bwMode="auto">
          <a:xfrm>
            <a:off x="1371600" y="4267200"/>
            <a:ext cx="5943600" cy="1771650"/>
          </a:xfrm>
          <a:prstGeom prst="rect">
            <a:avLst/>
          </a:prstGeom>
          <a:ln w="3175" cap="sq">
            <a:solidFill>
              <a:srgbClr val="000000"/>
            </a:solidFill>
            <a:miter lim="800000"/>
          </a:ln>
          <a:effectLst>
            <a:outerShdw blurRad="57150" dist="50800" dir="2700000" algn="tl" rotWithShape="0">
              <a:srgbClr val="000000">
                <a:alpha val="40000"/>
              </a:srgbClr>
            </a:outerShdw>
          </a:effectLst>
        </p:spPr>
      </p:pic>
      <p:cxnSp>
        <p:nvCxnSpPr>
          <p:cNvPr id="9" name="Straight Connector 8"/>
          <p:cNvCxnSpPr/>
          <p:nvPr/>
        </p:nvCxnSpPr>
        <p:spPr bwMode="auto">
          <a:xfrm>
            <a:off x="304800" y="2133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381000" y="4191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04800" y="3810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304800" y="2514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5" name="Content Placeholder 2"/>
          <p:cNvSpPr txBox="1">
            <a:spLocks/>
          </p:cNvSpPr>
          <p:nvPr/>
        </p:nvSpPr>
        <p:spPr>
          <a:xfrm>
            <a:off x="381000" y="3505200"/>
            <a:ext cx="8229600" cy="914400"/>
          </a:xfrm>
          <a:prstGeom prst="rect">
            <a:avLst/>
          </a:prstGeom>
        </p:spPr>
        <p:txBody>
          <a:bodyPr/>
          <a:lstStyle/>
          <a:p>
            <a:pPr eaLnBrk="0" hangingPunct="0">
              <a:spcBef>
                <a:spcPts val="0"/>
              </a:spcBef>
              <a:buFont typeface="Arial" pitchFamily="34" charset="0"/>
              <a:buChar char="•"/>
              <a:defRPr/>
            </a:pPr>
            <a:r>
              <a:rPr lang="en-US" kern="0" dirty="0" smtClean="0">
                <a:latin typeface="Calibri"/>
                <a:cs typeface="Arial" pitchFamily="34" charset="0"/>
              </a:rPr>
              <a:t> Google &amp; Yahoo!: Only text content appear in organic search results for all gold keywords</a:t>
            </a:r>
          </a:p>
          <a:p>
            <a:pPr lvl="1" eaLnBrk="0" hangingPunct="0">
              <a:spcBef>
                <a:spcPts val="0"/>
              </a:spcBef>
              <a:buFont typeface="Arial" pitchFamily="34" charset="0"/>
              <a:buChar char="•"/>
              <a:defRPr/>
            </a:pPr>
            <a:endParaRPr lang="en-US" sz="1200" kern="0" dirty="0" smtClean="0">
              <a:latin typeface="Calibri"/>
              <a:cs typeface="Arial" pitchFamily="34" charset="0"/>
            </a:endParaRPr>
          </a:p>
          <a:p>
            <a:pPr eaLnBrk="0" hangingPunct="0">
              <a:spcBef>
                <a:spcPts val="0"/>
              </a:spcBef>
              <a:buFont typeface="Arial" pitchFamily="34" charset="0"/>
              <a:buChar char="•"/>
              <a:defRPr/>
            </a:pPr>
            <a:r>
              <a:rPr lang="en-US" kern="0" dirty="0" smtClean="0">
                <a:latin typeface="Calibri"/>
                <a:cs typeface="Arial" pitchFamily="34" charset="0"/>
              </a:rPr>
              <a:t> Two news results appear in Bing Web Results when the keyword phrase “</a:t>
            </a:r>
            <a:r>
              <a:rPr lang="en-US" kern="0" dirty="0" err="1" smtClean="0">
                <a:latin typeface="Calibri"/>
                <a:cs typeface="Arial" pitchFamily="34" charset="0"/>
              </a:rPr>
              <a:t>olay</a:t>
            </a:r>
            <a:r>
              <a:rPr lang="en-US" kern="0" dirty="0" smtClean="0">
                <a:latin typeface="Calibri"/>
                <a:cs typeface="Arial" pitchFamily="34" charset="0"/>
              </a:rPr>
              <a:t>” is searched</a:t>
            </a:r>
          </a:p>
          <a:p>
            <a:pPr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defRPr/>
            </a:pPr>
            <a:endParaRPr lang="en-US" sz="1000" kern="0" dirty="0" smtClean="0">
              <a:latin typeface="Calibri"/>
              <a:cs typeface="Arial" pitchFamily="34" charset="0"/>
            </a:endParaRPr>
          </a:p>
        </p:txBody>
      </p:sp>
      <p:cxnSp>
        <p:nvCxnSpPr>
          <p:cNvPr id="16" name="Straight Connector 15"/>
          <p:cNvCxnSpPr/>
          <p:nvPr/>
        </p:nvCxnSpPr>
        <p:spPr bwMode="auto">
          <a:xfrm>
            <a:off x="304800" y="3048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524000" y="3505200"/>
            <a:ext cx="4953000" cy="163351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247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Blended Search Example</a:t>
            </a:r>
            <a:endParaRPr lang="en-US" sz="3000" dirty="0"/>
          </a:p>
        </p:txBody>
      </p:sp>
      <p:cxnSp>
        <p:nvCxnSpPr>
          <p:cNvPr id="14" name="Straight Arrow Connector 13"/>
          <p:cNvCxnSpPr/>
          <p:nvPr/>
        </p:nvCxnSpPr>
        <p:spPr bwMode="auto">
          <a:xfrm>
            <a:off x="1295400" y="3200400"/>
            <a:ext cx="2286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2" name="Rounded Rectangle 21"/>
          <p:cNvSpPr/>
          <p:nvPr/>
        </p:nvSpPr>
        <p:spPr bwMode="auto">
          <a:xfrm>
            <a:off x="6477000" y="838200"/>
            <a:ext cx="17526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Image Results are in position five for “dry skin.”</a:t>
            </a:r>
          </a:p>
        </p:txBody>
      </p:sp>
      <p:cxnSp>
        <p:nvCxnSpPr>
          <p:cNvPr id="26" name="Straight Arrow Connector 25"/>
          <p:cNvCxnSpPr/>
          <p:nvPr/>
        </p:nvCxnSpPr>
        <p:spPr bwMode="auto">
          <a:xfrm flipH="1">
            <a:off x="6400800" y="5219700"/>
            <a:ext cx="533400" cy="190500"/>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1026" name="Picture 2"/>
          <p:cNvPicPr>
            <a:picLocks noChangeAspect="1" noChangeArrowheads="1"/>
          </p:cNvPicPr>
          <p:nvPr/>
        </p:nvPicPr>
        <p:blipFill>
          <a:blip r:embed="rId4" cstate="print"/>
          <a:srcRect/>
          <a:stretch>
            <a:fillRect/>
          </a:stretch>
        </p:blipFill>
        <p:spPr bwMode="auto">
          <a:xfrm>
            <a:off x="304800" y="914400"/>
            <a:ext cx="4572000" cy="191849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p:cNvPicPr>
            <a:picLocks noChangeAspect="1" noChangeArrowheads="1"/>
          </p:cNvPicPr>
          <p:nvPr/>
        </p:nvPicPr>
        <p:blipFill>
          <a:blip r:embed="rId5" cstate="print"/>
          <a:srcRect/>
          <a:stretch>
            <a:fillRect/>
          </a:stretch>
        </p:blipFill>
        <p:spPr bwMode="auto">
          <a:xfrm>
            <a:off x="5562600" y="1828800"/>
            <a:ext cx="3352800" cy="11001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
          <p:cNvPicPr>
            <a:picLocks noChangeAspect="1" noChangeArrowheads="1"/>
          </p:cNvPicPr>
          <p:nvPr/>
        </p:nvPicPr>
        <p:blipFill>
          <a:blip r:embed="rId6" cstate="print"/>
          <a:srcRect/>
          <a:stretch>
            <a:fillRect/>
          </a:stretch>
        </p:blipFill>
        <p:spPr bwMode="auto">
          <a:xfrm>
            <a:off x="3657600" y="4724400"/>
            <a:ext cx="5105400" cy="147572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bwMode="auto">
          <a:xfrm>
            <a:off x="304800" y="1905000"/>
            <a:ext cx="45720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10" name="Straight Arrow Connector 9"/>
          <p:cNvCxnSpPr>
            <a:stCxn id="12" idx="2"/>
          </p:cNvCxnSpPr>
          <p:nvPr/>
        </p:nvCxnSpPr>
        <p:spPr bwMode="auto">
          <a:xfrm flipH="1">
            <a:off x="4648200" y="1600200"/>
            <a:ext cx="2286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4114800" y="914400"/>
            <a:ext cx="15240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Video Results are in position one for “skin care routine.”</a:t>
            </a:r>
          </a:p>
        </p:txBody>
      </p:sp>
      <p:cxnSp>
        <p:nvCxnSpPr>
          <p:cNvPr id="38" name="Straight Arrow Connector 37"/>
          <p:cNvCxnSpPr/>
          <p:nvPr/>
        </p:nvCxnSpPr>
        <p:spPr bwMode="auto">
          <a:xfrm flipH="1">
            <a:off x="7010400" y="1524000"/>
            <a:ext cx="3048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4" name="Rounded Rectangle 23"/>
          <p:cNvSpPr/>
          <p:nvPr/>
        </p:nvSpPr>
        <p:spPr bwMode="auto">
          <a:xfrm>
            <a:off x="152400" y="2895600"/>
            <a:ext cx="12192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News Results are in position ten for “skin care.” </a:t>
            </a:r>
          </a:p>
        </p:txBody>
      </p:sp>
      <p:sp>
        <p:nvSpPr>
          <p:cNvPr id="41" name="Rectangle 40"/>
          <p:cNvSpPr/>
          <p:nvPr/>
        </p:nvSpPr>
        <p:spPr bwMode="auto">
          <a:xfrm>
            <a:off x="1524000" y="3505200"/>
            <a:ext cx="1447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2" name="Rectangle 41"/>
          <p:cNvSpPr/>
          <p:nvPr/>
        </p:nvSpPr>
        <p:spPr bwMode="auto">
          <a:xfrm>
            <a:off x="5562600" y="1828800"/>
            <a:ext cx="1447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5" name="Rounded Rectangle 44"/>
          <p:cNvSpPr/>
          <p:nvPr/>
        </p:nvSpPr>
        <p:spPr bwMode="auto">
          <a:xfrm>
            <a:off x="6553200" y="4038600"/>
            <a:ext cx="12192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Places Results are in position three for “skin care.” </a:t>
            </a:r>
          </a:p>
        </p:txBody>
      </p:sp>
      <p:cxnSp>
        <p:nvCxnSpPr>
          <p:cNvPr id="46" name="Straight Arrow Connector 45"/>
          <p:cNvCxnSpPr/>
          <p:nvPr/>
        </p:nvCxnSpPr>
        <p:spPr bwMode="auto">
          <a:xfrm flipH="1">
            <a:off x="6324600" y="4495800"/>
            <a:ext cx="2286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48" name="Rectangle 47"/>
          <p:cNvSpPr/>
          <p:nvPr/>
        </p:nvSpPr>
        <p:spPr bwMode="auto">
          <a:xfrm>
            <a:off x="3657600" y="4724400"/>
            <a:ext cx="2590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884988" y="6510338"/>
            <a:ext cx="2133600" cy="365125"/>
          </a:xfrm>
          <a:prstGeom prst="rect">
            <a:avLst/>
          </a:prstGeom>
        </p:spPr>
        <p:txBody>
          <a:bodyPr/>
          <a:lstStyle/>
          <a:p>
            <a:pPr>
              <a:defRPr/>
            </a:pPr>
            <a:r>
              <a:rPr lang="en-US" dirty="0" smtClean="0">
                <a:solidFill>
                  <a:srgbClr val="002C69"/>
                </a:solidFill>
              </a:rPr>
              <a:t> </a:t>
            </a:r>
            <a:fld id="{E70838CF-01A0-4C76-90A6-0D61BF67355D}" type="slidenum">
              <a:rPr lang="en-US" smtClean="0">
                <a:solidFill>
                  <a:srgbClr val="002C69"/>
                </a:solidFill>
              </a:rPr>
              <a:pPr>
                <a:defRPr/>
              </a:pPr>
              <a:t>248</a:t>
            </a:fld>
            <a:endParaRPr lang="en-US" dirty="0">
              <a:solidFill>
                <a:srgbClr val="002C69"/>
              </a:solidFill>
            </a:endParaRPr>
          </a:p>
        </p:txBody>
      </p:sp>
      <p:pic>
        <p:nvPicPr>
          <p:cNvPr id="1026" name="Picture 2"/>
          <p:cNvPicPr>
            <a:picLocks noChangeAspect="1" noChangeArrowheads="1"/>
          </p:cNvPicPr>
          <p:nvPr/>
        </p:nvPicPr>
        <p:blipFill>
          <a:blip r:embed="rId3" cstate="print"/>
          <a:srcRect l="18000" t="13333" r="19500" b="4448"/>
          <a:stretch>
            <a:fillRect/>
          </a:stretch>
        </p:blipFill>
        <p:spPr bwMode="auto">
          <a:xfrm>
            <a:off x="762000" y="838200"/>
            <a:ext cx="5251938" cy="5181600"/>
          </a:xfrm>
          <a:prstGeom prst="rect">
            <a:avLst/>
          </a:prstGeom>
          <a:noFill/>
          <a:ln w="9525">
            <a:solidFill>
              <a:schemeClr val="tx1"/>
            </a:solidFill>
            <a:miter lim="800000"/>
            <a:headEnd/>
            <a:tailEnd/>
          </a:ln>
          <a:effectLst/>
        </p:spPr>
      </p:pic>
      <p:pic>
        <p:nvPicPr>
          <p:cNvPr id="1028" name="Picture 4"/>
          <p:cNvPicPr>
            <a:picLocks noChangeAspect="1" noChangeArrowheads="1"/>
          </p:cNvPicPr>
          <p:nvPr/>
        </p:nvPicPr>
        <p:blipFill>
          <a:blip r:embed="rId4" cstate="print"/>
          <a:srcRect l="19000" t="14667" r="21000" b="9401"/>
          <a:stretch>
            <a:fillRect/>
          </a:stretch>
        </p:blipFill>
        <p:spPr bwMode="auto">
          <a:xfrm>
            <a:off x="304800" y="1219200"/>
            <a:ext cx="4495800" cy="4267200"/>
          </a:xfrm>
          <a:prstGeom prst="rect">
            <a:avLst/>
          </a:prstGeom>
          <a:noFill/>
          <a:ln w="9525">
            <a:solidFill>
              <a:schemeClr val="tx1"/>
            </a:solidFill>
            <a:miter lim="800000"/>
            <a:headEnd/>
            <a:tailEnd/>
          </a:ln>
          <a:effectLst/>
        </p:spPr>
      </p:pic>
      <p:pic>
        <p:nvPicPr>
          <p:cNvPr id="1029" name="Picture 5"/>
          <p:cNvPicPr>
            <a:picLocks noChangeAspect="1" noChangeArrowheads="1"/>
          </p:cNvPicPr>
          <p:nvPr/>
        </p:nvPicPr>
        <p:blipFill>
          <a:blip r:embed="rId5" cstate="print"/>
          <a:srcRect l="18000" t="15334" r="37000" b="32667"/>
          <a:stretch>
            <a:fillRect/>
          </a:stretch>
        </p:blipFill>
        <p:spPr bwMode="auto">
          <a:xfrm>
            <a:off x="3886200" y="990600"/>
            <a:ext cx="4114800" cy="3566160"/>
          </a:xfrm>
          <a:prstGeom prst="rect">
            <a:avLst/>
          </a:prstGeom>
          <a:noFill/>
          <a:ln w="9525">
            <a:solidFill>
              <a:schemeClr val="tx1"/>
            </a:solidFill>
            <a:miter lim="800000"/>
            <a:headEnd/>
            <a:tailEnd/>
          </a:ln>
          <a:effectLst/>
        </p:spPr>
      </p:pic>
      <p:pic>
        <p:nvPicPr>
          <p:cNvPr id="1027" name="Picture 3"/>
          <p:cNvPicPr>
            <a:picLocks noChangeAspect="1" noChangeArrowheads="1"/>
          </p:cNvPicPr>
          <p:nvPr/>
        </p:nvPicPr>
        <p:blipFill>
          <a:blip r:embed="rId6" cstate="print"/>
          <a:srcRect l="18000" t="15333" r="20000" b="33195"/>
          <a:stretch>
            <a:fillRect/>
          </a:stretch>
        </p:blipFill>
        <p:spPr bwMode="auto">
          <a:xfrm>
            <a:off x="1066800" y="1371600"/>
            <a:ext cx="4038600" cy="2514600"/>
          </a:xfrm>
          <a:prstGeom prst="rect">
            <a:avLst/>
          </a:prstGeom>
          <a:noFill/>
          <a:ln w="9525">
            <a:solidFill>
              <a:schemeClr val="tx1"/>
            </a:solidFill>
            <a:miter lim="800000"/>
            <a:headEnd/>
            <a:tailEnd/>
          </a:ln>
          <a:effectLst/>
        </p:spPr>
      </p:pic>
      <p:pic>
        <p:nvPicPr>
          <p:cNvPr id="1030" name="Picture 6"/>
          <p:cNvPicPr>
            <a:picLocks noChangeAspect="1" noChangeArrowheads="1"/>
          </p:cNvPicPr>
          <p:nvPr/>
        </p:nvPicPr>
        <p:blipFill>
          <a:blip r:embed="rId7" cstate="print"/>
          <a:srcRect l="19500" t="13333" r="21000" b="4644"/>
          <a:stretch>
            <a:fillRect/>
          </a:stretch>
        </p:blipFill>
        <p:spPr bwMode="auto">
          <a:xfrm>
            <a:off x="3962400" y="1600200"/>
            <a:ext cx="4495800" cy="4648200"/>
          </a:xfrm>
          <a:prstGeom prst="rect">
            <a:avLst/>
          </a:prstGeom>
          <a:noFill/>
          <a:ln w="9525">
            <a:solidFill>
              <a:schemeClr val="tx1"/>
            </a:solidFill>
            <a:miter lim="800000"/>
            <a:headEnd/>
            <a:tailEnd/>
          </a:ln>
          <a:effectLst/>
        </p:spPr>
      </p:pic>
      <p:pic>
        <p:nvPicPr>
          <p:cNvPr id="1031" name="Picture 7"/>
          <p:cNvPicPr>
            <a:picLocks noChangeAspect="1" noChangeArrowheads="1"/>
          </p:cNvPicPr>
          <p:nvPr/>
        </p:nvPicPr>
        <p:blipFill>
          <a:blip r:embed="rId8" cstate="print"/>
          <a:srcRect l="19000" t="13333" r="20000" b="8043"/>
          <a:stretch>
            <a:fillRect/>
          </a:stretch>
        </p:blipFill>
        <p:spPr bwMode="auto">
          <a:xfrm>
            <a:off x="1752600" y="2057400"/>
            <a:ext cx="4572000" cy="4419600"/>
          </a:xfrm>
          <a:prstGeom prst="rect">
            <a:avLst/>
          </a:prstGeom>
          <a:noFill/>
          <a:ln w="9525">
            <a:solidFill>
              <a:schemeClr val="tx1"/>
            </a:solidFill>
            <a:miter lim="800000"/>
            <a:headEnd/>
            <a:tailEnd/>
          </a:ln>
          <a:effectLst/>
        </p:spPr>
      </p:pic>
      <p:sp>
        <p:nvSpPr>
          <p:cNvPr id="14" name="Title 1"/>
          <p:cNvSpPr txBox="1">
            <a:spLocks/>
          </p:cNvSpPr>
          <p:nvPr/>
        </p:nvSpPr>
        <p:spPr bwMode="auto">
          <a:xfrm>
            <a:off x="2286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Videos &amp; Search</a:t>
            </a:r>
            <a:endParaRPr lang="en-US" sz="3000" b="1" kern="0" dirty="0">
              <a:solidFill>
                <a:sysClr val="windowText" lastClr="000000"/>
              </a:solidFill>
              <a:latin typeface="Calibri" pitchFamily="34" charset="0"/>
            </a:endParaRPr>
          </a:p>
        </p:txBody>
      </p:sp>
      <p:sp>
        <p:nvSpPr>
          <p:cNvPr id="15" name="Rounded Rectangle 14"/>
          <p:cNvSpPr/>
          <p:nvPr/>
        </p:nvSpPr>
        <p:spPr bwMode="auto">
          <a:xfrm>
            <a:off x="304800" y="2362200"/>
            <a:ext cx="8229600" cy="2133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buFont typeface="Arial" pitchFamily="34" charset="0"/>
              <a:buChar char="•"/>
            </a:pPr>
            <a:r>
              <a:rPr lang="en-US" b="1" i="1" dirty="0" smtClean="0">
                <a:latin typeface="Calibri"/>
              </a:rPr>
              <a:t> </a:t>
            </a:r>
            <a:r>
              <a:rPr lang="en-US" b="1" dirty="0" smtClean="0">
                <a:latin typeface="Calibri"/>
              </a:rPr>
              <a:t>YouTube is the Second Largest Search Engine and Should Not be Ignored by Advertisers</a:t>
            </a:r>
          </a:p>
          <a:p>
            <a:pPr fontAlgn="auto">
              <a:spcBef>
                <a:spcPts val="0"/>
              </a:spcBef>
              <a:spcAft>
                <a:spcPts val="0"/>
              </a:spcAft>
              <a:buFont typeface="Arial" pitchFamily="34" charset="0"/>
              <a:buChar char="•"/>
            </a:pPr>
            <a:endParaRPr lang="en-US" b="1" i="1" dirty="0" smtClean="0">
              <a:latin typeface="Calibri"/>
            </a:endParaRPr>
          </a:p>
          <a:p>
            <a:pPr fontAlgn="auto">
              <a:spcBef>
                <a:spcPts val="0"/>
              </a:spcBef>
              <a:spcAft>
                <a:spcPts val="0"/>
              </a:spcAft>
              <a:buFont typeface="Arial" pitchFamily="34" charset="0"/>
              <a:buChar char="•"/>
            </a:pPr>
            <a:r>
              <a:rPr lang="en-US" b="1" i="1" dirty="0" smtClean="0">
                <a:latin typeface="Calibri"/>
              </a:rPr>
              <a:t> </a:t>
            </a:r>
            <a:r>
              <a:rPr lang="en-US" b="1" dirty="0" smtClean="0">
                <a:latin typeface="Calibri"/>
              </a:rPr>
              <a:t>YouTube is a Valuable Resource Within the Beauty/Skin Care Category</a:t>
            </a:r>
          </a:p>
          <a:p>
            <a:pPr lvl="1" fontAlgn="auto">
              <a:spcBef>
                <a:spcPts val="0"/>
              </a:spcBef>
              <a:spcAft>
                <a:spcPts val="0"/>
              </a:spcAft>
              <a:buFont typeface="Arial" pitchFamily="34" charset="0"/>
              <a:buChar char="•"/>
            </a:pPr>
            <a:r>
              <a:rPr lang="en-US" b="1" i="1" dirty="0" smtClean="0">
                <a:latin typeface="Calibri"/>
              </a:rPr>
              <a:t> </a:t>
            </a:r>
            <a:r>
              <a:rPr lang="en-US" sz="1200" b="1" dirty="0" smtClean="0">
                <a:latin typeface="Calibri"/>
              </a:rPr>
              <a:t>“skin care” has over 31,600 monthly searches in YouTube in the US</a:t>
            </a:r>
          </a:p>
          <a:p>
            <a:pPr lvl="1" fontAlgn="auto">
              <a:spcBef>
                <a:spcPts val="0"/>
              </a:spcBef>
              <a:spcAft>
                <a:spcPts val="0"/>
              </a:spcAft>
              <a:buFont typeface="Arial" pitchFamily="34" charset="0"/>
              <a:buChar char="•"/>
            </a:pPr>
            <a:endParaRPr lang="en-US" sz="400" b="1" dirty="0" smtClean="0">
              <a:latin typeface="Calibri"/>
            </a:endParaRPr>
          </a:p>
          <a:p>
            <a:pPr lvl="1" fontAlgn="auto">
              <a:spcBef>
                <a:spcPts val="0"/>
              </a:spcBef>
              <a:spcAft>
                <a:spcPts val="0"/>
              </a:spcAft>
              <a:buFont typeface="Arial" pitchFamily="34" charset="0"/>
              <a:buChar char="•"/>
            </a:pPr>
            <a:r>
              <a:rPr lang="en-US" sz="1200" b="1" i="1" dirty="0" smtClean="0">
                <a:latin typeface="Calibri"/>
              </a:rPr>
              <a:t> “</a:t>
            </a:r>
            <a:r>
              <a:rPr lang="en-US" sz="1200" b="1" dirty="0" smtClean="0">
                <a:latin typeface="Calibri"/>
              </a:rPr>
              <a:t>beauty tips” has over 110,400 monthly searches in YouTube in the US</a:t>
            </a:r>
          </a:p>
          <a:p>
            <a:pPr lvl="1" fontAlgn="auto">
              <a:spcBef>
                <a:spcPts val="0"/>
              </a:spcBef>
              <a:spcAft>
                <a:spcPts val="0"/>
              </a:spcAft>
              <a:buFont typeface="Arial" pitchFamily="34" charset="0"/>
              <a:buChar char="•"/>
            </a:pPr>
            <a:endParaRPr lang="en-US" sz="400" b="1" dirty="0" smtClean="0">
              <a:latin typeface="Calibri"/>
            </a:endParaRPr>
          </a:p>
          <a:p>
            <a:pPr lvl="1" fontAlgn="auto">
              <a:spcBef>
                <a:spcPts val="0"/>
              </a:spcBef>
              <a:spcAft>
                <a:spcPts val="0"/>
              </a:spcAft>
              <a:buFont typeface="Arial" pitchFamily="34" charset="0"/>
              <a:buChar char="•"/>
            </a:pPr>
            <a:r>
              <a:rPr lang="en-US" sz="1200" b="1" i="1" dirty="0" smtClean="0">
                <a:latin typeface="Calibri"/>
              </a:rPr>
              <a:t> </a:t>
            </a:r>
            <a:r>
              <a:rPr lang="en-US" sz="1200" b="1" dirty="0" smtClean="0">
                <a:latin typeface="Calibri"/>
              </a:rPr>
              <a:t>“oily skin,” “skin care routine,” and “</a:t>
            </a:r>
            <a:r>
              <a:rPr lang="en-US" sz="1200" b="1" dirty="0" err="1" smtClean="0">
                <a:latin typeface="Calibri"/>
              </a:rPr>
              <a:t>olay</a:t>
            </a:r>
            <a:r>
              <a:rPr lang="en-US" sz="1200" b="1" dirty="0" smtClean="0">
                <a:latin typeface="Calibri"/>
              </a:rPr>
              <a:t>” all have over 12,000 monthly searches in YouTube in the US</a:t>
            </a:r>
          </a:p>
        </p:txBody>
      </p:sp>
    </p:spTree>
  </p:cSld>
  <p:clrMapOvr>
    <a:masterClrMapping/>
  </p:clrMapOvr>
  <p:transition spd="med"/>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249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Video Content</a:t>
            </a:r>
            <a:endParaRPr lang="en-US" sz="3000" dirty="0"/>
          </a:p>
        </p:txBody>
      </p:sp>
      <p:sp>
        <p:nvSpPr>
          <p:cNvPr id="6" name="Rounded Rectangle 5"/>
          <p:cNvSpPr/>
          <p:nvPr/>
        </p:nvSpPr>
        <p:spPr bwMode="auto">
          <a:xfrm>
            <a:off x="228600" y="2438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Video Optimization Priority List</a:t>
            </a:r>
          </a:p>
        </p:txBody>
      </p:sp>
      <p:sp>
        <p:nvSpPr>
          <p:cNvPr id="9" name="Content Placeholder 2"/>
          <p:cNvSpPr txBox="1">
            <a:spLocks/>
          </p:cNvSpPr>
          <p:nvPr/>
        </p:nvSpPr>
        <p:spPr>
          <a:xfrm>
            <a:off x="304800" y="838200"/>
            <a:ext cx="8229600" cy="9144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In order for videos to be indexed by search engines and returned in search results, Olay videos must be optimized for organic search. There are two methods of optimizing for video search:</a:t>
            </a:r>
          </a:p>
          <a:p>
            <a:pPr eaLnBrk="0" hangingPunct="0">
              <a:spcBef>
                <a:spcPts val="0"/>
              </a:spcBef>
              <a:buClr>
                <a:srgbClr val="BA0000"/>
              </a:buClr>
              <a:defRPr/>
            </a:pPr>
            <a:endParaRPr lang="en-US" sz="800" kern="0" dirty="0" smtClean="0">
              <a:latin typeface="Calibri"/>
              <a:cs typeface="Arial" pitchFamily="34" charset="0"/>
            </a:endParaRPr>
          </a:p>
          <a:p>
            <a:pPr lvl="2" eaLnBrk="0" hangingPunct="0">
              <a:spcBef>
                <a:spcPts val="0"/>
              </a:spcBef>
              <a:buFont typeface="Arial" pitchFamily="34" charset="0"/>
              <a:buChar char="•"/>
              <a:defRPr/>
            </a:pPr>
            <a:r>
              <a:rPr lang="en-US" kern="0" dirty="0" smtClean="0">
                <a:latin typeface="Calibri"/>
                <a:cs typeface="Arial" pitchFamily="34" charset="0"/>
              </a:rPr>
              <a:t> Optimizing the Olay pages that host video files (hosting), or</a:t>
            </a:r>
          </a:p>
          <a:p>
            <a:pPr lvl="2" eaLnBrk="0" hangingPunct="0">
              <a:spcBef>
                <a:spcPts val="0"/>
              </a:spcBef>
              <a:buFont typeface="Arial" pitchFamily="34" charset="0"/>
              <a:buChar char="•"/>
              <a:defRPr/>
            </a:pPr>
            <a:r>
              <a:rPr lang="en-US" kern="0" dirty="0" smtClean="0">
                <a:latin typeface="Calibri"/>
                <a:cs typeface="Arial" pitchFamily="34" charset="0"/>
              </a:rPr>
              <a:t> Optimizing individual video files for third party hosts (e.g., YouTube) that accept video file uploads (channel distribution)</a:t>
            </a:r>
          </a:p>
          <a:p>
            <a:pPr eaLnBrk="0" hangingPunct="0">
              <a:spcBef>
                <a:spcPts val="0"/>
              </a:spcBef>
              <a:buClr>
                <a:srgbClr val="BA0000"/>
              </a:buClr>
              <a:defRPr/>
            </a:pPr>
            <a:endParaRPr lang="en-US" sz="800" kern="0" dirty="0" smtClean="0">
              <a:latin typeface="Calibri"/>
              <a:cs typeface="Arial" pitchFamily="34" charset="0"/>
            </a:endParaRPr>
          </a:p>
          <a:p>
            <a:pPr eaLnBrk="0" hangingPunct="0">
              <a:spcBef>
                <a:spcPts val="0"/>
              </a:spcBef>
              <a:buClr>
                <a:srgbClr val="BA0000"/>
              </a:buClr>
              <a:defRPr/>
            </a:pPr>
            <a:endParaRPr lang="en-US" sz="1000" kern="0" dirty="0" smtClean="0">
              <a:latin typeface="Calibri"/>
              <a:cs typeface="Arial" pitchFamily="34" charset="0"/>
            </a:endParaRPr>
          </a:p>
        </p:txBody>
      </p:sp>
      <p:cxnSp>
        <p:nvCxnSpPr>
          <p:cNvPr id="12" name="Straight Connector 11"/>
          <p:cNvCxnSpPr/>
          <p:nvPr/>
        </p:nvCxnSpPr>
        <p:spPr bwMode="auto">
          <a:xfrm>
            <a:off x="304800" y="3733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graphicFrame>
        <p:nvGraphicFramePr>
          <p:cNvPr id="17" name="Table 16"/>
          <p:cNvGraphicFramePr>
            <a:graphicFrameLocks noGrp="1"/>
          </p:cNvGraphicFramePr>
          <p:nvPr/>
        </p:nvGraphicFramePr>
        <p:xfrm>
          <a:off x="381000" y="2971800"/>
          <a:ext cx="8763000" cy="231648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Meta Tags and URLs (hosting) – </a:t>
                      </a:r>
                      <a:r>
                        <a:rPr lang="en-US" sz="1200" b="0" baseline="0" dirty="0" smtClean="0">
                          <a:solidFill>
                            <a:schemeClr val="tx1"/>
                          </a:solidFill>
                        </a:rPr>
                        <a:t>Optimize for priority keyword phrases on each video host page</a:t>
                      </a:r>
                      <a:r>
                        <a:rPr lang="en-US" sz="1200" b="1" baseline="0" dirty="0" smtClean="0">
                          <a:solidFill>
                            <a:schemeClr val="tx1"/>
                          </a:solidFill>
                        </a:rPr>
                        <a:t>. </a:t>
                      </a:r>
                      <a:r>
                        <a:rPr lang="en-US" sz="1200" b="1" baseline="0" dirty="0" smtClean="0">
                          <a:solidFill>
                            <a:schemeClr val="tx1"/>
                          </a:solidFill>
                          <a:hlinkClick r:id="" action="ppaction://noaction"/>
                        </a:rPr>
                        <a:t>Meta Tag Best Practices</a:t>
                      </a:r>
                      <a:endParaRPr lang="en-US" sz="1200" b="1" baseline="0" dirty="0" smtClean="0">
                        <a:solidFill>
                          <a:schemeClr val="tx1"/>
                        </a:solidFill>
                      </a:endParaRPr>
                    </a:p>
                    <a:p>
                      <a:pPr marL="800100" lvl="1" indent="-342900">
                        <a:buFont typeface="Arial" pitchFamily="34" charset="0"/>
                        <a:buChar char="•"/>
                      </a:pPr>
                      <a:endParaRPr lang="en-US" sz="600" b="0" baseline="0" dirty="0" smtClean="0">
                        <a:solidFill>
                          <a:schemeClr val="tx1"/>
                        </a:solidFill>
                      </a:endParaRPr>
                    </a:p>
                    <a:p>
                      <a:pPr marL="800100" lvl="1" indent="-342900">
                        <a:buFont typeface="Arial" pitchFamily="34" charset="0"/>
                        <a:buChar char="•"/>
                      </a:pPr>
                      <a:endParaRPr lang="en-US" sz="6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Page Content (hosting) – </a:t>
                      </a:r>
                      <a:r>
                        <a:rPr lang="en-US" sz="1200" b="0" baseline="0" dirty="0" smtClean="0">
                          <a:solidFill>
                            <a:schemeClr val="tx1"/>
                          </a:solidFill>
                        </a:rPr>
                        <a:t>Optimize body copy for each video host page. </a:t>
                      </a:r>
                      <a:r>
                        <a:rPr lang="en-US" sz="1200" b="1" baseline="0" dirty="0" smtClean="0">
                          <a:solidFill>
                            <a:schemeClr val="tx1"/>
                          </a:solidFill>
                          <a:hlinkClick r:id="" action="ppaction://noaction"/>
                        </a:rPr>
                        <a:t>Website Content Best Practices</a:t>
                      </a:r>
                      <a:endParaRPr lang="en-US" sz="1200" b="1" baseline="0" dirty="0" smtClean="0">
                        <a:solidFill>
                          <a:schemeClr val="tx1"/>
                        </a:solidFill>
                      </a:endParaRPr>
                    </a:p>
                    <a:p>
                      <a:pPr marL="800100" lvl="1" indent="-342900">
                        <a:buFont typeface="Arial" pitchFamily="34" charset="0"/>
                        <a:buChar char="•"/>
                      </a:pPr>
                      <a:endParaRPr lang="en-US" sz="600" b="1" baseline="0" dirty="0" smtClean="0">
                        <a:solidFill>
                          <a:schemeClr val="tx1"/>
                        </a:solidFill>
                      </a:endParaRPr>
                    </a:p>
                    <a:p>
                      <a:pPr marL="800100" lvl="1"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Upload Videos to Distribution Channels – </a:t>
                      </a:r>
                      <a:r>
                        <a:rPr lang="en-US" sz="1200" b="0" baseline="0" dirty="0" smtClean="0">
                          <a:solidFill>
                            <a:schemeClr val="tx1"/>
                          </a:solidFill>
                        </a:rPr>
                        <a:t>YouTube, Yahoo! Video, Bing Video, etc. </a:t>
                      </a:r>
                    </a:p>
                    <a:p>
                      <a:pPr marL="342900" lvl="0" indent="-342900">
                        <a:buFont typeface="Arial" pitchFamily="34" charset="0"/>
                        <a:buChar char="•"/>
                      </a:pPr>
                      <a:endParaRPr lang="en-US" sz="500" b="0" baseline="0" dirty="0" smtClean="0">
                        <a:solidFill>
                          <a:schemeClr val="tx1"/>
                        </a:solidFill>
                      </a:endParaRPr>
                    </a:p>
                    <a:p>
                      <a:pPr marL="800100" lvl="1"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Tagging (channel distribution) </a:t>
                      </a:r>
                      <a:r>
                        <a:rPr lang="en-US" sz="1200" b="0" baseline="0" dirty="0" smtClean="0">
                          <a:solidFill>
                            <a:schemeClr val="tx1"/>
                          </a:solidFill>
                        </a:rPr>
                        <a:t>– Provide tags using priority keyword phrases. </a:t>
                      </a: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Descriptions (channel distribution) – </a:t>
                      </a:r>
                      <a:r>
                        <a:rPr lang="en-US" sz="1200" b="0" baseline="0" dirty="0" smtClean="0">
                          <a:solidFill>
                            <a:schemeClr val="tx1"/>
                          </a:solidFill>
                        </a:rPr>
                        <a:t>Provide keyword phrase-rich descriptions.</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Linking (channel distribution) - </a:t>
                      </a:r>
                      <a:r>
                        <a:rPr lang="en-US" sz="1400" b="0" baseline="0" dirty="0" smtClean="0">
                          <a:solidFill>
                            <a:schemeClr val="tx1"/>
                          </a:solidFill>
                        </a:rPr>
                        <a:t> </a:t>
                      </a:r>
                      <a:r>
                        <a:rPr lang="en-US" sz="1200" b="0" baseline="0" dirty="0" smtClean="0">
                          <a:solidFill>
                            <a:schemeClr val="tx1"/>
                          </a:solidFill>
                        </a:rPr>
                        <a:t>Provide links to the Olay Website</a:t>
                      </a:r>
                      <a:r>
                        <a:rPr lang="en-US" sz="1200" b="1" baseline="0" dirty="0" smtClean="0">
                          <a:solidFill>
                            <a:schemeClr val="tx1"/>
                          </a:solidFill>
                        </a:rPr>
                        <a:t>. </a:t>
                      </a:r>
                      <a:r>
                        <a:rPr lang="en-US" sz="1200" b="1" baseline="0" dirty="0" smtClean="0">
                          <a:solidFill>
                            <a:schemeClr val="tx1"/>
                          </a:solidFill>
                          <a:hlinkClick r:id="" action="ppaction://noaction"/>
                        </a:rPr>
                        <a:t>Link Naming Best Practices</a:t>
                      </a:r>
                      <a:r>
                        <a:rPr lang="en-US" sz="1200" b="0" baseline="0" dirty="0" smtClean="0">
                          <a:solidFill>
                            <a:schemeClr val="tx1"/>
                          </a:solidFill>
                        </a:rPr>
                        <a:t>.</a:t>
                      </a:r>
                      <a:endParaRPr lang="en-US" sz="14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21" name="Straight Connector 20"/>
          <p:cNvCxnSpPr/>
          <p:nvPr/>
        </p:nvCxnSpPr>
        <p:spPr bwMode="auto">
          <a:xfrm>
            <a:off x="304800" y="4114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304800" y="53340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304800" y="3352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304800" y="49530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6" name="Straight Connector 25"/>
          <p:cNvCxnSpPr/>
          <p:nvPr/>
        </p:nvCxnSpPr>
        <p:spPr bwMode="auto">
          <a:xfrm>
            <a:off x="304800" y="4495800"/>
            <a:ext cx="8153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Gold Keyword Analysis</a:t>
            </a:r>
            <a:endParaRPr lang="en-US" dirty="0"/>
          </a:p>
        </p:txBody>
      </p:sp>
      <p:graphicFrame>
        <p:nvGraphicFramePr>
          <p:cNvPr id="4" name="Content Placeholder 5"/>
          <p:cNvGraphicFramePr>
            <a:graphicFrameLocks/>
          </p:cNvGraphicFramePr>
          <p:nvPr/>
        </p:nvGraphicFramePr>
        <p:xfrm>
          <a:off x="490536" y="1196166"/>
          <a:ext cx="8272464" cy="4162687"/>
        </p:xfrm>
        <a:graphic>
          <a:graphicData uri="http://schemas.openxmlformats.org/drawingml/2006/table">
            <a:tbl>
              <a:tblPr/>
              <a:tblGrid>
                <a:gridCol w="1584027"/>
                <a:gridCol w="1584027"/>
                <a:gridCol w="698835"/>
                <a:gridCol w="1527436"/>
                <a:gridCol w="1447800"/>
                <a:gridCol w="1430339"/>
              </a:tblGrid>
              <a:tr h="725183">
                <a:tc>
                  <a:txBody>
                    <a:bodyPr/>
                    <a:lstStyle/>
                    <a:p>
                      <a:pPr algn="ctr" rtl="0" fontAlgn="b"/>
                      <a:r>
                        <a:rPr lang="en-US" sz="1000" b="1" i="0" u="none" strike="noStrike" dirty="0">
                          <a:solidFill>
                            <a:schemeClr val="bg1"/>
                          </a:solidFill>
                          <a:latin typeface="Calibri"/>
                        </a:rPr>
                        <a:t>Content Theme </a:t>
                      </a:r>
                    </a:p>
                  </a:txBody>
                  <a:tcPr marL="8953" marR="8953" marT="89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rtl="0" fontAlgn="b"/>
                      <a:r>
                        <a:rPr lang="en-US" sz="1000" b="1" i="0" u="none" strike="noStrike" dirty="0">
                          <a:solidFill>
                            <a:schemeClr val="bg1"/>
                          </a:solidFill>
                          <a:latin typeface="Calibri"/>
                        </a:rPr>
                        <a:t>Keyword </a:t>
                      </a:r>
                    </a:p>
                  </a:txBody>
                  <a:tcPr marL="8953" marR="8953" marT="89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rtl="0" fontAlgn="b"/>
                      <a:r>
                        <a:rPr lang="en-US" sz="1000" b="1" i="0" u="none" strike="noStrike" dirty="0">
                          <a:solidFill>
                            <a:schemeClr val="bg1"/>
                          </a:solidFill>
                          <a:latin typeface="Calibri"/>
                        </a:rPr>
                        <a:t>Monthly Search Volume </a:t>
                      </a:r>
                    </a:p>
                  </a:txBody>
                  <a:tcPr marL="8953" marR="8953" marT="89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rtl="0" fontAlgn="t"/>
                      <a:r>
                        <a:rPr lang="en-US" sz="1000" b="0" i="0" u="none" strike="noStrike" dirty="0">
                          <a:solidFill>
                            <a:schemeClr val="bg1"/>
                          </a:solidFill>
                          <a:latin typeface="Calibri"/>
                        </a:rPr>
                        <a:t>Top ranking sites in line with the Olay site? </a:t>
                      </a:r>
                      <a:endParaRPr lang="en-US" sz="1000" b="0" i="0" u="none" strike="noStrike" dirty="0" smtClean="0">
                        <a:solidFill>
                          <a:schemeClr val="bg1"/>
                        </a:solidFill>
                        <a:latin typeface="Calibri"/>
                      </a:endParaRPr>
                    </a:p>
                    <a:p>
                      <a:pPr algn="ctr" rtl="0" fontAlgn="t"/>
                      <a:endParaRPr lang="en-US" sz="1000" b="0" i="0" u="none" strike="noStrike" dirty="0" smtClean="0">
                        <a:solidFill>
                          <a:schemeClr val="bg1"/>
                        </a:solidFill>
                        <a:latin typeface="Calibri"/>
                      </a:endParaRPr>
                    </a:p>
                    <a:p>
                      <a:pPr algn="ctr" rtl="0" fontAlgn="t"/>
                      <a:r>
                        <a:rPr lang="en-US" sz="1000" b="0" i="0" u="none" strike="noStrike" dirty="0" smtClean="0">
                          <a:solidFill>
                            <a:schemeClr val="bg1"/>
                          </a:solidFill>
                          <a:latin typeface="Calibri"/>
                        </a:rPr>
                        <a:t>(</a:t>
                      </a:r>
                      <a:r>
                        <a:rPr lang="en-US" sz="1000" b="0" i="0" u="none" strike="noStrike" dirty="0" err="1">
                          <a:solidFill>
                            <a:schemeClr val="bg1"/>
                          </a:solidFill>
                          <a:latin typeface="Calibri"/>
                        </a:rPr>
                        <a:t>ie</a:t>
                      </a:r>
                      <a:r>
                        <a:rPr lang="en-US" sz="1000" b="0" i="0" u="none" strike="noStrike" dirty="0">
                          <a:solidFill>
                            <a:schemeClr val="bg1"/>
                          </a:solidFill>
                          <a:latin typeface="Calibri"/>
                        </a:rPr>
                        <a:t> are competitors ranking on this term)</a:t>
                      </a:r>
                    </a:p>
                  </a:txBody>
                  <a:tcPr marL="8953" marR="8953" marT="8953" marB="0">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tx1"/>
                    </a:solidFill>
                  </a:tcPr>
                </a:tc>
                <a:tc>
                  <a:txBody>
                    <a:bodyPr/>
                    <a:lstStyle/>
                    <a:p>
                      <a:pPr algn="ctr" rtl="0" fontAlgn="t"/>
                      <a:r>
                        <a:rPr lang="en-US" sz="1000" b="0" i="0" u="none" strike="noStrike" dirty="0">
                          <a:solidFill>
                            <a:schemeClr val="bg1"/>
                          </a:solidFill>
                          <a:latin typeface="Calibri"/>
                        </a:rPr>
                        <a:t>Where does Olay rank on this </a:t>
                      </a:r>
                      <a:r>
                        <a:rPr lang="en-US" sz="1000" b="0" i="0" u="none" strike="noStrike" dirty="0" smtClean="0">
                          <a:solidFill>
                            <a:schemeClr val="bg1"/>
                          </a:solidFill>
                          <a:latin typeface="Calibri"/>
                        </a:rPr>
                        <a:t>term in Organic Search? </a:t>
                      </a:r>
                      <a:endParaRPr lang="en-US" sz="1000" b="0" i="0" u="none" strike="noStrike" dirty="0">
                        <a:solidFill>
                          <a:schemeClr val="bg1"/>
                        </a:solidFill>
                        <a:latin typeface="Calibri"/>
                      </a:endParaRPr>
                    </a:p>
                  </a:txBody>
                  <a:tcPr marL="8953" marR="8953" marT="8953" marB="0">
                    <a:lnL>
                      <a:noFill/>
                    </a:lnL>
                    <a:lnR>
                      <a:noFill/>
                    </a:lnR>
                    <a:lnT>
                      <a:noFill/>
                    </a:lnT>
                    <a:lnB w="12700" cap="flat" cmpd="sng" algn="ctr">
                      <a:solidFill>
                        <a:schemeClr val="tx1"/>
                      </a:solidFill>
                      <a:prstDash val="solid"/>
                      <a:round/>
                      <a:headEnd type="none" w="med" len="med"/>
                      <a:tailEnd type="none" w="med" len="med"/>
                    </a:lnB>
                    <a:solidFill>
                      <a:schemeClr val="tx1"/>
                    </a:solidFill>
                  </a:tcPr>
                </a:tc>
                <a:tc>
                  <a:txBody>
                    <a:bodyPr/>
                    <a:lstStyle/>
                    <a:p>
                      <a:pPr algn="ctr" rtl="0" fontAlgn="t"/>
                      <a:r>
                        <a:rPr lang="en-US" sz="1000" b="0" i="0" u="none" strike="noStrike" dirty="0">
                          <a:solidFill>
                            <a:schemeClr val="bg1"/>
                          </a:solidFill>
                          <a:latin typeface="Calibri"/>
                        </a:rPr>
                        <a:t>Does Olay have the content that supports these search queries?</a:t>
                      </a:r>
                    </a:p>
                  </a:txBody>
                  <a:tcPr marL="8953" marR="8953" marT="8953" marB="0">
                    <a:lnL>
                      <a:noFill/>
                    </a:lnL>
                    <a:lnR>
                      <a:noFill/>
                    </a:lnR>
                    <a:lnT>
                      <a:noFill/>
                    </a:lnT>
                    <a:lnB w="12700" cap="flat" cmpd="sng" algn="ctr">
                      <a:solidFill>
                        <a:schemeClr val="tx1"/>
                      </a:solidFill>
                      <a:prstDash val="solid"/>
                      <a:round/>
                      <a:headEnd type="none" w="med" len="med"/>
                      <a:tailEnd type="none" w="med" len="med"/>
                    </a:lnB>
                    <a:solidFill>
                      <a:schemeClr val="tx1"/>
                    </a:solidFill>
                  </a:tcPr>
                </a:tc>
              </a:tr>
              <a:tr h="196963">
                <a:tc rowSpan="5">
                  <a:txBody>
                    <a:bodyPr/>
                    <a:lstStyle/>
                    <a:p>
                      <a:pPr algn="l" fontAlgn="ctr"/>
                      <a:r>
                        <a:rPr lang="en-US" sz="1000" b="0" i="0" u="none" strike="noStrike" dirty="0">
                          <a:solidFill>
                            <a:srgbClr val="000000"/>
                          </a:solidFill>
                          <a:latin typeface="Calibri"/>
                        </a:rPr>
                        <a:t>Aging / Anti-Aging / Age Prevention</a:t>
                      </a:r>
                      <a:br>
                        <a:rPr lang="en-US" sz="1000" b="0" i="0" u="none" strike="noStrike" dirty="0">
                          <a:solidFill>
                            <a:srgbClr val="000000"/>
                          </a:solidFill>
                          <a:latin typeface="Calibri"/>
                        </a:rPr>
                      </a:br>
                      <a:endParaRPr lang="en-US" sz="1000" b="0" i="0" u="none" strike="noStrike" dirty="0">
                        <a:solidFill>
                          <a:srgbClr val="000000"/>
                        </a:solidFill>
                        <a:latin typeface="Calibri"/>
                      </a:endParaRPr>
                    </a:p>
                  </a:txBody>
                  <a:tcPr marL="8953" marR="8953" marT="895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dirty="0">
                          <a:solidFill>
                            <a:srgbClr val="000000"/>
                          </a:solidFill>
                          <a:latin typeface="Calibri"/>
                        </a:rPr>
                        <a:t>anti aging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dirty="0">
                          <a:solidFill>
                            <a:srgbClr val="000000"/>
                          </a:solidFill>
                          <a:latin typeface="Calibri"/>
                        </a:rPr>
                        <a:t>450,000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98118">
                <a:tc vMerge="1">
                  <a:txBody>
                    <a:bodyPr/>
                    <a:lstStyle/>
                    <a:p>
                      <a:endParaRPr lang="en-US"/>
                    </a:p>
                  </a:txBody>
                  <a:tcPr/>
                </a:tc>
                <a:tc>
                  <a:txBody>
                    <a:bodyPr/>
                    <a:lstStyle/>
                    <a:p>
                      <a:pPr algn="ctr" rtl="0" fontAlgn="t"/>
                      <a:r>
                        <a:rPr lang="en-US" sz="1000" b="0" i="0" u="none" strike="noStrike" dirty="0">
                          <a:solidFill>
                            <a:srgbClr val="000000"/>
                          </a:solidFill>
                          <a:latin typeface="Calibri"/>
                        </a:rPr>
                        <a:t>anti aging skin treatment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dirty="0">
                          <a:solidFill>
                            <a:srgbClr val="000000"/>
                          </a:solidFill>
                          <a:latin typeface="Calibri"/>
                        </a:rPr>
                        <a:t>165,000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 (</a:t>
                      </a:r>
                      <a:r>
                        <a:rPr lang="en-US" sz="1000" b="0" i="0" u="none" strike="noStrike" dirty="0" err="1">
                          <a:solidFill>
                            <a:srgbClr val="000000"/>
                          </a:solidFill>
                          <a:latin typeface="Calibri"/>
                        </a:rPr>
                        <a:t>Murad</a:t>
                      </a:r>
                      <a:r>
                        <a:rPr lang="en-US" sz="1000" b="0" i="0" u="none" strike="noStrike" dirty="0">
                          <a:solidFill>
                            <a:srgbClr val="000000"/>
                          </a:solidFill>
                          <a:latin typeface="Calibri"/>
                        </a:rPr>
                        <a:t>) </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smtClean="0">
                          <a:solidFill>
                            <a:srgbClr val="000000"/>
                          </a:solidFill>
                          <a:latin typeface="Calibri"/>
                        </a:rPr>
                        <a:t>n/a </a:t>
                      </a:r>
                      <a:r>
                        <a:rPr lang="en-US" sz="1000" b="0" i="0" u="none" strike="noStrike" dirty="0">
                          <a:solidFill>
                            <a:srgbClr val="000000"/>
                          </a:solidFill>
                          <a:latin typeface="Calibri"/>
                        </a:rPr>
                        <a:t>(Not on first 3 pages) </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28600">
                <a:tc vMerge="1">
                  <a:txBody>
                    <a:bodyPr/>
                    <a:lstStyle/>
                    <a:p>
                      <a:endParaRPr lang="en-US"/>
                    </a:p>
                  </a:txBody>
                  <a:tcPr/>
                </a:tc>
                <a:tc>
                  <a:txBody>
                    <a:bodyPr/>
                    <a:lstStyle/>
                    <a:p>
                      <a:pPr algn="ctr" rtl="0" fontAlgn="t"/>
                      <a:r>
                        <a:rPr lang="en-US" sz="1000" b="0" i="0" u="none" strike="noStrike">
                          <a:solidFill>
                            <a:srgbClr val="000000"/>
                          </a:solidFill>
                          <a:latin typeface="Calibri"/>
                        </a:rPr>
                        <a:t>wrinkle creams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165,000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smtClean="0">
                          <a:solidFill>
                            <a:srgbClr val="000000"/>
                          </a:solidFill>
                          <a:latin typeface="Calibri"/>
                        </a:rPr>
                        <a:t>n/a </a:t>
                      </a:r>
                      <a:r>
                        <a:rPr lang="en-US" sz="1000" b="0" i="0" u="none" strike="noStrike" dirty="0">
                          <a:solidFill>
                            <a:srgbClr val="000000"/>
                          </a:solidFill>
                          <a:latin typeface="Calibri"/>
                        </a:rPr>
                        <a:t>(Not on first 3 pages) </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52400">
                <a:tc vMerge="1">
                  <a:txBody>
                    <a:bodyPr/>
                    <a:lstStyle/>
                    <a:p>
                      <a:endParaRPr lang="en-US"/>
                    </a:p>
                  </a:txBody>
                  <a:tcPr/>
                </a:tc>
                <a:tc>
                  <a:txBody>
                    <a:bodyPr/>
                    <a:lstStyle/>
                    <a:p>
                      <a:pPr algn="ctr" rtl="0" fontAlgn="t"/>
                      <a:r>
                        <a:rPr lang="en-US" sz="1000" b="0" i="0" u="none" strike="noStrike">
                          <a:solidFill>
                            <a:srgbClr val="000000"/>
                          </a:solidFill>
                          <a:latin typeface="Calibri"/>
                        </a:rPr>
                        <a:t>anti wrinkle creams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60,500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smtClean="0">
                          <a:solidFill>
                            <a:srgbClr val="000000"/>
                          </a:solidFill>
                          <a:latin typeface="Calibri"/>
                        </a:rPr>
                        <a:t>n/a </a:t>
                      </a:r>
                      <a:r>
                        <a:rPr lang="en-US" sz="1000" b="0" i="0" u="none" strike="noStrike" dirty="0">
                          <a:solidFill>
                            <a:srgbClr val="000000"/>
                          </a:solidFill>
                          <a:latin typeface="Calibri"/>
                        </a:rPr>
                        <a:t>(Not on first 3 pages) </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anti aging products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49,500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a:solidFill>
                            <a:srgbClr val="000000"/>
                          </a:solidFill>
                          <a:latin typeface="Calibri"/>
                        </a:rPr>
                        <a:t>Y (Murad) </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 (Page 2) </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07836">
                <a:tc rowSpan="4">
                  <a:txBody>
                    <a:bodyPr/>
                    <a:lstStyle/>
                    <a:p>
                      <a:pPr algn="l" fontAlgn="ctr"/>
                      <a:r>
                        <a:rPr lang="en-US" sz="1000" b="0" i="0" u="none" strike="noStrike">
                          <a:solidFill>
                            <a:srgbClr val="000000"/>
                          </a:solidFill>
                          <a:latin typeface="Calibri"/>
                        </a:rPr>
                        <a:t>Common Skin Issues</a:t>
                      </a:r>
                      <a:br>
                        <a:rPr lang="en-US" sz="1000" b="0" i="0" u="none" strike="noStrike">
                          <a:solidFill>
                            <a:srgbClr val="000000"/>
                          </a:solidFill>
                          <a:latin typeface="Calibri"/>
                        </a:rPr>
                      </a:br>
                      <a:endParaRPr lang="en-US" sz="1000" b="0" i="0" u="none" strike="noStrike">
                        <a:solidFill>
                          <a:srgbClr val="000000"/>
                        </a:solidFill>
                        <a:latin typeface="Calibri"/>
                      </a:endParaRPr>
                    </a:p>
                  </a:txBody>
                  <a:tcPr marL="8953" marR="8953" marT="895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r>
                        <a:rPr lang="en-US" sz="1000" b="0" i="0" u="none" strike="noStrike">
                          <a:solidFill>
                            <a:srgbClr val="000000"/>
                          </a:solidFill>
                          <a:latin typeface="Calibri"/>
                        </a:rPr>
                        <a:t>dry skin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000" b="0" i="0" u="none" strike="noStrike">
                          <a:solidFill>
                            <a:srgbClr val="000000"/>
                          </a:solidFill>
                          <a:latin typeface="Calibri"/>
                        </a:rPr>
                        <a:t>301,000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Y </a:t>
                      </a:r>
                      <a:endParaRPr lang="en-US" sz="1000" b="0" i="0" u="none" strike="noStrike" dirty="0" smtClean="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oily skin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000" b="0" i="0" u="none" strike="noStrike">
                          <a:solidFill>
                            <a:srgbClr val="000000"/>
                          </a:solidFill>
                          <a:latin typeface="Calibri"/>
                        </a:rPr>
                        <a:t>110,000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sensitive skin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000" b="0" i="0" u="none" strike="noStrike">
                          <a:solidFill>
                            <a:srgbClr val="000000"/>
                          </a:solidFill>
                          <a:latin typeface="Calibri"/>
                        </a:rPr>
                        <a:t>90,500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dark circles under eyes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en-US" sz="1000" b="0" i="0" u="none" strike="noStrike">
                          <a:solidFill>
                            <a:srgbClr val="000000"/>
                          </a:solidFill>
                          <a:latin typeface="Calibri"/>
                        </a:rPr>
                        <a:t>49,500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8011">
                <a:tc rowSpan="7">
                  <a:txBody>
                    <a:bodyPr/>
                    <a:lstStyle/>
                    <a:p>
                      <a:pPr algn="l" fontAlgn="ctr"/>
                      <a:r>
                        <a:rPr lang="en-US" sz="1000" b="0" i="0" u="none" strike="noStrike" dirty="0">
                          <a:solidFill>
                            <a:srgbClr val="000000"/>
                          </a:solidFill>
                          <a:latin typeface="Calibri"/>
                        </a:rPr>
                        <a:t>Skin Basics &amp; Routine</a:t>
                      </a:r>
                      <a:br>
                        <a:rPr lang="en-US" sz="1000" b="0" i="0" u="none" strike="noStrike" dirty="0">
                          <a:solidFill>
                            <a:srgbClr val="000000"/>
                          </a:solidFill>
                          <a:latin typeface="Calibri"/>
                        </a:rPr>
                      </a:br>
                      <a:endParaRPr lang="en-US" sz="1000" b="0" i="0" u="none" strike="noStrike" dirty="0">
                        <a:solidFill>
                          <a:srgbClr val="000000"/>
                        </a:solidFill>
                        <a:latin typeface="Calibri"/>
                      </a:endParaRPr>
                    </a:p>
                  </a:txBody>
                  <a:tcPr marL="8953" marR="8953" marT="8953"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dirty="0">
                          <a:solidFill>
                            <a:srgbClr val="000000"/>
                          </a:solidFill>
                          <a:latin typeface="Calibri"/>
                        </a:rPr>
                        <a:t>skin care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1,220,000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 (Elizabeth Grady, </a:t>
                      </a:r>
                      <a:r>
                        <a:rPr lang="en-US" sz="1000" b="0" i="0" u="none" strike="noStrike" dirty="0" err="1">
                          <a:solidFill>
                            <a:srgbClr val="000000"/>
                          </a:solidFill>
                          <a:latin typeface="Calibri"/>
                        </a:rPr>
                        <a:t>Kiehls</a:t>
                      </a:r>
                      <a:r>
                        <a:rPr lang="en-US" sz="1000" b="0" i="0" u="none" strike="noStrike" dirty="0">
                          <a:solidFill>
                            <a:srgbClr val="000000"/>
                          </a:solidFill>
                          <a:latin typeface="Calibri"/>
                        </a:rPr>
                        <a:t>)</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8011">
                <a:tc vMerge="1">
                  <a:txBody>
                    <a:bodyPr/>
                    <a:lstStyle/>
                    <a:p>
                      <a:endParaRPr lang="en-US"/>
                    </a:p>
                  </a:txBody>
                  <a:tcPr/>
                </a:tc>
                <a:tc>
                  <a:txBody>
                    <a:bodyPr/>
                    <a:lstStyle/>
                    <a:p>
                      <a:pPr algn="ctr" rtl="0" fontAlgn="t"/>
                      <a:r>
                        <a:rPr lang="en-US" sz="1000" b="0" i="0" u="none" strike="noStrike" dirty="0">
                          <a:solidFill>
                            <a:srgbClr val="000000"/>
                          </a:solidFill>
                          <a:latin typeface="Calibri"/>
                        </a:rPr>
                        <a:t>eye cream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dirty="0">
                          <a:solidFill>
                            <a:srgbClr val="000000"/>
                          </a:solidFill>
                          <a:latin typeface="Calibri"/>
                        </a:rPr>
                        <a:t>201,000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 (Avon, Channel, </a:t>
                      </a:r>
                      <a:r>
                        <a:rPr lang="en-US" sz="1000" b="0" i="0" u="none" strike="noStrike" dirty="0" err="1">
                          <a:solidFill>
                            <a:srgbClr val="000000"/>
                          </a:solidFill>
                          <a:latin typeface="Calibri"/>
                        </a:rPr>
                        <a:t>Kiehls</a:t>
                      </a:r>
                      <a:r>
                        <a:rPr lang="en-US" sz="1000" b="0" i="0" u="none" strike="noStrike" dirty="0">
                          <a:solidFill>
                            <a:srgbClr val="000000"/>
                          </a:solidFill>
                          <a:latin typeface="Calibri"/>
                        </a:rPr>
                        <a:t>)</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facial cleansers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165,000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 (</a:t>
                      </a:r>
                      <a:r>
                        <a:rPr lang="en-US" sz="1000" b="0" i="0" u="none" strike="noStrike" dirty="0" err="1">
                          <a:solidFill>
                            <a:srgbClr val="000000"/>
                          </a:solidFill>
                          <a:latin typeface="Calibri"/>
                        </a:rPr>
                        <a:t>Cetaphil</a:t>
                      </a:r>
                      <a:r>
                        <a:rPr lang="en-US" sz="1000" b="0" i="0" u="none" strike="noStrike" dirty="0">
                          <a:solidFill>
                            <a:srgbClr val="000000"/>
                          </a:solidFill>
                          <a:latin typeface="Calibri"/>
                        </a:rPr>
                        <a:t>, </a:t>
                      </a:r>
                      <a:r>
                        <a:rPr lang="en-US" sz="1000" b="0" i="0" u="none" strike="noStrike" dirty="0" err="1">
                          <a:solidFill>
                            <a:srgbClr val="000000"/>
                          </a:solidFill>
                          <a:latin typeface="Calibri"/>
                        </a:rPr>
                        <a:t>Burts</a:t>
                      </a:r>
                      <a:r>
                        <a:rPr lang="en-US" sz="1000" b="0" i="0" u="none" strike="noStrike" dirty="0">
                          <a:solidFill>
                            <a:srgbClr val="000000"/>
                          </a:solidFill>
                          <a:latin typeface="Calibri"/>
                        </a:rPr>
                        <a:t> Bees, </a:t>
                      </a:r>
                      <a:r>
                        <a:rPr lang="en-US" sz="1000" b="0" i="0" u="none" strike="noStrike" dirty="0" err="1">
                          <a:solidFill>
                            <a:srgbClr val="000000"/>
                          </a:solidFill>
                          <a:latin typeface="Calibri"/>
                        </a:rPr>
                        <a:t>Kiehls</a:t>
                      </a:r>
                      <a:r>
                        <a:rPr lang="en-US" sz="1000" b="0" i="0" u="none" strike="noStrike" dirty="0">
                          <a:solidFill>
                            <a:srgbClr val="000000"/>
                          </a:solidFill>
                          <a:latin typeface="Calibri"/>
                        </a:rPr>
                        <a:t>)</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10 (Page 1)</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skin care products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135,000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a:solidFill>
                            <a:srgbClr val="000000"/>
                          </a:solidFill>
                          <a:latin typeface="Calibri"/>
                        </a:rPr>
                        <a:t>Y (Neutrogena, Aveeno)</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8 (Page 1)</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face wash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74,000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a:solidFill>
                            <a:srgbClr val="000000"/>
                          </a:solidFill>
                          <a:latin typeface="Calibri"/>
                        </a:rPr>
                        <a:t>Y (Kiehls, Clean and Clear, Cetaphil)</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Y</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facial moisturizers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49,500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a:solidFill>
                            <a:srgbClr val="000000"/>
                          </a:solidFill>
                          <a:latin typeface="Calibri"/>
                        </a:rPr>
                        <a:t>Y (Burts Bees, Kiehls)</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a:solidFill>
                            <a:srgbClr val="000000"/>
                          </a:solidFill>
                          <a:latin typeface="Calibri"/>
                        </a:rPr>
                        <a:t>8 (Page 1)</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88011">
                <a:tc vMerge="1">
                  <a:txBody>
                    <a:bodyPr/>
                    <a:lstStyle/>
                    <a:p>
                      <a:endParaRPr lang="en-US"/>
                    </a:p>
                  </a:txBody>
                  <a:tcPr/>
                </a:tc>
                <a:tc>
                  <a:txBody>
                    <a:bodyPr/>
                    <a:lstStyle/>
                    <a:p>
                      <a:pPr algn="ctr" rtl="0" fontAlgn="t"/>
                      <a:r>
                        <a:rPr lang="en-US" sz="1000" b="0" i="0" u="none" strike="noStrike">
                          <a:solidFill>
                            <a:srgbClr val="000000"/>
                          </a:solidFill>
                          <a:latin typeface="Calibri"/>
                        </a:rPr>
                        <a:t>night cream </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n-US" sz="1000" b="0" i="0" u="none" strike="noStrike">
                          <a:solidFill>
                            <a:srgbClr val="000000"/>
                          </a:solidFill>
                          <a:latin typeface="Calibri"/>
                        </a:rPr>
                        <a:t>49,500</a:t>
                      </a:r>
                    </a:p>
                  </a:txBody>
                  <a:tcPr marL="8953" marR="8953" marT="895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a:solidFill>
                            <a:srgbClr val="000000"/>
                          </a:solidFill>
                          <a:latin typeface="Calibri"/>
                        </a:rPr>
                        <a:t>Y (Lancome, Avon, Clinique, Murad)</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smtClean="0">
                          <a:solidFill>
                            <a:srgbClr val="000000"/>
                          </a:solidFill>
                          <a:latin typeface="Calibri"/>
                        </a:rPr>
                        <a:t>n/a</a:t>
                      </a:r>
                      <a:endParaRPr lang="en-US" sz="1000" b="0" i="0" u="none" strike="noStrike" dirty="0">
                        <a:solidFill>
                          <a:srgbClr val="000000"/>
                        </a:solidFill>
                        <a:latin typeface="Calibri"/>
                      </a:endParaRP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0" i="0" u="none" strike="noStrike" dirty="0">
                          <a:solidFill>
                            <a:srgbClr val="000000"/>
                          </a:solidFill>
                          <a:latin typeface="Calibri"/>
                        </a:rPr>
                        <a:t>N</a:t>
                      </a:r>
                    </a:p>
                  </a:txBody>
                  <a:tcPr marL="8953" marR="8953" marT="895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9"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6" name="Chevron 5"/>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Onsite Video Hosting</a:t>
            </a:r>
            <a:endParaRPr lang="en-US" sz="3000" dirty="0"/>
          </a:p>
        </p:txBody>
      </p:sp>
      <p:sp>
        <p:nvSpPr>
          <p:cNvPr id="6" name="Rounded Rectangle 5"/>
          <p:cNvSpPr/>
          <p:nvPr/>
        </p:nvSpPr>
        <p:spPr bwMode="auto">
          <a:xfrm>
            <a:off x="152400" y="1066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Onsite Video Hosting Best Practices - Content</a:t>
            </a:r>
          </a:p>
        </p:txBody>
      </p:sp>
      <p:graphicFrame>
        <p:nvGraphicFramePr>
          <p:cNvPr id="10" name="Table 9"/>
          <p:cNvGraphicFramePr>
            <a:graphicFrameLocks noGrp="1"/>
          </p:cNvGraphicFramePr>
          <p:nvPr/>
        </p:nvGraphicFramePr>
        <p:xfrm>
          <a:off x="152400" y="1676400"/>
          <a:ext cx="8763000" cy="379476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Host URL - </a:t>
                      </a:r>
                      <a:r>
                        <a:rPr lang="en-US" sz="1200" b="0" baseline="0" dirty="0" smtClean="0">
                          <a:solidFill>
                            <a:schemeClr val="tx1"/>
                          </a:solidFill>
                        </a:rPr>
                        <a:t>Create an individual, optimized Web page for each video.</a:t>
                      </a:r>
                    </a:p>
                    <a:p>
                      <a:pPr marL="800100" lvl="1" indent="-342900">
                        <a:buFont typeface="Arial" pitchFamily="34" charset="0"/>
                        <a:buChar char="•"/>
                      </a:pPr>
                      <a:r>
                        <a:rPr lang="en-US" sz="1200" b="0" baseline="0" dirty="0" smtClean="0">
                          <a:solidFill>
                            <a:schemeClr val="tx1"/>
                          </a:solidFill>
                        </a:rPr>
                        <a:t>Implement keyword phrase-rich directory names within the URL of the page hosting the video (e.g. olay.com/skin-care-routine/videos/).</a:t>
                      </a:r>
                    </a:p>
                    <a:p>
                      <a:pPr marL="800100" lvl="1" indent="-342900">
                        <a:buFont typeface="Arial" pitchFamily="34" charset="0"/>
                        <a:buChar char="•"/>
                      </a:pPr>
                      <a:endParaRPr lang="en-US" sz="5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Meta Tags – </a:t>
                      </a:r>
                      <a:r>
                        <a:rPr lang="en-US" sz="1200" b="0" baseline="0" dirty="0" smtClean="0">
                          <a:solidFill>
                            <a:schemeClr val="tx1"/>
                          </a:solidFill>
                        </a:rPr>
                        <a:t>Populate the meta tags of the page hosting the video with relevant keyword phrases.</a:t>
                      </a:r>
                    </a:p>
                    <a:p>
                      <a:pPr marL="800100" lvl="1" indent="-342900">
                        <a:buFont typeface="Arial" pitchFamily="34" charset="0"/>
                        <a:buChar char="•"/>
                      </a:pPr>
                      <a:r>
                        <a:rPr lang="en-US" sz="1200" b="0" baseline="0" dirty="0" smtClean="0">
                          <a:solidFill>
                            <a:schemeClr val="tx1"/>
                          </a:solidFill>
                        </a:rPr>
                        <a:t>Follow meta tag best practices guidelines.</a:t>
                      </a:r>
                    </a:p>
                    <a:p>
                      <a:pPr marL="800100" lvl="1" indent="-342900">
                        <a:buFont typeface="Arial" pitchFamily="34" charset="0"/>
                        <a:buChar char="•"/>
                      </a:pPr>
                      <a:endParaRPr lang="en-US" sz="500" b="1"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Headers – </a:t>
                      </a:r>
                      <a:r>
                        <a:rPr lang="en-US" sz="1200" b="0" baseline="0" dirty="0" smtClean="0">
                          <a:solidFill>
                            <a:schemeClr val="tx1"/>
                          </a:solidFill>
                        </a:rPr>
                        <a:t>Implement keyword phrase-rich headers.</a:t>
                      </a:r>
                    </a:p>
                    <a:p>
                      <a:pPr marL="800100" lvl="1" indent="-342900">
                        <a:buFont typeface="Arial" pitchFamily="34" charset="0"/>
                        <a:buChar char="•"/>
                      </a:pPr>
                      <a:r>
                        <a:rPr lang="en-US" sz="1200" b="0" baseline="0" dirty="0" smtClean="0">
                          <a:solidFill>
                            <a:schemeClr val="tx1"/>
                          </a:solidFill>
                        </a:rPr>
                        <a:t>e.g., &lt;h1&gt;Skin Care Routine Videos from Olay.com&lt;/h1&gt;</a:t>
                      </a:r>
                      <a:endParaRPr lang="en-US" sz="1200" b="1"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Implementing a 301 Redirect to one URL will eliminate any chances of being flagged by search engines as well as pass on link credibility from all duplicate URLs to the main URL.</a:t>
                      </a:r>
                    </a:p>
                    <a:p>
                      <a:pPr marL="800100" lvl="1" indent="-342900">
                        <a:buFont typeface="Arial" pitchFamily="34" charset="0"/>
                        <a:buChar char="•"/>
                      </a:pPr>
                      <a:endParaRPr lang="en-US" sz="600" b="0" baseline="0" dirty="0" smtClean="0">
                        <a:solidFill>
                          <a:schemeClr val="tx1"/>
                        </a:solidFill>
                      </a:endParaRPr>
                    </a:p>
                    <a:p>
                      <a:pPr marL="800100" lvl="1" indent="-342900">
                        <a:buFont typeface="Arial" pitchFamily="34" charset="0"/>
                        <a:buChar char="•"/>
                      </a:pPr>
                      <a:endParaRPr lang="en-US" sz="600" b="0" baseline="0" dirty="0" smtClean="0">
                        <a:solidFill>
                          <a:schemeClr val="tx1"/>
                        </a:solidFill>
                      </a:endParaRPr>
                    </a:p>
                    <a:p>
                      <a:pPr marL="800100" lvl="1" indent="-342900">
                        <a:buFont typeface="Arial" pitchFamily="34" charset="0"/>
                        <a:buChar char="•"/>
                      </a:pPr>
                      <a:endParaRPr lang="en-US" sz="6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Transcripts </a:t>
                      </a:r>
                      <a:r>
                        <a:rPr lang="en-US" sz="1200" b="0" baseline="0" dirty="0" smtClean="0">
                          <a:solidFill>
                            <a:schemeClr val="tx1"/>
                          </a:solidFill>
                        </a:rPr>
                        <a:t>– Olay should provide text-based transcripts of the video dialogue on the page that hosts the video.</a:t>
                      </a:r>
                    </a:p>
                    <a:p>
                      <a:pPr marL="800100" lvl="1" indent="-342900">
                        <a:buFont typeface="Arial" pitchFamily="34" charset="0"/>
                        <a:buChar char="•"/>
                      </a:pPr>
                      <a:r>
                        <a:rPr lang="en-US" sz="1200" b="0" baseline="0" dirty="0" smtClean="0">
                          <a:solidFill>
                            <a:schemeClr val="tx1"/>
                          </a:solidFill>
                        </a:rPr>
                        <a:t>Since textual content is the only language spiders can crawl this will help boost visibility in organic results.</a:t>
                      </a:r>
                    </a:p>
                    <a:p>
                      <a:pPr marL="800100" lvl="1" indent="-342900">
                        <a:buFont typeface="Arial" pitchFamily="34" charset="0"/>
                        <a:buChar char="•"/>
                      </a:pPr>
                      <a:endParaRPr lang="en-US" sz="800" b="1" baseline="0" dirty="0" smtClean="0">
                        <a:solidFill>
                          <a:schemeClr val="tx1"/>
                        </a:solidFill>
                      </a:endParaRPr>
                    </a:p>
                    <a:p>
                      <a:pPr marL="800100" lvl="1" indent="-342900">
                        <a:buFont typeface="Arial" pitchFamily="34" charset="0"/>
                        <a:buChar char="•"/>
                      </a:pPr>
                      <a:endParaRPr lang="en-US" sz="800" b="1" baseline="0" dirty="0" smtClean="0">
                        <a:solidFill>
                          <a:schemeClr val="tx1"/>
                        </a:solidFill>
                      </a:endParaRPr>
                    </a:p>
                    <a:p>
                      <a:pPr marL="800100" lvl="1" indent="-342900">
                        <a:buFont typeface="Arial" pitchFamily="34" charset="0"/>
                        <a:buChar char="•"/>
                      </a:pPr>
                      <a:endParaRPr lang="en-US" sz="8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Internal Linking – </a:t>
                      </a:r>
                      <a:r>
                        <a:rPr lang="en-US" sz="1200" b="0" baseline="0" dirty="0" smtClean="0">
                          <a:solidFill>
                            <a:schemeClr val="tx1"/>
                          </a:solidFill>
                        </a:rPr>
                        <a:t>Link to and from other Web pages of relevant content within Olay.com</a:t>
                      </a:r>
                    </a:p>
                    <a:p>
                      <a:pPr marL="800100" lvl="1" indent="-342900">
                        <a:buFont typeface="Arial" pitchFamily="34" charset="0"/>
                        <a:buChar char="•"/>
                      </a:pPr>
                      <a:r>
                        <a:rPr lang="en-US" sz="1200" b="0" baseline="0" dirty="0" smtClean="0">
                          <a:solidFill>
                            <a:schemeClr val="tx1"/>
                          </a:solidFill>
                        </a:rPr>
                        <a:t>Place keyword phrases in the anchor text of text-based HTML links that point to the videos host page.</a:t>
                      </a:r>
                      <a:endParaRPr lang="en-US" sz="12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2438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152400" y="3048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152400" y="4038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152400" y="4800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152400" y="5486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2743200" y="3886200"/>
            <a:ext cx="3352800" cy="225848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Onsite Video Hosting </a:t>
            </a:r>
            <a:endParaRPr lang="en-US" sz="3000" dirty="0"/>
          </a:p>
        </p:txBody>
      </p:sp>
      <p:sp>
        <p:nvSpPr>
          <p:cNvPr id="6" name="Rounded Rectangle 5"/>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Onsite Video Hosting Best Practices - Technical</a:t>
            </a:r>
          </a:p>
        </p:txBody>
      </p:sp>
      <p:graphicFrame>
        <p:nvGraphicFramePr>
          <p:cNvPr id="10" name="Table 9"/>
          <p:cNvGraphicFramePr>
            <a:graphicFrameLocks noGrp="1"/>
          </p:cNvGraphicFramePr>
          <p:nvPr/>
        </p:nvGraphicFramePr>
        <p:xfrm>
          <a:off x="152400" y="1219200"/>
          <a:ext cx="8763000" cy="257556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File Formats – </a:t>
                      </a:r>
                      <a:r>
                        <a:rPr lang="en-US" sz="1200" b="0" baseline="0" dirty="0" smtClean="0">
                          <a:solidFill>
                            <a:schemeClr val="tx1"/>
                          </a:solidFill>
                        </a:rPr>
                        <a:t>The videos should be created in traditional video formats such as .</a:t>
                      </a:r>
                      <a:r>
                        <a:rPr lang="en-US" sz="1200" b="0" baseline="0" dirty="0" err="1" smtClean="0">
                          <a:solidFill>
                            <a:schemeClr val="tx1"/>
                          </a:solidFill>
                        </a:rPr>
                        <a:t>wmv</a:t>
                      </a:r>
                      <a:r>
                        <a:rPr lang="en-US" sz="1200" b="0" baseline="0" dirty="0" smtClean="0">
                          <a:solidFill>
                            <a:schemeClr val="tx1"/>
                          </a:solidFill>
                        </a:rPr>
                        <a:t>, .</a:t>
                      </a:r>
                      <a:r>
                        <a:rPr lang="en-US" sz="1200" b="0" baseline="0" dirty="0" err="1" smtClean="0">
                          <a:solidFill>
                            <a:schemeClr val="tx1"/>
                          </a:solidFill>
                        </a:rPr>
                        <a:t>asf</a:t>
                      </a:r>
                      <a:r>
                        <a:rPr lang="en-US" sz="1200" b="0" baseline="0" dirty="0" smtClean="0">
                          <a:solidFill>
                            <a:schemeClr val="tx1"/>
                          </a:solidFill>
                        </a:rPr>
                        <a:t>, .qt, .</a:t>
                      </a:r>
                      <a:r>
                        <a:rPr lang="en-US" sz="1200" b="0" baseline="0" dirty="0" err="1" smtClean="0">
                          <a:solidFill>
                            <a:schemeClr val="tx1"/>
                          </a:solidFill>
                        </a:rPr>
                        <a:t>mov</a:t>
                      </a:r>
                      <a:r>
                        <a:rPr lang="en-US" sz="1200" b="0" baseline="0" dirty="0" smtClean="0">
                          <a:solidFill>
                            <a:schemeClr val="tx1"/>
                          </a:solidFill>
                        </a:rPr>
                        <a:t>, .mpg, and .</a:t>
                      </a:r>
                      <a:r>
                        <a:rPr lang="en-US" sz="1200" b="0" baseline="0" dirty="0" err="1" smtClean="0">
                          <a:solidFill>
                            <a:schemeClr val="tx1"/>
                          </a:solidFill>
                        </a:rPr>
                        <a:t>avi</a:t>
                      </a:r>
                      <a:r>
                        <a:rPr lang="en-US" sz="1200" b="0" baseline="0" dirty="0" smtClean="0">
                          <a:solidFill>
                            <a:schemeClr val="tx1"/>
                          </a:solidFill>
                        </a:rPr>
                        <a:t>.</a:t>
                      </a:r>
                    </a:p>
                    <a:p>
                      <a:pPr marL="800100" lvl="1" indent="-342900">
                        <a:buFont typeface="Arial" pitchFamily="34" charset="0"/>
                        <a:buChar char="•"/>
                      </a:pPr>
                      <a:r>
                        <a:rPr lang="en-US" sz="1200" b="0" baseline="0" dirty="0" smtClean="0">
                          <a:solidFill>
                            <a:schemeClr val="tx1"/>
                          </a:solidFill>
                        </a:rPr>
                        <a:t>Flash is not recommended for video files. Search engine spiders have the ability to crawl more content when the video is in traditional format.</a:t>
                      </a:r>
                    </a:p>
                    <a:p>
                      <a:pPr marL="800100" lvl="1" indent="-342900">
                        <a:buFont typeface="Arial" pitchFamily="34" charset="0"/>
                        <a:buChar char="•"/>
                      </a:pPr>
                      <a:endParaRPr lang="en-US" sz="6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Name – </a:t>
                      </a:r>
                      <a:r>
                        <a:rPr lang="en-US" sz="1200" b="0" baseline="0" dirty="0" smtClean="0">
                          <a:solidFill>
                            <a:schemeClr val="tx1"/>
                          </a:solidFill>
                        </a:rPr>
                        <a:t>Implement keyword phrase-rich file names. Remove unnecessary words or number from file names.</a:t>
                      </a:r>
                    </a:p>
                    <a:p>
                      <a:pPr marL="800100" lvl="1" indent="-342900">
                        <a:buFont typeface="Arial" pitchFamily="34" charset="0"/>
                        <a:buChar char="•"/>
                      </a:pPr>
                      <a:r>
                        <a:rPr lang="en-US" sz="1200" b="0" baseline="0" dirty="0" smtClean="0">
                          <a:solidFill>
                            <a:schemeClr val="tx1"/>
                          </a:solidFill>
                        </a:rPr>
                        <a:t>Separate keyword phrases by a dash (“-”) or an underscore (“_”).</a:t>
                      </a:r>
                    </a:p>
                    <a:p>
                      <a:pPr marL="800100" lvl="1" indent="-342900">
                        <a:buFont typeface="Arial" pitchFamily="34" charset="0"/>
                        <a:buChar char="•"/>
                      </a:pPr>
                      <a:r>
                        <a:rPr lang="en-US" sz="1200" b="0" baseline="0" dirty="0" smtClean="0">
                          <a:solidFill>
                            <a:schemeClr val="tx1"/>
                          </a:solidFill>
                        </a:rPr>
                        <a:t>Ex. Skin-care-routine.wmv.</a:t>
                      </a:r>
                    </a:p>
                    <a:p>
                      <a:pPr marL="800100" lvl="1"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Closed Captioning – </a:t>
                      </a:r>
                      <a:r>
                        <a:rPr lang="en-US" sz="1200" b="0" baseline="0" dirty="0" smtClean="0">
                          <a:solidFill>
                            <a:schemeClr val="tx1"/>
                          </a:solidFill>
                        </a:rPr>
                        <a:t>Requires a video editing or encoding program that allows the creator to overlay text onto the video. </a:t>
                      </a:r>
                    </a:p>
                    <a:p>
                      <a:pPr marL="800100" lvl="1" indent="-342900">
                        <a:buFont typeface="Arial" pitchFamily="34" charset="0"/>
                        <a:buChar char="•"/>
                      </a:pPr>
                      <a:r>
                        <a:rPr lang="en-US" sz="1200" b="0" baseline="0" dirty="0" smtClean="0">
                          <a:solidFill>
                            <a:schemeClr val="tx1"/>
                          </a:solidFill>
                        </a:rPr>
                        <a:t>Closed captioning greatly enhances a videos accessibility. </a:t>
                      </a:r>
                    </a:p>
                    <a:p>
                      <a:pPr marL="800100" lvl="1" indent="-342900">
                        <a:buFont typeface="Arial" pitchFamily="34" charset="0"/>
                        <a:buChar char="•"/>
                      </a:pPr>
                      <a:endParaRPr lang="en-US" sz="6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Watermark Content </a:t>
                      </a:r>
                      <a:r>
                        <a:rPr lang="en-US" sz="1200" b="0" baseline="0" dirty="0" smtClean="0">
                          <a:solidFill>
                            <a:schemeClr val="tx1"/>
                          </a:solidFill>
                        </a:rPr>
                        <a:t>– Olay should provide text-based transcripts of the video dialogue on the page that hosts the video.</a:t>
                      </a:r>
                    </a:p>
                    <a:p>
                      <a:pPr marL="800100" lvl="1" indent="-342900">
                        <a:buFont typeface="Arial" pitchFamily="34" charset="0"/>
                        <a:buChar char="•"/>
                      </a:pPr>
                      <a:r>
                        <a:rPr lang="en-US" sz="1200" b="0" baseline="0" dirty="0" smtClean="0">
                          <a:solidFill>
                            <a:schemeClr val="tx1"/>
                          </a:solidFill>
                        </a:rPr>
                        <a:t>Since textual content is the only language spiders can crawl this will help boost visibility in organic results.</a:t>
                      </a:r>
                    </a:p>
                    <a:p>
                      <a:pPr marL="800100" lvl="1" indent="-342900">
                        <a:buFont typeface="Arial" pitchFamily="34" charset="0"/>
                        <a:buChar char="•"/>
                      </a:pPr>
                      <a:r>
                        <a:rPr lang="en-US" sz="1200" b="0" baseline="0" dirty="0" smtClean="0">
                          <a:solidFill>
                            <a:schemeClr val="tx1"/>
                          </a:solidFill>
                        </a:rPr>
                        <a:t>The figure below shows an example of a good watermark from </a:t>
                      </a:r>
                      <a:r>
                        <a:rPr lang="en-US" sz="1200" b="0" baseline="0" dirty="0" err="1" smtClean="0">
                          <a:solidFill>
                            <a:schemeClr val="tx1"/>
                          </a:solidFill>
                        </a:rPr>
                        <a:t>Wondershare</a:t>
                      </a:r>
                      <a:r>
                        <a:rPr lang="en-US" sz="1200" b="0" baseline="0" dirty="0" smtClean="0">
                          <a:solidFill>
                            <a:schemeClr val="tx1"/>
                          </a:solidFill>
                        </a:rPr>
                        <a:t>.</a:t>
                      </a:r>
                      <a:endParaRPr lang="en-US" sz="12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26" name="Rectangle 2"/>
          <p:cNvSpPr>
            <a:spLocks noChangeArrowheads="1"/>
          </p:cNvSpPr>
          <p:nvPr/>
        </p:nvSpPr>
        <p:spPr bwMode="auto">
          <a:xfrm>
            <a:off x="2819400" y="3886200"/>
            <a:ext cx="1447800" cy="304800"/>
          </a:xfrm>
          <a:prstGeom prst="rect">
            <a:avLst/>
          </a:prstGeom>
          <a:noFill/>
          <a:ln w="38100">
            <a:solidFill>
              <a:srgbClr val="FF0000"/>
            </a:solidFill>
            <a:miter lim="800000"/>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latin typeface="Calibri"/>
            </a:endParaRPr>
          </a:p>
        </p:txBody>
      </p:sp>
      <p:cxnSp>
        <p:nvCxnSpPr>
          <p:cNvPr id="12" name="Straight Connector 11"/>
          <p:cNvCxnSpPr/>
          <p:nvPr/>
        </p:nvCxnSpPr>
        <p:spPr bwMode="auto">
          <a:xfrm>
            <a:off x="152400" y="1905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514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048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3733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Offsite Video Hosting</a:t>
            </a:r>
            <a:endParaRPr lang="en-US" sz="3000" dirty="0"/>
          </a:p>
        </p:txBody>
      </p:sp>
      <p:sp>
        <p:nvSpPr>
          <p:cNvPr id="6" name="Rounded Rectangle 5"/>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Offsite Video Best Practices</a:t>
            </a:r>
          </a:p>
        </p:txBody>
      </p:sp>
      <p:sp>
        <p:nvSpPr>
          <p:cNvPr id="9" name="Content Placeholder 2"/>
          <p:cNvSpPr txBox="1">
            <a:spLocks/>
          </p:cNvSpPr>
          <p:nvPr/>
        </p:nvSpPr>
        <p:spPr>
          <a:xfrm>
            <a:off x="228600" y="1219200"/>
            <a:ext cx="8229600" cy="381000"/>
          </a:xfrm>
          <a:prstGeom prst="rect">
            <a:avLst/>
          </a:prstGeom>
        </p:spPr>
        <p:txBody>
          <a:bodyPr/>
          <a:lstStyle/>
          <a:p>
            <a:pPr eaLnBrk="0" hangingPunct="0">
              <a:spcBef>
                <a:spcPts val="0"/>
              </a:spcBef>
              <a:buClr>
                <a:srgbClr val="BA0000"/>
              </a:buClr>
              <a:defRPr/>
            </a:pPr>
            <a:r>
              <a:rPr lang="en-US" kern="0" dirty="0" smtClean="0">
                <a:latin typeface="Calibri"/>
                <a:cs typeface="Arial" pitchFamily="34" charset="0"/>
              </a:rPr>
              <a:t>There are several things to keep in mind when submitting videos to third party sites: </a:t>
            </a:r>
          </a:p>
          <a:p>
            <a:pPr lvl="2" eaLnBrk="0" hangingPunct="0">
              <a:spcBef>
                <a:spcPts val="0"/>
              </a:spcBef>
              <a:buFont typeface="Arial" pitchFamily="34" charset="0"/>
              <a:buChar char="•"/>
              <a:defRPr/>
            </a:pPr>
            <a:endParaRPr lang="en-US" kern="0" dirty="0" smtClean="0">
              <a:latin typeface="Calibri"/>
              <a:cs typeface="Arial" pitchFamily="34" charset="0"/>
            </a:endParaRPr>
          </a:p>
          <a:p>
            <a:pPr eaLnBrk="0" hangingPunct="0">
              <a:spcBef>
                <a:spcPts val="0"/>
              </a:spcBef>
              <a:buClr>
                <a:srgbClr val="BA0000"/>
              </a:buClr>
              <a:defRPr/>
            </a:pPr>
            <a:endParaRPr lang="en-US" sz="800" kern="0" dirty="0" smtClean="0">
              <a:latin typeface="Calibri"/>
              <a:cs typeface="Arial" pitchFamily="34" charset="0"/>
            </a:endParaRPr>
          </a:p>
          <a:p>
            <a:pPr eaLnBrk="0" hangingPunct="0">
              <a:spcBef>
                <a:spcPts val="0"/>
              </a:spcBef>
              <a:buClr>
                <a:srgbClr val="BA0000"/>
              </a:buClr>
              <a:defRPr/>
            </a:pPr>
            <a:endParaRPr lang="en-US" sz="1000" kern="0" dirty="0" smtClean="0">
              <a:latin typeface="Calibri"/>
              <a:cs typeface="Arial" pitchFamily="34" charset="0"/>
            </a:endParaRPr>
          </a:p>
        </p:txBody>
      </p:sp>
      <p:graphicFrame>
        <p:nvGraphicFramePr>
          <p:cNvPr id="10" name="Table 9"/>
          <p:cNvGraphicFramePr>
            <a:graphicFrameLocks noGrp="1"/>
          </p:cNvGraphicFramePr>
          <p:nvPr/>
        </p:nvGraphicFramePr>
        <p:xfrm>
          <a:off x="228600" y="1524000"/>
          <a:ext cx="8763000" cy="3063240"/>
        </p:xfrm>
        <a:graphic>
          <a:graphicData uri="http://schemas.openxmlformats.org/drawingml/2006/table">
            <a:tbl>
              <a:tblPr firstRow="1" bandRow="1">
                <a:tableStyleId>{5C22544A-7EE6-4342-B048-85BDC9FD1C3A}</a:tableStyleId>
              </a:tblPr>
              <a:tblGrid>
                <a:gridCol w="8532395"/>
                <a:gridCol w="230605"/>
              </a:tblGrid>
              <a:tr h="217796">
                <a:tc>
                  <a:txBody>
                    <a:bodyPr/>
                    <a:lstStyle/>
                    <a:p>
                      <a:pPr marL="342900" lvl="0" indent="-342900">
                        <a:buFont typeface="Arial" pitchFamily="34" charset="0"/>
                        <a:buChar char="•"/>
                      </a:pPr>
                      <a:r>
                        <a:rPr lang="en-US" sz="1400" b="1" baseline="0" dirty="0" smtClean="0">
                          <a:solidFill>
                            <a:schemeClr val="tx1"/>
                          </a:solidFill>
                        </a:rPr>
                        <a:t>Meta Tags – </a:t>
                      </a:r>
                      <a:r>
                        <a:rPr lang="en-US" sz="1200" b="0" baseline="0" dirty="0" smtClean="0">
                          <a:solidFill>
                            <a:schemeClr val="tx1"/>
                          </a:solidFill>
                        </a:rPr>
                        <a:t>Ensure title tags include the keyword phrase.</a:t>
                      </a:r>
                    </a:p>
                    <a:p>
                      <a:pPr marL="800100" lvl="1" indent="-342900">
                        <a:buFont typeface="Arial" pitchFamily="34" charset="0"/>
                        <a:buChar char="•"/>
                      </a:pPr>
                      <a:r>
                        <a:rPr lang="en-US" sz="1200" b="0" baseline="0" dirty="0" smtClean="0">
                          <a:solidFill>
                            <a:schemeClr val="tx1"/>
                          </a:solidFill>
                        </a:rPr>
                        <a:t>Follow </a:t>
                      </a:r>
                      <a:r>
                        <a:rPr lang="en-US" sz="1300" b="1" baseline="0" dirty="0" smtClean="0">
                          <a:solidFill>
                            <a:schemeClr val="tx1"/>
                          </a:solidFill>
                          <a:hlinkClick r:id="" action="ppaction://noaction"/>
                        </a:rPr>
                        <a:t>Meta Data best practices </a:t>
                      </a:r>
                      <a:r>
                        <a:rPr lang="en-US" sz="1200" b="0" baseline="0" dirty="0" smtClean="0">
                          <a:solidFill>
                            <a:schemeClr val="tx1"/>
                          </a:solidFill>
                        </a:rPr>
                        <a:t>guidelines.</a:t>
                      </a: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Track </a:t>
                      </a:r>
                      <a:r>
                        <a:rPr lang="en-US" sz="1200" b="0" baseline="0" dirty="0" smtClean="0">
                          <a:solidFill>
                            <a:schemeClr val="tx1"/>
                          </a:solidFill>
                        </a:rPr>
                        <a:t>the number of views the video receives to measure the popularity of the video.</a:t>
                      </a:r>
                    </a:p>
                    <a:p>
                      <a:pPr marL="800100" lvl="1" indent="-342900">
                        <a:buFont typeface="Arial" pitchFamily="34" charset="0"/>
                        <a:buChar char="•"/>
                      </a:pPr>
                      <a:r>
                        <a:rPr lang="en-US" sz="1200" b="0" baseline="0" dirty="0" smtClean="0">
                          <a:solidFill>
                            <a:schemeClr val="tx1"/>
                          </a:solidFill>
                        </a:rPr>
                        <a:t>This information is provided by the video search engines and can be used to refine Olay’s strategy for developing video content.</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Create a Media RSS Feed </a:t>
                      </a:r>
                      <a:r>
                        <a:rPr lang="en-US" sz="1200" b="0" baseline="0" dirty="0" smtClean="0">
                          <a:solidFill>
                            <a:schemeClr val="tx1"/>
                          </a:solidFill>
                        </a:rPr>
                        <a:t>and submit it to the engines to allow them to easily and quickly find any new videos. </a:t>
                      </a:r>
                    </a:p>
                    <a:p>
                      <a:pPr marL="800100" lvl="1" indent="-342900">
                        <a:buFont typeface="Arial" pitchFamily="34" charset="0"/>
                        <a:buChar char="•"/>
                      </a:pPr>
                      <a:r>
                        <a:rPr lang="en-US" sz="1200" b="0" baseline="0" dirty="0" smtClean="0">
                          <a:solidFill>
                            <a:schemeClr val="tx1"/>
                          </a:solidFill>
                        </a:rPr>
                        <a:t>Google: </a:t>
                      </a:r>
                      <a:r>
                        <a:rPr lang="en-US" sz="1200" b="0" baseline="0" dirty="0" smtClean="0">
                          <a:solidFill>
                            <a:schemeClr val="tx1"/>
                          </a:solidFill>
                          <a:hlinkClick r:id=""/>
                        </a:rPr>
                        <a:t>http://video.google.com/videouploadform</a:t>
                      </a:r>
                      <a:endParaRPr lang="en-US" sz="1200" b="0" baseline="0" dirty="0" smtClean="0">
                        <a:solidFill>
                          <a:schemeClr val="tx1"/>
                        </a:solidFill>
                      </a:endParaRPr>
                    </a:p>
                    <a:p>
                      <a:pPr marL="800100" lvl="1" indent="-342900">
                        <a:buFont typeface="Arial" pitchFamily="34" charset="0"/>
                        <a:buChar char="•"/>
                      </a:pPr>
                      <a:r>
                        <a:rPr lang="en-US" sz="1200" b="0" baseline="0" dirty="0" smtClean="0">
                          <a:solidFill>
                            <a:schemeClr val="tx1"/>
                          </a:solidFill>
                        </a:rPr>
                        <a:t>Yahoo!: </a:t>
                      </a:r>
                      <a:r>
                        <a:rPr lang="en-US" sz="1200" b="0" baseline="0" dirty="0" smtClean="0">
                          <a:solidFill>
                            <a:schemeClr val="tx1"/>
                          </a:solidFill>
                          <a:hlinkClick r:id=""/>
                        </a:rPr>
                        <a:t>http://search.yahoo.com/mrss/submit</a:t>
                      </a:r>
                      <a:endParaRPr lang="en-US" sz="1200" b="0"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Use MRSS tags – </a:t>
                      </a:r>
                      <a:r>
                        <a:rPr lang="en-US" sz="1200" b="0" baseline="0" dirty="0" smtClean="0">
                          <a:solidFill>
                            <a:schemeClr val="tx1"/>
                          </a:solidFill>
                        </a:rPr>
                        <a:t>&lt;</a:t>
                      </a:r>
                      <a:r>
                        <a:rPr lang="en-US" sz="1200" b="0" baseline="0" dirty="0" err="1" smtClean="0">
                          <a:solidFill>
                            <a:schemeClr val="tx1"/>
                          </a:solidFill>
                        </a:rPr>
                        <a:t>media:text</a:t>
                      </a:r>
                      <a:r>
                        <a:rPr lang="en-US" sz="1200" b="0" baseline="0" dirty="0" smtClean="0">
                          <a:solidFill>
                            <a:schemeClr val="tx1"/>
                          </a:solidFill>
                        </a:rPr>
                        <a:t>&gt; and &lt;</a:t>
                      </a:r>
                      <a:r>
                        <a:rPr lang="en-US" sz="1200" b="0" baseline="0" dirty="0" err="1" smtClean="0">
                          <a:solidFill>
                            <a:schemeClr val="tx1"/>
                          </a:solidFill>
                        </a:rPr>
                        <a:t>media:category</a:t>
                      </a:r>
                      <a:r>
                        <a:rPr lang="en-US" sz="1200" b="0" baseline="0" dirty="0" smtClean="0">
                          <a:solidFill>
                            <a:schemeClr val="tx1"/>
                          </a:solidFill>
                        </a:rPr>
                        <a:t>&gt; to add relevant information about the video such as a text transcript.</a:t>
                      </a: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r>
                        <a:rPr lang="en-US" sz="1200" b="0" baseline="0" dirty="0" smtClean="0">
                          <a:solidFill>
                            <a:schemeClr val="tx1"/>
                          </a:solidFill>
                        </a:rPr>
                        <a:t> </a:t>
                      </a:r>
                      <a:r>
                        <a:rPr lang="en-US" sz="1400" b="1" baseline="0" dirty="0" smtClean="0">
                          <a:solidFill>
                            <a:schemeClr val="tx1"/>
                          </a:solidFill>
                        </a:rPr>
                        <a:t>Provide the URL of the Hosting Web page </a:t>
                      </a:r>
                      <a:r>
                        <a:rPr lang="en-US" sz="1200" b="0" baseline="0" dirty="0" smtClean="0">
                          <a:solidFill>
                            <a:schemeClr val="tx1"/>
                          </a:solidFill>
                        </a:rPr>
                        <a:t>containing all information about the video when the video is submitted to the search engines.</a:t>
                      </a: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Ensure Language in Actor Contract </a:t>
                      </a:r>
                      <a:r>
                        <a:rPr lang="en-US" sz="1200" b="0" baseline="0" dirty="0" smtClean="0">
                          <a:solidFill>
                            <a:schemeClr val="tx1"/>
                          </a:solidFill>
                        </a:rPr>
                        <a:t>does not restrict the video from being submitted to external websites.</a:t>
                      </a: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1" name="Content Placeholder 2"/>
          <p:cNvSpPr txBox="1">
            <a:spLocks/>
          </p:cNvSpPr>
          <p:nvPr/>
        </p:nvSpPr>
        <p:spPr>
          <a:xfrm>
            <a:off x="228600" y="4648200"/>
            <a:ext cx="8229600" cy="1219200"/>
          </a:xfrm>
          <a:prstGeom prst="rect">
            <a:avLst/>
          </a:prstGeom>
        </p:spPr>
        <p:txBody>
          <a:bodyPr/>
          <a:lstStyle/>
          <a:p>
            <a:pPr eaLnBrk="0" hangingPunct="0">
              <a:spcBef>
                <a:spcPts val="0"/>
              </a:spcBef>
              <a:buClr>
                <a:srgbClr val="BA0000"/>
              </a:buClr>
              <a:defRPr/>
            </a:pPr>
            <a:r>
              <a:rPr lang="en-US" dirty="0" smtClean="0">
                <a:latin typeface="Calibri"/>
              </a:rPr>
              <a:t>It is important to note that the video submission process will vary by video host. Videos are typically indexed anywhere from one hour to six days after submission. When creating new videos, Olay should review each host’s instructions carefully to ensure all the requirements are met. Included below are recommendations specific to the top three video hosts. A list of additional popular video hosting sites is -provided in the Appendix.</a:t>
            </a:r>
            <a:endParaRPr lang="en-US" sz="800" kern="0" dirty="0" smtClean="0">
              <a:latin typeface="Calibri"/>
              <a:cs typeface="Arial" pitchFamily="34" charset="0"/>
            </a:endParaRPr>
          </a:p>
          <a:p>
            <a:pPr eaLnBrk="0" hangingPunct="0">
              <a:spcBef>
                <a:spcPts val="0"/>
              </a:spcBef>
              <a:buClr>
                <a:srgbClr val="BA0000"/>
              </a:buClr>
              <a:defRPr/>
            </a:pPr>
            <a:endParaRPr lang="en-US" sz="1000" kern="0" dirty="0" smtClean="0">
              <a:latin typeface="Calibri"/>
              <a:cs typeface="Arial" pitchFamily="34" charset="0"/>
            </a:endParaRPr>
          </a:p>
        </p:txBody>
      </p:sp>
      <p:cxnSp>
        <p:nvCxnSpPr>
          <p:cNvPr id="12" name="Straight Connector 11"/>
          <p:cNvCxnSpPr/>
          <p:nvPr/>
        </p:nvCxnSpPr>
        <p:spPr bwMode="auto">
          <a:xfrm>
            <a:off x="228600" y="1981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667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352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36576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4114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4958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Offsite Video Channels</a:t>
            </a:r>
            <a:endParaRPr lang="en-US" sz="3000" dirty="0"/>
          </a:p>
        </p:txBody>
      </p:sp>
      <p:sp>
        <p:nvSpPr>
          <p:cNvPr id="6" name="Rounded Rectangle 5"/>
          <p:cNvSpPr/>
          <p:nvPr/>
        </p:nvSpPr>
        <p:spPr bwMode="auto">
          <a:xfrm>
            <a:off x="228600" y="914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YouTube Requirements</a:t>
            </a:r>
          </a:p>
        </p:txBody>
      </p:sp>
      <p:graphicFrame>
        <p:nvGraphicFramePr>
          <p:cNvPr id="10" name="Table 9"/>
          <p:cNvGraphicFramePr>
            <a:graphicFrameLocks noGrp="1"/>
          </p:cNvGraphicFramePr>
          <p:nvPr/>
        </p:nvGraphicFramePr>
        <p:xfrm>
          <a:off x="228600" y="1524000"/>
          <a:ext cx="8610599" cy="388620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Time &amp; Size Limits – </a:t>
                      </a:r>
                      <a:r>
                        <a:rPr lang="en-US" sz="1200" b="0" baseline="0" dirty="0" smtClean="0">
                          <a:solidFill>
                            <a:schemeClr val="tx1"/>
                          </a:solidFill>
                        </a:rPr>
                        <a:t>Videos are limited to 10 minutes and 1 GB</a:t>
                      </a:r>
                    </a:p>
                    <a:p>
                      <a:pPr marL="800100" lvl="1" indent="-342900">
                        <a:buFont typeface="Arial" pitchFamily="34" charset="0"/>
                        <a:buChar char="•"/>
                      </a:pPr>
                      <a:r>
                        <a:rPr lang="en-US" sz="1200" b="0" baseline="0" dirty="0" smtClean="0">
                          <a:solidFill>
                            <a:schemeClr val="tx1"/>
                          </a:solidFill>
                        </a:rPr>
                        <a:t>iProspect research indicates that videos lasting more than seven minutes tend to not rank as well as shorter videos.</a:t>
                      </a: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12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Settings – </a:t>
                      </a:r>
                      <a:r>
                        <a:rPr lang="en-US" sz="1200" b="0" baseline="0" dirty="0" smtClean="0">
                          <a:solidFill>
                            <a:schemeClr val="tx1"/>
                          </a:solidFill>
                        </a:rPr>
                        <a:t>Videos saved with the following settings convert the best:</a:t>
                      </a:r>
                    </a:p>
                    <a:p>
                      <a:pPr marL="800100" lvl="1" indent="-342900">
                        <a:buFont typeface="Arial" pitchFamily="34" charset="0"/>
                        <a:buChar char="•"/>
                      </a:pPr>
                      <a:r>
                        <a:rPr lang="en-US" sz="1200" b="0" baseline="0" dirty="0" smtClean="0">
                          <a:solidFill>
                            <a:schemeClr val="tx1"/>
                          </a:solidFill>
                        </a:rPr>
                        <a:t>MPEG4 (</a:t>
                      </a:r>
                      <a:r>
                        <a:rPr lang="en-US" sz="1200" b="0" baseline="0" dirty="0" err="1" smtClean="0">
                          <a:solidFill>
                            <a:schemeClr val="tx1"/>
                          </a:solidFill>
                        </a:rPr>
                        <a:t>DivX</a:t>
                      </a:r>
                      <a:r>
                        <a:rPr lang="en-US" sz="1200" b="0" baseline="0" dirty="0" smtClean="0">
                          <a:solidFill>
                            <a:schemeClr val="tx1"/>
                          </a:solidFill>
                        </a:rPr>
                        <a:t> or </a:t>
                      </a:r>
                      <a:r>
                        <a:rPr lang="en-US" sz="1200" b="0" baseline="0" dirty="0" err="1" smtClean="0">
                          <a:solidFill>
                            <a:schemeClr val="tx1"/>
                          </a:solidFill>
                        </a:rPr>
                        <a:t>Xvid</a:t>
                      </a:r>
                      <a:r>
                        <a:rPr lang="en-US" sz="1200" b="0" baseline="0" dirty="0" smtClean="0">
                          <a:solidFill>
                            <a:schemeClr val="tx1"/>
                          </a:solidFill>
                        </a:rPr>
                        <a:t>) format</a:t>
                      </a:r>
                    </a:p>
                    <a:p>
                      <a:pPr marL="800100" lvl="1" indent="-342900">
                        <a:buFont typeface="Arial" pitchFamily="34" charset="0"/>
                        <a:buChar char="•"/>
                      </a:pPr>
                      <a:r>
                        <a:rPr lang="en-US" sz="1200" b="0" baseline="0" dirty="0" smtClean="0">
                          <a:solidFill>
                            <a:schemeClr val="tx1"/>
                          </a:solidFill>
                        </a:rPr>
                        <a:t>320x240 resolution</a:t>
                      </a:r>
                    </a:p>
                    <a:p>
                      <a:pPr marL="800100" lvl="1" indent="-342900">
                        <a:buFont typeface="Arial" pitchFamily="34" charset="0"/>
                        <a:buChar char="•"/>
                      </a:pPr>
                      <a:r>
                        <a:rPr lang="en-US" sz="1200" b="0" baseline="0" dirty="0" smtClean="0">
                          <a:solidFill>
                            <a:schemeClr val="tx1"/>
                          </a:solidFill>
                        </a:rPr>
                        <a:t>MP3 Audio</a:t>
                      </a:r>
                    </a:p>
                    <a:p>
                      <a:pPr marL="800100" lvl="1" indent="-342900">
                        <a:buFont typeface="Arial" pitchFamily="34" charset="0"/>
                        <a:buChar char="•"/>
                      </a:pPr>
                      <a:r>
                        <a:rPr lang="en-US" sz="1200" b="0" baseline="0" dirty="0" smtClean="0">
                          <a:solidFill>
                            <a:schemeClr val="tx1"/>
                          </a:solidFill>
                        </a:rPr>
                        <a:t>30 Frames per second</a:t>
                      </a: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Meta Data - </a:t>
                      </a:r>
                      <a:r>
                        <a:rPr lang="en-US" sz="1200" b="0" baseline="0" dirty="0" smtClean="0">
                          <a:solidFill>
                            <a:schemeClr val="tx1"/>
                          </a:solidFill>
                        </a:rPr>
                        <a:t>Provide keyword phrase-rich title and descriptions. </a:t>
                      </a:r>
                    </a:p>
                    <a:p>
                      <a:pPr marL="800100" lvl="1" indent="-342900">
                        <a:buFont typeface="Arial" pitchFamily="34" charset="0"/>
                        <a:buChar char="•"/>
                      </a:pPr>
                      <a:endParaRPr lang="en-US" sz="1200" b="1" baseline="0" dirty="0" smtClean="0">
                        <a:solidFill>
                          <a:schemeClr val="tx1"/>
                        </a:solidFill>
                      </a:endParaRPr>
                    </a:p>
                    <a:p>
                      <a:pPr marL="800100" lvl="1" indent="-342900">
                        <a:buFont typeface="Arial" pitchFamily="34" charset="0"/>
                        <a:buChar char="•"/>
                      </a:pPr>
                      <a:endParaRPr lang="en-US" sz="8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Tags– </a:t>
                      </a:r>
                      <a:r>
                        <a:rPr lang="en-US" sz="1200" b="0" baseline="0" dirty="0" smtClean="0">
                          <a:solidFill>
                            <a:schemeClr val="tx1"/>
                          </a:solidFill>
                        </a:rPr>
                        <a:t>Provide up to 54 characters using priority keyword phrases. Separate tags with space.</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200" b="0" baseline="0" dirty="0" smtClean="0">
                          <a:solidFill>
                            <a:schemeClr val="tx1"/>
                          </a:solidFill>
                        </a:rPr>
                        <a:t> </a:t>
                      </a:r>
                      <a:r>
                        <a:rPr lang="en-US" sz="1400" b="1" baseline="0" dirty="0" smtClean="0">
                          <a:solidFill>
                            <a:schemeClr val="tx1"/>
                          </a:solidFill>
                        </a:rPr>
                        <a:t>Categories – </a:t>
                      </a:r>
                      <a:r>
                        <a:rPr lang="en-US" sz="1200" b="0" baseline="0" dirty="0" smtClean="0">
                          <a:solidFill>
                            <a:schemeClr val="tx1"/>
                          </a:solidFill>
                        </a:rPr>
                        <a:t>Choose up to three categories under which the video will be listed.</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Language – </a:t>
                      </a:r>
                      <a:r>
                        <a:rPr lang="en-US" sz="1200" b="0" baseline="0" dirty="0" smtClean="0">
                          <a:solidFill>
                            <a:schemeClr val="tx1"/>
                          </a:solidFill>
                        </a:rPr>
                        <a:t>Choose the language of the video.</a:t>
                      </a: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152400" y="2133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886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352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54864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228600" y="4419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1" name="Straight Connector 30"/>
          <p:cNvCxnSpPr/>
          <p:nvPr/>
        </p:nvCxnSpPr>
        <p:spPr bwMode="auto">
          <a:xfrm>
            <a:off x="228600" y="49530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Offsite Video Channels</a:t>
            </a:r>
            <a:endParaRPr lang="en-US" sz="3000" dirty="0"/>
          </a:p>
        </p:txBody>
      </p:sp>
      <p:sp>
        <p:nvSpPr>
          <p:cNvPr id="6" name="Rounded Rectangle 5"/>
          <p:cNvSpPr/>
          <p:nvPr/>
        </p:nvSpPr>
        <p:spPr bwMode="auto">
          <a:xfrm>
            <a:off x="228600" y="990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Yahoo! Requirements</a:t>
            </a:r>
          </a:p>
        </p:txBody>
      </p:sp>
      <p:graphicFrame>
        <p:nvGraphicFramePr>
          <p:cNvPr id="10" name="Table 9"/>
          <p:cNvGraphicFramePr>
            <a:graphicFrameLocks noGrp="1"/>
          </p:cNvGraphicFramePr>
          <p:nvPr/>
        </p:nvGraphicFramePr>
        <p:xfrm>
          <a:off x="228600" y="1524000"/>
          <a:ext cx="8458199" cy="3794760"/>
        </p:xfrm>
        <a:graphic>
          <a:graphicData uri="http://schemas.openxmlformats.org/drawingml/2006/table">
            <a:tbl>
              <a:tblPr firstRow="1" bandRow="1">
                <a:tableStyleId>{5C22544A-7EE6-4342-B048-85BDC9FD1C3A}</a:tableStyleId>
              </a:tblPr>
              <a:tblGrid>
                <a:gridCol w="8061367"/>
                <a:gridCol w="396832"/>
              </a:tblGrid>
              <a:tr h="217796">
                <a:tc>
                  <a:txBody>
                    <a:bodyPr/>
                    <a:lstStyle/>
                    <a:p>
                      <a:pPr marL="342900" lvl="0" indent="-342900">
                        <a:buFont typeface="Arial" pitchFamily="34" charset="0"/>
                        <a:buChar char="•"/>
                      </a:pPr>
                      <a:r>
                        <a:rPr lang="en-US" sz="1400" b="1" baseline="0" dirty="0" smtClean="0">
                          <a:solidFill>
                            <a:schemeClr val="tx1"/>
                          </a:solidFill>
                        </a:rPr>
                        <a:t>Size Limits – </a:t>
                      </a:r>
                      <a:r>
                        <a:rPr lang="en-US" sz="1200" b="0" baseline="0" dirty="0" smtClean="0">
                          <a:solidFill>
                            <a:schemeClr val="tx1"/>
                          </a:solidFill>
                        </a:rPr>
                        <a:t>Videos are limited to 150 MB.</a:t>
                      </a:r>
                    </a:p>
                    <a:p>
                      <a:pPr marL="342900" lvl="0"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Format – </a:t>
                      </a:r>
                      <a:r>
                        <a:rPr lang="en-US" sz="1200" b="0" baseline="0" dirty="0" smtClean="0">
                          <a:solidFill>
                            <a:schemeClr val="tx1"/>
                          </a:solidFill>
                        </a:rPr>
                        <a:t>The following formats are accepted:</a:t>
                      </a:r>
                    </a:p>
                    <a:p>
                      <a:pPr marL="800100" lvl="1" indent="-342900">
                        <a:buFont typeface="Arial" pitchFamily="34" charset="0"/>
                        <a:buChar char="•"/>
                      </a:pPr>
                      <a:r>
                        <a:rPr lang="en-US" sz="1200" b="0" baseline="0" dirty="0" smtClean="0">
                          <a:solidFill>
                            <a:schemeClr val="tx1"/>
                          </a:solidFill>
                        </a:rPr>
                        <a:t>.</a:t>
                      </a:r>
                      <a:r>
                        <a:rPr lang="en-US" sz="1200" b="0" baseline="0" dirty="0" err="1" smtClean="0">
                          <a:solidFill>
                            <a:schemeClr val="tx1"/>
                          </a:solidFill>
                        </a:rPr>
                        <a:t>wmv</a:t>
                      </a:r>
                      <a:r>
                        <a:rPr lang="en-US" sz="1200" b="0" baseline="0" dirty="0" smtClean="0">
                          <a:solidFill>
                            <a:schemeClr val="tx1"/>
                          </a:solidFill>
                        </a:rPr>
                        <a:t>, .</a:t>
                      </a:r>
                      <a:r>
                        <a:rPr lang="en-US" sz="1200" b="0" baseline="0" dirty="0" err="1" smtClean="0">
                          <a:solidFill>
                            <a:schemeClr val="tx1"/>
                          </a:solidFill>
                        </a:rPr>
                        <a:t>asf</a:t>
                      </a:r>
                      <a:r>
                        <a:rPr lang="en-US" sz="1200" b="0" baseline="0" dirty="0" smtClean="0">
                          <a:solidFill>
                            <a:schemeClr val="tx1"/>
                          </a:solidFill>
                        </a:rPr>
                        <a:t>, .qt, .</a:t>
                      </a:r>
                      <a:r>
                        <a:rPr lang="en-US" sz="1200" b="0" baseline="0" dirty="0" err="1" smtClean="0">
                          <a:solidFill>
                            <a:schemeClr val="tx1"/>
                          </a:solidFill>
                        </a:rPr>
                        <a:t>mov</a:t>
                      </a:r>
                      <a:r>
                        <a:rPr lang="en-US" sz="1200" b="0" baseline="0" dirty="0" smtClean="0">
                          <a:solidFill>
                            <a:schemeClr val="tx1"/>
                          </a:solidFill>
                        </a:rPr>
                        <a:t>, .mpg, .</a:t>
                      </a:r>
                      <a:r>
                        <a:rPr lang="en-US" sz="1200" b="0" baseline="0" dirty="0" err="1" smtClean="0">
                          <a:solidFill>
                            <a:schemeClr val="tx1"/>
                          </a:solidFill>
                        </a:rPr>
                        <a:t>avi</a:t>
                      </a:r>
                      <a:r>
                        <a:rPr lang="en-US" sz="1200" b="0" baseline="0" dirty="0" smtClean="0">
                          <a:solidFill>
                            <a:schemeClr val="tx1"/>
                          </a:solidFill>
                        </a:rPr>
                        <a:t>, .mod, .3GP, and .3GP2.</a:t>
                      </a:r>
                    </a:p>
                    <a:p>
                      <a:pPr marL="800100" lvl="1"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Audio Settings – </a:t>
                      </a:r>
                      <a:r>
                        <a:rPr lang="en-US" sz="1200" b="0" baseline="0" dirty="0" smtClean="0">
                          <a:solidFill>
                            <a:schemeClr val="tx1"/>
                          </a:solidFill>
                        </a:rPr>
                        <a:t>Video without audio will not be processed.</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Title - </a:t>
                      </a:r>
                      <a:r>
                        <a:rPr lang="en-US" sz="1200" b="0" baseline="0" dirty="0" smtClean="0">
                          <a:solidFill>
                            <a:schemeClr val="tx1"/>
                          </a:solidFill>
                        </a:rPr>
                        <a:t> Keyword phrase-rich, limit 80 characters</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Description -  </a:t>
                      </a:r>
                      <a:r>
                        <a:rPr lang="en-US" sz="1200" b="0" baseline="0" dirty="0" smtClean="0">
                          <a:solidFill>
                            <a:schemeClr val="tx1"/>
                          </a:solidFill>
                        </a:rPr>
                        <a:t>Keyword phrase-rich, limit 1,000 characters</a:t>
                      </a:r>
                    </a:p>
                    <a:p>
                      <a:pPr marL="342900" lvl="0" indent="-342900">
                        <a:buFont typeface="Arial" pitchFamily="34" charset="0"/>
                        <a:buChar char="•"/>
                      </a:pPr>
                      <a:endParaRPr lang="en-US" sz="500" b="1" baseline="0" dirty="0" smtClean="0">
                        <a:solidFill>
                          <a:schemeClr val="tx1"/>
                        </a:solidFill>
                      </a:endParaRPr>
                    </a:p>
                    <a:p>
                      <a:pPr marL="800100" lvl="1" indent="-342900">
                        <a:buFont typeface="Arial" pitchFamily="34" charset="0"/>
                        <a:buChar char="•"/>
                      </a:pPr>
                      <a:endParaRPr lang="en-US" sz="5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Tags– </a:t>
                      </a:r>
                      <a:r>
                        <a:rPr lang="en-US" sz="1200" b="0" baseline="0" dirty="0" smtClean="0">
                          <a:solidFill>
                            <a:schemeClr val="tx1"/>
                          </a:solidFill>
                        </a:rPr>
                        <a:t>Provide tags using relevant keyword phrases and separate tags with commas.</a:t>
                      </a: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r>
                        <a:rPr lang="en-US" sz="1200" b="0" baseline="0" dirty="0" smtClean="0">
                          <a:solidFill>
                            <a:schemeClr val="tx1"/>
                          </a:solidFill>
                        </a:rPr>
                        <a:t> </a:t>
                      </a:r>
                      <a:r>
                        <a:rPr lang="en-US" sz="1400" b="1" baseline="0" dirty="0" smtClean="0">
                          <a:solidFill>
                            <a:schemeClr val="tx1"/>
                          </a:solidFill>
                        </a:rPr>
                        <a:t>Categories – </a:t>
                      </a:r>
                      <a:r>
                        <a:rPr lang="en-US" sz="1200" b="0" baseline="0" dirty="0" smtClean="0">
                          <a:solidFill>
                            <a:schemeClr val="tx1"/>
                          </a:solidFill>
                        </a:rPr>
                        <a:t>Choose the most appropriate category.</a:t>
                      </a:r>
                    </a:p>
                    <a:p>
                      <a:pPr marL="342900" lvl="0" indent="-342900">
                        <a:buFont typeface="Arial" pitchFamily="34" charset="0"/>
                        <a:buChar char="•"/>
                      </a:pPr>
                      <a:endParaRPr lang="en-US" sz="500" b="0" baseline="0" dirty="0" smtClean="0">
                        <a:solidFill>
                          <a:schemeClr val="tx1"/>
                        </a:solidFill>
                      </a:endParaRPr>
                    </a:p>
                    <a:p>
                      <a:pPr marL="342900" lvl="0" indent="-342900">
                        <a:buFont typeface="Arial" pitchFamily="34" charset="0"/>
                        <a:buChar char="•"/>
                      </a:pPr>
                      <a:endParaRPr lang="en-US" sz="9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Language – </a:t>
                      </a:r>
                      <a:r>
                        <a:rPr lang="en-US" sz="1200" b="0" baseline="0" dirty="0" smtClean="0">
                          <a:solidFill>
                            <a:schemeClr val="tx1"/>
                          </a:solidFill>
                        </a:rPr>
                        <a:t>Choose the language of the video.</a:t>
                      </a:r>
                      <a:endParaRPr lang="en-US" sz="1400" b="1" baseline="0" dirty="0" smtClean="0">
                        <a:solidFill>
                          <a:schemeClr val="tx1"/>
                        </a:solidFill>
                      </a:endParaRPr>
                    </a:p>
                    <a:p>
                      <a:pPr marL="342900" lvl="0" indent="-342900">
                        <a:buFont typeface="Arial" pitchFamily="34" charset="0"/>
                        <a:buChar char="•"/>
                      </a:pPr>
                      <a:endParaRPr lang="en-US" sz="5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1905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04800" y="4495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581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5410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3962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953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26670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31242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srcRect/>
          <a:stretch>
            <a:fillRect/>
          </a:stretch>
        </p:blipFill>
        <p:spPr bwMode="auto">
          <a:xfrm>
            <a:off x="152400" y="3733800"/>
            <a:ext cx="3581400" cy="91966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Image Content</a:t>
            </a:r>
            <a:endParaRPr lang="en-US" sz="3000" dirty="0"/>
          </a:p>
        </p:txBody>
      </p:sp>
      <p:sp>
        <p:nvSpPr>
          <p:cNvPr id="9" name="Content Placeholder 2"/>
          <p:cNvSpPr txBox="1">
            <a:spLocks/>
          </p:cNvSpPr>
          <p:nvPr/>
        </p:nvSpPr>
        <p:spPr>
          <a:xfrm>
            <a:off x="304800" y="1143000"/>
            <a:ext cx="8229600" cy="1447800"/>
          </a:xfrm>
          <a:prstGeom prst="rect">
            <a:avLst/>
          </a:prstGeom>
        </p:spPr>
        <p:txBody>
          <a:bodyPr/>
          <a:lstStyle/>
          <a:p>
            <a:pPr fontAlgn="auto">
              <a:spcBef>
                <a:spcPts val="0"/>
              </a:spcBef>
              <a:spcAft>
                <a:spcPts val="0"/>
              </a:spcAft>
            </a:pPr>
            <a:endParaRPr lang="en-US" dirty="0" smtClean="0">
              <a:latin typeface="Calibri"/>
              <a:cs typeface="Arial" pitchFamily="34" charset="0"/>
            </a:endParaRPr>
          </a:p>
          <a:p>
            <a:pPr lvl="1" fontAlgn="auto">
              <a:spcBef>
                <a:spcPts val="0"/>
              </a:spcBef>
              <a:spcAft>
                <a:spcPts val="0"/>
              </a:spcAft>
              <a:buFont typeface="Arial" pitchFamily="34" charset="0"/>
              <a:buChar char="•"/>
            </a:pPr>
            <a:r>
              <a:rPr lang="en-US" dirty="0" smtClean="0">
                <a:latin typeface="Calibri"/>
                <a:cs typeface="Arial" pitchFamily="34" charset="0"/>
              </a:rPr>
              <a:t>    Major search engines - either within blended search or image search</a:t>
            </a:r>
          </a:p>
          <a:p>
            <a:pPr lvl="1" fontAlgn="auto">
              <a:spcBef>
                <a:spcPts val="0"/>
              </a:spcBef>
              <a:spcAft>
                <a:spcPts val="0"/>
              </a:spcAft>
              <a:buFont typeface="Arial" pitchFamily="34" charset="0"/>
              <a:buChar char="•"/>
            </a:pPr>
            <a:endParaRPr lang="en-US" sz="1000" dirty="0" smtClean="0">
              <a:latin typeface="Calibri"/>
              <a:cs typeface="Arial" pitchFamily="34" charset="0"/>
            </a:endParaRPr>
          </a:p>
          <a:p>
            <a:pPr lvl="1" fontAlgn="auto">
              <a:spcBef>
                <a:spcPts val="0"/>
              </a:spcBef>
              <a:spcAft>
                <a:spcPts val="0"/>
              </a:spcAft>
              <a:buFont typeface="Arial" pitchFamily="34" charset="0"/>
              <a:buChar char="•"/>
            </a:pPr>
            <a:r>
              <a:rPr lang="en-US" dirty="0" smtClean="0">
                <a:latin typeface="Calibri"/>
                <a:cs typeface="Arial" pitchFamily="34" charset="0"/>
              </a:rPr>
              <a:t>    Photo sharing sites (</a:t>
            </a:r>
            <a:r>
              <a:rPr lang="en-US" dirty="0" err="1" smtClean="0">
                <a:latin typeface="Calibri"/>
                <a:cs typeface="Arial" pitchFamily="34" charset="0"/>
              </a:rPr>
              <a:t>Flickr</a:t>
            </a:r>
            <a:r>
              <a:rPr lang="en-US" dirty="0" smtClean="0">
                <a:latin typeface="Calibri"/>
                <a:cs typeface="Arial" pitchFamily="34" charset="0"/>
              </a:rPr>
              <a:t>, </a:t>
            </a:r>
            <a:r>
              <a:rPr lang="en-US" dirty="0" err="1" smtClean="0">
                <a:latin typeface="Calibri"/>
                <a:cs typeface="Arial" pitchFamily="34" charset="0"/>
              </a:rPr>
              <a:t>Photobucket</a:t>
            </a:r>
            <a:r>
              <a:rPr lang="en-US" dirty="0" smtClean="0">
                <a:latin typeface="Calibri"/>
                <a:cs typeface="Arial" pitchFamily="34" charset="0"/>
              </a:rPr>
              <a:t>)</a:t>
            </a:r>
          </a:p>
          <a:p>
            <a:pPr lvl="1" fontAlgn="auto">
              <a:spcBef>
                <a:spcPts val="0"/>
              </a:spcBef>
              <a:spcAft>
                <a:spcPts val="0"/>
              </a:spcAft>
              <a:buFont typeface="Arial" pitchFamily="34" charset="0"/>
              <a:buChar char="•"/>
            </a:pPr>
            <a:endParaRPr lang="en-US" sz="1000" dirty="0" smtClean="0">
              <a:latin typeface="Calibri"/>
              <a:cs typeface="Arial" pitchFamily="34" charset="0"/>
            </a:endParaRPr>
          </a:p>
          <a:p>
            <a:pPr lvl="1" fontAlgn="auto">
              <a:spcBef>
                <a:spcPts val="0"/>
              </a:spcBef>
              <a:spcAft>
                <a:spcPts val="0"/>
              </a:spcAft>
              <a:buFont typeface="Arial" pitchFamily="34" charset="0"/>
              <a:buChar char="•"/>
            </a:pPr>
            <a:r>
              <a:rPr lang="en-US" dirty="0" smtClean="0">
                <a:latin typeface="Calibri"/>
                <a:cs typeface="Arial" pitchFamily="34" charset="0"/>
              </a:rPr>
              <a:t>    Social image sharing sites (Facebook, MySpace, Twitter)</a:t>
            </a:r>
          </a:p>
          <a:p>
            <a:pPr fontAlgn="auto">
              <a:spcBef>
                <a:spcPts val="0"/>
              </a:spcBef>
              <a:spcAft>
                <a:spcPts val="0"/>
              </a:spcAft>
              <a:buFont typeface="Arial" pitchFamily="34" charset="0"/>
              <a:buChar char="•"/>
            </a:pPr>
            <a:endParaRPr lang="en-US"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a:p>
            <a:pPr eaLnBrk="0" hangingPunct="0">
              <a:spcBef>
                <a:spcPts val="0"/>
              </a:spcBef>
              <a:buClr>
                <a:srgbClr val="BA0000"/>
              </a:buClr>
              <a:defRPr/>
            </a:pPr>
            <a:endParaRPr lang="en-US" kern="0" dirty="0" smtClean="0">
              <a:latin typeface="Calibri"/>
              <a:cs typeface="Arial" pitchFamily="34" charset="0"/>
            </a:endParaRPr>
          </a:p>
        </p:txBody>
      </p:sp>
      <p:sp>
        <p:nvSpPr>
          <p:cNvPr id="19" name="Rounded Rectangle 18"/>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Places Where Image Search Results Appear</a:t>
            </a:r>
          </a:p>
        </p:txBody>
      </p:sp>
      <p:cxnSp>
        <p:nvCxnSpPr>
          <p:cNvPr id="11" name="Straight Connector 10"/>
          <p:cNvCxnSpPr/>
          <p:nvPr/>
        </p:nvCxnSpPr>
        <p:spPr bwMode="auto">
          <a:xfrm>
            <a:off x="228600" y="1676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057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438400"/>
            <a:ext cx="83820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4" name="Rounded Rectangle 13"/>
          <p:cNvSpPr/>
          <p:nvPr/>
        </p:nvSpPr>
        <p:spPr bwMode="auto">
          <a:xfrm>
            <a:off x="152400" y="25146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Images in Search Results</a:t>
            </a:r>
          </a:p>
        </p:txBody>
      </p:sp>
      <p:sp>
        <p:nvSpPr>
          <p:cNvPr id="22" name="TextBox 21"/>
          <p:cNvSpPr txBox="1"/>
          <p:nvPr/>
        </p:nvSpPr>
        <p:spPr>
          <a:xfrm>
            <a:off x="762000" y="3048000"/>
            <a:ext cx="2057400" cy="553998"/>
          </a:xfrm>
          <a:prstGeom prst="rect">
            <a:avLst/>
          </a:prstGeom>
          <a:noFill/>
        </p:spPr>
        <p:txBody>
          <a:bodyPr wrap="square" rtlCol="0">
            <a:spAutoFit/>
          </a:bodyPr>
          <a:lstStyle/>
          <a:p>
            <a:pPr fontAlgn="auto">
              <a:spcBef>
                <a:spcPts val="0"/>
              </a:spcBef>
              <a:spcAft>
                <a:spcPts val="0"/>
              </a:spcAft>
            </a:pPr>
            <a:r>
              <a:rPr lang="en-US" sz="1600" b="1" u="sng" dirty="0" smtClean="0">
                <a:latin typeface="Calibri"/>
              </a:rPr>
              <a:t>Web Search Results: </a:t>
            </a:r>
          </a:p>
          <a:p>
            <a:pPr fontAlgn="auto">
              <a:spcBef>
                <a:spcPts val="0"/>
              </a:spcBef>
              <a:spcAft>
                <a:spcPts val="0"/>
              </a:spcAft>
            </a:pPr>
            <a:r>
              <a:rPr lang="en-US" b="1" u="sng" dirty="0" smtClean="0">
                <a:latin typeface="Calibri"/>
              </a:rPr>
              <a:t>  “skin care routine”</a:t>
            </a:r>
          </a:p>
        </p:txBody>
      </p:sp>
      <p:sp>
        <p:nvSpPr>
          <p:cNvPr id="23" name="TextBox 22"/>
          <p:cNvSpPr txBox="1"/>
          <p:nvPr/>
        </p:nvSpPr>
        <p:spPr>
          <a:xfrm>
            <a:off x="3962400" y="2971800"/>
            <a:ext cx="1905000" cy="553998"/>
          </a:xfrm>
          <a:prstGeom prst="rect">
            <a:avLst/>
          </a:prstGeom>
          <a:noFill/>
        </p:spPr>
        <p:txBody>
          <a:bodyPr wrap="square" rtlCol="0">
            <a:spAutoFit/>
          </a:bodyPr>
          <a:lstStyle/>
          <a:p>
            <a:pPr fontAlgn="auto">
              <a:spcBef>
                <a:spcPts val="0"/>
              </a:spcBef>
              <a:spcAft>
                <a:spcPts val="0"/>
              </a:spcAft>
            </a:pPr>
            <a:r>
              <a:rPr lang="en-US" sz="1600" b="1" u="sng" dirty="0" err="1" smtClean="0">
                <a:latin typeface="Calibri"/>
              </a:rPr>
              <a:t>Flikr</a:t>
            </a:r>
            <a:r>
              <a:rPr lang="en-US" sz="1600" b="1" u="sng" dirty="0" smtClean="0">
                <a:latin typeface="Calibri"/>
              </a:rPr>
              <a:t> Search Results:</a:t>
            </a:r>
          </a:p>
          <a:p>
            <a:pPr fontAlgn="auto">
              <a:spcBef>
                <a:spcPts val="0"/>
              </a:spcBef>
              <a:spcAft>
                <a:spcPts val="0"/>
              </a:spcAft>
            </a:pPr>
            <a:r>
              <a:rPr lang="en-US" b="1" dirty="0" smtClean="0">
                <a:latin typeface="Calibri"/>
              </a:rPr>
              <a:t>       </a:t>
            </a:r>
            <a:r>
              <a:rPr lang="en-US" b="1" u="sng" dirty="0" smtClean="0">
                <a:latin typeface="Calibri"/>
              </a:rPr>
              <a:t>“oily skin care”</a:t>
            </a:r>
          </a:p>
        </p:txBody>
      </p:sp>
      <p:pic>
        <p:nvPicPr>
          <p:cNvPr id="3076" name="Picture 4"/>
          <p:cNvPicPr>
            <a:picLocks noChangeAspect="1" noChangeArrowheads="1"/>
          </p:cNvPicPr>
          <p:nvPr/>
        </p:nvPicPr>
        <p:blipFill>
          <a:blip r:embed="rId4" cstate="print"/>
          <a:srcRect/>
          <a:stretch>
            <a:fillRect/>
          </a:stretch>
        </p:blipFill>
        <p:spPr bwMode="auto">
          <a:xfrm>
            <a:off x="6324600" y="3657600"/>
            <a:ext cx="2514600" cy="216295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6553200" y="2971800"/>
            <a:ext cx="2133600" cy="523220"/>
          </a:xfrm>
          <a:prstGeom prst="rect">
            <a:avLst/>
          </a:prstGeom>
          <a:noFill/>
        </p:spPr>
        <p:txBody>
          <a:bodyPr wrap="square" rtlCol="0">
            <a:spAutoFit/>
          </a:bodyPr>
          <a:lstStyle/>
          <a:p>
            <a:pPr fontAlgn="auto">
              <a:spcBef>
                <a:spcPts val="0"/>
              </a:spcBef>
              <a:spcAft>
                <a:spcPts val="0"/>
              </a:spcAft>
            </a:pPr>
            <a:r>
              <a:rPr lang="en-US" b="1" u="sng" dirty="0" smtClean="0">
                <a:latin typeface="Calibri"/>
              </a:rPr>
              <a:t>Twitter Search Results : </a:t>
            </a:r>
          </a:p>
          <a:p>
            <a:pPr fontAlgn="auto">
              <a:spcBef>
                <a:spcPts val="0"/>
              </a:spcBef>
              <a:spcAft>
                <a:spcPts val="0"/>
              </a:spcAft>
            </a:pPr>
            <a:r>
              <a:rPr lang="en-US" b="1" dirty="0" smtClean="0">
                <a:latin typeface="Calibri"/>
              </a:rPr>
              <a:t>   </a:t>
            </a:r>
            <a:r>
              <a:rPr lang="en-US" b="1" u="sng" dirty="0" smtClean="0">
                <a:latin typeface="Calibri"/>
              </a:rPr>
              <a:t>“skin care products”</a:t>
            </a:r>
          </a:p>
        </p:txBody>
      </p:sp>
      <p:pic>
        <p:nvPicPr>
          <p:cNvPr id="3077" name="Picture 5"/>
          <p:cNvPicPr>
            <a:picLocks noChangeAspect="1" noChangeArrowheads="1"/>
          </p:cNvPicPr>
          <p:nvPr/>
        </p:nvPicPr>
        <p:blipFill>
          <a:blip r:embed="rId5" cstate="print"/>
          <a:srcRect/>
          <a:stretch>
            <a:fillRect/>
          </a:stretch>
        </p:blipFill>
        <p:spPr bwMode="auto">
          <a:xfrm>
            <a:off x="4038600" y="3733800"/>
            <a:ext cx="1752600" cy="197661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Olay – Image Content</a:t>
            </a:r>
            <a:endParaRPr lang="en-US" sz="3000" dirty="0"/>
          </a:p>
        </p:txBody>
      </p:sp>
      <p:sp>
        <p:nvSpPr>
          <p:cNvPr id="5" name="Slide Number Placeholder 4"/>
          <p:cNvSpPr>
            <a:spLocks noGrp="1"/>
          </p:cNvSpPr>
          <p:nvPr>
            <p:ph type="sldNum" sz="quarter" idx="4294967295"/>
          </p:nvPr>
        </p:nvSpPr>
        <p:spPr>
          <a:xfrm>
            <a:off x="6884988" y="6510338"/>
            <a:ext cx="2133600" cy="365125"/>
          </a:xfrm>
          <a:prstGeom prst="rect">
            <a:avLst/>
          </a:prstGeom>
        </p:spPr>
        <p:txBody>
          <a:bodyPr/>
          <a:lstStyle/>
          <a:p>
            <a:pPr>
              <a:defRPr/>
            </a:pPr>
            <a:r>
              <a:rPr lang="en-US" dirty="0" smtClean="0">
                <a:solidFill>
                  <a:srgbClr val="002C69"/>
                </a:solidFill>
              </a:rPr>
              <a:t> </a:t>
            </a:r>
            <a:fld id="{E70838CF-01A0-4C76-90A6-0D61BF67355D}" type="slidenum">
              <a:rPr lang="en-US" smtClean="0">
                <a:solidFill>
                  <a:srgbClr val="002C69"/>
                </a:solidFill>
              </a:rPr>
              <a:pPr>
                <a:defRPr/>
              </a:pPr>
              <a:t>256</a:t>
            </a:fld>
            <a:endParaRPr lang="en-US" dirty="0">
              <a:solidFill>
                <a:srgbClr val="002C69"/>
              </a:solidFill>
            </a:endParaRPr>
          </a:p>
        </p:txBody>
      </p:sp>
      <p:sp>
        <p:nvSpPr>
          <p:cNvPr id="7" name="TextBox 6"/>
          <p:cNvSpPr txBox="1"/>
          <p:nvPr/>
        </p:nvSpPr>
        <p:spPr>
          <a:xfrm>
            <a:off x="381000" y="1219200"/>
            <a:ext cx="8001000" cy="1661993"/>
          </a:xfrm>
          <a:prstGeom prst="rect">
            <a:avLst/>
          </a:prstGeom>
          <a:noFill/>
        </p:spPr>
        <p:txBody>
          <a:bodyPr wrap="square" rtlCol="0">
            <a:spAutoFit/>
          </a:bodyPr>
          <a:lstStyle/>
          <a:p>
            <a:pPr fontAlgn="auto">
              <a:spcBef>
                <a:spcPts val="0"/>
              </a:spcBef>
              <a:spcAft>
                <a:spcPts val="0"/>
              </a:spcAft>
            </a:pPr>
            <a:r>
              <a:rPr lang="en-US" dirty="0" smtClean="0">
                <a:solidFill>
                  <a:srgbClr val="000000">
                    <a:lumMod val="75000"/>
                    <a:lumOff val="25000"/>
                  </a:srgbClr>
                </a:solidFill>
                <a:latin typeface="Calibri"/>
              </a:rPr>
              <a:t>With the popularity of social media and the sharing of information, it is intuitive that there has been a large increase in the popularity of image hosting and sharing websites.  Flickr (Yahoo!-owned), Photobucket, Picasa Web Albums (Google-owned) and ImageShack are just a few. These sites give images another chance at ranking in the search engines and also reach the large volume of people visiting these sites directly.</a:t>
            </a:r>
          </a:p>
          <a:p>
            <a:pPr fontAlgn="auto">
              <a:spcBef>
                <a:spcPts val="0"/>
              </a:spcBef>
              <a:spcAft>
                <a:spcPts val="0"/>
              </a:spcAft>
            </a:pPr>
            <a:endParaRPr lang="en-US" sz="400" dirty="0" smtClean="0">
              <a:solidFill>
                <a:srgbClr val="000000">
                  <a:lumMod val="75000"/>
                  <a:lumOff val="25000"/>
                </a:srgbClr>
              </a:solidFill>
              <a:latin typeface="Calibri"/>
            </a:endParaRPr>
          </a:p>
          <a:p>
            <a:pPr fontAlgn="auto">
              <a:spcBef>
                <a:spcPts val="0"/>
              </a:spcBef>
              <a:spcAft>
                <a:spcPts val="0"/>
              </a:spcAft>
            </a:pPr>
            <a:r>
              <a:rPr lang="en-US" dirty="0" smtClean="0">
                <a:solidFill>
                  <a:srgbClr val="000000">
                    <a:lumMod val="75000"/>
                    <a:lumOff val="25000"/>
                  </a:srgbClr>
                </a:solidFill>
                <a:latin typeface="Calibri"/>
              </a:rPr>
              <a:t>The example below shows how Urban Outfitters users </a:t>
            </a:r>
            <a:r>
              <a:rPr lang="en-US" dirty="0" err="1" smtClean="0">
                <a:solidFill>
                  <a:srgbClr val="000000">
                    <a:lumMod val="75000"/>
                    <a:lumOff val="25000"/>
                  </a:srgbClr>
                </a:solidFill>
                <a:latin typeface="Calibri"/>
              </a:rPr>
              <a:t>Flirckr</a:t>
            </a:r>
            <a:r>
              <a:rPr lang="en-US" dirty="0" smtClean="0">
                <a:solidFill>
                  <a:srgbClr val="000000">
                    <a:lumMod val="75000"/>
                    <a:lumOff val="25000"/>
                  </a:srgbClr>
                </a:solidFill>
                <a:latin typeface="Calibri"/>
              </a:rPr>
              <a:t> effectively.  For examples on non-brand driven uses of Flickr, see the next slide.</a:t>
            </a:r>
          </a:p>
          <a:p>
            <a:pPr fontAlgn="auto">
              <a:spcBef>
                <a:spcPts val="0"/>
              </a:spcBef>
              <a:spcAft>
                <a:spcPts val="0"/>
              </a:spcAft>
            </a:pPr>
            <a:endParaRPr lang="en-US" dirty="0">
              <a:solidFill>
                <a:srgbClr val="000000">
                  <a:lumMod val="65000"/>
                  <a:lumOff val="35000"/>
                </a:srgbClr>
              </a:solidFill>
              <a:latin typeface="Calibri"/>
            </a:endParaRPr>
          </a:p>
        </p:txBody>
      </p:sp>
      <p:pic>
        <p:nvPicPr>
          <p:cNvPr id="3075" name="Picture 3"/>
          <p:cNvPicPr>
            <a:picLocks noChangeAspect="1" noChangeArrowheads="1"/>
          </p:cNvPicPr>
          <p:nvPr/>
        </p:nvPicPr>
        <p:blipFill>
          <a:blip r:embed="rId3" cstate="print"/>
          <a:srcRect l="22000" t="13333" r="24500" b="26667"/>
          <a:stretch>
            <a:fillRect/>
          </a:stretch>
        </p:blipFill>
        <p:spPr bwMode="auto">
          <a:xfrm>
            <a:off x="381000" y="3505200"/>
            <a:ext cx="3048000" cy="2563738"/>
          </a:xfrm>
          <a:prstGeom prst="rect">
            <a:avLst/>
          </a:prstGeom>
          <a:noFill/>
          <a:ln w="9525">
            <a:solidFill>
              <a:schemeClr val="tx1"/>
            </a:solidFill>
            <a:miter lim="800000"/>
            <a:headEnd/>
            <a:tailEnd/>
          </a:ln>
          <a:effectLst/>
        </p:spPr>
      </p:pic>
      <p:pic>
        <p:nvPicPr>
          <p:cNvPr id="3076" name="Picture 4"/>
          <p:cNvPicPr>
            <a:picLocks noChangeAspect="1" noChangeArrowheads="1"/>
          </p:cNvPicPr>
          <p:nvPr/>
        </p:nvPicPr>
        <p:blipFill>
          <a:blip r:embed="rId4" cstate="print"/>
          <a:srcRect l="19000" t="13333" r="42976" b="39333"/>
          <a:stretch>
            <a:fillRect/>
          </a:stretch>
        </p:blipFill>
        <p:spPr bwMode="auto">
          <a:xfrm>
            <a:off x="3505200" y="3733800"/>
            <a:ext cx="2411313" cy="225126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4"/>
          <p:cNvPicPr>
            <a:picLocks noChangeAspect="1" noChangeArrowheads="1"/>
          </p:cNvPicPr>
          <p:nvPr/>
        </p:nvPicPr>
        <p:blipFill>
          <a:blip r:embed="rId4" cstate="print"/>
          <a:srcRect l="87" t="-191" r="70857" b="95260"/>
          <a:stretch>
            <a:fillRect/>
          </a:stretch>
        </p:blipFill>
        <p:spPr bwMode="auto">
          <a:xfrm>
            <a:off x="2133600" y="5410200"/>
            <a:ext cx="2743200" cy="349135"/>
          </a:xfrm>
          <a:prstGeom prst="rect">
            <a:avLst/>
          </a:prstGeom>
          <a:noFill/>
          <a:ln w="9525">
            <a:solidFill>
              <a:schemeClr val="tx1"/>
            </a:solidFill>
            <a:miter lim="800000"/>
            <a:headEnd/>
            <a:tailEnd/>
          </a:ln>
          <a:effectLst/>
        </p:spPr>
      </p:pic>
      <p:sp>
        <p:nvSpPr>
          <p:cNvPr id="16" name="Oval 15"/>
          <p:cNvSpPr/>
          <p:nvPr/>
        </p:nvSpPr>
        <p:spPr>
          <a:xfrm>
            <a:off x="2286000" y="39624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FFFFFF"/>
              </a:solidFill>
            </a:endParaRPr>
          </a:p>
        </p:txBody>
      </p:sp>
      <p:graphicFrame>
        <p:nvGraphicFramePr>
          <p:cNvPr id="17" name="Table 16"/>
          <p:cNvGraphicFramePr>
            <a:graphicFrameLocks noGrp="1"/>
          </p:cNvGraphicFramePr>
          <p:nvPr/>
        </p:nvGraphicFramePr>
        <p:xfrm>
          <a:off x="5562600" y="3200400"/>
          <a:ext cx="3124200" cy="685800"/>
        </p:xfrm>
        <a:graphic>
          <a:graphicData uri="http://schemas.openxmlformats.org/drawingml/2006/table">
            <a:tbl>
              <a:tblPr/>
              <a:tblGrid>
                <a:gridCol w="1807985"/>
                <a:gridCol w="1316215"/>
              </a:tblGrid>
              <a:tr h="224852">
                <a:tc>
                  <a:txBody>
                    <a:bodyPr/>
                    <a:lstStyle/>
                    <a:p>
                      <a:pPr algn="ctr" fontAlgn="b"/>
                      <a:r>
                        <a:rPr lang="en-US" sz="1000" b="1" i="0" u="none" strike="noStrike" dirty="0">
                          <a:solidFill>
                            <a:schemeClr val="bg1"/>
                          </a:solidFill>
                          <a:latin typeface="Calibri"/>
                        </a:rPr>
                        <a:t>Flickr Incoming Traffic</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c>
                  <a:txBody>
                    <a:bodyPr/>
                    <a:lstStyle/>
                    <a:p>
                      <a:pPr algn="ctr" fontAlgn="b"/>
                      <a:r>
                        <a:rPr lang="en-US" sz="1000" b="1" i="0" u="none" strike="noStrike" dirty="0">
                          <a:solidFill>
                            <a:schemeClr val="bg1"/>
                          </a:solidFill>
                          <a:latin typeface="Calibri"/>
                        </a:rPr>
                        <a:t>Percent of Traffic</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65000"/>
                        <a:lumOff val="35000"/>
                      </a:schemeClr>
                    </a:solidFill>
                  </a:tcPr>
                </a:tc>
              </a:tr>
              <a:tr h="224852">
                <a:tc>
                  <a:txBody>
                    <a:bodyPr/>
                    <a:lstStyle/>
                    <a:p>
                      <a:pPr algn="ctr" fontAlgn="b"/>
                      <a:r>
                        <a:rPr lang="en-US" sz="1000" b="0" i="0" u="none" strike="noStrike" dirty="0">
                          <a:solidFill>
                            <a:srgbClr val="000000"/>
                          </a:solidFill>
                          <a:latin typeface="Calibri"/>
                        </a:rPr>
                        <a:t>Yahoo! U.S. Image Search</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Calibri"/>
                        </a:rPr>
                        <a:t>26.9%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36096">
                <a:tc>
                  <a:txBody>
                    <a:bodyPr/>
                    <a:lstStyle/>
                    <a:p>
                      <a:pPr algn="ctr" fontAlgn="b"/>
                      <a:r>
                        <a:rPr lang="en-US" sz="1000" b="0" i="0" u="none" strike="noStrike" dirty="0">
                          <a:solidFill>
                            <a:srgbClr val="000000"/>
                          </a:solidFill>
                          <a:latin typeface="Calibri"/>
                        </a:rPr>
                        <a:t>Google Image Search</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Calibri"/>
                        </a:rPr>
                        <a:t>16.2%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20" name="Right Arrow 19"/>
          <p:cNvSpPr/>
          <p:nvPr/>
        </p:nvSpPr>
        <p:spPr>
          <a:xfrm rot="16200000">
            <a:off x="7277100" y="4000500"/>
            <a:ext cx="457200" cy="381000"/>
          </a:xfrm>
          <a:prstGeom prst="rightArrow">
            <a:avLst/>
          </a:prstGeom>
          <a:solidFill>
            <a:schemeClr val="tx1">
              <a:lumMod val="65000"/>
              <a:lumOff val="3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srgbClr val="FFFFFF"/>
              </a:solidFill>
            </a:endParaRPr>
          </a:p>
        </p:txBody>
      </p:sp>
      <p:sp>
        <p:nvSpPr>
          <p:cNvPr id="14" name="Rounded Rectangle 13"/>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Third Party Image Hosting Websites </a:t>
            </a:r>
          </a:p>
        </p:txBody>
      </p:sp>
      <p:sp>
        <p:nvSpPr>
          <p:cNvPr id="15" name="Rounded Rectangle 14"/>
          <p:cNvSpPr/>
          <p:nvPr/>
        </p:nvSpPr>
        <p:spPr bwMode="auto">
          <a:xfrm>
            <a:off x="6400800" y="4419600"/>
            <a:ext cx="2209800" cy="1219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According to comScore, almost half of Flickr’s November traffic came from vertical search in Yahoo! and Google. </a:t>
            </a:r>
          </a:p>
        </p:txBody>
      </p:sp>
    </p:spTree>
  </p:cSld>
  <p:clrMapOvr>
    <a:masterClrMapping/>
  </p:clrMapOvr>
  <p:transition spd="med"/>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Onsite Image Optimization</a:t>
            </a:r>
            <a:endParaRPr lang="en-US" sz="3000" dirty="0"/>
          </a:p>
        </p:txBody>
      </p:sp>
      <p:sp>
        <p:nvSpPr>
          <p:cNvPr id="6" name="Rounded Rectangle 5"/>
          <p:cNvSpPr/>
          <p:nvPr/>
        </p:nvSpPr>
        <p:spPr bwMode="auto">
          <a:xfrm>
            <a:off x="228600" y="15240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Onsite Image Best Practices</a:t>
            </a:r>
          </a:p>
        </p:txBody>
      </p:sp>
      <p:graphicFrame>
        <p:nvGraphicFramePr>
          <p:cNvPr id="10" name="Table 9"/>
          <p:cNvGraphicFramePr>
            <a:graphicFrameLocks noGrp="1"/>
          </p:cNvGraphicFramePr>
          <p:nvPr/>
        </p:nvGraphicFramePr>
        <p:xfrm>
          <a:off x="304800" y="1950720"/>
          <a:ext cx="8610599" cy="490728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Image URLs – </a:t>
                      </a:r>
                      <a:r>
                        <a:rPr lang="en-US" sz="1200" b="0" baseline="0" dirty="0" smtClean="0">
                          <a:solidFill>
                            <a:schemeClr val="tx1"/>
                          </a:solidFill>
                        </a:rPr>
                        <a:t>Create an individual, optimized host Web page for each image</a:t>
                      </a:r>
                    </a:p>
                    <a:p>
                      <a:pPr marL="800100" lvl="1" indent="-342900">
                        <a:buFont typeface="Arial" pitchFamily="34" charset="0"/>
                        <a:buChar char="•"/>
                      </a:pPr>
                      <a:r>
                        <a:rPr lang="en-US" sz="1200" b="0" baseline="0" dirty="0" smtClean="0">
                          <a:solidFill>
                            <a:schemeClr val="tx1"/>
                          </a:solidFill>
                        </a:rPr>
                        <a:t>The host Web page URL should be keyword phrase-rich (e.g., olay.com/images/skin-care-routine.jpg)</a:t>
                      </a: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Optimized Content – </a:t>
                      </a:r>
                      <a:r>
                        <a:rPr lang="en-US" sz="1200" b="0" baseline="0" dirty="0" smtClean="0">
                          <a:solidFill>
                            <a:schemeClr val="tx1"/>
                          </a:solidFill>
                        </a:rPr>
                        <a:t>Include keyword phrase-rich, text-based content that describes the theme of the image on the host Web page. </a:t>
                      </a:r>
                      <a:r>
                        <a:rPr lang="en-US" sz="1200" b="1" baseline="0" dirty="0" smtClean="0">
                          <a:solidFill>
                            <a:schemeClr val="tx1"/>
                          </a:solidFill>
                          <a:hlinkClick r:id="" action="ppaction://noaction"/>
                        </a:rPr>
                        <a:t>Website Content Best Practices</a:t>
                      </a:r>
                      <a:r>
                        <a:rPr lang="en-US" sz="1200" b="0" baseline="0" dirty="0" smtClean="0">
                          <a:solidFill>
                            <a:schemeClr val="tx1"/>
                          </a:solidFill>
                        </a:rPr>
                        <a:t>.</a:t>
                      </a: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Format – </a:t>
                      </a:r>
                      <a:r>
                        <a:rPr lang="en-US" sz="1200" b="0" baseline="0" dirty="0" smtClean="0">
                          <a:solidFill>
                            <a:schemeClr val="tx1"/>
                          </a:solidFill>
                        </a:rPr>
                        <a:t>Save all files as .jpg.</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Meta Data – </a:t>
                      </a:r>
                      <a:r>
                        <a:rPr lang="en-US" sz="1200" b="0" baseline="0" dirty="0" smtClean="0">
                          <a:solidFill>
                            <a:schemeClr val="tx1"/>
                          </a:solidFill>
                        </a:rPr>
                        <a:t>Include keyword phrase-rich meta data on each individual image host URL. </a:t>
                      </a:r>
                      <a:r>
                        <a:rPr lang="en-US" sz="1200" b="1" baseline="0" dirty="0" smtClean="0">
                          <a:solidFill>
                            <a:schemeClr val="tx1"/>
                          </a:solidFill>
                          <a:hlinkClick r:id="" action="ppaction://noaction"/>
                        </a:rPr>
                        <a:t>Meta Data best practices </a:t>
                      </a:r>
                      <a:endParaRPr lang="en-US" sz="1200" b="0" baseline="0" dirty="0" smtClean="0">
                        <a:solidFill>
                          <a:schemeClr val="tx1"/>
                        </a:solidFill>
                      </a:endParaRP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ALT Tags – </a:t>
                      </a:r>
                      <a:r>
                        <a:rPr lang="en-US" sz="1200" b="0" baseline="0" dirty="0" smtClean="0">
                          <a:solidFill>
                            <a:schemeClr val="tx1"/>
                          </a:solidFill>
                        </a:rPr>
                        <a:t>Use ALT tags for pages that have a mapped gold keyword phrase.</a:t>
                      </a:r>
                    </a:p>
                    <a:p>
                      <a:pPr marL="800100" lvl="1" indent="-342900">
                        <a:buFont typeface="Arial" pitchFamily="34" charset="0"/>
                        <a:buChar char="•"/>
                      </a:pPr>
                      <a:r>
                        <a:rPr lang="en-US" sz="1200" b="0" baseline="0" dirty="0" smtClean="0">
                          <a:solidFill>
                            <a:schemeClr val="tx1"/>
                          </a:solidFill>
                        </a:rPr>
                        <a:t>Use the gold keyword phrase as the ALT tag of each image.</a:t>
                      </a:r>
                      <a:endParaRPr lang="en-US" sz="1200" b="1" baseline="0" dirty="0" smtClean="0">
                        <a:solidFill>
                          <a:schemeClr val="tx1"/>
                        </a:solidFill>
                      </a:endParaRPr>
                    </a:p>
                    <a:p>
                      <a:pPr marL="342900" lvl="0" indent="-342900">
                        <a:buFont typeface="Arial" pitchFamily="34" charset="0"/>
                        <a:buChar char="•"/>
                      </a:pPr>
                      <a:endParaRPr lang="en-US" sz="800" b="1"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Name – </a:t>
                      </a:r>
                      <a:r>
                        <a:rPr lang="en-US" sz="1200" b="0" baseline="0" dirty="0" smtClean="0">
                          <a:solidFill>
                            <a:schemeClr val="tx1"/>
                          </a:solidFill>
                        </a:rPr>
                        <a:t>Use the priority keyword phrase in the image file name.</a:t>
                      </a:r>
                    </a:p>
                    <a:p>
                      <a:pPr marL="800100" lvl="1" indent="-342900">
                        <a:buFont typeface="Arial" pitchFamily="34" charset="0"/>
                        <a:buChar char="•"/>
                      </a:pPr>
                      <a:r>
                        <a:rPr lang="en-US" sz="1200" b="0" baseline="0" dirty="0" smtClean="0">
                          <a:solidFill>
                            <a:schemeClr val="tx1"/>
                          </a:solidFill>
                        </a:rPr>
                        <a:t>Ex. skin-care-product.jpg</a:t>
                      </a:r>
                    </a:p>
                    <a:p>
                      <a:pPr marL="800100" lvl="1" indent="-342900">
                        <a:buFont typeface="Arial" pitchFamily="34" charset="0"/>
                        <a:buChar char="•"/>
                      </a:pPr>
                      <a:endParaRPr lang="en-US" sz="1200" b="0" baseline="0" dirty="0" smtClean="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baseline="0" dirty="0" smtClean="0">
                          <a:solidFill>
                            <a:schemeClr val="tx1"/>
                          </a:solidFill>
                        </a:rPr>
                        <a:t>Keyword Placement -  </a:t>
                      </a:r>
                      <a:r>
                        <a:rPr lang="en-US" sz="1200" b="0" baseline="0" dirty="0" smtClean="0">
                          <a:solidFill>
                            <a:schemeClr val="tx1"/>
                          </a:solidFill>
                        </a:rPr>
                        <a:t>Place the primary keyword phrase towards the beginning of the file name.</a:t>
                      </a:r>
                    </a:p>
                    <a:p>
                      <a:pPr marL="800100" lvl="1" indent="-342900">
                        <a:buFont typeface="Arial" pitchFamily="34" charset="0"/>
                        <a:buChar char="•"/>
                      </a:pPr>
                      <a:endParaRPr lang="en-US" sz="1200" b="0" baseline="0" dirty="0" smtClean="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baseline="0" dirty="0" smtClean="0">
                          <a:solidFill>
                            <a:schemeClr val="tx1"/>
                          </a:solidFill>
                        </a:rPr>
                        <a:t>File Size – </a:t>
                      </a:r>
                      <a:r>
                        <a:rPr lang="en-US" sz="1200" b="0" baseline="0" dirty="0" smtClean="0">
                          <a:solidFill>
                            <a:schemeClr val="tx1"/>
                          </a:solidFill>
                        </a:rPr>
                        <a:t>Ensure all high-level, priority images have a dimension of over 400 pixels.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b="0" baseline="0" dirty="0" smtClean="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1" baseline="0" dirty="0" smtClean="0">
                          <a:solidFill>
                            <a:schemeClr val="tx1"/>
                          </a:solidFill>
                        </a:rPr>
                        <a:t>Linking – </a:t>
                      </a:r>
                      <a:r>
                        <a:rPr lang="en-US" sz="1200" b="0" baseline="0" dirty="0" smtClean="0">
                          <a:solidFill>
                            <a:schemeClr val="tx1"/>
                          </a:solidFill>
                        </a:rPr>
                        <a:t>Use the priority keyword phrase as the anchor text for all links pointing to the image.</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b="0" baseline="0" dirty="0" smtClean="0">
                        <a:solidFill>
                          <a:schemeClr val="tx1"/>
                        </a:solidFill>
                      </a:endParaRPr>
                    </a:p>
                    <a:p>
                      <a:pPr marL="342900" lvl="0" indent="-342900">
                        <a:buFont typeface="Arial" pitchFamily="34" charset="0"/>
                        <a:buChar char="•"/>
                      </a:pPr>
                      <a:endParaRPr lang="en-US" sz="1200" b="1"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800100" lvl="1" indent="-342900">
                        <a:buFont typeface="Arial" pitchFamily="34" charset="0"/>
                        <a:buChar char="•"/>
                      </a:pPr>
                      <a:endParaRPr lang="en-US" sz="1200" b="1"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2438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152400" y="3352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152400" y="2971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152400" y="4800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152400" y="3733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1" name="Straight Connector 30"/>
          <p:cNvCxnSpPr/>
          <p:nvPr/>
        </p:nvCxnSpPr>
        <p:spPr bwMode="auto">
          <a:xfrm>
            <a:off x="152400" y="4267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5" name="TextBox 14"/>
          <p:cNvSpPr txBox="1"/>
          <p:nvPr/>
        </p:nvSpPr>
        <p:spPr>
          <a:xfrm>
            <a:off x="304800" y="762000"/>
            <a:ext cx="8458200" cy="738664"/>
          </a:xfrm>
          <a:prstGeom prst="rect">
            <a:avLst/>
          </a:prstGeom>
          <a:noFill/>
        </p:spPr>
        <p:txBody>
          <a:bodyPr wrap="square" rtlCol="0">
            <a:spAutoFit/>
          </a:bodyPr>
          <a:lstStyle/>
          <a:p>
            <a:pPr fontAlgn="auto">
              <a:spcBef>
                <a:spcPts val="0"/>
              </a:spcBef>
              <a:spcAft>
                <a:spcPts val="0"/>
              </a:spcAft>
            </a:pPr>
            <a:r>
              <a:rPr lang="en-US" dirty="0" smtClean="0">
                <a:solidFill>
                  <a:srgbClr val="000000">
                    <a:lumMod val="65000"/>
                    <a:lumOff val="35000"/>
                  </a:srgbClr>
                </a:solidFill>
                <a:latin typeface="Calibri"/>
                <a:cs typeface="Arial" pitchFamily="34" charset="0"/>
              </a:rPr>
              <a:t>When optimizing images for search, Olay should focus on high-level, priority images on landing pages mapped to gold keywords. Implementing the following best practices will increase the possibility of Olay images ranking organically. </a:t>
            </a:r>
          </a:p>
        </p:txBody>
      </p:sp>
      <p:cxnSp>
        <p:nvCxnSpPr>
          <p:cNvPr id="18" name="Straight Connector 17"/>
          <p:cNvCxnSpPr/>
          <p:nvPr/>
        </p:nvCxnSpPr>
        <p:spPr bwMode="auto">
          <a:xfrm>
            <a:off x="152400" y="5257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152400" y="5562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152400" y="5943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Offsite Image Optimization</a:t>
            </a:r>
            <a:endParaRPr lang="en-US" sz="3000" dirty="0"/>
          </a:p>
        </p:txBody>
      </p:sp>
      <p:sp>
        <p:nvSpPr>
          <p:cNvPr id="6" name="Rounded Rectangle 5"/>
          <p:cNvSpPr/>
          <p:nvPr/>
        </p:nvSpPr>
        <p:spPr bwMode="auto">
          <a:xfrm>
            <a:off x="228600" y="1828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Offsite Image Submission Best Practices</a:t>
            </a:r>
          </a:p>
        </p:txBody>
      </p:sp>
      <p:graphicFrame>
        <p:nvGraphicFramePr>
          <p:cNvPr id="10" name="Table 9"/>
          <p:cNvGraphicFramePr>
            <a:graphicFrameLocks noGrp="1"/>
          </p:cNvGraphicFramePr>
          <p:nvPr/>
        </p:nvGraphicFramePr>
        <p:xfrm>
          <a:off x="304800" y="2438400"/>
          <a:ext cx="8610599" cy="335280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Title &amp; Descriptions – </a:t>
                      </a:r>
                      <a:r>
                        <a:rPr lang="en-US" sz="1200" b="0" baseline="0" dirty="0" smtClean="0">
                          <a:solidFill>
                            <a:schemeClr val="tx1"/>
                          </a:solidFill>
                        </a:rPr>
                        <a:t>Incorporate keyword phrase-rich titles and detailed descriptions of each image submitted.</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Tags – </a:t>
                      </a:r>
                      <a:r>
                        <a:rPr lang="en-US" sz="1200" b="0" baseline="0" dirty="0" smtClean="0">
                          <a:solidFill>
                            <a:schemeClr val="tx1"/>
                          </a:solidFill>
                        </a:rPr>
                        <a:t>Include keyword phrase-rich tags for each image submitted.</a:t>
                      </a:r>
                    </a:p>
                    <a:p>
                      <a:pPr marL="800100" lvl="1" indent="-342900">
                        <a:buFont typeface="Arial" pitchFamily="34" charset="0"/>
                        <a:buChar char="•"/>
                      </a:pPr>
                      <a:r>
                        <a:rPr lang="en-US" sz="1200" b="0" baseline="0" dirty="0" smtClean="0">
                          <a:solidFill>
                            <a:schemeClr val="tx1"/>
                          </a:solidFill>
                        </a:rPr>
                        <a:t>The more accurate the tags are to the theme of the image, the easier it is for users to find what they are looking for.</a:t>
                      </a:r>
                    </a:p>
                    <a:p>
                      <a:pPr marL="800100" lvl="1" indent="-342900">
                        <a:buFont typeface="Arial" pitchFamily="34" charset="0"/>
                        <a:buChar char="•"/>
                      </a:pPr>
                      <a:r>
                        <a:rPr lang="en-US" sz="1200" b="0" baseline="0" dirty="0" err="1" smtClean="0">
                          <a:solidFill>
                            <a:schemeClr val="tx1"/>
                          </a:solidFill>
                        </a:rPr>
                        <a:t>Flickr</a:t>
                      </a:r>
                      <a:r>
                        <a:rPr lang="en-US" sz="1200" b="0" baseline="0" dirty="0" smtClean="0">
                          <a:solidFill>
                            <a:schemeClr val="tx1"/>
                          </a:solidFill>
                        </a:rPr>
                        <a:t> has a 75 tag maximum per image.</a:t>
                      </a:r>
                    </a:p>
                    <a:p>
                      <a:pPr marL="800100" lvl="1" indent="-342900">
                        <a:buFont typeface="Arial" pitchFamily="34" charset="0"/>
                        <a:buChar char="•"/>
                      </a:pPr>
                      <a:endParaRPr lang="en-US" sz="1200" b="0" baseline="0" dirty="0" smtClean="0">
                        <a:solidFill>
                          <a:schemeClr val="tx1"/>
                        </a:solidFill>
                      </a:endParaRPr>
                    </a:p>
                    <a:p>
                      <a:pPr marL="800100" lvl="1"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File Format – </a:t>
                      </a:r>
                      <a:r>
                        <a:rPr lang="en-US" sz="1200" b="0" baseline="0" dirty="0" smtClean="0">
                          <a:solidFill>
                            <a:schemeClr val="tx1"/>
                          </a:solidFill>
                        </a:rPr>
                        <a:t>Save all files as .jpg.</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800" b="0" baseline="0" dirty="0" smtClean="0">
                        <a:solidFill>
                          <a:schemeClr val="tx1"/>
                        </a:solidFill>
                      </a:endParaRPr>
                    </a:p>
                    <a:p>
                      <a:pPr marL="342900" lvl="0" indent="-342900">
                        <a:buFont typeface="Arial" pitchFamily="34" charset="0"/>
                        <a:buChar char="•"/>
                      </a:pPr>
                      <a:r>
                        <a:rPr lang="en-US" sz="1400" b="1" baseline="0" dirty="0" smtClean="0">
                          <a:solidFill>
                            <a:schemeClr val="tx1"/>
                          </a:solidFill>
                        </a:rPr>
                        <a:t>Website Guidelines - </a:t>
                      </a:r>
                      <a:r>
                        <a:rPr lang="en-US" sz="1200" b="0" baseline="0" dirty="0" smtClean="0">
                          <a:solidFill>
                            <a:schemeClr val="tx1"/>
                          </a:solidFill>
                        </a:rPr>
                        <a:t> Follow the guidelines of each file sharing website</a:t>
                      </a:r>
                    </a:p>
                    <a:p>
                      <a:pPr marL="800100" lvl="1" indent="-342900">
                        <a:buFont typeface="Arial" pitchFamily="34" charset="0"/>
                        <a:buChar char="•"/>
                      </a:pPr>
                      <a:r>
                        <a:rPr lang="en-US" sz="1200" b="0" baseline="0" dirty="0" err="1" smtClean="0">
                          <a:solidFill>
                            <a:schemeClr val="tx1"/>
                          </a:solidFill>
                        </a:rPr>
                        <a:t>Flikr</a:t>
                      </a:r>
                      <a:r>
                        <a:rPr lang="en-US" sz="1200" b="0" baseline="0" dirty="0" smtClean="0">
                          <a:solidFill>
                            <a:schemeClr val="tx1"/>
                          </a:solidFill>
                        </a:rPr>
                        <a:t> has limits on image file size unless utilizing a pro account (paid account)</a:t>
                      </a:r>
                    </a:p>
                    <a:p>
                      <a:pPr marL="1257300" lvl="2" indent="-342900">
                        <a:buFont typeface="Arial" pitchFamily="34" charset="0"/>
                        <a:buChar char="•"/>
                      </a:pPr>
                      <a:r>
                        <a:rPr lang="en-US" sz="1200" b="0" baseline="0" dirty="0" smtClean="0">
                          <a:solidFill>
                            <a:schemeClr val="tx1"/>
                          </a:solidFill>
                        </a:rPr>
                        <a:t>The largest an image can be is 500 pixels</a:t>
                      </a:r>
                    </a:p>
                    <a:p>
                      <a:pPr marL="1257300" lvl="2" indent="-342900">
                        <a:buFont typeface="Arial" pitchFamily="34" charset="0"/>
                        <a:buChar char="•"/>
                      </a:pPr>
                      <a:r>
                        <a:rPr lang="en-US" sz="1200" b="0" baseline="0" dirty="0" smtClean="0">
                          <a:solidFill>
                            <a:schemeClr val="tx1"/>
                          </a:solidFill>
                        </a:rPr>
                        <a:t>Pro account holders can use the original size of the image</a:t>
                      </a:r>
                    </a:p>
                    <a:p>
                      <a:pPr marL="342900" lvl="0" indent="-342900">
                        <a:buFont typeface="Arial" pitchFamily="34" charset="0"/>
                        <a:buChar char="•"/>
                      </a:pPr>
                      <a:endParaRPr lang="en-US" sz="1200" b="0" baseline="0" dirty="0" smtClean="0">
                        <a:solidFill>
                          <a:schemeClr val="tx1"/>
                        </a:solidFill>
                      </a:endParaRPr>
                    </a:p>
                    <a:p>
                      <a:pPr marL="342900" lvl="0" indent="-342900">
                        <a:buFont typeface="Arial" pitchFamily="34" charset="0"/>
                        <a:buChar char="•"/>
                      </a:pPr>
                      <a:endParaRPr lang="en-US" sz="1400" b="1" baseline="0" dirty="0" smtClean="0">
                        <a:solidFill>
                          <a:schemeClr val="tx1"/>
                        </a:solidFill>
                      </a:endParaRPr>
                    </a:p>
                    <a:p>
                      <a:pPr marL="342900" lvl="0" indent="-342900">
                        <a:buFont typeface="Arial" pitchFamily="34" charset="0"/>
                        <a:buChar char="•"/>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2819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152400" y="52578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152400" y="3657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152400" y="42672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0" name="TextBox 19"/>
          <p:cNvSpPr txBox="1"/>
          <p:nvPr/>
        </p:nvSpPr>
        <p:spPr>
          <a:xfrm>
            <a:off x="304800" y="838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Similar to submitting videos to third-party sites, when submitting images to sites like Flickr and Photobucket it is important to understand what users are looking for within specific categories when they search. Below are best practices for submitting images to third-party sites.</a:t>
            </a:r>
            <a:endParaRPr lang="en-US" dirty="0">
              <a:latin typeface="Calibri"/>
              <a:cs typeface="Arial" pitchFamily="34" charset="0"/>
            </a:endParaRPr>
          </a:p>
        </p:txBody>
      </p:sp>
    </p:spTree>
  </p:cSld>
  <p:clrMapOvr>
    <a:masterClrMapping/>
  </p:clrMapOvr>
  <p:transition spd="med"/>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259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Digital Asset Next Steps</a:t>
            </a:r>
            <a:endParaRPr lang="en-US" sz="3000" dirty="0"/>
          </a:p>
        </p:txBody>
      </p:sp>
      <p:sp>
        <p:nvSpPr>
          <p:cNvPr id="6" name="Rounded Rectangle 5"/>
          <p:cNvSpPr/>
          <p:nvPr/>
        </p:nvSpPr>
        <p:spPr bwMode="auto">
          <a:xfrm>
            <a:off x="228600" y="14478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Video Asset Optimization</a:t>
            </a:r>
          </a:p>
        </p:txBody>
      </p:sp>
      <p:graphicFrame>
        <p:nvGraphicFramePr>
          <p:cNvPr id="10" name="Table 9"/>
          <p:cNvGraphicFramePr>
            <a:graphicFrameLocks noGrp="1"/>
          </p:cNvGraphicFramePr>
          <p:nvPr/>
        </p:nvGraphicFramePr>
        <p:xfrm>
          <a:off x="304800" y="1905000"/>
          <a:ext cx="8610599" cy="198120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On-Site Optimization</a:t>
                      </a:r>
                    </a:p>
                    <a:p>
                      <a:pPr marL="800100" lvl="1" indent="-342900">
                        <a:buFont typeface="Arial" pitchFamily="34" charset="0"/>
                        <a:buChar char="•"/>
                      </a:pPr>
                      <a:r>
                        <a:rPr lang="en-US" sz="1200" b="0" baseline="0" dirty="0" smtClean="0">
                          <a:solidFill>
                            <a:schemeClr val="tx1"/>
                          </a:solidFill>
                        </a:rPr>
                        <a:t>Implement individual keyword phrase-rich video host URLs, meta data, text-based content, headers, and file names.</a:t>
                      </a:r>
                    </a:p>
                    <a:p>
                      <a:pPr marL="800100" lvl="1" indent="-342900">
                        <a:buFont typeface="Arial" pitchFamily="34" charset="0"/>
                        <a:buChar char="•"/>
                      </a:pPr>
                      <a:r>
                        <a:rPr lang="en-US" sz="1200" b="0" baseline="0" dirty="0" smtClean="0">
                          <a:solidFill>
                            <a:schemeClr val="tx1"/>
                          </a:solidFill>
                        </a:rPr>
                        <a:t>Include text-based, keyword phrase-rich transcripts for each video.</a:t>
                      </a:r>
                    </a:p>
                    <a:p>
                      <a:pPr marL="800100" lvl="1" indent="-342900">
                        <a:buFont typeface="Arial" pitchFamily="34" charset="0"/>
                        <a:buChar char="•"/>
                      </a:pPr>
                      <a:r>
                        <a:rPr lang="en-US" sz="1200" b="0" baseline="0" dirty="0" smtClean="0">
                          <a:solidFill>
                            <a:schemeClr val="tx1"/>
                          </a:solidFill>
                        </a:rPr>
                        <a:t>Link to and from other pages of relevant content within the Olay Website.</a:t>
                      </a:r>
                    </a:p>
                    <a:p>
                      <a:pPr marL="800100" lvl="1" indent="-342900">
                        <a:buFont typeface="Arial" pitchFamily="34" charset="0"/>
                        <a:buChar char="•"/>
                      </a:pPr>
                      <a:r>
                        <a:rPr lang="en-US" sz="1200" b="0" baseline="0" dirty="0" smtClean="0">
                          <a:solidFill>
                            <a:schemeClr val="tx1"/>
                          </a:solidFill>
                        </a:rPr>
                        <a:t>Utilize watermark content.</a:t>
                      </a:r>
                    </a:p>
                    <a:p>
                      <a:pPr marL="342900" lvl="0" indent="-342900">
                        <a:buFont typeface="Arial" pitchFamily="34" charset="0"/>
                        <a:buChar char="•"/>
                      </a:pPr>
                      <a:r>
                        <a:rPr lang="en-US" sz="1400" b="1" baseline="0" dirty="0" smtClean="0">
                          <a:solidFill>
                            <a:schemeClr val="tx1"/>
                          </a:solidFill>
                        </a:rPr>
                        <a:t>Off-Site Optimization</a:t>
                      </a:r>
                    </a:p>
                    <a:p>
                      <a:pPr marL="800100" lvl="1" indent="-342900">
                        <a:buFont typeface="Arial" pitchFamily="34" charset="0"/>
                        <a:buChar char="•"/>
                      </a:pPr>
                      <a:r>
                        <a:rPr lang="en-US" sz="1200" b="0" baseline="0" dirty="0" smtClean="0">
                          <a:solidFill>
                            <a:schemeClr val="tx1"/>
                          </a:solidFill>
                        </a:rPr>
                        <a:t>Incorporate keyword phrase-rich titles, descriptions, and tags.</a:t>
                      </a:r>
                    </a:p>
                    <a:p>
                      <a:pPr marL="800100" lvl="1" indent="-342900">
                        <a:buFont typeface="Arial" pitchFamily="34" charset="0"/>
                        <a:buChar char="•"/>
                      </a:pPr>
                      <a:r>
                        <a:rPr lang="en-US" sz="1200" b="0" baseline="0" dirty="0" smtClean="0">
                          <a:solidFill>
                            <a:schemeClr val="tx1"/>
                          </a:solidFill>
                        </a:rPr>
                        <a:t>Format the videos at 640 x 480 resolution.</a:t>
                      </a:r>
                    </a:p>
                    <a:p>
                      <a:pPr marL="800100" lvl="1" indent="-342900">
                        <a:buFont typeface="Arial" pitchFamily="34" charset="0"/>
                        <a:buChar char="•"/>
                      </a:pPr>
                      <a:r>
                        <a:rPr lang="en-US" sz="1200" b="0" baseline="0" dirty="0" smtClean="0">
                          <a:solidFill>
                            <a:schemeClr val="tx1"/>
                          </a:solidFill>
                        </a:rPr>
                        <a:t>Include closed captioning and subtitles.</a:t>
                      </a:r>
                    </a:p>
                    <a:p>
                      <a:pPr marL="800100" lvl="1" indent="-342900">
                        <a:buFont typeface="Arial" pitchFamily="34" charset="0"/>
                        <a:buChar char="•"/>
                      </a:pPr>
                      <a:r>
                        <a:rPr lang="en-US" sz="1200" b="0" baseline="0" dirty="0" smtClean="0">
                          <a:solidFill>
                            <a:schemeClr val="tx1"/>
                          </a:solidFill>
                        </a:rPr>
                        <a:t>Follow each search engine video guidelines listed in this document.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cxnSp>
        <p:nvCxnSpPr>
          <p:cNvPr id="12" name="Straight Connector 11"/>
          <p:cNvCxnSpPr/>
          <p:nvPr/>
        </p:nvCxnSpPr>
        <p:spPr bwMode="auto">
          <a:xfrm>
            <a:off x="228600" y="2895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152400" y="5943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152400" y="40386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0" name="TextBox 19"/>
          <p:cNvSpPr txBox="1"/>
          <p:nvPr/>
        </p:nvSpPr>
        <p:spPr>
          <a:xfrm>
            <a:off x="304800" y="838200"/>
            <a:ext cx="8534400" cy="523220"/>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By leveraging images and videos, Olay could potentially gain rankings, and therefore traffic, from images and videos appearing alongside search results in the major search engines as well as from vertical search. </a:t>
            </a:r>
            <a:endParaRPr lang="en-US" dirty="0">
              <a:latin typeface="Calibri"/>
              <a:cs typeface="Arial" pitchFamily="34" charset="0"/>
            </a:endParaRPr>
          </a:p>
        </p:txBody>
      </p:sp>
      <p:cxnSp>
        <p:nvCxnSpPr>
          <p:cNvPr id="17" name="Straight Connector 16"/>
          <p:cNvCxnSpPr/>
          <p:nvPr/>
        </p:nvCxnSpPr>
        <p:spPr bwMode="auto">
          <a:xfrm>
            <a:off x="152400" y="5334000"/>
            <a:ext cx="8305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1" name="Rounded Rectangle 20"/>
          <p:cNvSpPr/>
          <p:nvPr/>
        </p:nvSpPr>
        <p:spPr bwMode="auto">
          <a:xfrm>
            <a:off x="152400" y="3886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Image Asset Optimization</a:t>
            </a:r>
          </a:p>
        </p:txBody>
      </p:sp>
      <p:graphicFrame>
        <p:nvGraphicFramePr>
          <p:cNvPr id="23" name="Table 22"/>
          <p:cNvGraphicFramePr>
            <a:graphicFrameLocks noGrp="1"/>
          </p:cNvGraphicFramePr>
          <p:nvPr/>
        </p:nvGraphicFramePr>
        <p:xfrm>
          <a:off x="228600" y="4343400"/>
          <a:ext cx="8610599" cy="1615440"/>
        </p:xfrm>
        <a:graphic>
          <a:graphicData uri="http://schemas.openxmlformats.org/drawingml/2006/table">
            <a:tbl>
              <a:tblPr firstRow="1" bandRow="1">
                <a:tableStyleId>{5C22544A-7EE6-4342-B048-85BDC9FD1C3A}</a:tableStyleId>
              </a:tblPr>
              <a:tblGrid>
                <a:gridCol w="8206617"/>
                <a:gridCol w="403982"/>
              </a:tblGrid>
              <a:tr h="217796">
                <a:tc>
                  <a:txBody>
                    <a:bodyPr/>
                    <a:lstStyle/>
                    <a:p>
                      <a:pPr marL="342900" lvl="0" indent="-342900">
                        <a:buFont typeface="Arial" pitchFamily="34" charset="0"/>
                        <a:buChar char="•"/>
                      </a:pPr>
                      <a:r>
                        <a:rPr lang="en-US" sz="1400" b="1" baseline="0" dirty="0" smtClean="0">
                          <a:solidFill>
                            <a:schemeClr val="tx1"/>
                          </a:solidFill>
                        </a:rPr>
                        <a:t>On-Site Optimization</a:t>
                      </a:r>
                    </a:p>
                    <a:p>
                      <a:pPr marL="800100" lvl="1" indent="-342900">
                        <a:buFont typeface="Arial" pitchFamily="34" charset="0"/>
                        <a:buChar char="•"/>
                      </a:pPr>
                      <a:r>
                        <a:rPr lang="en-US" sz="1200" b="0" baseline="0" dirty="0" smtClean="0">
                          <a:solidFill>
                            <a:schemeClr val="tx1"/>
                          </a:solidFill>
                        </a:rPr>
                        <a:t>Implement keyword phrase-rich images, image host URLs, and image host URL meta data.</a:t>
                      </a:r>
                    </a:p>
                    <a:p>
                      <a:pPr marL="800100" lvl="1" indent="-342900">
                        <a:buFont typeface="Arial" pitchFamily="34" charset="0"/>
                        <a:buChar char="•"/>
                      </a:pPr>
                      <a:r>
                        <a:rPr lang="en-US" sz="1200" b="0" baseline="0" dirty="0" smtClean="0">
                          <a:solidFill>
                            <a:schemeClr val="tx1"/>
                          </a:solidFill>
                        </a:rPr>
                        <a:t>Include text-based, keyword phrase-rich content that describes the image – Saved as a .jpg.</a:t>
                      </a:r>
                    </a:p>
                    <a:p>
                      <a:pPr marL="800100" lvl="1" indent="-342900">
                        <a:buFont typeface="Arial" pitchFamily="34" charset="0"/>
                        <a:buChar char="•"/>
                      </a:pPr>
                      <a:r>
                        <a:rPr lang="en-US" sz="1200" b="0" baseline="0" dirty="0" smtClean="0">
                          <a:solidFill>
                            <a:schemeClr val="tx1"/>
                          </a:solidFill>
                        </a:rPr>
                        <a:t>Include the keyword phrase in the image file name and ALT tag.</a:t>
                      </a:r>
                    </a:p>
                    <a:p>
                      <a:pPr marL="800100" lvl="1" indent="-342900">
                        <a:buFont typeface="Arial" pitchFamily="34" charset="0"/>
                        <a:buChar char="•"/>
                      </a:pPr>
                      <a:r>
                        <a:rPr lang="en-US" sz="1200" b="0" baseline="0" dirty="0" smtClean="0">
                          <a:solidFill>
                            <a:schemeClr val="tx1"/>
                          </a:solidFill>
                        </a:rPr>
                        <a:t>Ensure all high-level, priority images have a dimension of over 400 pixels.</a:t>
                      </a:r>
                    </a:p>
                    <a:p>
                      <a:pPr marL="342900" lvl="0" indent="-342900">
                        <a:buFont typeface="Arial" pitchFamily="34" charset="0"/>
                        <a:buChar char="•"/>
                      </a:pPr>
                      <a:r>
                        <a:rPr lang="en-US" sz="1400" b="1" baseline="0" dirty="0" smtClean="0">
                          <a:solidFill>
                            <a:schemeClr val="tx1"/>
                          </a:solidFill>
                        </a:rPr>
                        <a:t>Off-Site Optimization</a:t>
                      </a:r>
                    </a:p>
                    <a:p>
                      <a:pPr marL="800100" lvl="1" indent="-342900">
                        <a:buFont typeface="Arial" pitchFamily="34" charset="0"/>
                        <a:buChar char="•"/>
                      </a:pPr>
                      <a:r>
                        <a:rPr lang="en-US" sz="1200" b="0" baseline="0" dirty="0" smtClean="0">
                          <a:solidFill>
                            <a:schemeClr val="tx1"/>
                          </a:solidFill>
                        </a:rPr>
                        <a:t>Incorporate keyword phrase-rich titles, descriptions, and tags for each image.</a:t>
                      </a:r>
                    </a:p>
                    <a:p>
                      <a:pPr marL="800100" lvl="1" indent="-342900">
                        <a:buFont typeface="Arial" pitchFamily="34" charset="0"/>
                        <a:buChar char="•"/>
                      </a:pPr>
                      <a:r>
                        <a:rPr lang="en-US" sz="1200" b="0" baseline="0" dirty="0" smtClean="0">
                          <a:solidFill>
                            <a:schemeClr val="tx1"/>
                          </a:solidFill>
                        </a:rPr>
                        <a:t>Follow guidelines set by each file sharing website.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itchFamily="34" charset="0"/>
                        <a:buNone/>
                      </a:pPr>
                      <a:endParaRPr lang="en-US" sz="1200" b="0" baseline="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 Search Toolkit for Additional Reference</a:t>
            </a:r>
            <a:endParaRPr lang="en-US" dirty="0"/>
          </a:p>
        </p:txBody>
      </p:sp>
      <p:sp>
        <p:nvSpPr>
          <p:cNvPr id="3" name="Content Placeholder 2"/>
          <p:cNvSpPr>
            <a:spLocks noGrp="1"/>
          </p:cNvSpPr>
          <p:nvPr>
            <p:ph idx="1"/>
          </p:nvPr>
        </p:nvSpPr>
        <p:spPr/>
        <p:txBody>
          <a:bodyPr/>
          <a:lstStyle/>
          <a:p>
            <a:pPr>
              <a:buClrTx/>
              <a:buFont typeface="Arial" pitchFamily="34" charset="0"/>
              <a:buChar char="•"/>
            </a:pPr>
            <a:r>
              <a:rPr lang="en-US" dirty="0" smtClean="0"/>
              <a:t>Gold Keyword Best Practices and Development Tool (</a:t>
            </a:r>
            <a:r>
              <a:rPr lang="en-US" dirty="0" smtClean="0">
                <a:hlinkClick r:id="rId2" action="ppaction://hlinksldjump"/>
              </a:rPr>
              <a:t>click here</a:t>
            </a:r>
            <a:r>
              <a:rPr lang="en-US" dirty="0" smtClean="0"/>
              <a:t>)</a:t>
            </a:r>
            <a:endParaRPr lang="en-US" dirty="0"/>
          </a:p>
        </p:txBody>
      </p:sp>
      <p:sp>
        <p:nvSpPr>
          <p:cNvPr id="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7" name="Chevron 6"/>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Gold Keywords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Search Mart</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261</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SearchMart?</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managing the Olay SearchMart account. It is imperative that the search agency understand how to use SearchMart for monitoring the effectiveness of the organic search campaign, providing recommendations for optimizing the organic search campaign, and analyzing performance of the organic search campaign. The search agency should also understand how to set up a SearchMart account, how to upload gold keywords &amp; PLPs, how to upload the Olay sitemap.gz file, and who to contact for SearchMart uploads, questions, or concerns.</a:t>
            </a:r>
          </a:p>
          <a:p>
            <a:pPr marL="0" indent="0">
              <a:spcBef>
                <a:spcPts val="0"/>
              </a:spcBef>
            </a:pPr>
            <a:endParaRPr lang="en-US" sz="6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why SearchMart is important, what reporting metrics come from SearchMart and how they apply to Olay, and what value SearchMart provides to the Olay organic search campaign success.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2362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3200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SearchMart</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SearchMart</a:t>
            </a:r>
            <a:r>
              <a:rPr lang="en-US" sz="1400" dirty="0" smtClean="0">
                <a:latin typeface="+mn-lt"/>
              </a:rPr>
              <a:t>: SearchMart homepage, where to look, and how to begin.</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Getting Started</a:t>
            </a:r>
            <a:r>
              <a:rPr lang="en-US" sz="1400" dirty="0" smtClean="0">
                <a:latin typeface="+mn-lt"/>
              </a:rPr>
              <a:t>:</a:t>
            </a:r>
            <a:r>
              <a:rPr lang="en-US" sz="1800" b="1" dirty="0" smtClean="0">
                <a:latin typeface="+mn-lt"/>
              </a:rPr>
              <a:t> </a:t>
            </a:r>
            <a:r>
              <a:rPr lang="en-US" sz="1400" dirty="0" smtClean="0">
                <a:latin typeface="+mn-lt"/>
              </a:rPr>
              <a:t>Steps for uploading the gold keyword/PLP list, the Sitemap.gz file, &amp; who to contact.</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Audit Events</a:t>
            </a:r>
            <a:r>
              <a:rPr lang="en-US" sz="1400" dirty="0" smtClean="0"/>
              <a:t>: Overview of the Audit Events Tab &amp; how it applies to Olay.</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Trend Reporting</a:t>
            </a:r>
            <a:r>
              <a:rPr lang="en-US" sz="1400" dirty="0" smtClean="0"/>
              <a:t>: Overview of the Trend Reporting Tab &amp; how it is helpful to the Olay SEO campaign.</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Site Metrics</a:t>
            </a:r>
            <a:r>
              <a:rPr lang="en-US" sz="1300" dirty="0" smtClean="0"/>
              <a:t>: </a:t>
            </a:r>
            <a:r>
              <a:rPr lang="en-US" sz="1400" dirty="0" smtClean="0"/>
              <a:t>Overview of the Site Metrics Tab &amp; how it is helpful to the Olay SEO campaign.</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Site Metrics</a:t>
            </a:r>
            <a:r>
              <a:rPr lang="en-US" sz="1400" dirty="0" smtClean="0"/>
              <a:t>: How to analyze Organic Traffic &amp; PLP Ranking by Engine with Olay US examples.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Site Metrics</a:t>
            </a:r>
            <a:r>
              <a:rPr lang="en-US" sz="1400" dirty="0" smtClean="0"/>
              <a:t>: How to analyze Audit Score, Site Rank, &amp; Gold Keyword Rank with Olay US examples.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Audit Score</a:t>
            </a:r>
            <a:r>
              <a:rPr lang="en-US" sz="1400" dirty="0" smtClean="0"/>
              <a:t>: Overview of the Audit Score Tab &amp; how it is helpful to the Olay SEO campaign.</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3" action="ppaction://hlinksldjump"/>
              </a:rPr>
              <a:t>Technical Audit Score</a:t>
            </a:r>
            <a:r>
              <a:rPr lang="en-US" sz="1400" dirty="0" smtClean="0"/>
              <a:t>: Overview of Technical Audit Score &amp; how it is helpful to the Olay SEO campaign.</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4" action="ppaction://hlinksldjump"/>
              </a:rPr>
              <a:t>Content Audit Score</a:t>
            </a:r>
            <a:r>
              <a:rPr lang="en-US" sz="1400" dirty="0" smtClean="0"/>
              <a:t>: Overview of the Content Audit Score &amp; how it is helpful to the Olay SEO campaign.</a:t>
            </a:r>
          </a:p>
          <a:p>
            <a:pPr marL="0" indent="0">
              <a:spcBef>
                <a:spcPts val="0"/>
              </a:spcBef>
            </a:pPr>
            <a:endParaRPr lang="en-US" sz="600" b="1" dirty="0" smtClean="0"/>
          </a:p>
          <a:p>
            <a:pPr marL="0" indent="0">
              <a:spcBef>
                <a:spcPts val="0"/>
              </a:spcBef>
            </a:pPr>
            <a:r>
              <a:rPr lang="en-US" sz="1800" b="1" dirty="0" smtClean="0">
                <a:hlinkClick r:id="rId15" action="ppaction://hlinksldjump"/>
              </a:rPr>
              <a:t>Link Audit Score</a:t>
            </a:r>
            <a:r>
              <a:rPr lang="en-US" sz="1400" dirty="0" smtClean="0"/>
              <a:t>:</a:t>
            </a:r>
            <a:r>
              <a:rPr lang="en-US" sz="1800" b="1" dirty="0" smtClean="0"/>
              <a:t> </a:t>
            </a:r>
            <a:r>
              <a:rPr lang="en-US" sz="1400" dirty="0" smtClean="0"/>
              <a:t>Overview of Link Audit Score &amp; how it is helpful to the Olay SEO campaign.</a:t>
            </a:r>
          </a:p>
          <a:p>
            <a:pPr marL="0" indent="0">
              <a:spcBef>
                <a:spcPts val="0"/>
              </a:spcBef>
            </a:pPr>
            <a:endParaRPr lang="en-US" sz="6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4419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SearchMart</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Page Audit Score</a:t>
            </a:r>
            <a:r>
              <a:rPr lang="en-US" sz="1400" dirty="0" smtClean="0">
                <a:latin typeface="+mn-lt"/>
              </a:rPr>
              <a:t>: Overview of the Page Audit Score Tab &amp; how it is helpful to the Olay SEO campaign.</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PLP Audit Score</a:t>
            </a:r>
            <a:r>
              <a:rPr lang="en-US" sz="1400" dirty="0" smtClean="0">
                <a:latin typeface="+mn-lt"/>
              </a:rPr>
              <a:t>:</a:t>
            </a:r>
            <a:r>
              <a:rPr lang="en-US" sz="1800" b="1" dirty="0" smtClean="0">
                <a:latin typeface="+mn-lt"/>
              </a:rPr>
              <a:t> </a:t>
            </a:r>
            <a:r>
              <a:rPr lang="en-US" sz="1400" dirty="0" smtClean="0">
                <a:latin typeface="+mn-lt"/>
              </a:rPr>
              <a:t>Example of the Olay US skin care PLP Overall Audit Score.</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PLP Link Audit Score</a:t>
            </a:r>
            <a:r>
              <a:rPr lang="en-US" sz="1400" dirty="0" smtClean="0"/>
              <a:t>: Skin care PLP Link Audit Score example, key takeaways, &amp; next steps.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PLP Content Audit Score</a:t>
            </a:r>
            <a:r>
              <a:rPr lang="en-US" sz="1400" dirty="0" smtClean="0"/>
              <a:t>: Skin care PLP Content Audit Score example, key takeaways, &amp; next steps.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PLP Technical Audit Score</a:t>
            </a:r>
            <a:r>
              <a:rPr lang="en-US" sz="1300" dirty="0" smtClean="0"/>
              <a:t>: </a:t>
            </a:r>
            <a:r>
              <a:rPr lang="en-US" sz="1400" dirty="0" smtClean="0"/>
              <a:t>Skin care PLP Technical Audit Score example, key takeaways, &amp; next steps.</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Gold Keywords</a:t>
            </a:r>
            <a:r>
              <a:rPr lang="en-US" sz="1400" dirty="0" smtClean="0"/>
              <a:t>: Overview of the Gold Keywords Tab &amp; how it is helpful to the Olay SEO campaign.</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Gold Keywords Example</a:t>
            </a:r>
            <a:r>
              <a:rPr lang="en-US" sz="1400" dirty="0" smtClean="0"/>
              <a:t>: How to analyze &amp; gain insight from the Gold Keywords Tab.</a:t>
            </a:r>
            <a:endParaRPr lang="en-US" sz="1800" b="1" dirty="0" smtClean="0"/>
          </a:p>
          <a:p>
            <a:pPr marL="0" indent="0">
              <a:spcBef>
                <a:spcPts val="0"/>
              </a:spcBef>
            </a:pPr>
            <a:endParaRPr lang="en-US" sz="600" b="1" dirty="0" smtClean="0"/>
          </a:p>
          <a:p>
            <a:pPr marL="0" indent="0">
              <a:spcBef>
                <a:spcPts val="0"/>
              </a:spcBef>
            </a:pPr>
            <a:r>
              <a:rPr lang="en-US" sz="1800" b="1" dirty="0" smtClean="0">
                <a:hlinkClick r:id="" action="ppaction://noaction"/>
              </a:rPr>
              <a:t>Olay Global SearchMart</a:t>
            </a:r>
            <a:r>
              <a:rPr lang="en-US" sz="1400" dirty="0" smtClean="0"/>
              <a:t>: How Olay US scores compare to P&amp;G and other Olay Websites. Provides insight</a:t>
            </a:r>
          </a:p>
          <a:p>
            <a:pPr marL="0" indent="0">
              <a:spcBef>
                <a:spcPts val="0"/>
              </a:spcBef>
            </a:pPr>
            <a:r>
              <a:rPr lang="en-US" sz="1400" dirty="0" smtClean="0">
                <a:solidFill>
                  <a:schemeClr val="tx1"/>
                </a:solidFill>
                <a:latin typeface="+mn-lt"/>
                <a:cs typeface="Arial" pitchFamily="34" charset="0"/>
              </a:rPr>
              <a:t>into why the Olay US SearchMart scores are high and why some Olay Websites have below-average scores.</a:t>
            </a: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3962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Platform</a:t>
            </a:r>
            <a:endParaRPr lang="en-US" sz="3000" dirty="0"/>
          </a:p>
        </p:txBody>
      </p:sp>
      <p:pic>
        <p:nvPicPr>
          <p:cNvPr id="9219" name="Picture 3"/>
          <p:cNvPicPr>
            <a:picLocks noChangeAspect="1" noChangeArrowheads="1"/>
          </p:cNvPicPr>
          <p:nvPr/>
        </p:nvPicPr>
        <p:blipFill>
          <a:blip r:embed="rId3" cstate="print"/>
          <a:srcRect/>
          <a:stretch>
            <a:fillRect/>
          </a:stretch>
        </p:blipFill>
        <p:spPr bwMode="auto">
          <a:xfrm>
            <a:off x="228600" y="1066800"/>
            <a:ext cx="8663104" cy="450673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Arrow Connector 13"/>
          <p:cNvCxnSpPr/>
          <p:nvPr/>
        </p:nvCxnSpPr>
        <p:spPr bwMode="auto">
          <a:xfrm flipH="1">
            <a:off x="1219200" y="4267200"/>
            <a:ext cx="12192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1295400" y="3962400"/>
            <a:ext cx="2514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Olay Country Website (e.g. Olay.com-US EN)</a:t>
            </a:r>
          </a:p>
        </p:txBody>
      </p:sp>
      <p:cxnSp>
        <p:nvCxnSpPr>
          <p:cNvPr id="19" name="Straight Arrow Connector 18"/>
          <p:cNvCxnSpPr/>
          <p:nvPr/>
        </p:nvCxnSpPr>
        <p:spPr bwMode="auto">
          <a:xfrm>
            <a:off x="5562600" y="1524000"/>
            <a:ext cx="3048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8" name="Rounded Rectangle 17"/>
          <p:cNvSpPr/>
          <p:nvPr/>
        </p:nvSpPr>
        <p:spPr bwMode="auto">
          <a:xfrm>
            <a:off x="4648200" y="1219200"/>
            <a:ext cx="1524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Date Range</a:t>
            </a:r>
          </a:p>
        </p:txBody>
      </p:sp>
    </p:spTree>
  </p:cSld>
  <p:clrMapOvr>
    <a:masterClrMapping/>
  </p:clrMapOvr>
  <p:transition spd="med"/>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a:t>
            </a:r>
            <a:endParaRPr lang="en-US" sz="3000" dirty="0"/>
          </a:p>
        </p:txBody>
      </p:sp>
      <p:sp>
        <p:nvSpPr>
          <p:cNvPr id="9" name="Rounded Rectangle 8"/>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To Upload Gold Keywords &amp; PLPs</a:t>
            </a:r>
          </a:p>
        </p:txBody>
      </p:sp>
      <p:sp>
        <p:nvSpPr>
          <p:cNvPr id="10" name="TextBox 9"/>
          <p:cNvSpPr txBox="1"/>
          <p:nvPr/>
        </p:nvSpPr>
        <p:spPr>
          <a:xfrm>
            <a:off x="609600" y="1295400"/>
            <a:ext cx="7696200" cy="3539430"/>
          </a:xfrm>
          <a:prstGeom prst="rect">
            <a:avLst/>
          </a:prstGeom>
          <a:noFill/>
        </p:spPr>
        <p:txBody>
          <a:bodyPr wrap="square" rtlCol="0">
            <a:spAutoFit/>
          </a:bodyPr>
          <a:lstStyle/>
          <a:p>
            <a:pPr marL="342900" indent="-342900" fontAlgn="auto">
              <a:spcBef>
                <a:spcPts val="0"/>
              </a:spcBef>
              <a:spcAft>
                <a:spcPts val="0"/>
              </a:spcAft>
              <a:buFont typeface="+mj-lt"/>
              <a:buAutoNum type="arabicPeriod"/>
            </a:pPr>
            <a:r>
              <a:rPr lang="en-US" sz="1600" dirty="0" smtClean="0">
                <a:latin typeface="Calibri"/>
              </a:rPr>
              <a:t>Request a SearchMart Change Order Sheet from </a:t>
            </a:r>
            <a:r>
              <a:rPr lang="en-US" sz="1600" b="1" dirty="0" smtClean="0">
                <a:latin typeface="Calibri"/>
                <a:hlinkClick r:id="rId3"/>
              </a:rPr>
              <a:t>Covario</a:t>
            </a:r>
            <a:r>
              <a:rPr lang="en-US" sz="1600" dirty="0" smtClean="0">
                <a:latin typeface="Calibri"/>
                <a:hlinkClick r:id="rId3"/>
              </a:rPr>
              <a:t> </a:t>
            </a:r>
            <a:r>
              <a:rPr lang="en-US" sz="1600" dirty="0" smtClean="0">
                <a:latin typeface="Calibri"/>
              </a:rPr>
              <a:t>(</a:t>
            </a:r>
            <a:r>
              <a:rPr lang="en-US" sz="1600" dirty="0" smtClean="0">
                <a:latin typeface="Calibri"/>
                <a:hlinkClick r:id="rId4"/>
              </a:rPr>
              <a:t>support@covario.com</a:t>
            </a:r>
            <a:r>
              <a:rPr lang="en-US" sz="1600" dirty="0" smtClean="0">
                <a:latin typeface="Calibri"/>
              </a:rPr>
              <a:t>).</a:t>
            </a:r>
          </a:p>
          <a:p>
            <a:pPr marL="342900" indent="-342900" fontAlgn="auto">
              <a:spcBef>
                <a:spcPts val="0"/>
              </a:spcBef>
              <a:spcAft>
                <a:spcPts val="0"/>
              </a:spcAft>
              <a:buFont typeface="+mj-lt"/>
              <a:buAutoNum type="arabicPeriod"/>
            </a:pPr>
            <a:r>
              <a:rPr lang="en-US" sz="1600" dirty="0" smtClean="0">
                <a:latin typeface="Calibri"/>
              </a:rPr>
              <a:t>Fill Out the Form with Appropriate Brand and Contact Information.</a:t>
            </a:r>
          </a:p>
          <a:p>
            <a:pPr marL="342900" indent="-342900" fontAlgn="auto">
              <a:spcBef>
                <a:spcPts val="0"/>
              </a:spcBef>
              <a:spcAft>
                <a:spcPts val="0"/>
              </a:spcAft>
              <a:buFont typeface="+mj-lt"/>
              <a:buAutoNum type="arabicPeriod"/>
            </a:pPr>
            <a:r>
              <a:rPr lang="en-US" sz="1600" dirty="0" smtClean="0">
                <a:latin typeface="Calibri"/>
              </a:rPr>
              <a:t>Copy and Paste all Gold Keywords in the Keyword Column.</a:t>
            </a:r>
          </a:p>
          <a:p>
            <a:pPr marL="342900" indent="-342900" fontAlgn="auto">
              <a:spcBef>
                <a:spcPts val="0"/>
              </a:spcBef>
              <a:spcAft>
                <a:spcPts val="0"/>
              </a:spcAft>
              <a:buFont typeface="+mj-lt"/>
              <a:buAutoNum type="arabicPeriod"/>
            </a:pPr>
            <a:r>
              <a:rPr lang="en-US" sz="1600" dirty="0" smtClean="0">
                <a:latin typeface="Calibri"/>
              </a:rPr>
              <a:t>Define a Classification for Each Keyword in the Classification Column</a:t>
            </a:r>
          </a:p>
          <a:p>
            <a:pPr marL="800100" lvl="1" indent="-342900" fontAlgn="auto">
              <a:spcBef>
                <a:spcPts val="0"/>
              </a:spcBef>
              <a:spcAft>
                <a:spcPts val="0"/>
              </a:spcAft>
              <a:buFont typeface="+mj-lt"/>
              <a:buAutoNum type="arabicPeriod"/>
            </a:pPr>
            <a:r>
              <a:rPr lang="en-US" sz="1600" dirty="0" smtClean="0">
                <a:latin typeface="Calibri"/>
              </a:rPr>
              <a:t>Branding, Product, Services, Advertising</a:t>
            </a:r>
          </a:p>
          <a:p>
            <a:pPr marL="342900" indent="-342900" fontAlgn="auto">
              <a:spcBef>
                <a:spcPts val="0"/>
              </a:spcBef>
              <a:spcAft>
                <a:spcPts val="0"/>
              </a:spcAft>
              <a:buFont typeface="+mj-lt"/>
              <a:buAutoNum type="arabicPeriod"/>
            </a:pPr>
            <a:r>
              <a:rPr lang="en-US" sz="1600" dirty="0" smtClean="0">
                <a:latin typeface="Calibri"/>
              </a:rPr>
              <a:t>Fill in the Correct Mapped Preferred Landing Page for Each Gold Keyword.</a:t>
            </a:r>
          </a:p>
          <a:p>
            <a:pPr marL="342900" indent="-342900" fontAlgn="auto">
              <a:spcBef>
                <a:spcPts val="0"/>
              </a:spcBef>
              <a:spcAft>
                <a:spcPts val="0"/>
              </a:spcAft>
              <a:buFont typeface="+mj-lt"/>
              <a:buAutoNum type="arabicPeriod"/>
            </a:pPr>
            <a:r>
              <a:rPr lang="en-US" sz="1600" dirty="0" smtClean="0">
                <a:latin typeface="Calibri"/>
              </a:rPr>
              <a:t>Since the Gold Keywords are New Additions, “Add” Should be the Action for Each Gold Keyword in the Action Column.</a:t>
            </a:r>
          </a:p>
          <a:p>
            <a:pPr marL="800100" lvl="1" indent="-342900" fontAlgn="auto">
              <a:spcBef>
                <a:spcPts val="0"/>
              </a:spcBef>
              <a:spcAft>
                <a:spcPts val="0"/>
              </a:spcAft>
              <a:buFont typeface="+mj-lt"/>
              <a:buAutoNum type="arabicPeriod"/>
            </a:pPr>
            <a:r>
              <a:rPr lang="en-US" sz="1600" dirty="0" smtClean="0">
                <a:latin typeface="Calibri"/>
              </a:rPr>
              <a:t>If gold keywords were being removed, “Remove” Should be the Action.</a:t>
            </a:r>
          </a:p>
          <a:p>
            <a:pPr marL="342900" indent="-342900" fontAlgn="auto">
              <a:spcBef>
                <a:spcPts val="0"/>
              </a:spcBef>
              <a:spcAft>
                <a:spcPts val="0"/>
              </a:spcAft>
              <a:buFont typeface="+mj-lt"/>
              <a:buAutoNum type="arabicPeriod"/>
            </a:pPr>
            <a:r>
              <a:rPr lang="en-US" sz="1600" dirty="0" smtClean="0">
                <a:latin typeface="Calibri"/>
              </a:rPr>
              <a:t>Fill in the Current Date in the Date Stamp Column.</a:t>
            </a:r>
          </a:p>
          <a:p>
            <a:pPr marL="342900" indent="-342900" fontAlgn="auto">
              <a:spcBef>
                <a:spcPts val="0"/>
              </a:spcBef>
              <a:spcAft>
                <a:spcPts val="0"/>
              </a:spcAft>
              <a:buFont typeface="+mj-lt"/>
              <a:buAutoNum type="arabicPeriod"/>
            </a:pPr>
            <a:r>
              <a:rPr lang="en-US" sz="1600" dirty="0" smtClean="0">
                <a:latin typeface="Calibri"/>
              </a:rPr>
              <a:t>Save the File as “Olay (Country)_Change Order </a:t>
            </a:r>
            <a:r>
              <a:rPr lang="en-US" sz="1600" dirty="0" err="1" smtClean="0">
                <a:latin typeface="Calibri"/>
              </a:rPr>
              <a:t>Form_Current</a:t>
            </a:r>
            <a:r>
              <a:rPr lang="en-US" sz="1600" dirty="0" smtClean="0">
                <a:latin typeface="Calibri"/>
              </a:rPr>
              <a:t> Date”</a:t>
            </a:r>
          </a:p>
          <a:p>
            <a:pPr marL="342900" indent="-342900" fontAlgn="auto">
              <a:spcBef>
                <a:spcPts val="0"/>
              </a:spcBef>
              <a:spcAft>
                <a:spcPts val="0"/>
              </a:spcAft>
              <a:buFont typeface="+mj-lt"/>
              <a:buAutoNum type="arabicPeriod"/>
            </a:pPr>
            <a:r>
              <a:rPr lang="en-US" sz="1600" dirty="0" smtClean="0">
                <a:latin typeface="Calibri"/>
              </a:rPr>
              <a:t>Send as Attachment to </a:t>
            </a:r>
            <a:r>
              <a:rPr lang="en-US" sz="1600" dirty="0" smtClean="0">
                <a:latin typeface="Calibri"/>
                <a:hlinkClick r:id="rId4"/>
              </a:rPr>
              <a:t>support@covario.com</a:t>
            </a:r>
            <a:r>
              <a:rPr lang="en-US" sz="1600" dirty="0" smtClean="0">
                <a:latin typeface="Calibri"/>
              </a:rPr>
              <a:t>, Include the Website, Country, and Request for Gold Keyword Upload in the Body of the Email.</a:t>
            </a:r>
          </a:p>
          <a:p>
            <a:pPr marL="342900" indent="-342900" fontAlgn="auto">
              <a:spcBef>
                <a:spcPts val="0"/>
              </a:spcBef>
              <a:spcAft>
                <a:spcPts val="0"/>
              </a:spcAft>
              <a:buFont typeface="+mj-lt"/>
              <a:buAutoNum type="arabicPeriod"/>
            </a:pPr>
            <a:endParaRPr lang="en-US" sz="1600" dirty="0" smtClean="0">
              <a:latin typeface="Calibri"/>
            </a:endParaRPr>
          </a:p>
        </p:txBody>
      </p:sp>
      <p:sp>
        <p:nvSpPr>
          <p:cNvPr id="11" name="Rounded Rectangle 10"/>
          <p:cNvSpPr/>
          <p:nvPr/>
        </p:nvSpPr>
        <p:spPr bwMode="auto">
          <a:xfrm>
            <a:off x="381000" y="464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To Upload Sitemap.gz File</a:t>
            </a:r>
          </a:p>
        </p:txBody>
      </p:sp>
      <p:sp>
        <p:nvSpPr>
          <p:cNvPr id="12" name="TextBox 11"/>
          <p:cNvSpPr txBox="1"/>
          <p:nvPr/>
        </p:nvSpPr>
        <p:spPr>
          <a:xfrm>
            <a:off x="914400" y="5029200"/>
            <a:ext cx="7924800" cy="1323439"/>
          </a:xfrm>
          <a:prstGeom prst="rect">
            <a:avLst/>
          </a:prstGeom>
          <a:noFill/>
        </p:spPr>
        <p:txBody>
          <a:bodyPr wrap="square" rtlCol="0">
            <a:spAutoFit/>
          </a:bodyPr>
          <a:lstStyle/>
          <a:p>
            <a:pPr marL="342900" indent="-342900" fontAlgn="auto">
              <a:spcBef>
                <a:spcPts val="0"/>
              </a:spcBef>
              <a:spcAft>
                <a:spcPts val="0"/>
              </a:spcAft>
              <a:buFont typeface="+mj-lt"/>
              <a:buAutoNum type="arabicPeriod"/>
            </a:pPr>
            <a:r>
              <a:rPr lang="en-US" sz="1600" dirty="0" smtClean="0">
                <a:latin typeface="Calibri"/>
              </a:rPr>
              <a:t>Save the Sitemap.xml File (used for Webmaster Tools) as a .</a:t>
            </a:r>
            <a:r>
              <a:rPr lang="en-US" sz="1600" dirty="0" err="1" smtClean="0">
                <a:latin typeface="Calibri"/>
              </a:rPr>
              <a:t>gz</a:t>
            </a:r>
            <a:r>
              <a:rPr lang="en-US" sz="1600" dirty="0" smtClean="0">
                <a:latin typeface="Calibri"/>
              </a:rPr>
              <a:t> File. Use </a:t>
            </a:r>
            <a:r>
              <a:rPr lang="en-US" sz="1600" b="1" dirty="0" smtClean="0">
                <a:latin typeface="Calibri"/>
                <a:hlinkClick r:id="rId5" action="ppaction://hlinksldjump"/>
              </a:rPr>
              <a:t>Xenu</a:t>
            </a:r>
            <a:r>
              <a:rPr lang="en-US" sz="1600" b="1" dirty="0" smtClean="0">
                <a:latin typeface="Calibri"/>
              </a:rPr>
              <a:t> </a:t>
            </a:r>
            <a:r>
              <a:rPr lang="en-US" sz="1600" dirty="0" smtClean="0">
                <a:latin typeface="Calibri"/>
              </a:rPr>
              <a:t>for XML file</a:t>
            </a:r>
            <a:r>
              <a:rPr lang="en-US" sz="1600" b="1" dirty="0" smtClean="0">
                <a:latin typeface="Calibri"/>
              </a:rPr>
              <a:t>.</a:t>
            </a:r>
          </a:p>
          <a:p>
            <a:pPr marL="342900" indent="-342900" fontAlgn="auto">
              <a:spcBef>
                <a:spcPts val="0"/>
              </a:spcBef>
              <a:spcAft>
                <a:spcPts val="0"/>
              </a:spcAft>
              <a:buFont typeface="+mj-lt"/>
              <a:buAutoNum type="arabicPeriod"/>
            </a:pPr>
            <a:r>
              <a:rPr lang="en-US" sz="1600" dirty="0" smtClean="0">
                <a:latin typeface="Calibri"/>
              </a:rPr>
              <a:t>Prepare email with .</a:t>
            </a:r>
            <a:r>
              <a:rPr lang="en-US" sz="1600" dirty="0" err="1" smtClean="0">
                <a:latin typeface="Calibri"/>
              </a:rPr>
              <a:t>gz</a:t>
            </a:r>
            <a:r>
              <a:rPr lang="en-US" sz="1600" dirty="0" smtClean="0">
                <a:latin typeface="Calibri"/>
              </a:rPr>
              <a:t> file as attachment to support@covario.com.</a:t>
            </a:r>
          </a:p>
          <a:p>
            <a:pPr marL="342900" indent="-342900" fontAlgn="auto">
              <a:spcBef>
                <a:spcPts val="0"/>
              </a:spcBef>
              <a:spcAft>
                <a:spcPts val="0"/>
              </a:spcAft>
              <a:buFont typeface="+mj-lt"/>
              <a:buAutoNum type="arabicPeriod"/>
            </a:pPr>
            <a:r>
              <a:rPr lang="en-US" sz="1600" dirty="0" smtClean="0">
                <a:latin typeface="Calibri"/>
              </a:rPr>
              <a:t>Include the Website, Country, and Request for Sitemap.gz Upload in the Body.</a:t>
            </a:r>
          </a:p>
          <a:p>
            <a:pPr marL="342900" indent="-342900" fontAlgn="auto">
              <a:spcBef>
                <a:spcPts val="0"/>
              </a:spcBef>
              <a:spcAft>
                <a:spcPts val="0"/>
              </a:spcAft>
              <a:buFont typeface="+mj-lt"/>
              <a:buAutoNum type="arabicPeriod"/>
            </a:pPr>
            <a:endParaRPr lang="en-US" sz="1600" dirty="0" smtClean="0">
              <a:latin typeface="Calibri"/>
            </a:endParaRPr>
          </a:p>
          <a:p>
            <a:pPr marL="342900" indent="-342900" fontAlgn="auto">
              <a:spcBef>
                <a:spcPts val="0"/>
              </a:spcBef>
              <a:spcAft>
                <a:spcPts val="0"/>
              </a:spcAft>
              <a:buFont typeface="+mj-lt"/>
              <a:buAutoNum type="arabicPeriod"/>
            </a:pPr>
            <a:endParaRPr lang="en-US" sz="1600" dirty="0" smtClean="0">
              <a:latin typeface="Calibri"/>
            </a:endParaRPr>
          </a:p>
        </p:txBody>
      </p:sp>
    </p:spTree>
  </p:cSld>
  <p:clrMapOvr>
    <a:masterClrMapping/>
  </p:clrMapOvr>
  <p:transition spd="med"/>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Audit Events</a:t>
            </a:r>
            <a:endParaRPr lang="en-US" sz="3000" dirty="0"/>
          </a:p>
        </p:txBody>
      </p:sp>
      <p:pic>
        <p:nvPicPr>
          <p:cNvPr id="8194" name="Picture 2"/>
          <p:cNvPicPr>
            <a:picLocks noChangeAspect="1" noChangeArrowheads="1"/>
          </p:cNvPicPr>
          <p:nvPr/>
        </p:nvPicPr>
        <p:blipFill>
          <a:blip r:embed="rId3" cstate="print"/>
          <a:srcRect/>
          <a:stretch>
            <a:fillRect/>
          </a:stretch>
        </p:blipFill>
        <p:spPr bwMode="auto">
          <a:xfrm>
            <a:off x="533400" y="990600"/>
            <a:ext cx="7912261" cy="126021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Arrow Connector 8"/>
          <p:cNvCxnSpPr/>
          <p:nvPr/>
        </p:nvCxnSpPr>
        <p:spPr bwMode="auto">
          <a:xfrm>
            <a:off x="2133600" y="1676400"/>
            <a:ext cx="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7" name="Rounded Rectangle 6"/>
          <p:cNvSpPr/>
          <p:nvPr/>
        </p:nvSpPr>
        <p:spPr bwMode="auto">
          <a:xfrm>
            <a:off x="1447800" y="1447800"/>
            <a:ext cx="1752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Audit Events Tab</a:t>
            </a:r>
          </a:p>
        </p:txBody>
      </p:sp>
      <p:pic>
        <p:nvPicPr>
          <p:cNvPr id="9218" name="Picture 2"/>
          <p:cNvPicPr>
            <a:picLocks noChangeAspect="1" noChangeArrowheads="1"/>
          </p:cNvPicPr>
          <p:nvPr/>
        </p:nvPicPr>
        <p:blipFill>
          <a:blip r:embed="rId4" cstate="print"/>
          <a:srcRect/>
          <a:stretch>
            <a:fillRect/>
          </a:stretch>
        </p:blipFill>
        <p:spPr bwMode="auto">
          <a:xfrm>
            <a:off x="1905000" y="2438400"/>
            <a:ext cx="6738901" cy="371834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Rounded Rectangle 12"/>
          <p:cNvSpPr/>
          <p:nvPr/>
        </p:nvSpPr>
        <p:spPr bwMode="auto">
          <a:xfrm>
            <a:off x="6705600" y="2362200"/>
            <a:ext cx="2286000" cy="533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Organic Traffic: Blue Line</a:t>
            </a:r>
          </a:p>
          <a:p>
            <a:pPr algn="ctr" fontAlgn="auto">
              <a:spcBef>
                <a:spcPts val="0"/>
              </a:spcBef>
              <a:spcAft>
                <a:spcPts val="0"/>
              </a:spcAft>
              <a:buClr>
                <a:srgbClr val="BA0000"/>
              </a:buClr>
            </a:pPr>
            <a:r>
              <a:rPr lang="en-US" sz="1200" b="1" dirty="0" smtClean="0">
                <a:latin typeface="Calibri"/>
              </a:rPr>
              <a:t>Audit Score: Orange Bars</a:t>
            </a:r>
          </a:p>
        </p:txBody>
      </p:sp>
      <p:sp>
        <p:nvSpPr>
          <p:cNvPr id="17" name="Rounded Rectangle 16"/>
          <p:cNvSpPr/>
          <p:nvPr/>
        </p:nvSpPr>
        <p:spPr bwMode="auto">
          <a:xfrm>
            <a:off x="152400" y="3657600"/>
            <a:ext cx="1981200" cy="1219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Ability to see if changes in the audit score or organic traffic can be attributable to an audit event.</a:t>
            </a:r>
          </a:p>
        </p:txBody>
      </p:sp>
    </p:spTree>
  </p:cSld>
  <p:clrMapOvr>
    <a:masterClrMapping/>
  </p:clrMapOvr>
  <p:transition spd="med"/>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Trend Reporting</a:t>
            </a:r>
            <a:endParaRPr lang="en-US" sz="3000" dirty="0"/>
          </a:p>
        </p:txBody>
      </p:sp>
      <p:pic>
        <p:nvPicPr>
          <p:cNvPr id="10243" name="Picture 3"/>
          <p:cNvPicPr>
            <a:picLocks noChangeAspect="1" noChangeArrowheads="1"/>
          </p:cNvPicPr>
          <p:nvPr/>
        </p:nvPicPr>
        <p:blipFill>
          <a:blip r:embed="rId3" cstate="print"/>
          <a:srcRect/>
          <a:stretch>
            <a:fillRect/>
          </a:stretch>
        </p:blipFill>
        <p:spPr bwMode="auto">
          <a:xfrm>
            <a:off x="457200" y="1066800"/>
            <a:ext cx="7848600" cy="121052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bwMode="auto">
          <a:xfrm>
            <a:off x="1676400" y="1524000"/>
            <a:ext cx="20574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Trend Reporting Tab</a:t>
            </a:r>
          </a:p>
        </p:txBody>
      </p:sp>
      <p:cxnSp>
        <p:nvCxnSpPr>
          <p:cNvPr id="10" name="Straight Arrow Connector 9"/>
          <p:cNvCxnSpPr/>
          <p:nvPr/>
        </p:nvCxnSpPr>
        <p:spPr bwMode="auto">
          <a:xfrm>
            <a:off x="2743200" y="1828800"/>
            <a:ext cx="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10246" name="Picture 6"/>
          <p:cNvPicPr>
            <a:picLocks noChangeAspect="1" noChangeArrowheads="1"/>
          </p:cNvPicPr>
          <p:nvPr/>
        </p:nvPicPr>
        <p:blipFill>
          <a:blip r:embed="rId4" cstate="print"/>
          <a:srcRect/>
          <a:stretch>
            <a:fillRect/>
          </a:stretch>
        </p:blipFill>
        <p:spPr bwMode="auto">
          <a:xfrm>
            <a:off x="4572000" y="4343400"/>
            <a:ext cx="1344706" cy="571500"/>
          </a:xfrm>
          <a:prstGeom prst="rect">
            <a:avLst/>
          </a:prstGeom>
          <a:noFill/>
          <a:ln w="9525">
            <a:noFill/>
            <a:miter lim="800000"/>
            <a:headEnd/>
            <a:tailEnd/>
          </a:ln>
        </p:spPr>
      </p:pic>
      <p:pic>
        <p:nvPicPr>
          <p:cNvPr id="10247" name="Picture 7"/>
          <p:cNvPicPr>
            <a:picLocks noChangeAspect="1" noChangeArrowheads="1"/>
          </p:cNvPicPr>
          <p:nvPr/>
        </p:nvPicPr>
        <p:blipFill>
          <a:blip r:embed="rId5" cstate="print"/>
          <a:srcRect/>
          <a:stretch>
            <a:fillRect/>
          </a:stretch>
        </p:blipFill>
        <p:spPr bwMode="auto">
          <a:xfrm>
            <a:off x="4495800" y="4876800"/>
            <a:ext cx="76200" cy="76200"/>
          </a:xfrm>
          <a:prstGeom prst="rect">
            <a:avLst/>
          </a:prstGeom>
          <a:noFill/>
          <a:ln w="9525">
            <a:noFill/>
            <a:miter lim="800000"/>
            <a:headEnd/>
            <a:tailEnd/>
          </a:ln>
        </p:spPr>
      </p:pic>
      <p:pic>
        <p:nvPicPr>
          <p:cNvPr id="10248" name="Picture 8"/>
          <p:cNvPicPr>
            <a:picLocks noChangeAspect="1" noChangeArrowheads="1"/>
          </p:cNvPicPr>
          <p:nvPr/>
        </p:nvPicPr>
        <p:blipFill>
          <a:blip r:embed="rId6" cstate="print"/>
          <a:srcRect/>
          <a:stretch>
            <a:fillRect/>
          </a:stretch>
        </p:blipFill>
        <p:spPr bwMode="auto">
          <a:xfrm>
            <a:off x="304800" y="4038600"/>
            <a:ext cx="8153400" cy="19431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7" name="Rounded Rectangle 16"/>
          <p:cNvSpPr/>
          <p:nvPr/>
        </p:nvSpPr>
        <p:spPr bwMode="auto">
          <a:xfrm>
            <a:off x="228600" y="2438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How Trend Reporting is Helpful to the Olay Organic Search Campaign</a:t>
            </a:r>
          </a:p>
        </p:txBody>
      </p:sp>
      <p:pic>
        <p:nvPicPr>
          <p:cNvPr id="10249" name="Picture 9"/>
          <p:cNvPicPr>
            <a:picLocks noChangeAspect="1" noChangeArrowheads="1"/>
          </p:cNvPicPr>
          <p:nvPr/>
        </p:nvPicPr>
        <p:blipFill>
          <a:blip r:embed="rId7" cstate="print"/>
          <a:srcRect/>
          <a:stretch>
            <a:fillRect/>
          </a:stretch>
        </p:blipFill>
        <p:spPr bwMode="auto">
          <a:xfrm>
            <a:off x="6705600" y="3352800"/>
            <a:ext cx="2209800" cy="137634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8" name="Content Placeholder 2"/>
          <p:cNvSpPr>
            <a:spLocks noGrp="1"/>
          </p:cNvSpPr>
          <p:nvPr>
            <p:ph idx="1"/>
          </p:nvPr>
        </p:nvSpPr>
        <p:spPr>
          <a:xfrm>
            <a:off x="381000" y="2895600"/>
            <a:ext cx="8229600" cy="9144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Gold Keyword Ranking Trends</a:t>
            </a:r>
            <a:endParaRPr lang="en-US" sz="14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dirty="0" smtClean="0">
                <a:solidFill>
                  <a:schemeClr val="tx1"/>
                </a:solidFill>
                <a:cs typeface="Arial" pitchFamily="34" charset="0"/>
              </a:rPr>
              <a:t>Provides Insight Into Olay Gold Keyword Ranking Trends</a:t>
            </a:r>
            <a:endParaRPr lang="en-US" sz="1200" dirty="0" smtClean="0">
              <a:solidFill>
                <a:schemeClr val="tx1"/>
              </a:solidFill>
              <a:latin typeface="+mn-lt"/>
              <a:cs typeface="Arial" pitchFamily="34" charset="0"/>
            </a:endParaRP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Insight Into Olay Gold Keyword Ranking Trends by Search Engine &amp; Date</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Helpful Measurement Tool When Analyzing Effectiveness of Optimizations</a:t>
            </a:r>
            <a:r>
              <a:rPr lang="en-US" sz="1400" b="1" dirty="0" smtClean="0">
                <a:solidFill>
                  <a:schemeClr val="tx1"/>
                </a:solidFill>
                <a:latin typeface="+mn-lt"/>
                <a:cs typeface="Arial" pitchFamily="34" charset="0"/>
              </a:rPr>
              <a:t> </a:t>
            </a:r>
            <a:endParaRPr lang="en-US" sz="16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cstate="print"/>
          <a:srcRect/>
          <a:stretch>
            <a:fillRect/>
          </a:stretch>
        </p:blipFill>
        <p:spPr bwMode="auto">
          <a:xfrm>
            <a:off x="762000" y="914400"/>
            <a:ext cx="6858000" cy="134710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Site Metrics</a:t>
            </a:r>
            <a:endParaRPr lang="en-US" sz="3000" dirty="0"/>
          </a:p>
        </p:txBody>
      </p:sp>
      <p:cxnSp>
        <p:nvCxnSpPr>
          <p:cNvPr id="19" name="Straight Arrow Connector 18"/>
          <p:cNvCxnSpPr/>
          <p:nvPr/>
        </p:nvCxnSpPr>
        <p:spPr bwMode="auto">
          <a:xfrm>
            <a:off x="3733800" y="1524000"/>
            <a:ext cx="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8" name="Rounded Rectangle 17"/>
          <p:cNvSpPr/>
          <p:nvPr/>
        </p:nvSpPr>
        <p:spPr bwMode="auto">
          <a:xfrm>
            <a:off x="3276600" y="1219200"/>
            <a:ext cx="1752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Site Metrics Tab</a:t>
            </a:r>
          </a:p>
        </p:txBody>
      </p:sp>
      <p:sp>
        <p:nvSpPr>
          <p:cNvPr id="23" name="Content Placeholder 2"/>
          <p:cNvSpPr>
            <a:spLocks noGrp="1"/>
          </p:cNvSpPr>
          <p:nvPr>
            <p:ph idx="1"/>
          </p:nvPr>
        </p:nvSpPr>
        <p:spPr>
          <a:xfrm>
            <a:off x="381000" y="2895600"/>
            <a:ext cx="8229600" cy="48768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cs typeface="Arial" pitchFamily="34" charset="0"/>
              </a:rPr>
              <a:t> </a:t>
            </a:r>
            <a:r>
              <a:rPr lang="en-US" sz="1400" b="1" dirty="0" smtClean="0">
                <a:solidFill>
                  <a:schemeClr val="tx1"/>
                </a:solidFill>
                <a:cs typeface="Arial" pitchFamily="34" charset="0"/>
              </a:rPr>
              <a:t>Percentage of Organic Traffic by Search Engine</a:t>
            </a:r>
            <a:r>
              <a:rPr lang="en-US" sz="1400" b="1" dirty="0" smtClean="0">
                <a:solidFill>
                  <a:schemeClr val="tx1"/>
                </a:solidFill>
                <a:latin typeface="+mn-lt"/>
                <a:cs typeface="Arial" pitchFamily="34" charset="0"/>
              </a:rPr>
              <a:t> Chart</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Provides Insight into which search engines drive the most organic traffic from Olay gold keywords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weaknesses in terms of search engine traffic from Olay gold keywords</a:t>
            </a:r>
          </a:p>
          <a:p>
            <a:pPr marL="457200" lvl="2" indent="0">
              <a:spcBef>
                <a:spcPts val="0"/>
              </a:spcBef>
              <a:buFont typeface="Arial" pitchFamily="34" charset="0"/>
              <a:buChar char="•"/>
            </a:pPr>
            <a:endParaRPr lang="en-US" sz="4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Audit Score Graph</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insight into how well the Olay Website is optimized for spiders and the gold keywords</a:t>
            </a:r>
          </a:p>
          <a:p>
            <a:pPr marL="457200" lvl="2" indent="0">
              <a:spcBef>
                <a:spcPts val="0"/>
              </a:spcBef>
              <a:buFont typeface="Arial" pitchFamily="34" charset="0"/>
              <a:buChar char="•"/>
            </a:pPr>
            <a:endParaRPr lang="en-US" sz="4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Gold Words Graph</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insight into how many gold keywords ranked in one or more of the top 30 organic positions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weaknesses in terms of gold keyword selection</a:t>
            </a:r>
          </a:p>
          <a:p>
            <a:pPr marL="457200" lvl="2" indent="0">
              <a:spcBef>
                <a:spcPts val="0"/>
              </a:spcBef>
              <a:buFont typeface="Arial" pitchFamily="34" charset="0"/>
              <a:buChar char="•"/>
            </a:pPr>
            <a:endParaRPr lang="en-US" sz="4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PLP Graph (same as Gold Words, just PLP option)</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Provides insight into how many PLPs are ranking for Olay gold keywords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dirty="0" smtClean="0">
                <a:solidFill>
                  <a:schemeClr val="tx1"/>
                </a:solidFill>
                <a:cs typeface="Arial" pitchFamily="34" charset="0"/>
              </a:rPr>
              <a:t> Shows strengths and weaknesses in terms of PLP mapping</a:t>
            </a:r>
          </a:p>
          <a:p>
            <a:pPr marL="457200" lvl="2" indent="0">
              <a:spcBef>
                <a:spcPts val="0"/>
              </a:spcBef>
              <a:buFont typeface="Arial" pitchFamily="34" charset="0"/>
              <a:buChar char="•"/>
            </a:pPr>
            <a:endParaRPr lang="en-US" sz="400"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Average PLP Rank Graph</a:t>
            </a:r>
          </a:p>
          <a:p>
            <a:pPr marL="457200" lvl="2" indent="0">
              <a:spcBef>
                <a:spcPts val="0"/>
              </a:spcBef>
              <a:buFont typeface="Arial" pitchFamily="34" charset="0"/>
              <a:buChar char="•"/>
            </a:pPr>
            <a:r>
              <a:rPr lang="en-US" sz="1400" dirty="0" smtClean="0">
                <a:solidFill>
                  <a:schemeClr val="tx1"/>
                </a:solidFill>
                <a:cs typeface="Arial" pitchFamily="34" charset="0"/>
              </a:rPr>
              <a:t> </a:t>
            </a:r>
            <a:r>
              <a:rPr lang="en-US" sz="1200" dirty="0" smtClean="0">
                <a:solidFill>
                  <a:schemeClr val="tx1"/>
                </a:solidFill>
                <a:cs typeface="Arial" pitchFamily="34" charset="0"/>
              </a:rPr>
              <a:t>Provides insight into the search engines with the most Olay PLPs ranking</a:t>
            </a:r>
          </a:p>
          <a:p>
            <a:pPr marL="457200" lvl="2" indent="0">
              <a:spcBef>
                <a:spcPts val="0"/>
              </a:spcBef>
              <a:buFont typeface="Arial" pitchFamily="34" charset="0"/>
              <a:buChar char="•"/>
            </a:pPr>
            <a:r>
              <a:rPr lang="en-US" sz="1200" dirty="0" smtClean="0">
                <a:solidFill>
                  <a:schemeClr val="tx1"/>
                </a:solidFill>
                <a:cs typeface="Arial" pitchFamily="34" charset="0"/>
              </a:rPr>
              <a:t> Shows strengths and weaknesses in terms of PLP by search engine</a:t>
            </a:r>
            <a:endParaRPr lang="en-US" sz="1400" dirty="0" smtClean="0">
              <a:solidFill>
                <a:schemeClr val="tx1"/>
              </a:solidFill>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863600" lvl="3" indent="0">
              <a:spcBef>
                <a:spcPts val="0"/>
              </a:spcBef>
              <a:buNone/>
            </a:pPr>
            <a:endParaRPr lang="en-US" sz="1200" dirty="0" smtClean="0">
              <a:solidFill>
                <a:schemeClr val="tx1"/>
              </a:solidFill>
              <a:latin typeface="+mn-lt"/>
              <a:cs typeface="Arial" pitchFamily="34" charset="0"/>
            </a:endParaRPr>
          </a:p>
          <a:p>
            <a:pPr marL="63500" lvl="1" indent="0">
              <a:spcBef>
                <a:spcPts val="0"/>
              </a:spcBef>
              <a:buNone/>
            </a:pPr>
            <a:r>
              <a:rPr lang="en-US" sz="1600" dirty="0" smtClean="0">
                <a:solidFill>
                  <a:schemeClr val="tx1"/>
                </a:solidFill>
                <a:latin typeface="+mn-lt"/>
                <a:cs typeface="Arial" pitchFamily="34" charset="0"/>
              </a:rPr>
              <a:t> </a:t>
            </a:r>
          </a:p>
          <a:p>
            <a:pPr marL="63500" lvl="1" indent="0">
              <a:spcBef>
                <a:spcPts val="0"/>
              </a:spcBef>
              <a:buFont typeface="Arial" pitchFamily="34" charset="0"/>
              <a:buChar char="•"/>
            </a:pPr>
            <a:endParaRPr lang="en-US" sz="1600" dirty="0" smtClean="0">
              <a:solidFill>
                <a:schemeClr val="tx1"/>
              </a:solidFill>
              <a:latin typeface="+mn-lt"/>
              <a:cs typeface="Arial" pitchFamily="34" charset="0"/>
            </a:endParaRPr>
          </a:p>
        </p:txBody>
      </p:sp>
      <p:sp>
        <p:nvSpPr>
          <p:cNvPr id="25" name="Rounded Rectangle 24"/>
          <p:cNvSpPr/>
          <p:nvPr/>
        </p:nvSpPr>
        <p:spPr bwMode="auto">
          <a:xfrm>
            <a:off x="228600" y="24384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How Site Metrics is Helpful to the Olay Organic Search Campaign</a:t>
            </a:r>
          </a:p>
        </p:txBody>
      </p:sp>
      <p:cxnSp>
        <p:nvCxnSpPr>
          <p:cNvPr id="26" name="Straight Connector 25"/>
          <p:cNvCxnSpPr/>
          <p:nvPr/>
        </p:nvCxnSpPr>
        <p:spPr bwMode="auto">
          <a:xfrm>
            <a:off x="4572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4572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457200" y="4724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9" name="Straight Connector 28"/>
          <p:cNvCxnSpPr/>
          <p:nvPr/>
        </p:nvCxnSpPr>
        <p:spPr bwMode="auto">
          <a:xfrm>
            <a:off x="457200" y="5410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30" name="Straight Connector 29"/>
          <p:cNvCxnSpPr/>
          <p:nvPr/>
        </p:nvCxnSpPr>
        <p:spPr bwMode="auto">
          <a:xfrm>
            <a:off x="457200" y="601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3" cstate="print"/>
          <a:srcRect/>
          <a:stretch>
            <a:fillRect/>
          </a:stretch>
        </p:blipFill>
        <p:spPr bwMode="auto">
          <a:xfrm>
            <a:off x="152400" y="1066800"/>
            <a:ext cx="5400675" cy="2057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269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Site Metrics</a:t>
            </a:r>
            <a:endParaRPr lang="en-US" sz="3000" dirty="0"/>
          </a:p>
        </p:txBody>
      </p:sp>
      <p:sp>
        <p:nvSpPr>
          <p:cNvPr id="20" name="Rounded Rectangle 19"/>
          <p:cNvSpPr/>
          <p:nvPr/>
        </p:nvSpPr>
        <p:spPr bwMode="auto">
          <a:xfrm>
            <a:off x="5943600" y="1219200"/>
            <a:ext cx="3048000" cy="1600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Insights: Olay.com receives 63% of its organic traffic from Google. Yahoo! &amp; Bing drive minimal traffic. The organic strategy should place more focus on optimizing for the search engines with poor organic performance. </a:t>
            </a:r>
          </a:p>
        </p:txBody>
      </p:sp>
      <p:pic>
        <p:nvPicPr>
          <p:cNvPr id="10249" name="Picture 9"/>
          <p:cNvPicPr>
            <a:picLocks noChangeAspect="1" noChangeArrowheads="1"/>
          </p:cNvPicPr>
          <p:nvPr/>
        </p:nvPicPr>
        <p:blipFill>
          <a:blip r:embed="rId4" cstate="print"/>
          <a:srcRect/>
          <a:stretch>
            <a:fillRect/>
          </a:stretch>
        </p:blipFill>
        <p:spPr bwMode="auto">
          <a:xfrm>
            <a:off x="3505200" y="3464808"/>
            <a:ext cx="5303645" cy="240259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1" name="Rounded Rectangle 20"/>
          <p:cNvSpPr/>
          <p:nvPr/>
        </p:nvSpPr>
        <p:spPr bwMode="auto">
          <a:xfrm>
            <a:off x="304800" y="3733800"/>
            <a:ext cx="2590800" cy="1524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Insights: The majority of Olay.com PLPs rank in Google. Not one Olay.com PLP ranks in Bing. The organic strategy should place more focus on optimizing PLPs for Bing.</a:t>
            </a:r>
          </a:p>
        </p:txBody>
      </p:sp>
      <p:cxnSp>
        <p:nvCxnSpPr>
          <p:cNvPr id="13" name="Straight Arrow Connector 12"/>
          <p:cNvCxnSpPr/>
          <p:nvPr/>
        </p:nvCxnSpPr>
        <p:spPr bwMode="auto">
          <a:xfrm flipH="1">
            <a:off x="3962400" y="1981200"/>
            <a:ext cx="1981200" cy="228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2895600" y="4495800"/>
            <a:ext cx="2438400" cy="762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Paid Search: </a:t>
            </a:r>
            <a:br>
              <a:rPr lang="en-US" dirty="0" smtClean="0"/>
            </a:br>
            <a:r>
              <a:rPr lang="en-US" dirty="0" smtClean="0"/>
              <a:t>Campaigns and targeting our who</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Site Metrics</a:t>
            </a:r>
            <a:endParaRPr lang="en-US" sz="3000" dirty="0"/>
          </a:p>
        </p:txBody>
      </p:sp>
      <p:pic>
        <p:nvPicPr>
          <p:cNvPr id="12291" name="Picture 3"/>
          <p:cNvPicPr>
            <a:picLocks noChangeAspect="1" noChangeArrowheads="1"/>
          </p:cNvPicPr>
          <p:nvPr/>
        </p:nvPicPr>
        <p:blipFill>
          <a:blip r:embed="rId3" cstate="print"/>
          <a:srcRect/>
          <a:stretch>
            <a:fillRect/>
          </a:stretch>
        </p:blipFill>
        <p:spPr bwMode="auto">
          <a:xfrm>
            <a:off x="304800" y="3764052"/>
            <a:ext cx="2971800" cy="2081373"/>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pic>
        <p:nvPicPr>
          <p:cNvPr id="12294" name="Picture 6"/>
          <p:cNvPicPr>
            <a:picLocks noChangeAspect="1" noChangeArrowheads="1"/>
          </p:cNvPicPr>
          <p:nvPr/>
        </p:nvPicPr>
        <p:blipFill>
          <a:blip r:embed="rId4" cstate="print"/>
          <a:srcRect/>
          <a:stretch>
            <a:fillRect/>
          </a:stretch>
        </p:blipFill>
        <p:spPr bwMode="auto">
          <a:xfrm>
            <a:off x="5410200" y="990600"/>
            <a:ext cx="3352800" cy="162257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29" name="Straight Arrow Connector 28"/>
          <p:cNvCxnSpPr/>
          <p:nvPr/>
        </p:nvCxnSpPr>
        <p:spPr bwMode="auto">
          <a:xfrm flipV="1">
            <a:off x="2971800" y="1066800"/>
            <a:ext cx="3124200" cy="152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31" name="Straight Arrow Connector 30"/>
          <p:cNvCxnSpPr/>
          <p:nvPr/>
        </p:nvCxnSpPr>
        <p:spPr bwMode="auto">
          <a:xfrm flipH="1">
            <a:off x="3048000" y="4572000"/>
            <a:ext cx="9144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12293" name="Picture 5"/>
          <p:cNvPicPr>
            <a:picLocks noChangeAspect="1" noChangeArrowheads="1"/>
          </p:cNvPicPr>
          <p:nvPr/>
        </p:nvPicPr>
        <p:blipFill>
          <a:blip r:embed="rId5" cstate="print"/>
          <a:srcRect/>
          <a:stretch>
            <a:fillRect/>
          </a:stretch>
        </p:blipFill>
        <p:spPr bwMode="auto">
          <a:xfrm>
            <a:off x="3657600" y="1447800"/>
            <a:ext cx="3178378" cy="16002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23" name="Straight Arrow Connector 22"/>
          <p:cNvCxnSpPr/>
          <p:nvPr/>
        </p:nvCxnSpPr>
        <p:spPr bwMode="auto">
          <a:xfrm>
            <a:off x="2819400" y="1143000"/>
            <a:ext cx="15240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1" name="Rounded Rectangle 20"/>
          <p:cNvSpPr/>
          <p:nvPr/>
        </p:nvSpPr>
        <p:spPr bwMode="auto">
          <a:xfrm>
            <a:off x="152400" y="914400"/>
            <a:ext cx="2971800" cy="2438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Gold Words Insights: Olay gold keywords are only ranking 16 times and Olay PLPs are only ranking 7 times in positions 1-30 in all three engines. Olay gold keywords and PLPs that are not ranking should be re-evaluated for optimization opportunities (Gold Keywords Tab).</a:t>
            </a:r>
          </a:p>
        </p:txBody>
      </p:sp>
      <p:sp>
        <p:nvSpPr>
          <p:cNvPr id="20" name="Rounded Rectangle 19"/>
          <p:cNvSpPr/>
          <p:nvPr/>
        </p:nvSpPr>
        <p:spPr bwMode="auto">
          <a:xfrm>
            <a:off x="3810000" y="4191000"/>
            <a:ext cx="51816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Audit Score Insights: The Olay.com overall Search Mart Audit Score is an 89 which is well above average. The Audit Score will be discussed in further detail on the next slide.</a:t>
            </a:r>
          </a:p>
        </p:txBody>
      </p:sp>
    </p:spTree>
  </p:cSld>
  <p:clrMapOvr>
    <a:masterClrMapping/>
  </p:clrMapOvr>
  <p:transition spd="med"/>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Audit Score</a:t>
            </a:r>
            <a:endParaRPr lang="en-US" sz="3000" dirty="0"/>
          </a:p>
        </p:txBody>
      </p:sp>
      <p:pic>
        <p:nvPicPr>
          <p:cNvPr id="13314" name="Picture 2"/>
          <p:cNvPicPr>
            <a:picLocks noChangeAspect="1" noChangeArrowheads="1"/>
          </p:cNvPicPr>
          <p:nvPr/>
        </p:nvPicPr>
        <p:blipFill>
          <a:blip r:embed="rId3" cstate="print"/>
          <a:srcRect/>
          <a:stretch>
            <a:fillRect/>
          </a:stretch>
        </p:blipFill>
        <p:spPr bwMode="auto">
          <a:xfrm>
            <a:off x="762000" y="976814"/>
            <a:ext cx="7239000" cy="115678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Arrow Connector 13"/>
          <p:cNvCxnSpPr/>
          <p:nvPr/>
        </p:nvCxnSpPr>
        <p:spPr bwMode="auto">
          <a:xfrm>
            <a:off x="4267200" y="1371600"/>
            <a:ext cx="0" cy="609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3505200" y="1219200"/>
            <a:ext cx="15240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Site Audit Tab</a:t>
            </a:r>
          </a:p>
        </p:txBody>
      </p:sp>
      <p:sp>
        <p:nvSpPr>
          <p:cNvPr id="17" name="Rounded Rectangle 16"/>
          <p:cNvSpPr/>
          <p:nvPr/>
        </p:nvSpPr>
        <p:spPr bwMode="auto">
          <a:xfrm>
            <a:off x="381000" y="2362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Site Audit is Helpful to the Olay Organic Search Campaign</a:t>
            </a:r>
          </a:p>
        </p:txBody>
      </p:sp>
      <p:sp>
        <p:nvSpPr>
          <p:cNvPr id="18" name="Content Placeholder 2"/>
          <p:cNvSpPr>
            <a:spLocks noGrp="1"/>
          </p:cNvSpPr>
          <p:nvPr>
            <p:ph idx="1"/>
          </p:nvPr>
        </p:nvSpPr>
        <p:spPr>
          <a:xfrm>
            <a:off x="609600" y="2743200"/>
            <a:ext cx="8534400" cy="32004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cs typeface="Arial" pitchFamily="34" charset="0"/>
              </a:rPr>
              <a:t> </a:t>
            </a:r>
            <a:r>
              <a:rPr lang="en-US" sz="1400" b="1" dirty="0" smtClean="0">
                <a:solidFill>
                  <a:schemeClr val="tx1"/>
                </a:solidFill>
                <a:cs typeface="Arial" pitchFamily="34" charset="0"/>
              </a:rPr>
              <a:t>Overall Audit Score – Olay.com Score is 89</a:t>
            </a:r>
          </a:p>
          <a:p>
            <a:pPr marL="457200" lvl="2" indent="0">
              <a:spcBef>
                <a:spcPts val="0"/>
              </a:spcBef>
              <a:buFont typeface="Arial" pitchFamily="34" charset="0"/>
              <a:buChar char="•"/>
            </a:pPr>
            <a:r>
              <a:rPr lang="en-US" sz="1200" dirty="0" smtClean="0">
                <a:solidFill>
                  <a:schemeClr val="tx1"/>
                </a:solidFill>
                <a:cs typeface="Arial" pitchFamily="34" charset="0"/>
              </a:rPr>
              <a:t> A number that represents the Olay Website’s adherence to SEO best practices for technical, content, and link audits</a:t>
            </a:r>
          </a:p>
          <a:p>
            <a:pPr marL="863600" lvl="3" indent="0">
              <a:spcBef>
                <a:spcPts val="0"/>
              </a:spcBef>
              <a:buFont typeface="Arial" pitchFamily="34" charset="0"/>
              <a:buChar char="•"/>
            </a:pPr>
            <a:r>
              <a:rPr lang="en-US" sz="1200" dirty="0" smtClean="0">
                <a:solidFill>
                  <a:schemeClr val="tx1"/>
                </a:solidFill>
                <a:cs typeface="Arial" pitchFamily="34" charset="0"/>
              </a:rPr>
              <a:t> 90-100: The site is doing well</a:t>
            </a:r>
          </a:p>
          <a:p>
            <a:pPr marL="863600" lvl="3" indent="0">
              <a:spcBef>
                <a:spcPts val="0"/>
              </a:spcBef>
              <a:buFont typeface="Arial" pitchFamily="34" charset="0"/>
              <a:buChar char="•"/>
            </a:pPr>
            <a:r>
              <a:rPr lang="en-US" sz="1200" dirty="0" smtClean="0">
                <a:solidFill>
                  <a:schemeClr val="tx1"/>
                </a:solidFill>
                <a:cs typeface="Arial" pitchFamily="34" charset="0"/>
              </a:rPr>
              <a:t> 75-89.9: There are areas of the site that could be improved</a:t>
            </a:r>
          </a:p>
          <a:p>
            <a:pPr marL="863600" lvl="3" indent="0">
              <a:spcBef>
                <a:spcPts val="0"/>
              </a:spcBef>
              <a:buFont typeface="Arial" pitchFamily="34" charset="0"/>
              <a:buChar char="•"/>
            </a:pPr>
            <a:r>
              <a:rPr lang="en-US" sz="1200" dirty="0" smtClean="0">
                <a:solidFill>
                  <a:schemeClr val="tx1"/>
                </a:solidFill>
                <a:cs typeface="Arial" pitchFamily="34" charset="0"/>
              </a:rPr>
              <a:t> 0-74.9: The site needs significant improvement</a:t>
            </a:r>
          </a:p>
          <a:p>
            <a:pPr marL="863600" lvl="3" indent="0">
              <a:spcBef>
                <a:spcPts val="0"/>
              </a:spcBef>
              <a:buFont typeface="Arial" pitchFamily="34" charset="0"/>
              <a:buChar char="•"/>
            </a:pPr>
            <a:endParaRPr lang="en-US" sz="800"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Technical Audit Score – Olay.com Score is 96</a:t>
            </a:r>
            <a:endParaRPr lang="en-US" sz="14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200" dirty="0" smtClean="0">
                <a:solidFill>
                  <a:schemeClr val="tx1"/>
                </a:solidFill>
                <a:latin typeface="+mn-lt"/>
                <a:cs typeface="Arial" pitchFamily="34" charset="0"/>
              </a:rPr>
              <a:t> A number that represents how accessible each page of the Olay Website is by search engine spiders (1-100)</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weaknesses in terms of technical performance of the site and provides recommendations </a:t>
            </a:r>
          </a:p>
          <a:p>
            <a:pPr marL="457200" lvl="2" indent="0">
              <a:spcBef>
                <a:spcPts val="0"/>
              </a:spcBef>
              <a:buFont typeface="Arial" pitchFamily="34" charset="0"/>
              <a:buChar char="•"/>
            </a:pPr>
            <a:endParaRPr lang="en-US" sz="8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Content Audit Score – Olay.com Score is 82</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A number that represents how optimized the content of each Olay PLP is for their mapped gold keywords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 in terms of how optimized the content of each Olay PLP and provides recommendations </a:t>
            </a:r>
          </a:p>
          <a:p>
            <a:pPr marL="457200" lvl="2" indent="0">
              <a:spcBef>
                <a:spcPts val="0"/>
              </a:spcBef>
              <a:buFont typeface="Arial" pitchFamily="34" charset="0"/>
              <a:buChar char="•"/>
            </a:pPr>
            <a:endParaRPr lang="en-US" sz="8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latin typeface="+mn-lt"/>
                <a:cs typeface="Arial" pitchFamily="34" charset="0"/>
              </a:rPr>
              <a:t> Link Audit Score – Olay.com Score is 6</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Covario product team developed a link audit update that will more accurately represent the linking efforts – launch 1/1/11</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A number that represents the count of external and internal links directed to the Olay PLPs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Shows strengths and weaknesses in terms of the quantity and quality of all inbound links</a:t>
            </a:r>
            <a:endParaRPr lang="en-US" sz="400" dirty="0" smtClean="0">
              <a:solidFill>
                <a:schemeClr val="tx1"/>
              </a:solidFill>
              <a:latin typeface="+mn-lt"/>
              <a:cs typeface="Arial" pitchFamily="34" charset="0"/>
            </a:endParaRPr>
          </a:p>
          <a:p>
            <a:pPr marL="63500" lvl="1" indent="0">
              <a:spcBef>
                <a:spcPts val="0"/>
              </a:spcBef>
              <a:buFont typeface="Arial" pitchFamily="34" charset="0"/>
              <a:buChar char="•"/>
            </a:pPr>
            <a:endParaRPr lang="en-US" sz="1600" dirty="0" smtClean="0">
              <a:solidFill>
                <a:schemeClr val="tx1"/>
              </a:solidFill>
              <a:latin typeface="+mn-lt"/>
              <a:cs typeface="Arial" pitchFamily="34" charset="0"/>
            </a:endParaRPr>
          </a:p>
        </p:txBody>
      </p:sp>
      <p:cxnSp>
        <p:nvCxnSpPr>
          <p:cNvPr id="19" name="Straight Connector 18"/>
          <p:cNvCxnSpPr/>
          <p:nvPr/>
        </p:nvCxnSpPr>
        <p:spPr bwMode="auto">
          <a:xfrm>
            <a:off x="533400" y="3810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609600" y="4495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609600" y="525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609600" y="5943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272</a:t>
            </a:fld>
            <a:endParaRPr lang="en-US" dirty="0">
              <a:solidFill>
                <a:srgbClr val="002C69"/>
              </a:solidFill>
            </a:endParaRP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Audit Score</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523220"/>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Technical Audit Represents the adherence of the Olay Website to Technical best practices. The current Technical Audit Score for the Olay Website is 95, which is higher than P&amp;G benchmarks.</a:t>
            </a:r>
            <a:endParaRPr lang="en-US" dirty="0">
              <a:latin typeface="Calibri"/>
              <a:cs typeface="Arial" pitchFamily="34" charset="0"/>
            </a:endParaRPr>
          </a:p>
        </p:txBody>
      </p:sp>
      <p:sp>
        <p:nvSpPr>
          <p:cNvPr id="15" name="TextBox 14"/>
          <p:cNvSpPr txBox="1"/>
          <p:nvPr/>
        </p:nvSpPr>
        <p:spPr>
          <a:xfrm>
            <a:off x="457200" y="44958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Key Takeaways:</a:t>
            </a:r>
          </a:p>
          <a:p>
            <a:pPr fontAlgn="auto">
              <a:spcBef>
                <a:spcPts val="0"/>
              </a:spcBef>
              <a:spcAft>
                <a:spcPts val="0"/>
              </a:spcAft>
              <a:buFont typeface="Arial" pitchFamily="34" charset="0"/>
              <a:buChar char="•"/>
            </a:pPr>
            <a:r>
              <a:rPr lang="en-US" sz="1200" dirty="0" smtClean="0">
                <a:latin typeface="Calibri"/>
                <a:cs typeface="Arial" pitchFamily="34" charset="0"/>
              </a:rPr>
              <a:t> The Olay Website is in adherence to almost all technical best practices, with an exception to the use of Dynamic Parameters in URLs, and PLP proximity to the root directory.</a:t>
            </a:r>
          </a:p>
        </p:txBody>
      </p:sp>
      <p:sp>
        <p:nvSpPr>
          <p:cNvPr id="16" name="TextBox 15"/>
          <p:cNvSpPr txBox="1"/>
          <p:nvPr/>
        </p:nvSpPr>
        <p:spPr>
          <a:xfrm>
            <a:off x="457200" y="51054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Next Steps:</a:t>
            </a:r>
          </a:p>
          <a:p>
            <a:pPr fontAlgn="auto">
              <a:spcBef>
                <a:spcPts val="0"/>
              </a:spcBef>
              <a:spcAft>
                <a:spcPts val="0"/>
              </a:spcAft>
              <a:buFont typeface="Arial" pitchFamily="34" charset="0"/>
              <a:buChar char="•"/>
            </a:pPr>
            <a:r>
              <a:rPr lang="en-US" sz="1200" dirty="0" smtClean="0">
                <a:latin typeface="Calibri"/>
                <a:cs typeface="Arial" pitchFamily="34" charset="0"/>
              </a:rPr>
              <a:t> Replace dynamic URLs with static URLs, wherever possible. Implement an optimized global template hierarchy that all high-level, important pages are close to the root directory.</a:t>
            </a:r>
          </a:p>
        </p:txBody>
      </p:sp>
      <p:pic>
        <p:nvPicPr>
          <p:cNvPr id="9218" name="Picture 2"/>
          <p:cNvPicPr>
            <a:picLocks noChangeAspect="1" noChangeArrowheads="1"/>
          </p:cNvPicPr>
          <p:nvPr/>
        </p:nvPicPr>
        <p:blipFill>
          <a:blip r:embed="rId3" cstate="print"/>
          <a:srcRect/>
          <a:stretch>
            <a:fillRect/>
          </a:stretch>
        </p:blipFill>
        <p:spPr bwMode="auto">
          <a:xfrm>
            <a:off x="1981200" y="1752600"/>
            <a:ext cx="4905375" cy="25717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ounded Rectangle 10"/>
          <p:cNvSpPr/>
          <p:nvPr/>
        </p:nvSpPr>
        <p:spPr bwMode="auto">
          <a:xfrm>
            <a:off x="304800" y="838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Technical Audit is Helpful to the Olay Organic Search Campaign</a:t>
            </a:r>
          </a:p>
        </p:txBody>
      </p:sp>
    </p:spTree>
  </p:cSld>
  <p:clrMapOvr>
    <a:masterClrMapping/>
  </p:clrMapOvr>
  <p:transition spd="med"/>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273</a:t>
            </a:fld>
            <a:endParaRPr lang="en-US" dirty="0">
              <a:solidFill>
                <a:srgbClr val="002C69"/>
              </a:solidFill>
            </a:endParaRP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Audit Score</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Content Audit Represents the adherence of Olay Website to Content best practices. The current Content Audit Score for the Olay Website is 79, which means that some improvements are necessary in order to improve the score.</a:t>
            </a:r>
            <a:endParaRPr lang="en-US" dirty="0">
              <a:latin typeface="Calibri"/>
              <a:cs typeface="Arial" pitchFamily="34" charset="0"/>
            </a:endParaRPr>
          </a:p>
        </p:txBody>
      </p:sp>
      <p:sp>
        <p:nvSpPr>
          <p:cNvPr id="15" name="TextBox 14"/>
          <p:cNvSpPr txBox="1"/>
          <p:nvPr/>
        </p:nvSpPr>
        <p:spPr>
          <a:xfrm>
            <a:off x="457200" y="46482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Key Takeaways:</a:t>
            </a:r>
          </a:p>
          <a:p>
            <a:pPr fontAlgn="auto">
              <a:spcBef>
                <a:spcPts val="0"/>
              </a:spcBef>
              <a:spcAft>
                <a:spcPts val="0"/>
              </a:spcAft>
              <a:buFont typeface="Arial" pitchFamily="34" charset="0"/>
              <a:buChar char="•"/>
            </a:pPr>
            <a:r>
              <a:rPr lang="en-US" sz="1200" dirty="0" smtClean="0">
                <a:latin typeface="Calibri"/>
                <a:cs typeface="Arial" pitchFamily="34" charset="0"/>
              </a:rPr>
              <a:t> The Olay PLPs content optimization strategy should be revisited to ensure sufficient page keyword phrase density.</a:t>
            </a:r>
          </a:p>
          <a:p>
            <a:pPr fontAlgn="auto">
              <a:spcBef>
                <a:spcPts val="0"/>
              </a:spcBef>
              <a:spcAft>
                <a:spcPts val="0"/>
              </a:spcAft>
              <a:buFont typeface="Arial" pitchFamily="34" charset="0"/>
              <a:buChar char="•"/>
            </a:pPr>
            <a:r>
              <a:rPr lang="en-US" sz="1200" dirty="0" smtClean="0">
                <a:latin typeface="Calibri"/>
                <a:cs typeface="Arial" pitchFamily="34" charset="0"/>
              </a:rPr>
              <a:t> The Meta Data for a majority of Olay PLPs are not optimized for the gold keyword phrase.</a:t>
            </a:r>
          </a:p>
        </p:txBody>
      </p:sp>
      <p:sp>
        <p:nvSpPr>
          <p:cNvPr id="16" name="TextBox 15"/>
          <p:cNvSpPr txBox="1"/>
          <p:nvPr/>
        </p:nvSpPr>
        <p:spPr>
          <a:xfrm>
            <a:off x="457200" y="53340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Next Steps:</a:t>
            </a:r>
          </a:p>
          <a:p>
            <a:pPr fontAlgn="auto">
              <a:spcBef>
                <a:spcPts val="0"/>
              </a:spcBef>
              <a:spcAft>
                <a:spcPts val="0"/>
              </a:spcAft>
              <a:buFont typeface="Arial" pitchFamily="34" charset="0"/>
              <a:buChar char="•"/>
            </a:pPr>
            <a:r>
              <a:rPr lang="en-US" sz="1200" dirty="0" smtClean="0">
                <a:latin typeface="Calibri"/>
                <a:cs typeface="Arial" pitchFamily="34" charset="0"/>
              </a:rPr>
              <a:t> Implement unique meta data on all Olay PLPs that includes the gold keyword phrases.</a:t>
            </a:r>
          </a:p>
          <a:p>
            <a:pPr fontAlgn="auto">
              <a:spcBef>
                <a:spcPts val="0"/>
              </a:spcBef>
              <a:spcAft>
                <a:spcPts val="0"/>
              </a:spcAft>
              <a:buFont typeface="Arial" pitchFamily="34" charset="0"/>
              <a:buChar char="•"/>
            </a:pPr>
            <a:r>
              <a:rPr lang="en-US" sz="1200" dirty="0" smtClean="0">
                <a:latin typeface="Calibri"/>
                <a:cs typeface="Arial" pitchFamily="34" charset="0"/>
              </a:rPr>
              <a:t> Include the gold keyword phrase in each Olay PLP at least once every 30-40 words.</a:t>
            </a:r>
          </a:p>
        </p:txBody>
      </p:sp>
      <p:sp>
        <p:nvSpPr>
          <p:cNvPr id="11" name="Rounded Rectangle 10"/>
          <p:cNvSpPr/>
          <p:nvPr/>
        </p:nvSpPr>
        <p:spPr bwMode="auto">
          <a:xfrm>
            <a:off x="304800" y="838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Content Audit is Helpful to the Olay Organic Search Campaign</a:t>
            </a:r>
          </a:p>
        </p:txBody>
      </p:sp>
      <p:pic>
        <p:nvPicPr>
          <p:cNvPr id="11266" name="Picture 2"/>
          <p:cNvPicPr>
            <a:picLocks noChangeAspect="1" noChangeArrowheads="1"/>
          </p:cNvPicPr>
          <p:nvPr/>
        </p:nvPicPr>
        <p:blipFill>
          <a:blip r:embed="rId3" cstate="print"/>
          <a:srcRect/>
          <a:stretch>
            <a:fillRect/>
          </a:stretch>
        </p:blipFill>
        <p:spPr bwMode="auto">
          <a:xfrm>
            <a:off x="2209800" y="1905000"/>
            <a:ext cx="4324350" cy="23907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274</a:t>
            </a:fld>
            <a:endParaRPr lang="en-US" dirty="0">
              <a:solidFill>
                <a:srgbClr val="002C69"/>
              </a:solidFill>
            </a:endParaRP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Audit Score</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Link Audit Represents a count of internal and external links that are directed to the Olay Website. The current Link Audit Score for the Olay Website is 4, which means that significant improvements need to be made to the internal linking strategy.</a:t>
            </a:r>
            <a:endParaRPr lang="en-US" dirty="0">
              <a:latin typeface="Calibri"/>
              <a:cs typeface="Arial" pitchFamily="34" charset="0"/>
            </a:endParaRPr>
          </a:p>
        </p:txBody>
      </p:sp>
      <p:sp>
        <p:nvSpPr>
          <p:cNvPr id="15" name="TextBox 14"/>
          <p:cNvSpPr txBox="1"/>
          <p:nvPr/>
        </p:nvSpPr>
        <p:spPr>
          <a:xfrm>
            <a:off x="381000" y="4343400"/>
            <a:ext cx="8534400" cy="707886"/>
          </a:xfrm>
          <a:prstGeom prst="rect">
            <a:avLst/>
          </a:prstGeom>
          <a:noFill/>
        </p:spPr>
        <p:txBody>
          <a:bodyPr wrap="square" rtlCol="0">
            <a:spAutoFit/>
          </a:bodyPr>
          <a:lstStyle/>
          <a:p>
            <a:pPr fontAlgn="auto">
              <a:spcBef>
                <a:spcPts val="0"/>
              </a:spcBef>
              <a:spcAft>
                <a:spcPts val="0"/>
              </a:spcAft>
            </a:pPr>
            <a:r>
              <a:rPr lang="en-US" b="1" dirty="0" smtClean="0">
                <a:latin typeface="Calibri"/>
                <a:cs typeface="Arial" pitchFamily="34" charset="0"/>
              </a:rPr>
              <a:t>Key Takeaways:</a:t>
            </a:r>
          </a:p>
          <a:p>
            <a:pPr fontAlgn="auto">
              <a:spcBef>
                <a:spcPts val="0"/>
              </a:spcBef>
              <a:spcAft>
                <a:spcPts val="0"/>
              </a:spcAft>
              <a:buFont typeface="Arial" pitchFamily="34" charset="0"/>
              <a:buChar char="•"/>
            </a:pPr>
            <a:r>
              <a:rPr lang="en-US" dirty="0" smtClean="0">
                <a:latin typeface="Calibri"/>
                <a:cs typeface="Arial" pitchFamily="34" charset="0"/>
              </a:rPr>
              <a:t> </a:t>
            </a:r>
            <a:r>
              <a:rPr lang="en-US" sz="1200" dirty="0" smtClean="0">
                <a:latin typeface="Calibri"/>
                <a:cs typeface="Arial" pitchFamily="34" charset="0"/>
              </a:rPr>
              <a:t>A majority of inbound links fail to use Olay gold keywords in the anchor text of the link</a:t>
            </a:r>
          </a:p>
          <a:p>
            <a:pPr fontAlgn="auto">
              <a:spcBef>
                <a:spcPts val="0"/>
              </a:spcBef>
              <a:spcAft>
                <a:spcPts val="0"/>
              </a:spcAft>
            </a:pPr>
            <a:endParaRPr lang="en-US" sz="1200" dirty="0" smtClean="0">
              <a:latin typeface="Calibri"/>
              <a:cs typeface="Arial" pitchFamily="34" charset="0"/>
            </a:endParaRPr>
          </a:p>
        </p:txBody>
      </p:sp>
      <p:sp>
        <p:nvSpPr>
          <p:cNvPr id="16" name="TextBox 15"/>
          <p:cNvSpPr txBox="1"/>
          <p:nvPr/>
        </p:nvSpPr>
        <p:spPr>
          <a:xfrm>
            <a:off x="381000" y="5029200"/>
            <a:ext cx="8534400" cy="892552"/>
          </a:xfrm>
          <a:prstGeom prst="rect">
            <a:avLst/>
          </a:prstGeom>
          <a:noFill/>
        </p:spPr>
        <p:txBody>
          <a:bodyPr wrap="square" rtlCol="0">
            <a:spAutoFit/>
          </a:bodyPr>
          <a:lstStyle/>
          <a:p>
            <a:pPr fontAlgn="auto">
              <a:spcBef>
                <a:spcPts val="0"/>
              </a:spcBef>
              <a:spcAft>
                <a:spcPts val="0"/>
              </a:spcAft>
            </a:pPr>
            <a:r>
              <a:rPr lang="en-US" b="1" dirty="0" smtClean="0">
                <a:latin typeface="Calibri"/>
                <a:cs typeface="Arial" pitchFamily="34" charset="0"/>
              </a:rPr>
              <a:t>Next Steps:</a:t>
            </a:r>
          </a:p>
          <a:p>
            <a:pPr fontAlgn="auto">
              <a:spcBef>
                <a:spcPts val="0"/>
              </a:spcBef>
              <a:spcAft>
                <a:spcPts val="0"/>
              </a:spcAft>
              <a:buFont typeface="Arial" pitchFamily="34" charset="0"/>
              <a:buChar char="•"/>
            </a:pPr>
            <a:r>
              <a:rPr lang="en-US" dirty="0" smtClean="0">
                <a:latin typeface="Calibri"/>
                <a:cs typeface="Arial" pitchFamily="34" charset="0"/>
              </a:rPr>
              <a:t> </a:t>
            </a:r>
            <a:r>
              <a:rPr lang="en-US" sz="1200" dirty="0" smtClean="0">
                <a:latin typeface="Calibri"/>
                <a:cs typeface="Arial" pitchFamily="34" charset="0"/>
              </a:rPr>
              <a:t>Reach out to the owners of the external links to request the anchor text of the link be changed to “skin care”</a:t>
            </a:r>
          </a:p>
          <a:p>
            <a:pPr fontAlgn="auto">
              <a:spcBef>
                <a:spcPts val="0"/>
              </a:spcBef>
              <a:spcAft>
                <a:spcPts val="0"/>
              </a:spcAft>
              <a:buFont typeface="Arial" pitchFamily="34" charset="0"/>
              <a:buChar char="•"/>
            </a:pPr>
            <a:r>
              <a:rPr lang="en-US" sz="1200" dirty="0" smtClean="0">
                <a:latin typeface="Calibri"/>
                <a:cs typeface="Arial" pitchFamily="34" charset="0"/>
              </a:rPr>
              <a:t> Implement optimized internal links to all PLPs on the Olay Website using gold keywords as the anchor text</a:t>
            </a:r>
          </a:p>
          <a:p>
            <a:pPr lvl="1" fontAlgn="auto">
              <a:spcBef>
                <a:spcPts val="0"/>
              </a:spcBef>
              <a:spcAft>
                <a:spcPts val="0"/>
              </a:spcAft>
              <a:buFont typeface="Arial" pitchFamily="34" charset="0"/>
              <a:buChar char="•"/>
            </a:pPr>
            <a:r>
              <a:rPr lang="en-US" sz="1200" dirty="0" smtClean="0">
                <a:latin typeface="Calibri"/>
                <a:cs typeface="Arial" pitchFamily="34" charset="0"/>
              </a:rPr>
              <a:t>Navigation, Embedded Links, Contextual Links, Site Map, etc.</a:t>
            </a:r>
          </a:p>
        </p:txBody>
      </p:sp>
      <p:sp>
        <p:nvSpPr>
          <p:cNvPr id="11" name="Rounded Rectangle 10"/>
          <p:cNvSpPr/>
          <p:nvPr/>
        </p:nvSpPr>
        <p:spPr bwMode="auto">
          <a:xfrm>
            <a:off x="228600" y="838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Link Audit is Helpful to the Olay Organic Search Campaign</a:t>
            </a:r>
          </a:p>
        </p:txBody>
      </p:sp>
      <p:pic>
        <p:nvPicPr>
          <p:cNvPr id="10242" name="Picture 2"/>
          <p:cNvPicPr>
            <a:picLocks noChangeAspect="1" noChangeArrowheads="1"/>
          </p:cNvPicPr>
          <p:nvPr/>
        </p:nvPicPr>
        <p:blipFill>
          <a:blip r:embed="rId3" cstate="print"/>
          <a:srcRect/>
          <a:stretch>
            <a:fillRect/>
          </a:stretch>
        </p:blipFill>
        <p:spPr bwMode="auto">
          <a:xfrm>
            <a:off x="2057400" y="2209800"/>
            <a:ext cx="3895725" cy="15525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Page Audit</a:t>
            </a:r>
            <a:endParaRPr lang="en-US" sz="3000" dirty="0"/>
          </a:p>
        </p:txBody>
      </p:sp>
      <p:pic>
        <p:nvPicPr>
          <p:cNvPr id="11" name="Picture 2"/>
          <p:cNvPicPr>
            <a:picLocks noChangeAspect="1" noChangeArrowheads="1"/>
          </p:cNvPicPr>
          <p:nvPr/>
        </p:nvPicPr>
        <p:blipFill>
          <a:blip r:embed="rId3" cstate="print"/>
          <a:srcRect/>
          <a:stretch>
            <a:fillRect/>
          </a:stretch>
        </p:blipFill>
        <p:spPr bwMode="auto">
          <a:xfrm>
            <a:off x="685800" y="990600"/>
            <a:ext cx="7315200" cy="115774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Arrow Connector 12"/>
          <p:cNvCxnSpPr/>
          <p:nvPr/>
        </p:nvCxnSpPr>
        <p:spPr bwMode="auto">
          <a:xfrm>
            <a:off x="4876800" y="1524000"/>
            <a:ext cx="0" cy="4572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2" name="Rounded Rectangle 11"/>
          <p:cNvSpPr/>
          <p:nvPr/>
        </p:nvSpPr>
        <p:spPr bwMode="auto">
          <a:xfrm>
            <a:off x="4114800" y="1371600"/>
            <a:ext cx="1752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Page Audit Tab</a:t>
            </a:r>
          </a:p>
        </p:txBody>
      </p:sp>
      <p:sp>
        <p:nvSpPr>
          <p:cNvPr id="15" name="Rounded Rectangle 14"/>
          <p:cNvSpPr/>
          <p:nvPr/>
        </p:nvSpPr>
        <p:spPr bwMode="auto">
          <a:xfrm>
            <a:off x="381000" y="2362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Page Audit is Helpful to the Olay Organic Search Campaign</a:t>
            </a:r>
          </a:p>
        </p:txBody>
      </p:sp>
      <p:sp>
        <p:nvSpPr>
          <p:cNvPr id="16" name="Content Placeholder 2"/>
          <p:cNvSpPr>
            <a:spLocks noGrp="1"/>
          </p:cNvSpPr>
          <p:nvPr>
            <p:ph idx="1"/>
          </p:nvPr>
        </p:nvSpPr>
        <p:spPr>
          <a:xfrm>
            <a:off x="457200" y="2971800"/>
            <a:ext cx="8534400" cy="32004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cs typeface="Arial" pitchFamily="34" charset="0"/>
              </a:rPr>
              <a:t> </a:t>
            </a:r>
            <a:r>
              <a:rPr lang="en-US" sz="1400" b="1" dirty="0" smtClean="0">
                <a:solidFill>
                  <a:schemeClr val="tx1"/>
                </a:solidFill>
                <a:cs typeface="Arial" pitchFamily="34" charset="0"/>
              </a:rPr>
              <a:t>Overall Audit Score for Each Olay Page in the Sitemap.gz File &amp; Each Gold Keyword PLP</a:t>
            </a:r>
          </a:p>
          <a:p>
            <a:pPr marL="457200" lvl="2" indent="0">
              <a:spcBef>
                <a:spcPts val="0"/>
              </a:spcBef>
              <a:buFont typeface="Arial" pitchFamily="34" charset="0"/>
              <a:buChar char="•"/>
            </a:pPr>
            <a:r>
              <a:rPr lang="en-US" sz="1200" dirty="0" smtClean="0">
                <a:solidFill>
                  <a:schemeClr val="tx1"/>
                </a:solidFill>
                <a:cs typeface="Arial" pitchFamily="34" charset="0"/>
              </a:rPr>
              <a:t> Overall Page Audit Score </a:t>
            </a:r>
          </a:p>
          <a:p>
            <a:pPr marL="457200" lvl="2" indent="0">
              <a:spcBef>
                <a:spcPts val="0"/>
              </a:spcBef>
              <a:buFont typeface="Arial" pitchFamily="34" charset="0"/>
              <a:buChar char="•"/>
            </a:pPr>
            <a:r>
              <a:rPr lang="en-US" sz="1200" dirty="0" smtClean="0">
                <a:solidFill>
                  <a:schemeClr val="tx1"/>
                </a:solidFill>
                <a:cs typeface="Arial" pitchFamily="34" charset="0"/>
              </a:rPr>
              <a:t> Page Technical Audit Score</a:t>
            </a:r>
          </a:p>
          <a:p>
            <a:pPr marL="457200" lvl="2" indent="0">
              <a:spcBef>
                <a:spcPts val="0"/>
              </a:spcBef>
              <a:buFont typeface="Arial" pitchFamily="34" charset="0"/>
              <a:buChar char="•"/>
            </a:pPr>
            <a:r>
              <a:rPr lang="en-US" sz="1200" dirty="0" smtClean="0">
                <a:solidFill>
                  <a:schemeClr val="tx1"/>
                </a:solidFill>
                <a:cs typeface="Arial" pitchFamily="34" charset="0"/>
              </a:rPr>
              <a:t> Page Content Audit Score</a:t>
            </a:r>
          </a:p>
          <a:p>
            <a:pPr marL="457200" lvl="2" indent="0">
              <a:spcBef>
                <a:spcPts val="0"/>
              </a:spcBef>
              <a:buFont typeface="Arial" pitchFamily="34" charset="0"/>
              <a:buChar char="•"/>
            </a:pPr>
            <a:r>
              <a:rPr lang="en-US" sz="1200" dirty="0" smtClean="0">
                <a:solidFill>
                  <a:schemeClr val="tx1"/>
                </a:solidFill>
                <a:cs typeface="Arial" pitchFamily="34" charset="0"/>
              </a:rPr>
              <a:t> Page Link Audit Score</a:t>
            </a:r>
          </a:p>
          <a:p>
            <a:pPr marL="863600" lvl="3" indent="0">
              <a:spcBef>
                <a:spcPts val="0"/>
              </a:spcBef>
              <a:buFont typeface="Arial" pitchFamily="34" charset="0"/>
              <a:buChar char="•"/>
            </a:pPr>
            <a:endParaRPr lang="en-US" sz="800"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Individual Page Insights </a:t>
            </a:r>
          </a:p>
          <a:p>
            <a:pPr marL="457200" lvl="2" indent="0">
              <a:spcBef>
                <a:spcPts val="0"/>
              </a:spcBef>
              <a:buFont typeface="Arial" pitchFamily="34" charset="0"/>
              <a:buChar char="•"/>
            </a:pPr>
            <a:r>
              <a:rPr lang="en-US" sz="1200" dirty="0" smtClean="0">
                <a:solidFill>
                  <a:schemeClr val="tx1"/>
                </a:solidFill>
                <a:cs typeface="Arial" pitchFamily="34" charset="0"/>
              </a:rPr>
              <a:t> Provides in-depth analysis and detailed information on the strengths and weaknesses of each individual page.</a:t>
            </a:r>
          </a:p>
          <a:p>
            <a:pPr marL="63500" lvl="1" indent="0">
              <a:spcBef>
                <a:spcPts val="0"/>
              </a:spcBef>
              <a:buFont typeface="Arial" pitchFamily="34" charset="0"/>
              <a:buChar char="•"/>
            </a:pPr>
            <a:endParaRPr lang="en-US" sz="1400" b="1"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Individual Page Recommendations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recommendations for optimizing each page in an effort to improve each audit score</a:t>
            </a:r>
          </a:p>
        </p:txBody>
      </p:sp>
      <p:cxnSp>
        <p:nvCxnSpPr>
          <p:cNvPr id="18" name="Straight Connector 17"/>
          <p:cNvCxnSpPr/>
          <p:nvPr/>
        </p:nvCxnSpPr>
        <p:spPr bwMode="auto">
          <a:xfrm>
            <a:off x="4572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533400" y="4572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533400" y="5181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276</a:t>
            </a:fld>
            <a:endParaRPr lang="en-US" dirty="0">
              <a:solidFill>
                <a:srgbClr val="002C69"/>
              </a:solidFill>
            </a:endParaRPr>
          </a:p>
        </p:txBody>
      </p:sp>
      <p:sp>
        <p:nvSpPr>
          <p:cNvPr id="11" name="Title 1"/>
          <p:cNvSpPr>
            <a:spLocks noGrp="1"/>
          </p:cNvSpPr>
          <p:nvPr>
            <p:ph type="title"/>
          </p:nvPr>
        </p:nvSpPr>
        <p:spPr>
          <a:xfrm>
            <a:off x="304800" y="304800"/>
            <a:ext cx="8610600" cy="457200"/>
          </a:xfrm>
          <a:noFill/>
        </p:spPr>
        <p:txBody>
          <a:bodyPr/>
          <a:lstStyle/>
          <a:p>
            <a:r>
              <a:rPr lang="en-US" sz="3000" dirty="0" smtClean="0"/>
              <a:t>Olay – SearchMart Page Audit</a:t>
            </a:r>
            <a:endParaRPr lang="en-US" sz="3000" dirty="0"/>
          </a:p>
        </p:txBody>
      </p:sp>
      <p:pic>
        <p:nvPicPr>
          <p:cNvPr id="3076" name="Picture 4"/>
          <p:cNvPicPr>
            <a:picLocks noChangeAspect="1" noChangeArrowheads="1"/>
          </p:cNvPicPr>
          <p:nvPr/>
        </p:nvPicPr>
        <p:blipFill>
          <a:blip r:embed="rId3" cstate="print"/>
          <a:srcRect/>
          <a:stretch>
            <a:fillRect/>
          </a:stretch>
        </p:blipFill>
        <p:spPr bwMode="auto">
          <a:xfrm>
            <a:off x="1752600" y="1828800"/>
            <a:ext cx="5105400" cy="216542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15" name="Straight Arrow Connector 14"/>
          <p:cNvCxnSpPr/>
          <p:nvPr/>
        </p:nvCxnSpPr>
        <p:spPr bwMode="auto">
          <a:xfrm flipH="1">
            <a:off x="4724400" y="2362200"/>
            <a:ext cx="1219200" cy="762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flipH="1">
            <a:off x="5486400" y="2514600"/>
            <a:ext cx="152400" cy="914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4" name="Rounded Rectangle 13"/>
          <p:cNvSpPr/>
          <p:nvPr/>
        </p:nvSpPr>
        <p:spPr bwMode="auto">
          <a:xfrm>
            <a:off x="5410200" y="1600200"/>
            <a:ext cx="1600200" cy="9144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Page Details: Gold Keyword, PLP, Meta Data, &amp; Compliance</a:t>
            </a:r>
          </a:p>
        </p:txBody>
      </p:sp>
      <p:pic>
        <p:nvPicPr>
          <p:cNvPr id="3079" name="Picture 7"/>
          <p:cNvPicPr>
            <a:picLocks noChangeAspect="1" noChangeArrowheads="1"/>
          </p:cNvPicPr>
          <p:nvPr/>
        </p:nvPicPr>
        <p:blipFill>
          <a:blip r:embed="rId4" cstate="print"/>
          <a:srcRect/>
          <a:stretch>
            <a:fillRect/>
          </a:stretch>
        </p:blipFill>
        <p:spPr bwMode="auto">
          <a:xfrm>
            <a:off x="152400" y="4572000"/>
            <a:ext cx="8677275" cy="8763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7" name="Rounded Rectangle 36"/>
          <p:cNvSpPr/>
          <p:nvPr/>
        </p:nvSpPr>
        <p:spPr bwMode="auto">
          <a:xfrm>
            <a:off x="228600" y="838200"/>
            <a:ext cx="8534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Skin Care PLP Overall Audit</a:t>
            </a:r>
          </a:p>
        </p:txBody>
      </p:sp>
      <p:sp>
        <p:nvSpPr>
          <p:cNvPr id="52" name="Rectangle 51"/>
          <p:cNvSpPr/>
          <p:nvPr/>
        </p:nvSpPr>
        <p:spPr bwMode="auto">
          <a:xfrm>
            <a:off x="1676400" y="5181600"/>
            <a:ext cx="228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53" name="Rectangle 52"/>
          <p:cNvSpPr/>
          <p:nvPr/>
        </p:nvSpPr>
        <p:spPr bwMode="auto">
          <a:xfrm>
            <a:off x="3505200" y="5181600"/>
            <a:ext cx="304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54" name="Rectangle 53"/>
          <p:cNvSpPr/>
          <p:nvPr/>
        </p:nvSpPr>
        <p:spPr bwMode="auto">
          <a:xfrm>
            <a:off x="5410200" y="5181600"/>
            <a:ext cx="2286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55" name="Rectangle 54"/>
          <p:cNvSpPr/>
          <p:nvPr/>
        </p:nvSpPr>
        <p:spPr bwMode="auto">
          <a:xfrm>
            <a:off x="7239000" y="5181600"/>
            <a:ext cx="152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57" name="Straight Arrow Connector 56"/>
          <p:cNvCxnSpPr/>
          <p:nvPr/>
        </p:nvCxnSpPr>
        <p:spPr bwMode="auto">
          <a:xfrm flipH="1" flipV="1">
            <a:off x="1981200" y="5486400"/>
            <a:ext cx="2438400" cy="685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60" name="Straight Arrow Connector 59"/>
          <p:cNvCxnSpPr/>
          <p:nvPr/>
        </p:nvCxnSpPr>
        <p:spPr bwMode="auto">
          <a:xfrm flipH="1" flipV="1">
            <a:off x="3657600" y="5486400"/>
            <a:ext cx="762000" cy="609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63" name="Straight Arrow Connector 62"/>
          <p:cNvCxnSpPr/>
          <p:nvPr/>
        </p:nvCxnSpPr>
        <p:spPr bwMode="auto">
          <a:xfrm flipV="1">
            <a:off x="4419600" y="5486400"/>
            <a:ext cx="990600" cy="609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65" name="Straight Arrow Connector 64"/>
          <p:cNvCxnSpPr/>
          <p:nvPr/>
        </p:nvCxnSpPr>
        <p:spPr bwMode="auto">
          <a:xfrm flipV="1">
            <a:off x="4343400" y="5410200"/>
            <a:ext cx="2819400" cy="762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56" name="Rounded Rectangle 55"/>
          <p:cNvSpPr/>
          <p:nvPr/>
        </p:nvSpPr>
        <p:spPr bwMode="auto">
          <a:xfrm>
            <a:off x="3429000" y="5943600"/>
            <a:ext cx="2057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Skin Care Page Audit Scores</a:t>
            </a:r>
          </a:p>
        </p:txBody>
      </p:sp>
    </p:spTree>
  </p:cSld>
  <p:clrMapOvr>
    <a:masterClrMapping/>
  </p:clrMapOvr>
  <p:transition spd="med"/>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277</a:t>
            </a:fld>
            <a:endParaRPr lang="en-US" dirty="0">
              <a:solidFill>
                <a:srgbClr val="002C69"/>
              </a:solidFill>
            </a:endParaRPr>
          </a:p>
        </p:txBody>
      </p:sp>
      <p:sp>
        <p:nvSpPr>
          <p:cNvPr id="6" name="Rounded Rectangle 5"/>
          <p:cNvSpPr/>
          <p:nvPr/>
        </p:nvSpPr>
        <p:spPr bwMode="auto">
          <a:xfrm>
            <a:off x="2286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Skin Care PLP Link Audit</a:t>
            </a: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Page Audit</a:t>
            </a:r>
            <a:endParaRPr lang="en-US" sz="3000" b="1" kern="0" dirty="0">
              <a:solidFill>
                <a:sysClr val="windowText" lastClr="000000"/>
              </a:solidFill>
              <a:latin typeface="Calibri"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1295400" y="2057400"/>
            <a:ext cx="6248400" cy="226892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304800" y="1219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Link Audit Represents a count of internal and external links that are directed to </a:t>
            </a:r>
            <a:r>
              <a:rPr lang="en-US" b="1" i="1" dirty="0" smtClean="0">
                <a:latin typeface="Calibri"/>
                <a:cs typeface="Arial" pitchFamily="34" charset="0"/>
              </a:rPr>
              <a:t>only </a:t>
            </a:r>
            <a:r>
              <a:rPr lang="en-US" dirty="0" smtClean="0">
                <a:latin typeface="Calibri"/>
                <a:cs typeface="Arial" pitchFamily="34" charset="0"/>
              </a:rPr>
              <a:t>the Skin Care PLP. The current Link Audit Score for the Skin Care PLP is 5, which means that significant improvements need to be made to the internal linking strategy.</a:t>
            </a:r>
            <a:endParaRPr lang="en-US" dirty="0">
              <a:latin typeface="Calibri"/>
              <a:cs typeface="Arial" pitchFamily="34" charset="0"/>
            </a:endParaRPr>
          </a:p>
        </p:txBody>
      </p:sp>
      <p:sp>
        <p:nvSpPr>
          <p:cNvPr id="15" name="TextBox 14"/>
          <p:cNvSpPr txBox="1"/>
          <p:nvPr/>
        </p:nvSpPr>
        <p:spPr>
          <a:xfrm>
            <a:off x="381000" y="4343400"/>
            <a:ext cx="8534400" cy="707886"/>
          </a:xfrm>
          <a:prstGeom prst="rect">
            <a:avLst/>
          </a:prstGeom>
          <a:noFill/>
        </p:spPr>
        <p:txBody>
          <a:bodyPr wrap="square" rtlCol="0">
            <a:spAutoFit/>
          </a:bodyPr>
          <a:lstStyle/>
          <a:p>
            <a:pPr fontAlgn="auto">
              <a:spcBef>
                <a:spcPts val="0"/>
              </a:spcBef>
              <a:spcAft>
                <a:spcPts val="0"/>
              </a:spcAft>
            </a:pPr>
            <a:r>
              <a:rPr lang="en-US" b="1" dirty="0" smtClean="0">
                <a:latin typeface="Calibri"/>
                <a:cs typeface="Arial" pitchFamily="34" charset="0"/>
              </a:rPr>
              <a:t>Key Takeaways:</a:t>
            </a:r>
          </a:p>
          <a:p>
            <a:pPr fontAlgn="auto">
              <a:spcBef>
                <a:spcPts val="0"/>
              </a:spcBef>
              <a:spcAft>
                <a:spcPts val="0"/>
              </a:spcAft>
              <a:buFont typeface="Arial" pitchFamily="34" charset="0"/>
              <a:buChar char="•"/>
            </a:pPr>
            <a:r>
              <a:rPr lang="en-US" dirty="0" smtClean="0">
                <a:latin typeface="Calibri"/>
                <a:cs typeface="Arial" pitchFamily="34" charset="0"/>
              </a:rPr>
              <a:t> </a:t>
            </a:r>
            <a:r>
              <a:rPr lang="en-US" sz="1200" dirty="0" smtClean="0">
                <a:latin typeface="Calibri"/>
                <a:cs typeface="Arial" pitchFamily="34" charset="0"/>
              </a:rPr>
              <a:t>A majority of external links fail to use the gold keyword “skin care” in the anchor text of the link</a:t>
            </a:r>
          </a:p>
          <a:p>
            <a:pPr fontAlgn="auto">
              <a:spcBef>
                <a:spcPts val="0"/>
              </a:spcBef>
              <a:spcAft>
                <a:spcPts val="0"/>
              </a:spcAft>
              <a:buFont typeface="Arial" pitchFamily="34" charset="0"/>
              <a:buChar char="•"/>
            </a:pPr>
            <a:r>
              <a:rPr lang="en-US" sz="1200" dirty="0" smtClean="0">
                <a:latin typeface="Calibri"/>
                <a:cs typeface="Arial" pitchFamily="34" charset="0"/>
              </a:rPr>
              <a:t> The Olay Website does not incorporate any links to the Skin Care PLP</a:t>
            </a:r>
          </a:p>
        </p:txBody>
      </p:sp>
      <p:sp>
        <p:nvSpPr>
          <p:cNvPr id="16" name="TextBox 15"/>
          <p:cNvSpPr txBox="1"/>
          <p:nvPr/>
        </p:nvSpPr>
        <p:spPr>
          <a:xfrm>
            <a:off x="381000" y="5029200"/>
            <a:ext cx="8534400" cy="892552"/>
          </a:xfrm>
          <a:prstGeom prst="rect">
            <a:avLst/>
          </a:prstGeom>
          <a:noFill/>
        </p:spPr>
        <p:txBody>
          <a:bodyPr wrap="square" rtlCol="0">
            <a:spAutoFit/>
          </a:bodyPr>
          <a:lstStyle/>
          <a:p>
            <a:pPr fontAlgn="auto">
              <a:spcBef>
                <a:spcPts val="0"/>
              </a:spcBef>
              <a:spcAft>
                <a:spcPts val="0"/>
              </a:spcAft>
            </a:pPr>
            <a:r>
              <a:rPr lang="en-US" b="1" dirty="0" smtClean="0">
                <a:latin typeface="Calibri"/>
                <a:cs typeface="Arial" pitchFamily="34" charset="0"/>
              </a:rPr>
              <a:t>Next Steps:</a:t>
            </a:r>
          </a:p>
          <a:p>
            <a:pPr fontAlgn="auto">
              <a:spcBef>
                <a:spcPts val="0"/>
              </a:spcBef>
              <a:spcAft>
                <a:spcPts val="0"/>
              </a:spcAft>
              <a:buFont typeface="Arial" pitchFamily="34" charset="0"/>
              <a:buChar char="•"/>
            </a:pPr>
            <a:r>
              <a:rPr lang="en-US" dirty="0" smtClean="0">
                <a:latin typeface="Calibri"/>
                <a:cs typeface="Arial" pitchFamily="34" charset="0"/>
              </a:rPr>
              <a:t> </a:t>
            </a:r>
            <a:r>
              <a:rPr lang="en-US" sz="1200" dirty="0" smtClean="0">
                <a:latin typeface="Calibri"/>
                <a:cs typeface="Arial" pitchFamily="34" charset="0"/>
              </a:rPr>
              <a:t>Reach out to the owners of the external links to request the anchor text of the link be changed to “skin care”</a:t>
            </a:r>
          </a:p>
          <a:p>
            <a:pPr fontAlgn="auto">
              <a:spcBef>
                <a:spcPts val="0"/>
              </a:spcBef>
              <a:spcAft>
                <a:spcPts val="0"/>
              </a:spcAft>
              <a:buFont typeface="Arial" pitchFamily="34" charset="0"/>
              <a:buChar char="•"/>
            </a:pPr>
            <a:r>
              <a:rPr lang="en-US" sz="1200" dirty="0" smtClean="0">
                <a:latin typeface="Calibri"/>
                <a:cs typeface="Arial" pitchFamily="34" charset="0"/>
              </a:rPr>
              <a:t> Implement internal links to the Skin Care PLP on the Olay Website using the gold keyword as the anchor text</a:t>
            </a:r>
          </a:p>
          <a:p>
            <a:pPr lvl="1" fontAlgn="auto">
              <a:spcBef>
                <a:spcPts val="0"/>
              </a:spcBef>
              <a:spcAft>
                <a:spcPts val="0"/>
              </a:spcAft>
              <a:buFont typeface="Arial" pitchFamily="34" charset="0"/>
              <a:buChar char="•"/>
            </a:pPr>
            <a:r>
              <a:rPr lang="en-US" sz="1200" dirty="0" smtClean="0">
                <a:latin typeface="Calibri"/>
                <a:cs typeface="Arial" pitchFamily="34" charset="0"/>
              </a:rPr>
              <a:t> Global Navigation, Embedded Links, Contextual Links, Site Map, etc.</a:t>
            </a:r>
          </a:p>
        </p:txBody>
      </p:sp>
    </p:spTree>
  </p:cSld>
  <p:clrMapOvr>
    <a:masterClrMapping/>
  </p:clrMapOvr>
  <p:transition spd="med"/>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278</a:t>
            </a:fld>
            <a:endParaRPr lang="en-US" dirty="0">
              <a:solidFill>
                <a:srgbClr val="002C69"/>
              </a:solidFill>
            </a:endParaRPr>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Skin Care PLP Content Audit</a:t>
            </a: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Page Audit</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Content Audit Represents the adherence of </a:t>
            </a:r>
            <a:r>
              <a:rPr lang="en-US" b="1" i="1" dirty="0" smtClean="0">
                <a:latin typeface="Calibri"/>
                <a:cs typeface="Arial" pitchFamily="34" charset="0"/>
              </a:rPr>
              <a:t>only </a:t>
            </a:r>
            <a:r>
              <a:rPr lang="en-US" dirty="0" smtClean="0">
                <a:latin typeface="Calibri"/>
                <a:cs typeface="Arial" pitchFamily="34" charset="0"/>
              </a:rPr>
              <a:t>the Skin Care PLP to Content best practices. The current Content Audit Score for the Skin Care PLP is 84, which means that some improvements are necessary in order to improve the score.</a:t>
            </a:r>
            <a:endParaRPr lang="en-US" dirty="0">
              <a:latin typeface="Calibri"/>
              <a:cs typeface="Arial" pitchFamily="34" charset="0"/>
            </a:endParaRPr>
          </a:p>
        </p:txBody>
      </p:sp>
      <p:sp>
        <p:nvSpPr>
          <p:cNvPr id="15" name="TextBox 14"/>
          <p:cNvSpPr txBox="1"/>
          <p:nvPr/>
        </p:nvSpPr>
        <p:spPr>
          <a:xfrm>
            <a:off x="457200" y="46482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Key Takeaways:</a:t>
            </a:r>
          </a:p>
          <a:p>
            <a:pPr fontAlgn="auto">
              <a:spcBef>
                <a:spcPts val="0"/>
              </a:spcBef>
              <a:spcAft>
                <a:spcPts val="0"/>
              </a:spcAft>
              <a:buFont typeface="Arial" pitchFamily="34" charset="0"/>
              <a:buChar char="•"/>
            </a:pPr>
            <a:r>
              <a:rPr lang="en-US" sz="1200" dirty="0" smtClean="0">
                <a:latin typeface="Calibri"/>
                <a:cs typeface="Arial" pitchFamily="34" charset="0"/>
              </a:rPr>
              <a:t> The Skin Care PLP has an impressive gold keyword density of 4.60%</a:t>
            </a:r>
          </a:p>
          <a:p>
            <a:pPr fontAlgn="auto">
              <a:spcBef>
                <a:spcPts val="0"/>
              </a:spcBef>
              <a:spcAft>
                <a:spcPts val="0"/>
              </a:spcAft>
              <a:buFont typeface="Arial" pitchFamily="34" charset="0"/>
              <a:buChar char="•"/>
            </a:pPr>
            <a:r>
              <a:rPr lang="en-US" sz="1200" dirty="0" smtClean="0">
                <a:latin typeface="Calibri"/>
                <a:cs typeface="Arial" pitchFamily="34" charset="0"/>
              </a:rPr>
              <a:t> The Meta Data and Header Tags of the Skin Care PLP are not optimized for the gold keyword phrase “skin care”</a:t>
            </a:r>
          </a:p>
        </p:txBody>
      </p:sp>
      <p:sp>
        <p:nvSpPr>
          <p:cNvPr id="16" name="TextBox 15"/>
          <p:cNvSpPr txBox="1"/>
          <p:nvPr/>
        </p:nvSpPr>
        <p:spPr>
          <a:xfrm>
            <a:off x="457200" y="5334000"/>
            <a:ext cx="8534400" cy="646331"/>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Next Steps:</a:t>
            </a:r>
          </a:p>
          <a:p>
            <a:pPr fontAlgn="auto">
              <a:spcBef>
                <a:spcPts val="0"/>
              </a:spcBef>
              <a:spcAft>
                <a:spcPts val="0"/>
              </a:spcAft>
              <a:buFont typeface="Arial" pitchFamily="34" charset="0"/>
              <a:buChar char="•"/>
            </a:pPr>
            <a:r>
              <a:rPr lang="en-US" sz="1200" dirty="0" smtClean="0">
                <a:latin typeface="Calibri"/>
                <a:cs typeface="Arial" pitchFamily="34" charset="0"/>
              </a:rPr>
              <a:t> Implement unique meta data on the Skin Care PLP that includes the gold keyword phrase “skin care”</a:t>
            </a:r>
          </a:p>
          <a:p>
            <a:pPr fontAlgn="auto">
              <a:spcBef>
                <a:spcPts val="0"/>
              </a:spcBef>
              <a:spcAft>
                <a:spcPts val="0"/>
              </a:spcAft>
              <a:buFont typeface="Arial" pitchFamily="34" charset="0"/>
              <a:buChar char="•"/>
            </a:pPr>
            <a:r>
              <a:rPr lang="en-US" sz="1200" dirty="0" smtClean="0">
                <a:latin typeface="Calibri"/>
                <a:cs typeface="Arial" pitchFamily="34" charset="0"/>
              </a:rPr>
              <a:t> Include the gold keyword phrase “skin care” in all Header Tags on the Skin Care PLP</a:t>
            </a:r>
          </a:p>
        </p:txBody>
      </p:sp>
      <p:pic>
        <p:nvPicPr>
          <p:cNvPr id="5123" name="Picture 3"/>
          <p:cNvPicPr>
            <a:picLocks noChangeAspect="1" noChangeArrowheads="1"/>
          </p:cNvPicPr>
          <p:nvPr/>
        </p:nvPicPr>
        <p:blipFill>
          <a:blip r:embed="rId3" cstate="print"/>
          <a:srcRect/>
          <a:stretch>
            <a:fillRect/>
          </a:stretch>
        </p:blipFill>
        <p:spPr bwMode="auto">
          <a:xfrm>
            <a:off x="838200" y="1981200"/>
            <a:ext cx="7620000" cy="262591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279</a:t>
            </a:fld>
            <a:endParaRPr lang="en-US" dirty="0">
              <a:solidFill>
                <a:srgbClr val="002C69"/>
              </a:solidFill>
            </a:endParaRPr>
          </a:p>
        </p:txBody>
      </p:sp>
      <p:sp>
        <p:nvSpPr>
          <p:cNvPr id="6" name="Rounded Rectangle 5"/>
          <p:cNvSpPr/>
          <p:nvPr/>
        </p:nvSpPr>
        <p:spPr bwMode="auto">
          <a:xfrm>
            <a:off x="3048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Skin Care PLP Technical Audit</a:t>
            </a:r>
          </a:p>
        </p:txBody>
      </p:sp>
      <p:sp>
        <p:nvSpPr>
          <p:cNvPr id="10" name="Title 1"/>
          <p:cNvSpPr txBox="1">
            <a:spLocks/>
          </p:cNvSpPr>
          <p:nvPr/>
        </p:nvSpPr>
        <p:spPr bwMode="auto">
          <a:xfrm>
            <a:off x="304800" y="3048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buClr>
                <a:srgbClr val="002C69"/>
              </a:buClr>
              <a:buSzPct val="130000"/>
              <a:defRPr/>
            </a:pPr>
            <a:r>
              <a:rPr lang="en-US" sz="3000" b="1" kern="0" dirty="0" smtClean="0">
                <a:solidFill>
                  <a:sysClr val="windowText" lastClr="000000"/>
                </a:solidFill>
                <a:latin typeface="Calibri" pitchFamily="34" charset="0"/>
              </a:rPr>
              <a:t>Olay – SearchMart Page Audit</a:t>
            </a:r>
            <a:endParaRPr lang="en-US" sz="3000" b="1" kern="0" dirty="0">
              <a:solidFill>
                <a:sysClr val="windowText" lastClr="000000"/>
              </a:solidFill>
              <a:latin typeface="Calibri" pitchFamily="34" charset="0"/>
            </a:endParaRPr>
          </a:p>
        </p:txBody>
      </p:sp>
      <p:sp>
        <p:nvSpPr>
          <p:cNvPr id="13" name="TextBox 12"/>
          <p:cNvSpPr txBox="1"/>
          <p:nvPr/>
        </p:nvSpPr>
        <p:spPr>
          <a:xfrm>
            <a:off x="304800" y="1219200"/>
            <a:ext cx="8534400" cy="523220"/>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The Technical Audit Represents the adherence of </a:t>
            </a:r>
            <a:r>
              <a:rPr lang="en-US" b="1" i="1" dirty="0" smtClean="0">
                <a:latin typeface="Calibri"/>
                <a:cs typeface="Arial" pitchFamily="34" charset="0"/>
              </a:rPr>
              <a:t>only </a:t>
            </a:r>
            <a:r>
              <a:rPr lang="en-US" dirty="0" smtClean="0">
                <a:latin typeface="Calibri"/>
                <a:cs typeface="Arial" pitchFamily="34" charset="0"/>
              </a:rPr>
              <a:t>the Skin Care PLP to Technical best practices. The current Technical Audit Score for the Skin Care PLP is 100, which is the best score possible.</a:t>
            </a:r>
            <a:endParaRPr lang="en-US" dirty="0">
              <a:latin typeface="Calibri"/>
              <a:cs typeface="Arial" pitchFamily="34" charset="0"/>
            </a:endParaRPr>
          </a:p>
        </p:txBody>
      </p:sp>
      <p:sp>
        <p:nvSpPr>
          <p:cNvPr id="15" name="TextBox 14"/>
          <p:cNvSpPr txBox="1"/>
          <p:nvPr/>
        </p:nvSpPr>
        <p:spPr>
          <a:xfrm>
            <a:off x="457200" y="4495800"/>
            <a:ext cx="8534400" cy="461665"/>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Key Takeaways:</a:t>
            </a:r>
          </a:p>
          <a:p>
            <a:pPr fontAlgn="auto">
              <a:spcBef>
                <a:spcPts val="0"/>
              </a:spcBef>
              <a:spcAft>
                <a:spcPts val="0"/>
              </a:spcAft>
              <a:buFont typeface="Arial" pitchFamily="34" charset="0"/>
              <a:buChar char="•"/>
            </a:pPr>
            <a:r>
              <a:rPr lang="en-US" sz="1200" dirty="0" smtClean="0">
                <a:latin typeface="Calibri"/>
                <a:cs typeface="Arial" pitchFamily="34" charset="0"/>
              </a:rPr>
              <a:t> The Skin Care PLP has is in adherence to all technical best practices</a:t>
            </a:r>
          </a:p>
        </p:txBody>
      </p:sp>
      <p:sp>
        <p:nvSpPr>
          <p:cNvPr id="16" name="TextBox 15"/>
          <p:cNvSpPr txBox="1"/>
          <p:nvPr/>
        </p:nvSpPr>
        <p:spPr>
          <a:xfrm>
            <a:off x="457200" y="5105400"/>
            <a:ext cx="8534400" cy="461665"/>
          </a:xfrm>
          <a:prstGeom prst="rect">
            <a:avLst/>
          </a:prstGeom>
          <a:noFill/>
        </p:spPr>
        <p:txBody>
          <a:bodyPr wrap="square" rtlCol="0">
            <a:spAutoFit/>
          </a:bodyPr>
          <a:lstStyle/>
          <a:p>
            <a:pPr fontAlgn="auto">
              <a:spcBef>
                <a:spcPts val="0"/>
              </a:spcBef>
              <a:spcAft>
                <a:spcPts val="0"/>
              </a:spcAft>
            </a:pPr>
            <a:r>
              <a:rPr lang="en-US" sz="1200" b="1" dirty="0" smtClean="0">
                <a:latin typeface="Calibri"/>
                <a:cs typeface="Arial" pitchFamily="34" charset="0"/>
              </a:rPr>
              <a:t>Next Steps:</a:t>
            </a:r>
          </a:p>
          <a:p>
            <a:pPr fontAlgn="auto">
              <a:spcBef>
                <a:spcPts val="0"/>
              </a:spcBef>
              <a:spcAft>
                <a:spcPts val="0"/>
              </a:spcAft>
              <a:buFont typeface="Arial" pitchFamily="34" charset="0"/>
              <a:buChar char="•"/>
            </a:pPr>
            <a:r>
              <a:rPr lang="en-US" sz="1200" dirty="0" smtClean="0">
                <a:latin typeface="Calibri"/>
                <a:cs typeface="Arial" pitchFamily="34" charset="0"/>
              </a:rPr>
              <a:t> Apply what works well for the Skin Care PLP to other Olay pages that do not have an impressive Technical Audit Score</a:t>
            </a:r>
          </a:p>
        </p:txBody>
      </p:sp>
      <p:pic>
        <p:nvPicPr>
          <p:cNvPr id="5124" name="Picture 4"/>
          <p:cNvPicPr>
            <a:picLocks noChangeAspect="1" noChangeArrowheads="1"/>
          </p:cNvPicPr>
          <p:nvPr/>
        </p:nvPicPr>
        <p:blipFill>
          <a:blip r:embed="rId3" cstate="print"/>
          <a:srcRect/>
          <a:stretch>
            <a:fillRect/>
          </a:stretch>
        </p:blipFill>
        <p:spPr bwMode="auto">
          <a:xfrm>
            <a:off x="685800" y="1905000"/>
            <a:ext cx="7781925" cy="22669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543800" cy="457200"/>
          </a:xfrm>
        </p:spPr>
        <p:txBody>
          <a:bodyPr/>
          <a:lstStyle/>
          <a:p>
            <a:r>
              <a:rPr lang="en-US" sz="2200" dirty="0" smtClean="0"/>
              <a:t>Paid Search should support Always-On and Initiative Campaigns</a:t>
            </a:r>
            <a:endParaRPr lang="en-US" sz="2200" dirty="0"/>
          </a:p>
        </p:txBody>
      </p:sp>
      <p:sp>
        <p:nvSpPr>
          <p:cNvPr id="3" name="Content Placeholder 2"/>
          <p:cNvSpPr>
            <a:spLocks noGrp="1"/>
          </p:cNvSpPr>
          <p:nvPr>
            <p:ph idx="1"/>
          </p:nvPr>
        </p:nvSpPr>
        <p:spPr>
          <a:xfrm>
            <a:off x="320675" y="923925"/>
            <a:ext cx="8272463" cy="5018088"/>
          </a:xfrm>
        </p:spPr>
        <p:txBody>
          <a:bodyPr/>
          <a:lstStyle/>
          <a:p>
            <a:pPr marL="0" indent="0"/>
            <a:r>
              <a:rPr lang="en-US" sz="1800" dirty="0" smtClean="0"/>
              <a:t>Paid search is critical in amplifying all digital efforts and capturing incremental consumer interest, Olay should bid on the following types of terms:</a:t>
            </a:r>
          </a:p>
          <a:p>
            <a:endParaRPr lang="en-US" sz="1800" dirty="0"/>
          </a:p>
        </p:txBody>
      </p:sp>
      <p:sp>
        <p:nvSpPr>
          <p:cNvPr id="7" name="Rounded Rectangle 6"/>
          <p:cNvSpPr/>
          <p:nvPr/>
        </p:nvSpPr>
        <p:spPr bwMode="auto">
          <a:xfrm>
            <a:off x="381000" y="1784149"/>
            <a:ext cx="6248400" cy="2257425"/>
          </a:xfrm>
          <a:prstGeom prst="roundRect">
            <a:avLst/>
          </a:prstGeom>
          <a:solidFill>
            <a:schemeClr val="bg1">
              <a:lumMod val="7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2400" b="1" i="0" u="none" strike="noStrike" cap="none" normalizeH="0" baseline="0" dirty="0" smtClean="0">
                <a:ln>
                  <a:noFill/>
                </a:ln>
                <a:solidFill>
                  <a:srgbClr val="000000"/>
                </a:solidFill>
                <a:effectLst/>
                <a:latin typeface="+mn-lt"/>
              </a:rPr>
              <a:t>ALWAYS-ON:</a:t>
            </a:r>
          </a:p>
          <a:p>
            <a:pPr marL="114300" indent="-114300">
              <a:spcBef>
                <a:spcPct val="25000"/>
              </a:spcBef>
              <a:buClr>
                <a:schemeClr val="tx1"/>
              </a:buClr>
            </a:pPr>
            <a:r>
              <a:rPr lang="en-US" i="1" dirty="0" smtClean="0">
                <a:solidFill>
                  <a:schemeClr val="tx1"/>
                </a:solidFill>
                <a:latin typeface="+mn-lt"/>
                <a:cs typeface="Arial" pitchFamily="34" charset="0"/>
              </a:rPr>
              <a:t>Contains all high priority terms. Campaign is live year round</a:t>
            </a:r>
          </a:p>
          <a:p>
            <a:pPr marL="114300" indent="-114300">
              <a:spcBef>
                <a:spcPct val="25000"/>
              </a:spcBef>
              <a:buClr>
                <a:schemeClr val="tx1"/>
              </a:buClr>
            </a:pPr>
            <a:endParaRPr kumimoji="0" lang="en-US" sz="500" i="1" u="none" strike="noStrike" cap="none" normalizeH="0" baseline="0" dirty="0" smtClean="0">
              <a:ln>
                <a:noFill/>
              </a:ln>
              <a:solidFill>
                <a:srgbClr val="000000"/>
              </a:solidFill>
              <a:effectLst/>
              <a:latin typeface="+mn-lt"/>
            </a:endParaRPr>
          </a:p>
          <a:p>
            <a:pPr marL="114300" marR="0" indent="-114300" algn="l" defTabSz="914400" rtl="0" eaLnBrk="1" fontAlgn="base" latinLnBrk="0" hangingPunct="1">
              <a:lnSpc>
                <a:spcPct val="100000"/>
              </a:lnSpc>
              <a:spcBef>
                <a:spcPct val="25000"/>
              </a:spcBef>
              <a:spcAft>
                <a:spcPct val="0"/>
              </a:spcAft>
              <a:buSzTx/>
              <a:buFont typeface="Arial" pitchFamily="34" charset="0"/>
              <a:buChar char="•"/>
              <a:tabLst/>
            </a:pPr>
            <a:r>
              <a:rPr lang="en-US" b="1" dirty="0" smtClean="0">
                <a:latin typeface="+mn-lt"/>
              </a:rPr>
              <a:t>Gold Keywords </a:t>
            </a:r>
            <a:r>
              <a:rPr lang="en-US" dirty="0" smtClean="0">
                <a:latin typeface="+mn-lt"/>
              </a:rPr>
              <a:t>(e.g. “anti-aging products”)</a:t>
            </a:r>
          </a:p>
          <a:p>
            <a:pPr marL="114300" marR="0" indent="-114300" algn="l" defTabSz="914400" rtl="0" eaLnBrk="1" fontAlgn="base" latinLnBrk="0" hangingPunct="1">
              <a:lnSpc>
                <a:spcPct val="100000"/>
              </a:lnSpc>
              <a:spcBef>
                <a:spcPct val="25000"/>
              </a:spcBef>
              <a:spcAft>
                <a:spcPct val="0"/>
              </a:spcAft>
              <a:buSzTx/>
              <a:buFont typeface="Arial" pitchFamily="34" charset="0"/>
              <a:buChar char="•"/>
              <a:tabLst/>
            </a:pPr>
            <a:r>
              <a:rPr lang="en-US" b="1" dirty="0" smtClean="0">
                <a:latin typeface="+mn-lt"/>
              </a:rPr>
              <a:t>Non-branded product terms </a:t>
            </a:r>
            <a:r>
              <a:rPr lang="en-US" dirty="0" smtClean="0">
                <a:latin typeface="+mn-lt"/>
              </a:rPr>
              <a:t>(e.g. facial moisturizers)</a:t>
            </a:r>
          </a:p>
          <a:p>
            <a:pPr marL="114300" marR="0" indent="-114300" algn="l" defTabSz="914400" rtl="0" eaLnBrk="1" fontAlgn="base" latinLnBrk="0" hangingPunct="1">
              <a:lnSpc>
                <a:spcPct val="100000"/>
              </a:lnSpc>
              <a:spcBef>
                <a:spcPct val="25000"/>
              </a:spcBef>
              <a:spcAft>
                <a:spcPct val="0"/>
              </a:spcAft>
              <a:buSzTx/>
              <a:buFont typeface="Arial" pitchFamily="34" charset="0"/>
              <a:buChar char="•"/>
              <a:tabLst/>
            </a:pPr>
            <a:r>
              <a:rPr lang="en-US" b="1" dirty="0" smtClean="0">
                <a:latin typeface="+mn-lt"/>
              </a:rPr>
              <a:t>Non-branded, category interest terms relevant to WHOs </a:t>
            </a:r>
            <a:r>
              <a:rPr lang="en-US" dirty="0" smtClean="0">
                <a:latin typeface="+mn-lt"/>
              </a:rPr>
              <a:t>(e.g. “wedding skin care”)</a:t>
            </a:r>
          </a:p>
          <a:p>
            <a:pPr marL="114300" marR="0" indent="-114300" algn="l" defTabSz="914400" rtl="0" eaLnBrk="1" fontAlgn="base" latinLnBrk="0" hangingPunct="1">
              <a:lnSpc>
                <a:spcPct val="100000"/>
              </a:lnSpc>
              <a:spcBef>
                <a:spcPct val="25000"/>
              </a:spcBef>
              <a:spcAft>
                <a:spcPct val="0"/>
              </a:spcAft>
              <a:buSzTx/>
              <a:buFont typeface="Arial" pitchFamily="34" charset="0"/>
              <a:buChar char="•"/>
              <a:tabLst/>
            </a:pPr>
            <a:r>
              <a:rPr lang="en-US" b="1" dirty="0" smtClean="0">
                <a:latin typeface="+mn-lt"/>
              </a:rPr>
              <a:t>Branded Product Awareness and Trial terms </a:t>
            </a:r>
            <a:r>
              <a:rPr lang="en-US" dirty="0" smtClean="0">
                <a:latin typeface="+mn-lt"/>
              </a:rPr>
              <a:t>(e.g. “</a:t>
            </a:r>
            <a:r>
              <a:rPr lang="en-US" dirty="0" err="1" smtClean="0">
                <a:latin typeface="+mn-lt"/>
              </a:rPr>
              <a:t>olay</a:t>
            </a:r>
            <a:r>
              <a:rPr lang="en-US" dirty="0" smtClean="0">
                <a:latin typeface="+mn-lt"/>
              </a:rPr>
              <a:t> total effects”)</a:t>
            </a:r>
          </a:p>
        </p:txBody>
      </p:sp>
      <p:sp>
        <p:nvSpPr>
          <p:cNvPr id="8" name="Rounded Rectangle 7"/>
          <p:cNvSpPr/>
          <p:nvPr/>
        </p:nvSpPr>
        <p:spPr bwMode="auto">
          <a:xfrm>
            <a:off x="381000" y="4222550"/>
            <a:ext cx="6248400" cy="1504950"/>
          </a:xfrm>
          <a:prstGeom prst="roundRect">
            <a:avLst/>
          </a:prstGeom>
          <a:solidFill>
            <a:schemeClr val="bg1">
              <a:lumMod val="7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2400" b="1" i="0" u="none" strike="noStrike" cap="none" normalizeH="0" baseline="0" dirty="0" smtClean="0">
                <a:ln>
                  <a:noFill/>
                </a:ln>
                <a:solidFill>
                  <a:srgbClr val="000000"/>
                </a:solidFill>
                <a:effectLst/>
                <a:latin typeface="+mn-lt"/>
              </a:rPr>
              <a:t>INITIATIVE:</a:t>
            </a:r>
          </a:p>
          <a:p>
            <a:pPr>
              <a:spcBef>
                <a:spcPct val="25000"/>
              </a:spcBef>
              <a:buClr>
                <a:schemeClr val="tx2"/>
              </a:buClr>
            </a:pPr>
            <a:r>
              <a:rPr lang="en-US" i="1" dirty="0" smtClean="0">
                <a:solidFill>
                  <a:schemeClr val="tx1"/>
                </a:solidFill>
                <a:latin typeface="+mn-lt"/>
                <a:cs typeface="Arial" pitchFamily="34" charset="0"/>
              </a:rPr>
              <a:t> Short term campaigns used to support new product launches or PR initiatives* </a:t>
            </a:r>
          </a:p>
          <a:p>
            <a:pPr>
              <a:spcBef>
                <a:spcPct val="25000"/>
              </a:spcBef>
              <a:buClr>
                <a:schemeClr val="tx2"/>
              </a:buClr>
            </a:pPr>
            <a:endParaRPr kumimoji="0" lang="en-US" sz="500" i="1" u="none" strike="noStrike" cap="none" normalizeH="0" baseline="0" dirty="0" smtClean="0">
              <a:ln>
                <a:noFill/>
              </a:ln>
              <a:solidFill>
                <a:srgbClr val="000000"/>
              </a:solidFill>
              <a:effectLst/>
              <a:latin typeface="+mn-lt"/>
            </a:endParaRPr>
          </a:p>
          <a:p>
            <a:pPr marL="114300" marR="0" indent="-114300" algn="l" defTabSz="914400" rtl="0" eaLnBrk="1" fontAlgn="base" latinLnBrk="0" hangingPunct="1">
              <a:lnSpc>
                <a:spcPct val="100000"/>
              </a:lnSpc>
              <a:spcBef>
                <a:spcPct val="25000"/>
              </a:spcBef>
              <a:spcAft>
                <a:spcPct val="0"/>
              </a:spcAft>
              <a:buSzTx/>
              <a:buFont typeface="Arial" pitchFamily="34" charset="0"/>
              <a:buChar char="•"/>
              <a:tabLst/>
            </a:pPr>
            <a:r>
              <a:rPr lang="en-US" b="1" dirty="0" smtClean="0">
                <a:latin typeface="+mn-lt"/>
              </a:rPr>
              <a:t>Brand Ambassador terms </a:t>
            </a:r>
            <a:r>
              <a:rPr lang="en-US" dirty="0" smtClean="0">
                <a:latin typeface="+mn-lt"/>
              </a:rPr>
              <a:t>(e.g. “</a:t>
            </a:r>
            <a:r>
              <a:rPr lang="en-US" dirty="0" err="1" smtClean="0">
                <a:latin typeface="+mn-lt"/>
              </a:rPr>
              <a:t>carrie</a:t>
            </a:r>
            <a:r>
              <a:rPr lang="en-US" dirty="0" smtClean="0">
                <a:latin typeface="+mn-lt"/>
              </a:rPr>
              <a:t> </a:t>
            </a:r>
            <a:r>
              <a:rPr lang="en-US" dirty="0" err="1" smtClean="0">
                <a:latin typeface="+mn-lt"/>
              </a:rPr>
              <a:t>underwood</a:t>
            </a:r>
            <a:r>
              <a:rPr lang="en-US" dirty="0" smtClean="0">
                <a:latin typeface="+mn-lt"/>
              </a:rPr>
              <a:t>”)</a:t>
            </a:r>
          </a:p>
          <a:p>
            <a:pPr marL="114300" marR="0" indent="-114300" algn="l" defTabSz="914400" rtl="0" eaLnBrk="1" fontAlgn="base" latinLnBrk="0" hangingPunct="1">
              <a:lnSpc>
                <a:spcPct val="100000"/>
              </a:lnSpc>
              <a:spcBef>
                <a:spcPct val="25000"/>
              </a:spcBef>
              <a:spcAft>
                <a:spcPct val="0"/>
              </a:spcAft>
              <a:buSzTx/>
              <a:buFont typeface="Arial" pitchFamily="34" charset="0"/>
              <a:buChar char="•"/>
              <a:tabLst/>
            </a:pPr>
            <a:r>
              <a:rPr kumimoji="0" lang="en-US" sz="1400" b="1" i="0" u="none" strike="noStrike" cap="none" normalizeH="0" baseline="0" dirty="0" smtClean="0">
                <a:ln>
                  <a:noFill/>
                </a:ln>
                <a:solidFill>
                  <a:srgbClr val="000000"/>
                </a:solidFill>
                <a:effectLst/>
                <a:latin typeface="+mn-lt"/>
              </a:rPr>
              <a:t>Boutique/Product</a:t>
            </a:r>
            <a:r>
              <a:rPr kumimoji="0" lang="en-US" sz="1400" b="1" i="0" u="none" strike="noStrike" cap="none" normalizeH="0" dirty="0" smtClean="0">
                <a:ln>
                  <a:noFill/>
                </a:ln>
                <a:solidFill>
                  <a:srgbClr val="000000"/>
                </a:solidFill>
                <a:effectLst/>
                <a:latin typeface="+mn-lt"/>
              </a:rPr>
              <a:t> Campaign terms </a:t>
            </a:r>
            <a:r>
              <a:rPr kumimoji="0" lang="en-US" sz="1400" b="0" i="0" u="none" strike="noStrike" cap="none" normalizeH="0" dirty="0" smtClean="0">
                <a:ln>
                  <a:noFill/>
                </a:ln>
                <a:solidFill>
                  <a:srgbClr val="000000"/>
                </a:solidFill>
                <a:effectLst/>
                <a:latin typeface="+mn-lt"/>
              </a:rPr>
              <a:t>(e.g. “</a:t>
            </a:r>
            <a:r>
              <a:rPr kumimoji="0" lang="en-US" sz="1400" b="0" i="0" u="none" strike="noStrike" cap="none" normalizeH="0" dirty="0" err="1" smtClean="0">
                <a:ln>
                  <a:noFill/>
                </a:ln>
                <a:solidFill>
                  <a:srgbClr val="000000"/>
                </a:solidFill>
                <a:effectLst/>
                <a:latin typeface="+mn-lt"/>
              </a:rPr>
              <a:t>olay</a:t>
            </a:r>
            <a:r>
              <a:rPr kumimoji="0" lang="en-US" sz="1400" b="0" i="0" u="none" strike="noStrike" cap="none" normalizeH="0" dirty="0" smtClean="0">
                <a:ln>
                  <a:noFill/>
                </a:ln>
                <a:solidFill>
                  <a:srgbClr val="000000"/>
                </a:solidFill>
                <a:effectLst/>
                <a:latin typeface="+mn-lt"/>
              </a:rPr>
              <a:t> pro-x offer”)</a:t>
            </a:r>
            <a:endParaRPr kumimoji="0" lang="en-US" sz="1400" b="0" i="0" u="none" strike="noStrike" cap="none" normalizeH="0" baseline="0" dirty="0" smtClean="0">
              <a:ln>
                <a:noFill/>
              </a:ln>
              <a:solidFill>
                <a:srgbClr val="000000"/>
              </a:solidFill>
              <a:effectLst/>
              <a:latin typeface="+mn-lt"/>
            </a:endParaRPr>
          </a:p>
        </p:txBody>
      </p:sp>
      <p:sp>
        <p:nvSpPr>
          <p:cNvPr id="10" name="TextBox 9"/>
          <p:cNvSpPr txBox="1"/>
          <p:nvPr/>
        </p:nvSpPr>
        <p:spPr>
          <a:xfrm>
            <a:off x="6629400" y="1450775"/>
            <a:ext cx="2362200" cy="523220"/>
          </a:xfrm>
          <a:prstGeom prst="rect">
            <a:avLst/>
          </a:prstGeom>
          <a:noFill/>
        </p:spPr>
        <p:txBody>
          <a:bodyPr wrap="square" rtlCol="0">
            <a:spAutoFit/>
          </a:bodyPr>
          <a:lstStyle/>
          <a:p>
            <a:pPr algn="ctr"/>
            <a:r>
              <a:rPr lang="en-US" b="1" dirty="0" smtClean="0">
                <a:latin typeface="+mn-lt"/>
              </a:rPr>
              <a:t>Recommended Budget Allocation</a:t>
            </a:r>
          </a:p>
        </p:txBody>
      </p:sp>
      <p:sp>
        <p:nvSpPr>
          <p:cNvPr id="11" name="TextBox 10"/>
          <p:cNvSpPr txBox="1"/>
          <p:nvPr/>
        </p:nvSpPr>
        <p:spPr>
          <a:xfrm>
            <a:off x="6934200" y="2584250"/>
            <a:ext cx="1905000" cy="523220"/>
          </a:xfrm>
          <a:prstGeom prst="rect">
            <a:avLst/>
          </a:prstGeom>
          <a:noFill/>
        </p:spPr>
        <p:txBody>
          <a:bodyPr wrap="square" rtlCol="0">
            <a:spAutoFit/>
          </a:bodyPr>
          <a:lstStyle/>
          <a:p>
            <a:pPr algn="ctr"/>
            <a:r>
              <a:rPr lang="en-US" sz="2800" dirty="0" smtClean="0">
                <a:latin typeface="+mn-lt"/>
              </a:rPr>
              <a:t>75%</a:t>
            </a:r>
          </a:p>
        </p:txBody>
      </p:sp>
      <p:sp>
        <p:nvSpPr>
          <p:cNvPr id="12" name="TextBox 11"/>
          <p:cNvSpPr txBox="1"/>
          <p:nvPr/>
        </p:nvSpPr>
        <p:spPr>
          <a:xfrm>
            <a:off x="6934200" y="4660700"/>
            <a:ext cx="1905000" cy="523220"/>
          </a:xfrm>
          <a:prstGeom prst="rect">
            <a:avLst/>
          </a:prstGeom>
          <a:noFill/>
        </p:spPr>
        <p:txBody>
          <a:bodyPr wrap="square" rtlCol="0">
            <a:spAutoFit/>
          </a:bodyPr>
          <a:lstStyle/>
          <a:p>
            <a:pPr algn="ctr"/>
            <a:r>
              <a:rPr lang="en-US" sz="2800" dirty="0" smtClean="0">
                <a:latin typeface="+mn-lt"/>
              </a:rPr>
              <a:t>25%</a:t>
            </a:r>
          </a:p>
        </p:txBody>
      </p:sp>
      <p:sp>
        <p:nvSpPr>
          <p:cNvPr id="1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4" name="TextBox 13"/>
          <p:cNvSpPr txBox="1"/>
          <p:nvPr/>
        </p:nvSpPr>
        <p:spPr>
          <a:xfrm>
            <a:off x="2402775" y="5903025"/>
            <a:ext cx="4419600" cy="461665"/>
          </a:xfrm>
          <a:prstGeom prst="rect">
            <a:avLst/>
          </a:prstGeom>
          <a:noFill/>
        </p:spPr>
        <p:txBody>
          <a:bodyPr wrap="square" rtlCol="0">
            <a:spAutoFit/>
          </a:bodyPr>
          <a:lstStyle/>
          <a:p>
            <a:pPr algn="ctr"/>
            <a:r>
              <a:rPr lang="en-US" sz="1200" i="1" dirty="0" smtClean="0">
                <a:solidFill>
                  <a:schemeClr val="tx1"/>
                </a:solidFill>
                <a:latin typeface="+mn-lt"/>
                <a:cs typeface="Arial" pitchFamily="34" charset="0"/>
              </a:rPr>
              <a:t>*Ensure search agency is aware of all online and offline initiatives that should be supported with search.</a:t>
            </a:r>
            <a:endParaRPr lang="en-US" sz="1200" dirty="0" smtClean="0">
              <a:solidFill>
                <a:schemeClr val="tx1"/>
              </a:solidFill>
              <a:latin typeface="+mn-lt"/>
            </a:endParaRPr>
          </a:p>
        </p:txBody>
      </p:sp>
      <p:sp>
        <p:nvSpPr>
          <p:cNvPr id="15" name="Chevron 14"/>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Campaigns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Gold Keywords</a:t>
            </a:r>
            <a:endParaRPr lang="en-US" sz="3000" dirty="0"/>
          </a:p>
        </p:txBody>
      </p:sp>
      <p:pic>
        <p:nvPicPr>
          <p:cNvPr id="12" name="Picture 2"/>
          <p:cNvPicPr>
            <a:picLocks noChangeAspect="1" noChangeArrowheads="1"/>
          </p:cNvPicPr>
          <p:nvPr/>
        </p:nvPicPr>
        <p:blipFill>
          <a:blip r:embed="rId3" cstate="print"/>
          <a:srcRect/>
          <a:stretch>
            <a:fillRect/>
          </a:stretch>
        </p:blipFill>
        <p:spPr bwMode="auto">
          <a:xfrm>
            <a:off x="685800" y="990600"/>
            <a:ext cx="7315200" cy="111462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3" name="Rounded Rectangle 12"/>
          <p:cNvSpPr/>
          <p:nvPr/>
        </p:nvSpPr>
        <p:spPr bwMode="auto">
          <a:xfrm>
            <a:off x="4876800" y="1295400"/>
            <a:ext cx="16764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Select Gold Word Tab</a:t>
            </a:r>
          </a:p>
        </p:txBody>
      </p:sp>
      <p:cxnSp>
        <p:nvCxnSpPr>
          <p:cNvPr id="14" name="Straight Arrow Connector 13"/>
          <p:cNvCxnSpPr/>
          <p:nvPr/>
        </p:nvCxnSpPr>
        <p:spPr bwMode="auto">
          <a:xfrm>
            <a:off x="5638800" y="1600200"/>
            <a:ext cx="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6" name="Rounded Rectangle 15"/>
          <p:cNvSpPr/>
          <p:nvPr/>
        </p:nvSpPr>
        <p:spPr bwMode="auto">
          <a:xfrm>
            <a:off x="381000" y="2362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the Gold Word Tab is Helpful to the Olay Organic Search Campaign</a:t>
            </a:r>
          </a:p>
        </p:txBody>
      </p:sp>
      <p:sp>
        <p:nvSpPr>
          <p:cNvPr id="17" name="Content Placeholder 2"/>
          <p:cNvSpPr>
            <a:spLocks noGrp="1"/>
          </p:cNvSpPr>
          <p:nvPr>
            <p:ph idx="1"/>
          </p:nvPr>
        </p:nvSpPr>
        <p:spPr>
          <a:xfrm>
            <a:off x="457200" y="2895600"/>
            <a:ext cx="8534400" cy="3200400"/>
          </a:xfrm>
        </p:spPr>
        <p:txBody>
          <a:bodyPr/>
          <a:lstStyle/>
          <a:p>
            <a:pPr marL="63500" lvl="1" indent="0">
              <a:spcBef>
                <a:spcPts val="0"/>
              </a:spcBef>
              <a:buNone/>
            </a:pPr>
            <a:r>
              <a:rPr lang="en-US" sz="100" b="1" dirty="0" smtClean="0">
                <a:solidFill>
                  <a:schemeClr val="bg1"/>
                </a:solidFill>
                <a:latin typeface="+mn-lt"/>
                <a:cs typeface="Arial" pitchFamily="34" charset="0"/>
              </a:rPr>
              <a:t>Campaign</a:t>
            </a:r>
            <a:endParaRPr lang="en-US" sz="100" dirty="0" smtClean="0">
              <a:solidFill>
                <a:schemeClr val="bg1"/>
              </a:solidFill>
              <a:latin typeface="+mn-lt"/>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Provides Gold Keyword Details</a:t>
            </a:r>
          </a:p>
          <a:p>
            <a:pPr marL="457200" lvl="2" indent="0">
              <a:spcBef>
                <a:spcPts val="0"/>
              </a:spcBef>
              <a:buFont typeface="Arial" pitchFamily="34" charset="0"/>
              <a:buChar char="•"/>
            </a:pPr>
            <a:r>
              <a:rPr lang="en-US" sz="1200" dirty="0" smtClean="0">
                <a:solidFill>
                  <a:schemeClr val="tx1"/>
                </a:solidFill>
                <a:cs typeface="Arial" pitchFamily="34" charset="0"/>
              </a:rPr>
              <a:t> Organic Gold Keyword Rankings by Engine </a:t>
            </a:r>
          </a:p>
          <a:p>
            <a:pPr marL="457200" lvl="2" indent="0">
              <a:spcBef>
                <a:spcPts val="0"/>
              </a:spcBef>
              <a:buFont typeface="Arial" pitchFamily="34" charset="0"/>
              <a:buChar char="•"/>
            </a:pPr>
            <a:r>
              <a:rPr lang="en-US" sz="1200" dirty="0" smtClean="0">
                <a:solidFill>
                  <a:schemeClr val="tx1"/>
                </a:solidFill>
                <a:cs typeface="Arial" pitchFamily="34" charset="0"/>
              </a:rPr>
              <a:t> Individual Gold Keyword Listing in Positions 1-30</a:t>
            </a:r>
          </a:p>
          <a:p>
            <a:pPr marL="457200" lvl="2" indent="0">
              <a:spcBef>
                <a:spcPts val="0"/>
              </a:spcBef>
              <a:buFont typeface="Arial" pitchFamily="34" charset="0"/>
              <a:buChar char="•"/>
            </a:pPr>
            <a:r>
              <a:rPr lang="en-US" sz="1200" dirty="0" smtClean="0">
                <a:solidFill>
                  <a:schemeClr val="tx1"/>
                </a:solidFill>
                <a:cs typeface="Arial" pitchFamily="34" charset="0"/>
              </a:rPr>
              <a:t> Organic Gold Keyword Ranking for PLPs</a:t>
            </a:r>
          </a:p>
          <a:p>
            <a:pPr marL="457200" lvl="2" indent="0">
              <a:spcBef>
                <a:spcPts val="0"/>
              </a:spcBef>
              <a:buFont typeface="Arial" pitchFamily="34" charset="0"/>
              <a:buChar char="•"/>
            </a:pPr>
            <a:r>
              <a:rPr lang="en-US" sz="1200" dirty="0" smtClean="0">
                <a:solidFill>
                  <a:schemeClr val="tx1"/>
                </a:solidFill>
                <a:cs typeface="Arial" pitchFamily="34" charset="0"/>
              </a:rPr>
              <a:t> Organic Gold Keyword Ranking for an Olay Page Other Than the PLP</a:t>
            </a:r>
          </a:p>
          <a:p>
            <a:pPr marL="863600" lvl="3" indent="0">
              <a:spcBef>
                <a:spcPts val="0"/>
              </a:spcBef>
              <a:buFont typeface="Arial" pitchFamily="34" charset="0"/>
              <a:buChar char="•"/>
            </a:pPr>
            <a:endParaRPr lang="en-US" sz="800"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Individual Gold Keyword Insights </a:t>
            </a:r>
          </a:p>
          <a:p>
            <a:pPr marL="457200" lvl="2" indent="0">
              <a:spcBef>
                <a:spcPts val="0"/>
              </a:spcBef>
              <a:buFont typeface="Arial" pitchFamily="34" charset="0"/>
              <a:buChar char="•"/>
            </a:pPr>
            <a:r>
              <a:rPr lang="en-US" sz="1200" dirty="0" smtClean="0">
                <a:solidFill>
                  <a:schemeClr val="tx1"/>
                </a:solidFill>
                <a:cs typeface="Arial" pitchFamily="34" charset="0"/>
              </a:rPr>
              <a:t> Historical Data for Each Gold Keyword – Monitor Increases and Decreases in Rankings</a:t>
            </a:r>
          </a:p>
          <a:p>
            <a:pPr marL="457200" lvl="2" indent="0">
              <a:spcBef>
                <a:spcPts val="0"/>
              </a:spcBef>
              <a:buFont typeface="Arial" pitchFamily="34" charset="0"/>
              <a:buChar char="•"/>
            </a:pPr>
            <a:r>
              <a:rPr lang="en-US" sz="1200" dirty="0" smtClean="0">
                <a:solidFill>
                  <a:schemeClr val="tx1"/>
                </a:solidFill>
                <a:cs typeface="Arial" pitchFamily="34" charset="0"/>
              </a:rPr>
              <a:t> See What Competitor Websites Rank for Each Gold Keyword – Insight Into Trends in Competition</a:t>
            </a:r>
          </a:p>
          <a:p>
            <a:pPr marL="457200" lvl="2" indent="0">
              <a:spcBef>
                <a:spcPts val="0"/>
              </a:spcBef>
              <a:buFont typeface="Arial" pitchFamily="34" charset="0"/>
              <a:buChar char="•"/>
            </a:pPr>
            <a:r>
              <a:rPr lang="en-US" sz="1200" dirty="0" smtClean="0">
                <a:solidFill>
                  <a:schemeClr val="tx1"/>
                </a:solidFill>
                <a:cs typeface="Arial" pitchFamily="34" charset="0"/>
              </a:rPr>
              <a:t> PLP Strengths and Weaknesses – Insight into What PLPs are Successful</a:t>
            </a:r>
          </a:p>
          <a:p>
            <a:pPr marL="63500" lvl="1" indent="0">
              <a:spcBef>
                <a:spcPts val="0"/>
              </a:spcBef>
              <a:buFont typeface="Arial" pitchFamily="34" charset="0"/>
              <a:buChar char="•"/>
            </a:pPr>
            <a:endParaRPr lang="en-US" sz="1400" b="1" dirty="0" smtClean="0">
              <a:solidFill>
                <a:schemeClr val="tx1"/>
              </a:solidFill>
              <a:cs typeface="Arial" pitchFamily="34" charset="0"/>
            </a:endParaRPr>
          </a:p>
          <a:p>
            <a:pPr marL="63500" lvl="1" indent="0">
              <a:spcBef>
                <a:spcPts val="0"/>
              </a:spcBef>
              <a:buFont typeface="Arial" pitchFamily="34" charset="0"/>
              <a:buChar char="•"/>
            </a:pPr>
            <a:r>
              <a:rPr lang="en-US" sz="1400" b="1" dirty="0" smtClean="0">
                <a:solidFill>
                  <a:schemeClr val="tx1"/>
                </a:solidFill>
                <a:cs typeface="Arial" pitchFamily="34" charset="0"/>
              </a:rPr>
              <a:t> Keyword Indicators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Insight Into Each Gold Keywords Potential to Rank Organically (from Low to High)</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Conversions and Conversion Rates for Each Gold Keyword</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Insight Into How Competitive Each Gold Keyword is in the Overall Search Space</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Provides Search Query Volume for Each Gold Keyword</a:t>
            </a:r>
          </a:p>
          <a:p>
            <a:pPr marL="863600" lvl="3" indent="0">
              <a:spcBef>
                <a:spcPts val="0"/>
              </a:spcBef>
              <a:buNone/>
            </a:pPr>
            <a:endParaRPr lang="en-US" sz="12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1371600" y="1371600"/>
            <a:ext cx="5248275" cy="20478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SearchMart Gold Keywords</a:t>
            </a:r>
            <a:endParaRPr lang="en-US" sz="3000" dirty="0"/>
          </a:p>
        </p:txBody>
      </p:sp>
      <p:pic>
        <p:nvPicPr>
          <p:cNvPr id="7173" name="Picture 5"/>
          <p:cNvPicPr>
            <a:picLocks noChangeAspect="1" noChangeArrowheads="1"/>
          </p:cNvPicPr>
          <p:nvPr/>
        </p:nvPicPr>
        <p:blipFill>
          <a:blip r:embed="rId4" cstate="print"/>
          <a:srcRect/>
          <a:stretch>
            <a:fillRect/>
          </a:stretch>
        </p:blipFill>
        <p:spPr bwMode="auto">
          <a:xfrm>
            <a:off x="3276600" y="3429000"/>
            <a:ext cx="5538787" cy="289751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6" name="Rounded Rectangle 15"/>
          <p:cNvSpPr/>
          <p:nvPr/>
        </p:nvSpPr>
        <p:spPr bwMode="auto">
          <a:xfrm>
            <a:off x="7162800" y="3200400"/>
            <a:ext cx="17526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Insight Into Individual Gold Keyword Rankings &amp; PLP Rankings </a:t>
            </a:r>
          </a:p>
        </p:txBody>
      </p:sp>
      <p:sp>
        <p:nvSpPr>
          <p:cNvPr id="17" name="Rounded Rectangle 16"/>
          <p:cNvSpPr/>
          <p:nvPr/>
        </p:nvSpPr>
        <p:spPr bwMode="auto">
          <a:xfrm>
            <a:off x="152400" y="990600"/>
            <a:ext cx="1524000" cy="762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All Gold Keywords, Potential, Conversions, &amp; Competition</a:t>
            </a:r>
          </a:p>
        </p:txBody>
      </p:sp>
      <p:sp>
        <p:nvSpPr>
          <p:cNvPr id="18" name="Rounded Rectangle 17"/>
          <p:cNvSpPr/>
          <p:nvPr/>
        </p:nvSpPr>
        <p:spPr bwMode="auto">
          <a:xfrm>
            <a:off x="381000" y="5486400"/>
            <a:ext cx="25908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PLP ranking for “facial cleansers”</a:t>
            </a:r>
          </a:p>
        </p:txBody>
      </p:sp>
      <p:cxnSp>
        <p:nvCxnSpPr>
          <p:cNvPr id="20" name="Straight Arrow Connector 19"/>
          <p:cNvCxnSpPr>
            <a:stCxn id="18" idx="3"/>
          </p:cNvCxnSpPr>
          <p:nvPr/>
        </p:nvCxnSpPr>
        <p:spPr bwMode="auto">
          <a:xfrm>
            <a:off x="2971800" y="5638800"/>
            <a:ext cx="5334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2" name="Rounded Rectangle 21"/>
          <p:cNvSpPr/>
          <p:nvPr/>
        </p:nvSpPr>
        <p:spPr bwMode="auto">
          <a:xfrm>
            <a:off x="2590800" y="6096000"/>
            <a:ext cx="2895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200" b="1" dirty="0" smtClean="0">
                <a:latin typeface="Calibri"/>
              </a:rPr>
              <a:t>Non-PLP ranking for “facial cleansers”</a:t>
            </a:r>
          </a:p>
        </p:txBody>
      </p:sp>
      <p:cxnSp>
        <p:nvCxnSpPr>
          <p:cNvPr id="25" name="Straight Arrow Connector 24"/>
          <p:cNvCxnSpPr/>
          <p:nvPr/>
        </p:nvCxnSpPr>
        <p:spPr bwMode="auto">
          <a:xfrm>
            <a:off x="5486400" y="6248400"/>
            <a:ext cx="533400" cy="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5" name="Bent-Up Arrow 14"/>
          <p:cNvSpPr/>
          <p:nvPr/>
        </p:nvSpPr>
        <p:spPr bwMode="auto">
          <a:xfrm rot="5400000">
            <a:off x="1638300" y="3390900"/>
            <a:ext cx="1600200" cy="1676400"/>
          </a:xfrm>
          <a:prstGeom prst="bentUpArrow">
            <a:avLst>
              <a:gd name="adj1" fmla="val 40000"/>
              <a:gd name="adj2" fmla="val 40625"/>
              <a:gd name="adj3" fmla="val 45000"/>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Tree>
  </p:cSld>
  <p:clrMapOvr>
    <a:masterClrMapping/>
  </p:clrMapOvr>
  <p:transition spd="med"/>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Olay US leads in SEO Optimization, particularly in Content</a:t>
            </a:r>
            <a:endParaRPr lang="en-US" dirty="0"/>
          </a:p>
        </p:txBody>
      </p:sp>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282</a:t>
            </a:fld>
            <a:endParaRPr lang="en-US" dirty="0">
              <a:solidFill>
                <a:srgbClr val="002C69"/>
              </a:solidFill>
            </a:endParaRPr>
          </a:p>
        </p:txBody>
      </p:sp>
      <p:graphicFrame>
        <p:nvGraphicFramePr>
          <p:cNvPr id="5" name="Content Placeholder 3"/>
          <p:cNvGraphicFramePr>
            <a:graphicFrameLocks/>
          </p:cNvGraphicFramePr>
          <p:nvPr/>
        </p:nvGraphicFramePr>
        <p:xfrm>
          <a:off x="304800" y="914400"/>
          <a:ext cx="8229600" cy="2077720"/>
        </p:xfrm>
        <a:graphic>
          <a:graphicData uri="http://schemas.openxmlformats.org/drawingml/2006/table">
            <a:tbl>
              <a:tblPr firstRow="1" bandRow="1">
                <a:tableStyleId>{21E4AEA4-8DFA-4A89-87EB-49C32662AFE0}</a:tableStyleId>
              </a:tblPr>
              <a:tblGrid>
                <a:gridCol w="914400"/>
                <a:gridCol w="731520"/>
                <a:gridCol w="822960"/>
                <a:gridCol w="822960"/>
                <a:gridCol w="822960"/>
                <a:gridCol w="822960"/>
                <a:gridCol w="822960"/>
                <a:gridCol w="822960"/>
                <a:gridCol w="822960"/>
                <a:gridCol w="822960"/>
              </a:tblGrid>
              <a:tr h="370840">
                <a:tc>
                  <a:txBody>
                    <a:bodyPr/>
                    <a:lstStyle/>
                    <a:p>
                      <a:pPr algn="ctr"/>
                      <a:r>
                        <a:rPr lang="en-US" sz="1100" dirty="0" err="1" smtClean="0"/>
                        <a:t>SearchMart</a:t>
                      </a:r>
                      <a:r>
                        <a:rPr lang="en-US" sz="1100" dirty="0" smtClean="0"/>
                        <a:t> Scores</a:t>
                      </a:r>
                      <a:endParaRPr lang="en-US" sz="1100" dirty="0"/>
                    </a:p>
                  </a:txBody>
                  <a:tcPr anchor="ctr"/>
                </a:tc>
                <a:tc>
                  <a:txBody>
                    <a:bodyPr/>
                    <a:lstStyle/>
                    <a:p>
                      <a:pPr algn="ctr"/>
                      <a:r>
                        <a:rPr lang="en-US" sz="1100" dirty="0" smtClean="0"/>
                        <a:t>P&amp;G Norm</a:t>
                      </a:r>
                      <a:endParaRPr lang="en-US" sz="1100" i="1" dirty="0">
                        <a:solidFill>
                          <a:schemeClr val="tx1"/>
                        </a:solidFill>
                      </a:endParaRPr>
                    </a:p>
                  </a:txBody>
                  <a:tcPr anchor="ctr"/>
                </a:tc>
                <a:tc>
                  <a:txBody>
                    <a:bodyPr/>
                    <a:lstStyle/>
                    <a:p>
                      <a:pPr algn="ctr"/>
                      <a:r>
                        <a:rPr lang="en-US" sz="1100" dirty="0" smtClean="0"/>
                        <a:t>US</a:t>
                      </a:r>
                      <a:endParaRPr lang="en-US" sz="1100" dirty="0">
                        <a:solidFill>
                          <a:schemeClr val="tx1"/>
                        </a:solidFill>
                      </a:endParaRPr>
                    </a:p>
                  </a:txBody>
                  <a:tcPr anchor="ctr"/>
                </a:tc>
                <a:tc>
                  <a:txBody>
                    <a:bodyPr/>
                    <a:lstStyle/>
                    <a:p>
                      <a:pPr algn="ctr"/>
                      <a:r>
                        <a:rPr lang="en-US" sz="1100" dirty="0" smtClean="0"/>
                        <a:t>Germany</a:t>
                      </a:r>
                      <a:endParaRPr lang="en-US" sz="1100" dirty="0">
                        <a:solidFill>
                          <a:schemeClr val="tx1"/>
                        </a:solidFill>
                      </a:endParaRPr>
                    </a:p>
                  </a:txBody>
                  <a:tcPr anchor="ctr"/>
                </a:tc>
                <a:tc>
                  <a:txBody>
                    <a:bodyPr/>
                    <a:lstStyle/>
                    <a:p>
                      <a:pPr algn="ctr"/>
                      <a:r>
                        <a:rPr lang="en-US" sz="1100" dirty="0" smtClean="0"/>
                        <a:t>Nether-lands</a:t>
                      </a:r>
                      <a:endParaRPr lang="en-US" sz="1100" dirty="0">
                        <a:solidFill>
                          <a:schemeClr val="tx1"/>
                        </a:solidFill>
                      </a:endParaRPr>
                    </a:p>
                  </a:txBody>
                  <a:tcPr anchor="ctr"/>
                </a:tc>
                <a:tc>
                  <a:txBody>
                    <a:bodyPr/>
                    <a:lstStyle/>
                    <a:p>
                      <a:pPr algn="ctr"/>
                      <a:r>
                        <a:rPr lang="en-US" sz="1100" dirty="0" smtClean="0"/>
                        <a:t>Australia</a:t>
                      </a:r>
                      <a:endParaRPr lang="en-US" sz="1100" dirty="0">
                        <a:solidFill>
                          <a:schemeClr val="tx1"/>
                        </a:solidFill>
                      </a:endParaRPr>
                    </a:p>
                  </a:txBody>
                  <a:tcPr anchor="ctr"/>
                </a:tc>
                <a:tc>
                  <a:txBody>
                    <a:bodyPr/>
                    <a:lstStyle/>
                    <a:p>
                      <a:pPr algn="ctr"/>
                      <a:r>
                        <a:rPr lang="en-US" sz="1100" dirty="0" smtClean="0"/>
                        <a:t>UK</a:t>
                      </a:r>
                      <a:endParaRPr lang="en-US" sz="1100" dirty="0">
                        <a:solidFill>
                          <a:schemeClr val="tx1"/>
                        </a:solidFill>
                      </a:endParaRPr>
                    </a:p>
                  </a:txBody>
                  <a:tcPr anchor="ctr"/>
                </a:tc>
                <a:tc>
                  <a:txBody>
                    <a:bodyPr/>
                    <a:lstStyle/>
                    <a:p>
                      <a:pPr algn="ctr"/>
                      <a:r>
                        <a:rPr lang="en-US" sz="1100" dirty="0" smtClean="0"/>
                        <a:t>Spain</a:t>
                      </a:r>
                      <a:endParaRPr lang="en-US" sz="1100" dirty="0">
                        <a:solidFill>
                          <a:schemeClr val="tx1"/>
                        </a:solidFill>
                      </a:endParaRPr>
                    </a:p>
                  </a:txBody>
                  <a:tcPr anchor="ctr"/>
                </a:tc>
                <a:tc>
                  <a:txBody>
                    <a:bodyPr/>
                    <a:lstStyle/>
                    <a:p>
                      <a:pPr algn="ctr"/>
                      <a:r>
                        <a:rPr lang="en-US" sz="1100" dirty="0" smtClean="0"/>
                        <a:t>Italy</a:t>
                      </a:r>
                      <a:endParaRPr lang="en-US" sz="1100" dirty="0">
                        <a:solidFill>
                          <a:schemeClr val="tx1"/>
                        </a:solidFill>
                      </a:endParaRPr>
                    </a:p>
                  </a:txBody>
                  <a:tcPr anchor="ctr"/>
                </a:tc>
                <a:tc>
                  <a:txBody>
                    <a:bodyPr/>
                    <a:lstStyle/>
                    <a:p>
                      <a:pPr algn="ctr"/>
                      <a:r>
                        <a:rPr lang="en-US" sz="1100" dirty="0" smtClean="0"/>
                        <a:t>Philippines</a:t>
                      </a:r>
                      <a:endParaRPr lang="en-US" sz="1100" dirty="0">
                        <a:solidFill>
                          <a:schemeClr val="tx1"/>
                        </a:solidFill>
                      </a:endParaRPr>
                    </a:p>
                  </a:txBody>
                  <a:tcPr anchor="ctr"/>
                </a:tc>
              </a:tr>
              <a:tr h="370840">
                <a:tc>
                  <a:txBody>
                    <a:bodyPr/>
                    <a:lstStyle/>
                    <a:p>
                      <a:pPr algn="ctr"/>
                      <a:r>
                        <a:rPr lang="en-US" sz="1100" dirty="0" smtClean="0"/>
                        <a:t>Overall Audit </a:t>
                      </a:r>
                      <a:endParaRPr lang="en-US" sz="1100" b="1" dirty="0"/>
                    </a:p>
                  </a:txBody>
                  <a:tcPr anchor="ctr"/>
                </a:tc>
                <a:tc>
                  <a:txBody>
                    <a:bodyPr/>
                    <a:lstStyle/>
                    <a:p>
                      <a:pPr algn="ctr"/>
                      <a:r>
                        <a:rPr lang="en-US" sz="1100" dirty="0" smtClean="0"/>
                        <a:t>50</a:t>
                      </a:r>
                      <a:endParaRPr lang="en-US" sz="1100" i="1" dirty="0"/>
                    </a:p>
                  </a:txBody>
                  <a:tcPr anchor="ctr"/>
                </a:tc>
                <a:tc>
                  <a:txBody>
                    <a:bodyPr/>
                    <a:lstStyle/>
                    <a:p>
                      <a:pPr algn="ctr"/>
                      <a:r>
                        <a:rPr lang="en-US" sz="1100" b="1" dirty="0" smtClean="0"/>
                        <a:t>89</a:t>
                      </a:r>
                      <a:endParaRPr lang="en-US" sz="1100" b="1" dirty="0">
                        <a:solidFill>
                          <a:schemeClr val="bg1"/>
                        </a:solidFill>
                      </a:endParaRPr>
                    </a:p>
                  </a:txBody>
                  <a:tcPr anchor="ctr">
                    <a:solidFill>
                      <a:schemeClr val="tx2">
                        <a:lumMod val="40000"/>
                        <a:lumOff val="60000"/>
                      </a:schemeClr>
                    </a:solidFill>
                  </a:tcPr>
                </a:tc>
                <a:tc>
                  <a:txBody>
                    <a:bodyPr/>
                    <a:lstStyle/>
                    <a:p>
                      <a:pPr algn="ctr"/>
                      <a:r>
                        <a:rPr lang="en-US" sz="1100" dirty="0" smtClean="0"/>
                        <a:t>62</a:t>
                      </a:r>
                      <a:endParaRPr lang="en-US" sz="1100" dirty="0"/>
                    </a:p>
                  </a:txBody>
                  <a:tcPr anchor="ctr"/>
                </a:tc>
                <a:tc>
                  <a:txBody>
                    <a:bodyPr/>
                    <a:lstStyle/>
                    <a:p>
                      <a:pPr algn="ctr"/>
                      <a:r>
                        <a:rPr lang="en-US" sz="1100" dirty="0" smtClean="0"/>
                        <a:t>60</a:t>
                      </a:r>
                      <a:endParaRPr lang="en-US" sz="1100" dirty="0"/>
                    </a:p>
                  </a:txBody>
                  <a:tcPr anchor="ctr"/>
                </a:tc>
                <a:tc>
                  <a:txBody>
                    <a:bodyPr/>
                    <a:lstStyle/>
                    <a:p>
                      <a:pPr algn="ctr"/>
                      <a:r>
                        <a:rPr lang="en-US" sz="1100" dirty="0" smtClean="0"/>
                        <a:t>53</a:t>
                      </a:r>
                      <a:endParaRPr lang="en-US" sz="1100" dirty="0"/>
                    </a:p>
                  </a:txBody>
                  <a:tcPr anchor="ctr"/>
                </a:tc>
                <a:tc>
                  <a:txBody>
                    <a:bodyPr/>
                    <a:lstStyle/>
                    <a:p>
                      <a:pPr algn="ctr"/>
                      <a:r>
                        <a:rPr lang="en-US" sz="1100" dirty="0" smtClean="0"/>
                        <a:t>49</a:t>
                      </a:r>
                      <a:endParaRPr lang="en-US" sz="1100" dirty="0"/>
                    </a:p>
                  </a:txBody>
                  <a:tcPr anchor="ctr"/>
                </a:tc>
                <a:tc>
                  <a:txBody>
                    <a:bodyPr/>
                    <a:lstStyle/>
                    <a:p>
                      <a:pPr algn="ctr"/>
                      <a:r>
                        <a:rPr lang="en-US" sz="1100" dirty="0" smtClean="0"/>
                        <a:t>49</a:t>
                      </a:r>
                      <a:endParaRPr lang="en-US" sz="1100" dirty="0"/>
                    </a:p>
                  </a:txBody>
                  <a:tcPr anchor="ctr"/>
                </a:tc>
                <a:tc>
                  <a:txBody>
                    <a:bodyPr/>
                    <a:lstStyle/>
                    <a:p>
                      <a:pPr algn="ctr"/>
                      <a:r>
                        <a:rPr lang="en-US" sz="1100" dirty="0" smtClean="0"/>
                        <a:t>48</a:t>
                      </a:r>
                      <a:endParaRPr lang="en-US" sz="1100" dirty="0"/>
                    </a:p>
                  </a:txBody>
                  <a:tcPr anchor="ctr"/>
                </a:tc>
                <a:tc>
                  <a:txBody>
                    <a:bodyPr/>
                    <a:lstStyle/>
                    <a:p>
                      <a:pPr algn="ctr"/>
                      <a:r>
                        <a:rPr lang="en-US" sz="1100" dirty="0" smtClean="0"/>
                        <a:t>37</a:t>
                      </a:r>
                      <a:endParaRPr lang="en-US" sz="1100" dirty="0"/>
                    </a:p>
                  </a:txBody>
                  <a:tcPr anchor="ctr"/>
                </a:tc>
              </a:tr>
              <a:tr h="370840">
                <a:tc>
                  <a:txBody>
                    <a:bodyPr/>
                    <a:lstStyle/>
                    <a:p>
                      <a:pPr algn="ctr"/>
                      <a:r>
                        <a:rPr lang="en-US" sz="1100" dirty="0" smtClean="0"/>
                        <a:t>Technical Audit</a:t>
                      </a:r>
                      <a:endParaRPr lang="en-US" sz="1100" b="1" dirty="0"/>
                    </a:p>
                  </a:txBody>
                  <a:tcPr anchor="ctr"/>
                </a:tc>
                <a:tc>
                  <a:txBody>
                    <a:bodyPr/>
                    <a:lstStyle/>
                    <a:p>
                      <a:pPr algn="ctr"/>
                      <a:r>
                        <a:rPr lang="en-US" sz="1100" dirty="0" smtClean="0"/>
                        <a:t>85</a:t>
                      </a:r>
                      <a:endParaRPr lang="en-US" sz="1100" i="1" dirty="0"/>
                    </a:p>
                  </a:txBody>
                  <a:tcPr anchor="ctr"/>
                </a:tc>
                <a:tc>
                  <a:txBody>
                    <a:bodyPr/>
                    <a:lstStyle/>
                    <a:p>
                      <a:pPr algn="ctr"/>
                      <a:r>
                        <a:rPr lang="en-US" sz="1100" b="1" dirty="0" smtClean="0"/>
                        <a:t>96</a:t>
                      </a:r>
                      <a:endParaRPr lang="en-US" sz="1100" b="1" dirty="0">
                        <a:solidFill>
                          <a:schemeClr val="bg1"/>
                        </a:solidFill>
                      </a:endParaRPr>
                    </a:p>
                  </a:txBody>
                  <a:tcPr anchor="ctr">
                    <a:solidFill>
                      <a:schemeClr val="tx2">
                        <a:lumMod val="40000"/>
                        <a:lumOff val="60000"/>
                      </a:schemeClr>
                    </a:solidFill>
                  </a:tcPr>
                </a:tc>
                <a:tc>
                  <a:txBody>
                    <a:bodyPr/>
                    <a:lstStyle/>
                    <a:p>
                      <a:pPr algn="ctr"/>
                      <a:r>
                        <a:rPr lang="en-US" sz="1100" dirty="0" smtClean="0"/>
                        <a:t>95</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100</a:t>
                      </a:r>
                      <a:endParaRPr lang="en-US" sz="1100" dirty="0"/>
                    </a:p>
                  </a:txBody>
                  <a:tcPr anchor="ctr"/>
                </a:tc>
                <a:tc>
                  <a:txBody>
                    <a:bodyPr/>
                    <a:lstStyle/>
                    <a:p>
                      <a:pPr algn="ctr"/>
                      <a:r>
                        <a:rPr lang="en-US" sz="1100" dirty="0" smtClean="0"/>
                        <a:t>90</a:t>
                      </a:r>
                      <a:endParaRPr lang="en-US" sz="1100" dirty="0"/>
                    </a:p>
                  </a:txBody>
                  <a:tcPr anchor="ctr"/>
                </a:tc>
              </a:tr>
              <a:tr h="370840">
                <a:tc>
                  <a:txBody>
                    <a:bodyPr/>
                    <a:lstStyle/>
                    <a:p>
                      <a:pPr algn="ctr"/>
                      <a:r>
                        <a:rPr lang="en-US" sz="1100" dirty="0" smtClean="0"/>
                        <a:t>Content Audit</a:t>
                      </a:r>
                      <a:endParaRPr lang="en-US" sz="1100" b="1" dirty="0"/>
                    </a:p>
                  </a:txBody>
                  <a:tcPr anchor="ctr"/>
                </a:tc>
                <a:tc>
                  <a:txBody>
                    <a:bodyPr/>
                    <a:lstStyle/>
                    <a:p>
                      <a:pPr algn="ctr"/>
                      <a:r>
                        <a:rPr lang="en-US" sz="1100" dirty="0" smtClean="0"/>
                        <a:t>58</a:t>
                      </a:r>
                      <a:endParaRPr lang="en-US" sz="1100" i="1" dirty="0"/>
                    </a:p>
                  </a:txBody>
                  <a:tcPr anchor="ctr"/>
                </a:tc>
                <a:tc>
                  <a:txBody>
                    <a:bodyPr/>
                    <a:lstStyle/>
                    <a:p>
                      <a:pPr algn="ctr"/>
                      <a:r>
                        <a:rPr lang="en-US" sz="1100" b="1" dirty="0" smtClean="0"/>
                        <a:t>82</a:t>
                      </a:r>
                      <a:endParaRPr lang="en-US" sz="1100" b="1" dirty="0">
                        <a:solidFill>
                          <a:schemeClr val="bg1"/>
                        </a:solidFill>
                      </a:endParaRPr>
                    </a:p>
                  </a:txBody>
                  <a:tcPr anchor="ctr">
                    <a:solidFill>
                      <a:schemeClr val="tx2">
                        <a:lumMod val="40000"/>
                        <a:lumOff val="60000"/>
                      </a:schemeClr>
                    </a:solidFill>
                  </a:tcPr>
                </a:tc>
                <a:tc>
                  <a:txBody>
                    <a:bodyPr/>
                    <a:lstStyle/>
                    <a:p>
                      <a:pPr algn="ctr"/>
                      <a:r>
                        <a:rPr lang="en-US" sz="1100" dirty="0" smtClean="0"/>
                        <a:t>58</a:t>
                      </a:r>
                      <a:endParaRPr lang="en-US" sz="1100" dirty="0"/>
                    </a:p>
                  </a:txBody>
                  <a:tcPr anchor="ctr"/>
                </a:tc>
                <a:tc>
                  <a:txBody>
                    <a:bodyPr/>
                    <a:lstStyle/>
                    <a:p>
                      <a:pPr algn="ctr"/>
                      <a:r>
                        <a:rPr lang="en-US" sz="1100" dirty="0" smtClean="0"/>
                        <a:t>55</a:t>
                      </a:r>
                      <a:endParaRPr lang="en-US" sz="1100" dirty="0"/>
                    </a:p>
                  </a:txBody>
                  <a:tcPr anchor="ctr"/>
                </a:tc>
                <a:tc>
                  <a:txBody>
                    <a:bodyPr/>
                    <a:lstStyle/>
                    <a:p>
                      <a:pPr algn="ctr"/>
                      <a:r>
                        <a:rPr lang="en-US" sz="1100" dirty="0" smtClean="0"/>
                        <a:t>68</a:t>
                      </a:r>
                      <a:endParaRPr lang="en-US" sz="1100" dirty="0"/>
                    </a:p>
                  </a:txBody>
                  <a:tcPr anchor="ctr"/>
                </a:tc>
                <a:tc>
                  <a:txBody>
                    <a:bodyPr/>
                    <a:lstStyle/>
                    <a:p>
                      <a:pPr algn="ctr"/>
                      <a:r>
                        <a:rPr lang="en-US" sz="1100" dirty="0" smtClean="0"/>
                        <a:t>46</a:t>
                      </a:r>
                      <a:endParaRPr lang="en-US" sz="1100" dirty="0"/>
                    </a:p>
                  </a:txBody>
                  <a:tcPr anchor="ctr"/>
                </a:tc>
                <a:tc>
                  <a:txBody>
                    <a:bodyPr/>
                    <a:lstStyle/>
                    <a:p>
                      <a:pPr algn="ctr"/>
                      <a:r>
                        <a:rPr lang="en-US" sz="1100" dirty="0" smtClean="0"/>
                        <a:t>56</a:t>
                      </a:r>
                      <a:endParaRPr lang="en-US" sz="1100" dirty="0"/>
                    </a:p>
                  </a:txBody>
                  <a:tcPr anchor="ctr"/>
                </a:tc>
                <a:tc>
                  <a:txBody>
                    <a:bodyPr/>
                    <a:lstStyle/>
                    <a:p>
                      <a:pPr algn="ctr"/>
                      <a:r>
                        <a:rPr lang="en-US" sz="1100" dirty="0" smtClean="0"/>
                        <a:t>52</a:t>
                      </a:r>
                      <a:endParaRPr lang="en-US" sz="1100" dirty="0"/>
                    </a:p>
                  </a:txBody>
                  <a:tcPr anchor="ctr"/>
                </a:tc>
                <a:tc>
                  <a:txBody>
                    <a:bodyPr/>
                    <a:lstStyle/>
                    <a:p>
                      <a:pPr algn="ctr"/>
                      <a:r>
                        <a:rPr lang="en-US" sz="1100" dirty="0" smtClean="0"/>
                        <a:t>55</a:t>
                      </a:r>
                      <a:endParaRPr lang="en-US" sz="1100" dirty="0"/>
                    </a:p>
                  </a:txBody>
                  <a:tcPr anchor="ctr"/>
                </a:tc>
              </a:tr>
              <a:tr h="370840">
                <a:tc>
                  <a:txBody>
                    <a:bodyPr/>
                    <a:lstStyle/>
                    <a:p>
                      <a:pPr algn="ctr"/>
                      <a:r>
                        <a:rPr lang="en-US" sz="1100" dirty="0" smtClean="0"/>
                        <a:t>Link Audit</a:t>
                      </a:r>
                      <a:endParaRPr lang="en-US" sz="1100" b="1" dirty="0"/>
                    </a:p>
                  </a:txBody>
                  <a:tcPr anchor="ctr"/>
                </a:tc>
                <a:tc>
                  <a:txBody>
                    <a:bodyPr/>
                    <a:lstStyle/>
                    <a:p>
                      <a:pPr algn="ctr"/>
                      <a:r>
                        <a:rPr lang="en-US" sz="1100" dirty="0" smtClean="0"/>
                        <a:t>3</a:t>
                      </a:r>
                      <a:endParaRPr lang="en-US" sz="1100" i="1" dirty="0"/>
                    </a:p>
                  </a:txBody>
                  <a:tcPr anchor="ctr"/>
                </a:tc>
                <a:tc>
                  <a:txBody>
                    <a:bodyPr/>
                    <a:lstStyle/>
                    <a:p>
                      <a:pPr algn="ctr"/>
                      <a:r>
                        <a:rPr lang="en-US" sz="1100" b="1" dirty="0" smtClean="0"/>
                        <a:t>7</a:t>
                      </a:r>
                      <a:endParaRPr lang="en-US" sz="1100" b="1" dirty="0">
                        <a:solidFill>
                          <a:schemeClr val="bg1"/>
                        </a:solidFill>
                      </a:endParaRPr>
                    </a:p>
                  </a:txBody>
                  <a:tcPr anchor="ctr">
                    <a:solidFill>
                      <a:schemeClr val="tx2">
                        <a:lumMod val="40000"/>
                        <a:lumOff val="60000"/>
                      </a:schemeClr>
                    </a:solidFill>
                  </a:tcPr>
                </a:tc>
                <a:tc>
                  <a:txBody>
                    <a:bodyPr/>
                    <a:lstStyle/>
                    <a:p>
                      <a:pPr algn="ctr"/>
                      <a:r>
                        <a:rPr lang="en-US" sz="1100" dirty="0" smtClean="0"/>
                        <a:t>4</a:t>
                      </a:r>
                      <a:endParaRPr lang="en-US" sz="1100" dirty="0"/>
                    </a:p>
                  </a:txBody>
                  <a:tcPr anchor="ctr"/>
                </a:tc>
                <a:tc>
                  <a:txBody>
                    <a:bodyPr/>
                    <a:lstStyle/>
                    <a:p>
                      <a:pPr algn="ctr"/>
                      <a:r>
                        <a:rPr lang="en-US" sz="1100" dirty="0" smtClean="0"/>
                        <a:t>4</a:t>
                      </a:r>
                      <a:endParaRPr lang="en-US" sz="1100" dirty="0"/>
                    </a:p>
                  </a:txBody>
                  <a:tcPr anchor="ctr"/>
                </a:tc>
                <a:tc>
                  <a:txBody>
                    <a:bodyPr/>
                    <a:lstStyle/>
                    <a:p>
                      <a:pPr algn="ctr"/>
                      <a:r>
                        <a:rPr lang="en-US" sz="1100" dirty="0" smtClean="0"/>
                        <a:t>3</a:t>
                      </a:r>
                      <a:endParaRPr lang="en-US" sz="1100" dirty="0"/>
                    </a:p>
                  </a:txBody>
                  <a:tcPr anchor="ctr"/>
                </a:tc>
                <a:tc>
                  <a:txBody>
                    <a:bodyPr/>
                    <a:lstStyle/>
                    <a:p>
                      <a:pPr algn="ctr"/>
                      <a:r>
                        <a:rPr lang="en-US" sz="1100" dirty="0" smtClean="0"/>
                        <a:t>4</a:t>
                      </a:r>
                      <a:endParaRPr lang="en-US" sz="1100" dirty="0"/>
                    </a:p>
                  </a:txBody>
                  <a:tcPr anchor="ctr"/>
                </a:tc>
                <a:tc>
                  <a:txBody>
                    <a:bodyPr/>
                    <a:lstStyle/>
                    <a:p>
                      <a:pPr algn="ctr"/>
                      <a:r>
                        <a:rPr lang="en-US" sz="1100" dirty="0" smtClean="0"/>
                        <a:t>4</a:t>
                      </a:r>
                      <a:endParaRPr lang="en-US" sz="1100" dirty="0"/>
                    </a:p>
                  </a:txBody>
                  <a:tcPr anchor="ctr"/>
                </a:tc>
                <a:tc>
                  <a:txBody>
                    <a:bodyPr/>
                    <a:lstStyle/>
                    <a:p>
                      <a:pPr algn="ctr"/>
                      <a:r>
                        <a:rPr lang="en-US" sz="1100" dirty="0" smtClean="0"/>
                        <a:t>4</a:t>
                      </a:r>
                      <a:endParaRPr lang="en-US" sz="1100" dirty="0"/>
                    </a:p>
                  </a:txBody>
                  <a:tcPr anchor="ctr"/>
                </a:tc>
                <a:tc>
                  <a:txBody>
                    <a:bodyPr/>
                    <a:lstStyle/>
                    <a:p>
                      <a:pPr algn="ctr"/>
                      <a:r>
                        <a:rPr lang="en-US" sz="1100" dirty="0" smtClean="0"/>
                        <a:t>3</a:t>
                      </a:r>
                      <a:endParaRPr lang="en-US" sz="1100" dirty="0"/>
                    </a:p>
                  </a:txBody>
                  <a:tcPr anchor="ctr"/>
                </a:tc>
              </a:tr>
            </a:tbl>
          </a:graphicData>
        </a:graphic>
      </p:graphicFrame>
      <p:sp>
        <p:nvSpPr>
          <p:cNvPr id="9" name="Content Placeholder 2"/>
          <p:cNvSpPr txBox="1">
            <a:spLocks/>
          </p:cNvSpPr>
          <p:nvPr/>
        </p:nvSpPr>
        <p:spPr>
          <a:xfrm>
            <a:off x="304800" y="3048000"/>
            <a:ext cx="8610600" cy="2819400"/>
          </a:xfrm>
          <a:prstGeom prst="rect">
            <a:avLst/>
          </a:prstGeom>
        </p:spPr>
        <p:txBody>
          <a:bodyPr/>
          <a:lstStyle/>
          <a:p>
            <a:pPr eaLnBrk="0" hangingPunct="0">
              <a:spcBef>
                <a:spcPts val="0"/>
              </a:spcBef>
              <a:buFont typeface="Arial" pitchFamily="34" charset="0"/>
              <a:buChar char="•"/>
              <a:defRPr/>
            </a:pPr>
            <a:r>
              <a:rPr lang="en-US" sz="1200" kern="0" dirty="0" smtClean="0">
                <a:solidFill>
                  <a:sysClr val="windowText" lastClr="000000"/>
                </a:solidFill>
                <a:latin typeface="Calibri" pitchFamily="34" charset="0"/>
              </a:rPr>
              <a:t> The US Website has impressive audit scores due to the websites compliance with Search Mart standards. The factors below play a large role in the success of the Olay US Search Mart audit scores:</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There are over 29,699 links (external and internal) to pages in the Olay Website</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Almost 50% of external links to pages in the Olay Website use the gold keyword in the anchor text of the link</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Olay.com has 4 listings in the Yahoo! Directory and 1 listing in the DMOZ Directory</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Each gold keyword is assigned a preferred landing page that is relevant to the theme of the keyword</a:t>
            </a:r>
          </a:p>
          <a:p>
            <a:pPr lvl="1"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The Olay US Website incorporates all requirements in the Content Audit Summary and almost all requirements in the Technical Audit Summary</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The remaining Olay Website Search Mart audit scores are falling short due to the following issues:</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Olay Australia, Olay Philippines, and Olay UK do not have a sitemap.gz file uploaded into Search Mart. Without this file, Search Mart does not effectively crawl and analyze these websites</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Search Mart is only auditing 2 – 3 pages of the Olay Italy, Olay Germany and Olay Spain Websites. All other pages are ignored. Search Mart is ignoring the remaining pages because the preferred landing page for all gold keywords is the home page of each countries site. </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Each countries website has very few external and internal links in comparison to the US. The Olay US Website is the only site to have listings in the directories</a:t>
            </a:r>
          </a:p>
          <a:p>
            <a:pPr eaLnBrk="0" fontAlgn="auto" hangingPunct="0">
              <a:spcBef>
                <a:spcPts val="0"/>
              </a:spcBef>
              <a:spcAft>
                <a:spcPts val="0"/>
              </a:spcAft>
              <a:buFont typeface="Arial" pitchFamily="34" charset="0"/>
              <a:buChar char="•"/>
            </a:pPr>
            <a:r>
              <a:rPr lang="en-US" sz="1200" kern="0" dirty="0" smtClean="0">
                <a:solidFill>
                  <a:sysClr val="windowText" lastClr="000000"/>
                </a:solidFill>
                <a:latin typeface="Calibri" pitchFamily="34" charset="0"/>
              </a:rPr>
              <a:t> Most Olay Websites do not incorporate a site map link on the home page</a:t>
            </a:r>
          </a:p>
          <a:p>
            <a:pPr eaLnBrk="0" fontAlgn="auto" hangingPunct="0">
              <a:spcBef>
                <a:spcPts val="0"/>
              </a:spcBef>
              <a:spcAft>
                <a:spcPts val="0"/>
              </a:spcAft>
            </a:pPr>
            <a:endParaRPr lang="en-US" sz="1200" kern="0" dirty="0">
              <a:solidFill>
                <a:sysClr val="windowText" lastClr="000000"/>
              </a:solidFill>
              <a:latin typeface="Calibri" pitchFamily="34" charset="0"/>
            </a:endParaRPr>
          </a:p>
        </p:txBody>
      </p:sp>
    </p:spTree>
  </p:cSld>
  <p:clrMapOvr>
    <a:masterClrMapping/>
  </p:clrMapOvr>
  <p:transition spd="med"/>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Olay helpful tools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284</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Helpful Tools?</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understanding how to use each helpful tool for researching, monitoring, analyzing, optimizing and reporting for the Olay paid and organic search campaigns. </a:t>
            </a:r>
          </a:p>
          <a:p>
            <a:pPr marL="0" indent="0">
              <a:spcBef>
                <a:spcPts val="0"/>
              </a:spcBef>
            </a:pPr>
            <a:endParaRPr lang="en-US" sz="600" b="1" dirty="0" smtClean="0"/>
          </a:p>
          <a:p>
            <a:pPr marL="0" indent="0">
              <a:spcBef>
                <a:spcPts val="0"/>
              </a:spcBef>
            </a:pPr>
            <a:endParaRPr lang="en-US" sz="18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what each helpful tool is and what value each tool provides for the Olay paid and organic search campaigns.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1600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81000" y="2514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Google Analytics</a:t>
            </a:r>
            <a:r>
              <a:rPr lang="en-US" sz="1400" dirty="0" smtClean="0">
                <a:latin typeface="+mn-lt"/>
              </a:rPr>
              <a:t>: What it is used for, how to set up a new account, and how to implement in Olay code.</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Google Analytics</a:t>
            </a:r>
            <a:r>
              <a:rPr lang="en-US" sz="1400" dirty="0" smtClean="0">
                <a:latin typeface="+mn-lt"/>
              </a:rPr>
              <a:t>:</a:t>
            </a:r>
            <a:r>
              <a:rPr lang="en-US" sz="1800" b="1" dirty="0" smtClean="0">
                <a:latin typeface="+mn-lt"/>
              </a:rPr>
              <a:t> </a:t>
            </a:r>
            <a:r>
              <a:rPr lang="en-US" sz="1400" dirty="0" smtClean="0">
                <a:latin typeface="+mn-lt"/>
              </a:rPr>
              <a:t>How to analyze organic traffic through visitor, traffic source, and content data.</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Google Analytics</a:t>
            </a:r>
            <a:r>
              <a:rPr lang="en-US" sz="1400" dirty="0" smtClean="0"/>
              <a:t>: Overview of quality of visitor metrics; Where to look, how to look &amp; what to look for.</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Google Analytics</a:t>
            </a:r>
            <a:r>
              <a:rPr lang="en-US" sz="1400" dirty="0" smtClean="0"/>
              <a:t>: How to analyze quality of visitor metric through traffic source, visitor and content data.</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Google Insights</a:t>
            </a:r>
            <a:r>
              <a:rPr lang="en-US" sz="1300" dirty="0" smtClean="0"/>
              <a:t>: </a:t>
            </a:r>
            <a:r>
              <a:rPr lang="en-US" sz="1400" dirty="0" smtClean="0"/>
              <a:t>Overview of how to use it, where to look, and what to look for.</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Google AdWords</a:t>
            </a:r>
            <a:r>
              <a:rPr lang="en-US" sz="1400" dirty="0" smtClean="0"/>
              <a:t>: Detailed steps for using the keyword tool &amp; applying findings from the tool.</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Xenu Link Sleuth</a:t>
            </a:r>
            <a:r>
              <a:rPr lang="en-US" sz="1400" dirty="0" smtClean="0"/>
              <a:t>: Detailed steps for using the tool, where to look, &amp; what to look for.</a:t>
            </a:r>
          </a:p>
          <a:p>
            <a:pPr marL="0" indent="0">
              <a:spcBef>
                <a:spcPts val="0"/>
              </a:spcBef>
            </a:pPr>
            <a:endParaRPr lang="en-US" sz="400" b="1" dirty="0" smtClean="0">
              <a:hlinkClick r:id="rId12" action="ppaction://hlinksldjump"/>
            </a:endParaRPr>
          </a:p>
          <a:p>
            <a:pPr marL="0" indent="0">
              <a:spcBef>
                <a:spcPts val="0"/>
              </a:spcBef>
            </a:pPr>
            <a:r>
              <a:rPr lang="en-US" sz="1800" b="1" dirty="0" smtClean="0">
                <a:hlinkClick r:id="rId12" action="ppaction://hlinksldjump"/>
              </a:rPr>
              <a:t>Google WebMaster Tools</a:t>
            </a:r>
            <a:r>
              <a:rPr lang="en-US" sz="1400" dirty="0" smtClean="0"/>
              <a:t>: Overview of how to use the tool, where to look &amp; what to look for.</a:t>
            </a:r>
            <a:endParaRPr lang="en-US" sz="1800" b="1" dirty="0" smtClean="0"/>
          </a:p>
          <a:p>
            <a:pPr marL="0" indent="0">
              <a:spcBef>
                <a:spcPts val="0"/>
              </a:spcBef>
            </a:pPr>
            <a:endParaRPr lang="en-US" sz="600" b="1" dirty="0" smtClean="0"/>
          </a:p>
          <a:p>
            <a:pPr marL="0" indent="0">
              <a:spcBef>
                <a:spcPts val="0"/>
              </a:spcBef>
            </a:pPr>
            <a:endParaRPr lang="en-US" sz="1400" dirty="0" smtClean="0"/>
          </a:p>
          <a:p>
            <a:pPr marL="0" indent="0">
              <a:spcBef>
                <a:spcPts val="0"/>
              </a:spcBef>
            </a:pPr>
            <a:endParaRPr lang="en-US" sz="6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5" name="Content Placeholder 2"/>
          <p:cNvSpPr>
            <a:spLocks noGrp="1"/>
          </p:cNvSpPr>
          <p:nvPr>
            <p:ph idx="1"/>
          </p:nvPr>
        </p:nvSpPr>
        <p:spPr>
          <a:xfrm>
            <a:off x="381000" y="1143000"/>
            <a:ext cx="8229600" cy="4876800"/>
          </a:xfrm>
        </p:spPr>
        <p:txBody>
          <a:bodyPr/>
          <a:lstStyle/>
          <a:p>
            <a:pPr marL="63500" lvl="1" indent="0">
              <a:spcBef>
                <a:spcPts val="0"/>
              </a:spcBef>
              <a:buFont typeface="Arial" pitchFamily="34" charset="0"/>
              <a:buChar char="•"/>
            </a:pPr>
            <a:r>
              <a:rPr lang="en-US" sz="1400" b="1" dirty="0" smtClean="0">
                <a:solidFill>
                  <a:schemeClr val="tx1"/>
                </a:solidFill>
                <a:latin typeface="+mn-lt"/>
                <a:cs typeface="Arial" pitchFamily="34" charset="0"/>
              </a:rPr>
              <a:t> </a:t>
            </a:r>
            <a:r>
              <a:rPr lang="en-US" sz="1600" b="1" dirty="0" smtClean="0">
                <a:solidFill>
                  <a:schemeClr val="tx1"/>
                </a:solidFill>
                <a:latin typeface="+mn-lt"/>
                <a:cs typeface="Arial" pitchFamily="34" charset="0"/>
              </a:rPr>
              <a:t>Google Analytics (google.com/analytics)</a:t>
            </a:r>
            <a:endParaRPr lang="en-US" sz="14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Used For Analyzing: </a:t>
            </a:r>
            <a:r>
              <a:rPr lang="en-US" sz="1400" dirty="0" smtClean="0">
                <a:solidFill>
                  <a:schemeClr val="tx1"/>
                </a:solidFill>
                <a:latin typeface="+mn-lt"/>
                <a:cs typeface="Arial" pitchFamily="34" charset="0"/>
              </a:rPr>
              <a:t>Organic Traffic, User Behavior on Olay Website (Quality of Visitor), Top Traffic Driving Olay Web Pages &amp;Top Traffic Driving Keywords</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How to Set Up:</a:t>
            </a:r>
          </a:p>
          <a:p>
            <a:pPr marL="863600" lvl="3" indent="0">
              <a:spcBef>
                <a:spcPts val="0"/>
              </a:spcBef>
              <a:buFont typeface="Arial" pitchFamily="34" charset="0"/>
              <a:buChar char="•"/>
            </a:pPr>
            <a:r>
              <a:rPr lang="en-US" sz="1200" b="1"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Create Google Analytics Account or Create a Profile Within the Existing Olay Analytics Account</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Install Profile Specific Tracking Code to the Olay Regional Website</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From the </a:t>
            </a:r>
            <a:r>
              <a:rPr lang="en-US" sz="1200" b="1" dirty="0" smtClean="0">
                <a:solidFill>
                  <a:schemeClr val="tx1"/>
                </a:solidFill>
                <a:latin typeface="+mn-lt"/>
                <a:cs typeface="Arial" pitchFamily="34" charset="0"/>
              </a:rPr>
              <a:t>Overview </a:t>
            </a:r>
            <a:r>
              <a:rPr lang="en-US" sz="1200" dirty="0" smtClean="0">
                <a:solidFill>
                  <a:schemeClr val="tx1"/>
                </a:solidFill>
                <a:latin typeface="+mn-lt"/>
                <a:cs typeface="Arial" pitchFamily="34" charset="0"/>
              </a:rPr>
              <a:t>page, select the appropriate account profile</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From that profile’s </a:t>
            </a:r>
            <a:r>
              <a:rPr lang="en-US" sz="1200" b="1" dirty="0" smtClean="0">
                <a:solidFill>
                  <a:schemeClr val="tx1"/>
                </a:solidFill>
                <a:latin typeface="+mn-lt"/>
                <a:cs typeface="Arial" pitchFamily="34" charset="0"/>
              </a:rPr>
              <a:t>Actions</a:t>
            </a:r>
            <a:r>
              <a:rPr lang="en-US" sz="1200" dirty="0" smtClean="0">
                <a:solidFill>
                  <a:schemeClr val="tx1"/>
                </a:solidFill>
                <a:latin typeface="+mn-lt"/>
                <a:cs typeface="Arial" pitchFamily="34" charset="0"/>
              </a:rPr>
              <a:t> column, click </a:t>
            </a:r>
            <a:r>
              <a:rPr lang="en-US" sz="1200" b="1" dirty="0" smtClean="0">
                <a:solidFill>
                  <a:schemeClr val="tx1"/>
                </a:solidFill>
                <a:latin typeface="+mn-lt"/>
                <a:cs typeface="Arial" pitchFamily="34" charset="0"/>
              </a:rPr>
              <a:t>Edit</a:t>
            </a:r>
          </a:p>
          <a:p>
            <a:pPr marL="1257300" lvl="4" indent="0">
              <a:spcBef>
                <a:spcPts val="0"/>
              </a:spcBef>
              <a:buFont typeface="Arial" pitchFamily="34" charset="0"/>
              <a:buChar char="•"/>
            </a:pPr>
            <a:r>
              <a:rPr lang="en-US" sz="1200" b="1"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At the top right of the “Main Website Profile Information Box, click </a:t>
            </a:r>
            <a:r>
              <a:rPr lang="en-US" sz="1200" b="1" dirty="0" smtClean="0">
                <a:solidFill>
                  <a:schemeClr val="tx1"/>
                </a:solidFill>
                <a:latin typeface="+mn-lt"/>
                <a:cs typeface="Arial" pitchFamily="34" charset="0"/>
              </a:rPr>
              <a:t>Check Status</a:t>
            </a:r>
          </a:p>
          <a:p>
            <a:pPr marL="1257300" lvl="4" indent="0">
              <a:spcBef>
                <a:spcPts val="0"/>
              </a:spcBef>
              <a:buFont typeface="Arial" pitchFamily="34" charset="0"/>
              <a:buChar char="•"/>
            </a:pPr>
            <a:r>
              <a:rPr lang="en-US" sz="1200" b="1" dirty="0" smtClean="0">
                <a:solidFill>
                  <a:schemeClr val="tx1"/>
                </a:solidFill>
                <a:latin typeface="+mn-lt"/>
                <a:cs typeface="Arial" pitchFamily="34" charset="0"/>
              </a:rPr>
              <a:t> </a:t>
            </a:r>
            <a:r>
              <a:rPr lang="en-US" sz="1200" dirty="0" smtClean="0">
                <a:solidFill>
                  <a:schemeClr val="tx1"/>
                </a:solidFill>
                <a:latin typeface="+mn-lt"/>
                <a:cs typeface="Arial" pitchFamily="34" charset="0"/>
              </a:rPr>
              <a:t>Tracking code can be copied and pasted from the text box in the </a:t>
            </a:r>
            <a:r>
              <a:rPr lang="en-US" sz="1200" b="1" dirty="0" smtClean="0">
                <a:solidFill>
                  <a:schemeClr val="tx1"/>
                </a:solidFill>
                <a:latin typeface="+mn-lt"/>
                <a:cs typeface="Arial" pitchFamily="34" charset="0"/>
              </a:rPr>
              <a:t>Instructions for Adding Tracking </a:t>
            </a:r>
            <a:r>
              <a:rPr lang="en-US" sz="1200" dirty="0" smtClean="0">
                <a:solidFill>
                  <a:schemeClr val="tx1"/>
                </a:solidFill>
                <a:latin typeface="+mn-lt"/>
                <a:cs typeface="Arial" pitchFamily="34" charset="0"/>
              </a:rPr>
              <a:t>Section</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Copy and paste the tracking code into the bottom of the content, immediately </a:t>
            </a:r>
            <a:r>
              <a:rPr lang="en-US" sz="1200" dirty="0" err="1" smtClean="0">
                <a:solidFill>
                  <a:schemeClr val="tx1"/>
                </a:solidFill>
                <a:latin typeface="+mn-lt"/>
                <a:cs typeface="Arial" pitchFamily="34" charset="0"/>
              </a:rPr>
              <a:t>beofre</a:t>
            </a:r>
            <a:r>
              <a:rPr lang="en-US" sz="1200" dirty="0" smtClean="0">
                <a:solidFill>
                  <a:schemeClr val="tx1"/>
                </a:solidFill>
                <a:latin typeface="+mn-lt"/>
                <a:cs typeface="Arial" pitchFamily="34" charset="0"/>
              </a:rPr>
              <a:t> the &lt;/body&gt; tag of each page Olay is planning to track.</a:t>
            </a:r>
          </a:p>
          <a:p>
            <a:pPr marL="863600" lvl="3" indent="0">
              <a:spcBef>
                <a:spcPts val="0"/>
              </a:spcBef>
              <a:buFont typeface="Arial" pitchFamily="34" charset="0"/>
              <a:buChar char="•"/>
            </a:pPr>
            <a:endParaRPr lang="en-US" sz="1200" dirty="0" smtClean="0">
              <a:solidFill>
                <a:schemeClr val="tx1"/>
              </a:solidFill>
              <a:latin typeface="+mn-lt"/>
              <a:cs typeface="Arial" pitchFamily="34" charset="0"/>
            </a:endParaRPr>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Analytics</a:t>
            </a:r>
          </a:p>
        </p:txBody>
      </p:sp>
      <p:pic>
        <p:nvPicPr>
          <p:cNvPr id="4100" name="Picture 4"/>
          <p:cNvPicPr>
            <a:picLocks noChangeAspect="1" noChangeArrowheads="1"/>
          </p:cNvPicPr>
          <p:nvPr/>
        </p:nvPicPr>
        <p:blipFill>
          <a:blip r:embed="rId3" cstate="print"/>
          <a:srcRect/>
          <a:stretch>
            <a:fillRect/>
          </a:stretch>
        </p:blipFill>
        <p:spPr bwMode="auto">
          <a:xfrm>
            <a:off x="1600200" y="3733800"/>
            <a:ext cx="6210300" cy="15335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Analytics - How to Analyze Organic Traffic</a:t>
            </a:r>
          </a:p>
        </p:txBody>
      </p:sp>
      <p:sp>
        <p:nvSpPr>
          <p:cNvPr id="7" name="Content Placeholder 2"/>
          <p:cNvSpPr>
            <a:spLocks noGrp="1"/>
          </p:cNvSpPr>
          <p:nvPr>
            <p:ph idx="1"/>
          </p:nvPr>
        </p:nvSpPr>
        <p:spPr>
          <a:xfrm>
            <a:off x="304800" y="1219200"/>
            <a:ext cx="8229600" cy="4876800"/>
          </a:xfrm>
        </p:spPr>
        <p:txBody>
          <a:bodyPr/>
          <a:lstStyle/>
          <a:p>
            <a:pPr marL="63500" lvl="1" indent="0">
              <a:spcBef>
                <a:spcPts val="0"/>
              </a:spcBef>
              <a:buFont typeface="Arial" pitchFamily="34" charset="0"/>
              <a:buChar char="•"/>
            </a:pPr>
            <a:r>
              <a:rPr lang="en-US" sz="1400" b="1" dirty="0" smtClean="0">
                <a:solidFill>
                  <a:schemeClr val="tx1"/>
                </a:solidFill>
                <a:latin typeface="+mn-lt"/>
                <a:cs typeface="Arial" pitchFamily="34" charset="0"/>
              </a:rPr>
              <a:t>Visitors – Who Searched and When?</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How does Olay compare to other P&amp;G sites?</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Find site weaknesses and room for improvement.</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When/Where did users search?</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Learnings can be applied to overall search strategy.</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How did users search?</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Compare new v. old visitors, find loyal visitors, visitor trends.</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How did users interact with the Olay Website?</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See what type of users spend the most time and visit the most pages.</a:t>
            </a:r>
          </a:p>
          <a:p>
            <a:pPr marL="863600" lvl="3" indent="0">
              <a:spcBef>
                <a:spcPts val="0"/>
              </a:spcBef>
              <a:buNone/>
            </a:pPr>
            <a:r>
              <a:rPr lang="en-US" sz="1200" dirty="0" smtClean="0">
                <a:solidFill>
                  <a:schemeClr val="tx1"/>
                </a:solidFill>
                <a:latin typeface="+mn-lt"/>
                <a:cs typeface="Arial" pitchFamily="34" charset="0"/>
              </a:rPr>
              <a:t> </a:t>
            </a:r>
          </a:p>
          <a:p>
            <a:pPr marL="63500" lvl="1"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Traffic Sources – How Do Users Search?</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What Search Engines drove the most traffic?</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Apply learnings to organic search strategy.</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Focus on engine that drives the most organic traffic.</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What keywords drove the most traffic?</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Apply learnings to organic search strategy.</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Are the top keywords in the Olay gold keyword list?</a:t>
            </a:r>
          </a:p>
          <a:p>
            <a:pPr marL="863600" lvl="3" indent="0">
              <a:spcBef>
                <a:spcPts val="0"/>
              </a:spcBef>
              <a:buFont typeface="Arial" pitchFamily="34" charset="0"/>
              <a:buChar char="•"/>
            </a:pPr>
            <a:endParaRPr lang="en-US" sz="8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Content – Where Did Visitors Search? What Did Visitors Search For?</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Where did visitors start their searches?</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Insight into how users navigate the Olay Website</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Which pages did visitors find most appealing?</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Insight into what content users want. </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Apply learnings to Olay pages.</a:t>
            </a:r>
          </a:p>
        </p:txBody>
      </p:sp>
      <p:pic>
        <p:nvPicPr>
          <p:cNvPr id="6147" name="Picture 3"/>
          <p:cNvPicPr>
            <a:picLocks noChangeAspect="1" noChangeArrowheads="1"/>
          </p:cNvPicPr>
          <p:nvPr/>
        </p:nvPicPr>
        <p:blipFill>
          <a:blip r:embed="rId3" cstate="print"/>
          <a:srcRect/>
          <a:stretch>
            <a:fillRect/>
          </a:stretch>
        </p:blipFill>
        <p:spPr bwMode="auto">
          <a:xfrm>
            <a:off x="5562600" y="1295400"/>
            <a:ext cx="3165231" cy="1371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148" name="Picture 4"/>
          <p:cNvPicPr>
            <a:picLocks noChangeAspect="1" noChangeArrowheads="1"/>
          </p:cNvPicPr>
          <p:nvPr/>
        </p:nvPicPr>
        <p:blipFill>
          <a:blip r:embed="rId4" cstate="print"/>
          <a:srcRect/>
          <a:stretch>
            <a:fillRect/>
          </a:stretch>
        </p:blipFill>
        <p:spPr bwMode="auto">
          <a:xfrm>
            <a:off x="5715000" y="3124200"/>
            <a:ext cx="3277658" cy="121332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6149" name="Picture 5"/>
          <p:cNvPicPr>
            <a:picLocks noChangeAspect="1" noChangeArrowheads="1"/>
          </p:cNvPicPr>
          <p:nvPr/>
        </p:nvPicPr>
        <p:blipFill>
          <a:blip r:embed="rId5" cstate="print"/>
          <a:srcRect/>
          <a:stretch>
            <a:fillRect/>
          </a:stretch>
        </p:blipFill>
        <p:spPr bwMode="auto">
          <a:xfrm>
            <a:off x="6248400" y="4572000"/>
            <a:ext cx="1878724" cy="1676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Analytics - Analyzing Quality of Visitor (</a:t>
            </a:r>
            <a:r>
              <a:rPr lang="en-US" sz="2000" b="1" dirty="0" err="1" smtClean="0">
                <a:latin typeface="Calibri"/>
              </a:rPr>
              <a:t>QoV</a:t>
            </a:r>
            <a:r>
              <a:rPr lang="en-US" sz="2000" b="1" dirty="0" smtClean="0">
                <a:latin typeface="Calibri"/>
              </a:rPr>
              <a:t>)</a:t>
            </a:r>
          </a:p>
        </p:txBody>
      </p:sp>
      <p:sp>
        <p:nvSpPr>
          <p:cNvPr id="7" name="Content Placeholder 2"/>
          <p:cNvSpPr>
            <a:spLocks noGrp="1"/>
          </p:cNvSpPr>
          <p:nvPr>
            <p:ph idx="1"/>
          </p:nvPr>
        </p:nvSpPr>
        <p:spPr>
          <a:xfrm>
            <a:off x="381000" y="1219200"/>
            <a:ext cx="8229600" cy="4876800"/>
          </a:xfrm>
        </p:spPr>
        <p:txBody>
          <a:bodyPr/>
          <a:lstStyle/>
          <a:p>
            <a:pPr marL="63500" lvl="1" indent="0">
              <a:spcBef>
                <a:spcPts val="0"/>
              </a:spcBef>
              <a:buFont typeface="Arial" pitchFamily="34" charset="0"/>
              <a:buChar char="•"/>
            </a:pPr>
            <a:r>
              <a:rPr lang="en-US" sz="1800" b="1" dirty="0" smtClean="0">
                <a:latin typeface="+mn-lt"/>
              </a:rPr>
              <a:t> </a:t>
            </a:r>
            <a:r>
              <a:rPr lang="en-US" sz="1400" b="1" dirty="0" smtClean="0">
                <a:solidFill>
                  <a:schemeClr val="tx1"/>
                </a:solidFill>
                <a:cs typeface="Arial" pitchFamily="34" charset="0"/>
              </a:rPr>
              <a:t>Where to Look</a:t>
            </a:r>
          </a:p>
          <a:p>
            <a:pPr marL="457200" lvl="2" indent="0">
              <a:spcBef>
                <a:spcPts val="0"/>
              </a:spcBef>
              <a:buFont typeface="Arial" pitchFamily="34" charset="0"/>
              <a:buChar char="•"/>
            </a:pPr>
            <a:r>
              <a:rPr lang="en-US" sz="1200" b="1" dirty="0" smtClean="0">
                <a:solidFill>
                  <a:schemeClr val="tx1"/>
                </a:solidFill>
                <a:cs typeface="Arial" pitchFamily="34" charset="0"/>
              </a:rPr>
              <a:t> </a:t>
            </a:r>
            <a:r>
              <a:rPr lang="en-US" sz="1200" dirty="0" smtClean="0">
                <a:solidFill>
                  <a:schemeClr val="tx1"/>
                </a:solidFill>
                <a:cs typeface="Arial" pitchFamily="34" charset="0"/>
              </a:rPr>
              <a:t>Olay Google Analytics Account</a:t>
            </a:r>
          </a:p>
          <a:p>
            <a:pPr marL="457200" lvl="2" indent="0">
              <a:spcBef>
                <a:spcPts val="0"/>
              </a:spcBef>
              <a:buFont typeface="Arial" pitchFamily="34" charset="0"/>
              <a:buChar char="•"/>
            </a:pPr>
            <a:r>
              <a:rPr lang="en-US" sz="1200" b="1" dirty="0" smtClean="0">
                <a:solidFill>
                  <a:schemeClr val="tx1"/>
                </a:solidFill>
                <a:cs typeface="Arial" pitchFamily="34" charset="0"/>
              </a:rPr>
              <a:t> </a:t>
            </a:r>
            <a:r>
              <a:rPr lang="en-US" sz="1200" dirty="0" smtClean="0">
                <a:solidFill>
                  <a:schemeClr val="tx1"/>
                </a:solidFill>
                <a:cs typeface="Arial" pitchFamily="34" charset="0"/>
              </a:rPr>
              <a:t>Choose the Correct Location Profile in the Account (e.g. Olay US Website)</a:t>
            </a:r>
          </a:p>
          <a:p>
            <a:pPr marL="63500" lvl="1" indent="0">
              <a:spcBef>
                <a:spcPts val="0"/>
              </a:spcBef>
              <a:buFont typeface="Arial" pitchFamily="34" charset="0"/>
              <a:buChar char="•"/>
            </a:pPr>
            <a:r>
              <a:rPr lang="en-US" sz="1400" b="1" dirty="0" smtClean="0">
                <a:solidFill>
                  <a:schemeClr val="tx1"/>
                </a:solidFill>
                <a:cs typeface="Arial" pitchFamily="34" charset="0"/>
              </a:rPr>
              <a:t> What to Choose</a:t>
            </a:r>
          </a:p>
          <a:p>
            <a:pPr marL="457200" lvl="2" indent="0">
              <a:spcBef>
                <a:spcPts val="0"/>
              </a:spcBef>
              <a:buFont typeface="Arial" pitchFamily="34" charset="0"/>
              <a:buChar char="•"/>
            </a:pPr>
            <a:r>
              <a:rPr lang="en-US" sz="1200" dirty="0" smtClean="0">
                <a:solidFill>
                  <a:schemeClr val="tx1"/>
                </a:solidFill>
                <a:cs typeface="Arial" pitchFamily="34" charset="0"/>
              </a:rPr>
              <a:t> Enter Time Period</a:t>
            </a:r>
          </a:p>
          <a:p>
            <a:pPr marL="457200" lvl="2" indent="0">
              <a:spcBef>
                <a:spcPts val="0"/>
              </a:spcBef>
              <a:buFont typeface="Arial" pitchFamily="34" charset="0"/>
              <a:buChar char="•"/>
            </a:pPr>
            <a:r>
              <a:rPr lang="en-US" sz="1200" b="1" dirty="0" smtClean="0">
                <a:solidFill>
                  <a:schemeClr val="tx1"/>
                </a:solidFill>
                <a:cs typeface="Arial" pitchFamily="34" charset="0"/>
              </a:rPr>
              <a:t> </a:t>
            </a:r>
            <a:r>
              <a:rPr lang="en-US" sz="1200" dirty="0" smtClean="0">
                <a:solidFill>
                  <a:schemeClr val="tx1"/>
                </a:solidFill>
                <a:cs typeface="Arial" pitchFamily="34" charset="0"/>
              </a:rPr>
              <a:t>Under Advanced Segments Only Choose Non-paid Search Traffic</a:t>
            </a:r>
          </a:p>
          <a:p>
            <a:pPr marL="63500" lvl="1" indent="0">
              <a:spcBef>
                <a:spcPts val="0"/>
              </a:spcBef>
              <a:buFont typeface="Arial" pitchFamily="34" charset="0"/>
              <a:buChar char="•"/>
            </a:pPr>
            <a:r>
              <a:rPr lang="en-US" sz="1200" b="1" dirty="0" smtClean="0">
                <a:solidFill>
                  <a:schemeClr val="tx1"/>
                </a:solidFill>
                <a:cs typeface="Arial" pitchFamily="34" charset="0"/>
              </a:rPr>
              <a:t> </a:t>
            </a:r>
            <a:r>
              <a:rPr lang="en-US" sz="1400" b="1" dirty="0" smtClean="0">
                <a:solidFill>
                  <a:schemeClr val="tx1"/>
                </a:solidFill>
                <a:cs typeface="Arial" pitchFamily="34" charset="0"/>
              </a:rPr>
              <a:t>What to Look At</a:t>
            </a:r>
          </a:p>
          <a:p>
            <a:pPr marL="457200" lvl="2" indent="0">
              <a:spcBef>
                <a:spcPts val="0"/>
              </a:spcBef>
              <a:buFont typeface="Arial" pitchFamily="34" charset="0"/>
              <a:buChar char="•"/>
            </a:pPr>
            <a:r>
              <a:rPr lang="en-US" sz="1200" dirty="0" smtClean="0">
                <a:solidFill>
                  <a:schemeClr val="tx1"/>
                </a:solidFill>
                <a:cs typeface="Arial" pitchFamily="34" charset="0"/>
              </a:rPr>
              <a:t>  Bounce Rate – The percentage of visitors who arrive on an Olay Web page and leave before visiting other pages</a:t>
            </a:r>
          </a:p>
          <a:p>
            <a:pPr marL="457200" lvl="2" indent="0">
              <a:spcBef>
                <a:spcPts val="0"/>
              </a:spcBef>
              <a:buFont typeface="Arial" pitchFamily="34" charset="0"/>
              <a:buChar char="•"/>
            </a:pPr>
            <a:r>
              <a:rPr lang="en-US" sz="1200" dirty="0" smtClean="0">
                <a:solidFill>
                  <a:schemeClr val="tx1"/>
                </a:solidFill>
                <a:cs typeface="Arial" pitchFamily="34" charset="0"/>
              </a:rPr>
              <a:t>  Time on Site – The average amount of time visitors spend on the Olay Website </a:t>
            </a:r>
          </a:p>
          <a:p>
            <a:pPr marL="457200" lvl="2" indent="0">
              <a:spcBef>
                <a:spcPts val="0"/>
              </a:spcBef>
              <a:buFont typeface="Arial" pitchFamily="34" charset="0"/>
              <a:buChar char="•"/>
            </a:pPr>
            <a:r>
              <a:rPr lang="en-US" sz="1200" dirty="0" smtClean="0">
                <a:solidFill>
                  <a:schemeClr val="tx1"/>
                </a:solidFill>
                <a:cs typeface="Arial" pitchFamily="34" charset="0"/>
              </a:rPr>
              <a:t>  Pages per Visit – The average pages a visitor looks at during their time on the Olay Website</a:t>
            </a:r>
          </a:p>
          <a:p>
            <a:pPr marL="63500" lvl="1" indent="0">
              <a:spcBef>
                <a:spcPts val="0"/>
              </a:spcBef>
              <a:buFont typeface="Arial" pitchFamily="34" charset="0"/>
              <a:buChar char="•"/>
            </a:pPr>
            <a:r>
              <a:rPr lang="en-US" sz="1200" dirty="0" smtClean="0">
                <a:solidFill>
                  <a:schemeClr val="tx1"/>
                </a:solidFill>
                <a:cs typeface="Arial" pitchFamily="34" charset="0"/>
              </a:rPr>
              <a:t> </a:t>
            </a:r>
            <a:r>
              <a:rPr lang="en-US" sz="1400" b="1" dirty="0" smtClean="0">
                <a:solidFill>
                  <a:schemeClr val="tx1"/>
                </a:solidFill>
                <a:cs typeface="Arial" pitchFamily="34" charset="0"/>
              </a:rPr>
              <a:t>What to Look For</a:t>
            </a:r>
            <a:endParaRPr lang="en-US" sz="1200" dirty="0" smtClean="0">
              <a:solidFill>
                <a:schemeClr val="tx1"/>
              </a:solidFill>
              <a:cs typeface="Arial" pitchFamily="34" charset="0"/>
            </a:endParaRPr>
          </a:p>
          <a:p>
            <a:pPr marL="457200" lvl="2" indent="0">
              <a:spcBef>
                <a:spcPts val="0"/>
              </a:spcBef>
              <a:buFont typeface="Arial" pitchFamily="34" charset="0"/>
              <a:buChar char="•"/>
            </a:pPr>
            <a:r>
              <a:rPr lang="en-US" sz="1200" dirty="0" smtClean="0">
                <a:solidFill>
                  <a:schemeClr val="tx1"/>
                </a:solidFill>
                <a:cs typeface="Arial" pitchFamily="34" charset="0"/>
              </a:rPr>
              <a:t>Month-over-Month Increases and Decreases to </a:t>
            </a:r>
            <a:r>
              <a:rPr lang="en-US" sz="1200" dirty="0" err="1" smtClean="0">
                <a:solidFill>
                  <a:schemeClr val="tx1"/>
                </a:solidFill>
                <a:cs typeface="Arial" pitchFamily="34" charset="0"/>
              </a:rPr>
              <a:t>QoV</a:t>
            </a:r>
            <a:r>
              <a:rPr lang="en-US" sz="1200" dirty="0" smtClean="0">
                <a:solidFill>
                  <a:schemeClr val="tx1"/>
                </a:solidFill>
                <a:cs typeface="Arial" pitchFamily="34" charset="0"/>
              </a:rPr>
              <a:t> Metrics</a:t>
            </a:r>
          </a:p>
          <a:p>
            <a:pPr marL="863600" lvl="3" indent="0">
              <a:spcBef>
                <a:spcPts val="0"/>
              </a:spcBef>
              <a:buFont typeface="Arial" pitchFamily="34" charset="0"/>
              <a:buChar char="•"/>
            </a:pPr>
            <a:r>
              <a:rPr lang="en-US" sz="1200" dirty="0" smtClean="0">
                <a:solidFill>
                  <a:schemeClr val="tx1"/>
                </a:solidFill>
                <a:cs typeface="Arial" pitchFamily="34" charset="0"/>
              </a:rPr>
              <a:t> e.g., Organic bounce rate improved (decreased) by 10% from October to November</a:t>
            </a:r>
          </a:p>
          <a:p>
            <a:pPr marL="457200" lvl="2" indent="0">
              <a:spcBef>
                <a:spcPts val="0"/>
              </a:spcBef>
              <a:buNone/>
            </a:pPr>
            <a:endParaRPr lang="en-US" sz="1600" dirty="0" smtClean="0">
              <a:solidFill>
                <a:schemeClr val="tx1"/>
              </a:solidFill>
              <a:cs typeface="Arial" pitchFamily="34" charset="0"/>
            </a:endParaRPr>
          </a:p>
        </p:txBody>
      </p:sp>
      <p:pic>
        <p:nvPicPr>
          <p:cNvPr id="5124" name="Picture 4"/>
          <p:cNvPicPr>
            <a:picLocks noChangeAspect="1" noChangeArrowheads="1"/>
          </p:cNvPicPr>
          <p:nvPr/>
        </p:nvPicPr>
        <p:blipFill>
          <a:blip r:embed="rId3" cstate="print"/>
          <a:srcRect/>
          <a:stretch>
            <a:fillRect/>
          </a:stretch>
        </p:blipFill>
        <p:spPr bwMode="auto">
          <a:xfrm>
            <a:off x="1219200" y="4038600"/>
            <a:ext cx="5886450" cy="18859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bwMode="auto">
          <a:xfrm>
            <a:off x="4800600" y="4953000"/>
            <a:ext cx="12192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2" name="Rectangle 11"/>
          <p:cNvSpPr/>
          <p:nvPr/>
        </p:nvSpPr>
        <p:spPr bwMode="auto">
          <a:xfrm>
            <a:off x="4800600" y="5257800"/>
            <a:ext cx="1447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3" name="Rectangle 12"/>
          <p:cNvSpPr/>
          <p:nvPr/>
        </p:nvSpPr>
        <p:spPr bwMode="auto">
          <a:xfrm>
            <a:off x="1752600" y="5562600"/>
            <a:ext cx="914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289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Analytics - How to Analyze Quality of Visitor Metrics</a:t>
            </a:r>
          </a:p>
        </p:txBody>
      </p:sp>
      <p:sp>
        <p:nvSpPr>
          <p:cNvPr id="7" name="Content Placeholder 2"/>
          <p:cNvSpPr>
            <a:spLocks noGrp="1"/>
          </p:cNvSpPr>
          <p:nvPr>
            <p:ph idx="1"/>
          </p:nvPr>
        </p:nvSpPr>
        <p:spPr>
          <a:xfrm>
            <a:off x="152400" y="1371600"/>
            <a:ext cx="8229600" cy="4876800"/>
          </a:xfrm>
        </p:spPr>
        <p:txBody>
          <a:bodyPr/>
          <a:lstStyle/>
          <a:p>
            <a:pPr marL="63500" lvl="1"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Traffic Sources: How/Where Did Qualified/Unqualified Traffic Arrive?</a:t>
            </a:r>
          </a:p>
          <a:p>
            <a:pPr marL="457200" lvl="2" indent="0">
              <a:spcBef>
                <a:spcPts val="0"/>
              </a:spcBef>
              <a:buFont typeface="Arial" pitchFamily="34" charset="0"/>
              <a:buChar char="•"/>
            </a:pPr>
            <a:endParaRPr lang="en-US" sz="400" dirty="0" smtClean="0">
              <a:solidFill>
                <a:schemeClr val="tx1"/>
              </a:solidFill>
              <a:latin typeface="+mn-lt"/>
              <a:cs typeface="Arial" pitchFamily="34" charset="0"/>
            </a:endParaRPr>
          </a:p>
          <a:p>
            <a:pPr marL="457200" lvl="2" indent="0">
              <a:spcBef>
                <a:spcPts val="0"/>
              </a:spcBef>
              <a:buFont typeface="Arial" pitchFamily="34" charset="0"/>
              <a:buChar char="•"/>
            </a:pPr>
            <a:r>
              <a:rPr lang="en-US" sz="1200" dirty="0" smtClean="0">
                <a:solidFill>
                  <a:schemeClr val="tx1"/>
                </a:solidFill>
                <a:latin typeface="+mn-lt"/>
                <a:cs typeface="Arial" pitchFamily="34" charset="0"/>
              </a:rPr>
              <a:t>What Search Engines drove the most/least qualified traffic?</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Learn where Olay strengths &amp; weaknesses are.</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Apply learnings to organic search strategy.</a:t>
            </a:r>
          </a:p>
          <a:p>
            <a:pPr marL="863600" lvl="3" indent="0">
              <a:spcBef>
                <a:spcPts val="0"/>
              </a:spcBef>
              <a:buFont typeface="Arial" pitchFamily="34" charset="0"/>
              <a:buChar char="•"/>
            </a:pPr>
            <a:endParaRPr lang="en-US" sz="1200" dirty="0" smtClean="0">
              <a:solidFill>
                <a:schemeClr val="tx1"/>
              </a:solidFill>
              <a:latin typeface="+mn-lt"/>
              <a:cs typeface="Arial" pitchFamily="34" charset="0"/>
            </a:endParaRPr>
          </a:p>
          <a:p>
            <a:pPr marL="457200" lvl="2" indent="0">
              <a:spcBef>
                <a:spcPts val="0"/>
              </a:spcBef>
              <a:buFont typeface="Arial" pitchFamily="34" charset="0"/>
              <a:buChar char="•"/>
            </a:pPr>
            <a:r>
              <a:rPr lang="en-US" sz="1200" dirty="0" smtClean="0">
                <a:solidFill>
                  <a:schemeClr val="tx1"/>
                </a:solidFill>
                <a:latin typeface="+mn-lt"/>
                <a:cs typeface="Arial" pitchFamily="34" charset="0"/>
              </a:rPr>
              <a:t>  What keywords drove the most qualified traffic?</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Are the top keywords in the Olay gold keyword list?</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Does the website have content to support the keywords?</a:t>
            </a:r>
          </a:p>
          <a:p>
            <a:pPr marL="863600" lvl="3" indent="0">
              <a:spcBef>
                <a:spcPts val="0"/>
              </a:spcBef>
              <a:buFont typeface="Arial" pitchFamily="34" charset="0"/>
              <a:buChar char="•"/>
            </a:pPr>
            <a:endParaRPr lang="en-US" sz="800" dirty="0" smtClean="0">
              <a:solidFill>
                <a:schemeClr val="tx1"/>
              </a:solidFill>
              <a:latin typeface="+mn-lt"/>
              <a:cs typeface="Arial" pitchFamily="34" charset="0"/>
            </a:endParaRPr>
          </a:p>
          <a:p>
            <a:pPr marL="863600" lvl="3" indent="0">
              <a:spcBef>
                <a:spcPts val="0"/>
              </a:spcBef>
              <a:buFont typeface="Arial" pitchFamily="34" charset="0"/>
              <a:buChar char="•"/>
            </a:pPr>
            <a:endParaRPr lang="en-US" sz="800" dirty="0" smtClean="0">
              <a:solidFill>
                <a:schemeClr val="tx1"/>
              </a:solidFill>
              <a:latin typeface="+mn-lt"/>
              <a:cs typeface="Arial" pitchFamily="34" charset="0"/>
            </a:endParaRPr>
          </a:p>
          <a:p>
            <a:pPr marL="63500" lvl="1" indent="0">
              <a:spcBef>
                <a:spcPts val="0"/>
              </a:spcBef>
              <a:buFont typeface="Arial" pitchFamily="34" charset="0"/>
              <a:buChar char="•"/>
            </a:pPr>
            <a:r>
              <a:rPr lang="en-US" sz="1400" dirty="0" smtClean="0">
                <a:solidFill>
                  <a:schemeClr val="tx1"/>
                </a:solidFill>
                <a:latin typeface="+mn-lt"/>
                <a:cs typeface="Arial" pitchFamily="34" charset="0"/>
              </a:rPr>
              <a:t> </a:t>
            </a:r>
            <a:r>
              <a:rPr lang="en-US" sz="1400" b="1" dirty="0" smtClean="0">
                <a:solidFill>
                  <a:schemeClr val="tx1"/>
                </a:solidFill>
                <a:latin typeface="+mn-lt"/>
                <a:cs typeface="Arial" pitchFamily="34" charset="0"/>
              </a:rPr>
              <a:t>Content: What Pages Drove the Most Qualified/Unqualified Traffic?</a:t>
            </a:r>
          </a:p>
          <a:p>
            <a:pPr marL="457200" lvl="2" indent="0">
              <a:spcBef>
                <a:spcPts val="0"/>
              </a:spcBef>
              <a:buFont typeface="Arial" pitchFamily="34" charset="0"/>
              <a:buChar char="•"/>
            </a:pPr>
            <a:r>
              <a:rPr lang="en-US" sz="1200" dirty="0" smtClean="0">
                <a:solidFill>
                  <a:schemeClr val="tx1"/>
                </a:solidFill>
                <a:latin typeface="+mn-lt"/>
                <a:cs typeface="Arial" pitchFamily="34" charset="0"/>
              </a:rPr>
              <a:t>Which pages did visitors find most appealing?</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Insight into what content users want. </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Apply learnings to Olay pages.</a:t>
            </a:r>
          </a:p>
          <a:p>
            <a:pPr marL="457200" lvl="2" indent="0">
              <a:spcBef>
                <a:spcPts val="0"/>
              </a:spcBef>
              <a:buFont typeface="Arial" pitchFamily="34" charset="0"/>
              <a:buChar char="•"/>
            </a:pPr>
            <a:r>
              <a:rPr lang="en-US" sz="1200" dirty="0" smtClean="0">
                <a:solidFill>
                  <a:schemeClr val="tx1"/>
                </a:solidFill>
                <a:cs typeface="Arial" pitchFamily="34" charset="0"/>
              </a:rPr>
              <a:t>Where did visitors start their searches?</a:t>
            </a:r>
          </a:p>
          <a:p>
            <a:pPr marL="863600" lvl="3" indent="0">
              <a:spcBef>
                <a:spcPts val="0"/>
              </a:spcBef>
              <a:buFont typeface="Arial" pitchFamily="34" charset="0"/>
              <a:buChar char="•"/>
            </a:pPr>
            <a:r>
              <a:rPr lang="en-US" sz="1200" dirty="0" smtClean="0">
                <a:solidFill>
                  <a:schemeClr val="tx1"/>
                </a:solidFill>
                <a:cs typeface="Arial" pitchFamily="34" charset="0"/>
              </a:rPr>
              <a:t> Insight into how users navigate the Olay Website</a:t>
            </a:r>
          </a:p>
          <a:p>
            <a:pPr marL="863600" lvl="3" indent="0">
              <a:spcBef>
                <a:spcPts val="0"/>
              </a:spcBef>
              <a:buFont typeface="Arial" pitchFamily="34" charset="0"/>
              <a:buChar char="•"/>
            </a:pPr>
            <a:endParaRPr lang="en-US" sz="1200" dirty="0" smtClean="0">
              <a:solidFill>
                <a:schemeClr val="tx1"/>
              </a:solidFill>
              <a:latin typeface="+mn-lt"/>
              <a:cs typeface="Arial" pitchFamily="34" charset="0"/>
            </a:endParaRPr>
          </a:p>
        </p:txBody>
      </p:sp>
      <p:pic>
        <p:nvPicPr>
          <p:cNvPr id="7173" name="Picture 5"/>
          <p:cNvPicPr>
            <a:picLocks noChangeAspect="1" noChangeArrowheads="1"/>
          </p:cNvPicPr>
          <p:nvPr/>
        </p:nvPicPr>
        <p:blipFill>
          <a:blip r:embed="rId3" cstate="print"/>
          <a:srcRect/>
          <a:stretch>
            <a:fillRect/>
          </a:stretch>
        </p:blipFill>
        <p:spPr bwMode="auto">
          <a:xfrm>
            <a:off x="5791200" y="1219200"/>
            <a:ext cx="3200400" cy="86024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174" name="Picture 6"/>
          <p:cNvPicPr>
            <a:picLocks noChangeAspect="1" noChangeArrowheads="1"/>
          </p:cNvPicPr>
          <p:nvPr/>
        </p:nvPicPr>
        <p:blipFill>
          <a:blip r:embed="rId4" cstate="print"/>
          <a:srcRect/>
          <a:stretch>
            <a:fillRect/>
          </a:stretch>
        </p:blipFill>
        <p:spPr bwMode="auto">
          <a:xfrm>
            <a:off x="5791200" y="2209800"/>
            <a:ext cx="3200400" cy="93061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176" name="Picture 8"/>
          <p:cNvPicPr>
            <a:picLocks noChangeAspect="1" noChangeArrowheads="1"/>
          </p:cNvPicPr>
          <p:nvPr/>
        </p:nvPicPr>
        <p:blipFill>
          <a:blip r:embed="rId5" cstate="print"/>
          <a:srcRect/>
          <a:stretch>
            <a:fillRect/>
          </a:stretch>
        </p:blipFill>
        <p:spPr bwMode="auto">
          <a:xfrm>
            <a:off x="5791200" y="3301942"/>
            <a:ext cx="3188687" cy="106050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177" name="Picture 9"/>
          <p:cNvPicPr>
            <a:picLocks noChangeAspect="1" noChangeArrowheads="1"/>
          </p:cNvPicPr>
          <p:nvPr/>
        </p:nvPicPr>
        <p:blipFill>
          <a:blip r:embed="rId6" cstate="print"/>
          <a:srcRect/>
          <a:stretch>
            <a:fillRect/>
          </a:stretch>
        </p:blipFill>
        <p:spPr bwMode="auto">
          <a:xfrm>
            <a:off x="762000" y="4572000"/>
            <a:ext cx="5715000" cy="137332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Rectangle 8"/>
          <p:cNvSpPr>
            <a:spLocks noChangeArrowheads="1"/>
          </p:cNvSpPr>
          <p:nvPr/>
        </p:nvSpPr>
        <p:spPr bwMode="auto">
          <a:xfrm>
            <a:off x="363583" y="1373575"/>
            <a:ext cx="1119188" cy="2667000"/>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Category</a:t>
            </a:r>
          </a:p>
          <a:p>
            <a:pPr algn="ctr"/>
            <a:r>
              <a:rPr lang="en-US" sz="1400" b="1" dirty="0" smtClean="0">
                <a:solidFill>
                  <a:srgbClr val="FFFFFF"/>
                </a:solidFill>
              </a:rPr>
              <a:t>Interest</a:t>
            </a: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p:txBody>
      </p:sp>
      <p:sp>
        <p:nvSpPr>
          <p:cNvPr id="20492" name="Rectangle 9"/>
          <p:cNvSpPr>
            <a:spLocks noChangeArrowheads="1"/>
          </p:cNvSpPr>
          <p:nvPr/>
        </p:nvSpPr>
        <p:spPr bwMode="auto">
          <a:xfrm>
            <a:off x="362766" y="4116776"/>
            <a:ext cx="1119188" cy="990599"/>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Brand</a:t>
            </a:r>
          </a:p>
          <a:p>
            <a:pPr algn="ctr"/>
            <a:r>
              <a:rPr lang="en-US" sz="1400" b="1" dirty="0" smtClean="0">
                <a:solidFill>
                  <a:srgbClr val="FFFFFF"/>
                </a:solidFill>
              </a:rPr>
              <a:t>Awareness</a:t>
            </a:r>
          </a:p>
        </p:txBody>
      </p:sp>
      <p:sp>
        <p:nvSpPr>
          <p:cNvPr id="20493" name="Rectangle 10"/>
          <p:cNvSpPr>
            <a:spLocks noChangeArrowheads="1"/>
          </p:cNvSpPr>
          <p:nvPr/>
        </p:nvSpPr>
        <p:spPr bwMode="auto">
          <a:xfrm>
            <a:off x="361133" y="5183575"/>
            <a:ext cx="1119188" cy="609600"/>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smtClean="0">
                <a:solidFill>
                  <a:srgbClr val="FFFFFF"/>
                </a:solidFill>
              </a:rPr>
              <a:t>Trial</a:t>
            </a:r>
            <a:endParaRPr lang="en-US" sz="1400" b="1" dirty="0">
              <a:solidFill>
                <a:srgbClr val="FFFFFF"/>
              </a:solidFill>
            </a:endParaRPr>
          </a:p>
        </p:txBody>
      </p:sp>
      <p:sp>
        <p:nvSpPr>
          <p:cNvPr id="34879" name="AutoShape 63"/>
          <p:cNvSpPr>
            <a:spLocks noChangeArrowheads="1"/>
          </p:cNvSpPr>
          <p:nvPr/>
        </p:nvSpPr>
        <p:spPr bwMode="auto">
          <a:xfrm>
            <a:off x="-759" y="1373575"/>
            <a:ext cx="381058" cy="4676774"/>
          </a:xfrm>
          <a:prstGeom prst="downArrow">
            <a:avLst>
              <a:gd name="adj1" fmla="val 50000"/>
              <a:gd name="adj2" fmla="val 57075"/>
            </a:avLst>
          </a:prstGeom>
          <a:ln>
            <a:headEnd/>
            <a:tailEnd/>
          </a:ln>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115" name="AutoShape 5"/>
          <p:cNvSpPr>
            <a:spLocks noChangeArrowheads="1"/>
          </p:cNvSpPr>
          <p:nvPr/>
        </p:nvSpPr>
        <p:spPr bwMode="auto">
          <a:xfrm>
            <a:off x="1569719" y="1635703"/>
            <a:ext cx="1554480" cy="347472"/>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Special Occasions</a:t>
            </a:r>
          </a:p>
        </p:txBody>
      </p:sp>
      <p:sp>
        <p:nvSpPr>
          <p:cNvPr id="116" name="AutoShape 5"/>
          <p:cNvSpPr>
            <a:spLocks noChangeArrowheads="1"/>
          </p:cNvSpPr>
          <p:nvPr/>
        </p:nvSpPr>
        <p:spPr bwMode="auto">
          <a:xfrm>
            <a:off x="1600200" y="137357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b="1" dirty="0">
                <a:solidFill>
                  <a:prstClr val="black"/>
                </a:solidFill>
                <a:latin typeface="Calibri" pitchFamily="34" charset="0"/>
              </a:rPr>
              <a:t>THEME: Lifestyle, Health &amp; Beauty</a:t>
            </a:r>
            <a:endParaRPr lang="en-GB" b="1" dirty="0">
              <a:solidFill>
                <a:prstClr val="black"/>
              </a:solidFill>
              <a:latin typeface="Calibri" pitchFamily="34" charset="0"/>
            </a:endParaRPr>
          </a:p>
        </p:txBody>
      </p:sp>
      <p:sp>
        <p:nvSpPr>
          <p:cNvPr id="117" name="AutoShape 5"/>
          <p:cNvSpPr>
            <a:spLocks noChangeArrowheads="1"/>
          </p:cNvSpPr>
          <p:nvPr/>
        </p:nvSpPr>
        <p:spPr bwMode="auto">
          <a:xfrm>
            <a:off x="1600200" y="244037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b="1" dirty="0">
                <a:solidFill>
                  <a:prstClr val="black"/>
                </a:solidFill>
                <a:latin typeface="Calibri" pitchFamily="34" charset="0"/>
              </a:rPr>
              <a:t>THEME: Skin Care</a:t>
            </a:r>
            <a:endParaRPr lang="en-GB" b="1" dirty="0">
              <a:solidFill>
                <a:prstClr val="black"/>
              </a:solidFill>
              <a:latin typeface="Calibri" pitchFamily="34" charset="0"/>
            </a:endParaRPr>
          </a:p>
        </p:txBody>
      </p:sp>
      <p:sp>
        <p:nvSpPr>
          <p:cNvPr id="118" name="AutoShape 5"/>
          <p:cNvSpPr>
            <a:spLocks noChangeArrowheads="1"/>
          </p:cNvSpPr>
          <p:nvPr/>
        </p:nvSpPr>
        <p:spPr bwMode="auto">
          <a:xfrm>
            <a:off x="4876800" y="4726375"/>
            <a:ext cx="1554480" cy="347472"/>
          </a:xfrm>
          <a:prstGeom prst="roundRect">
            <a:avLst>
              <a:gd name="adj" fmla="val 16667"/>
            </a:avLst>
          </a:prstGeom>
          <a:solidFill>
            <a:srgbClr val="00682F"/>
          </a:solidFill>
          <a:ln w="9525">
            <a:solidFill>
              <a:srgbClr val="00682F"/>
            </a:solid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Care Experts</a:t>
            </a:r>
          </a:p>
        </p:txBody>
      </p:sp>
      <p:sp>
        <p:nvSpPr>
          <p:cNvPr id="119" name="AutoShape 5"/>
          <p:cNvSpPr>
            <a:spLocks noChangeArrowheads="1"/>
          </p:cNvSpPr>
          <p:nvPr/>
        </p:nvSpPr>
        <p:spPr bwMode="auto">
          <a:xfrm>
            <a:off x="3246120" y="4726376"/>
            <a:ext cx="155448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Ratings, Reviews &amp; Testimonials</a:t>
            </a:r>
          </a:p>
        </p:txBody>
      </p:sp>
      <p:sp>
        <p:nvSpPr>
          <p:cNvPr id="120" name="AutoShape 5"/>
          <p:cNvSpPr>
            <a:spLocks noChangeArrowheads="1"/>
          </p:cNvSpPr>
          <p:nvPr/>
        </p:nvSpPr>
        <p:spPr bwMode="auto">
          <a:xfrm>
            <a:off x="1569719" y="4726376"/>
            <a:ext cx="155448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Clinical Information &amp; Results</a:t>
            </a:r>
          </a:p>
        </p:txBody>
      </p:sp>
      <p:sp>
        <p:nvSpPr>
          <p:cNvPr id="121" name="AutoShape 5"/>
          <p:cNvSpPr>
            <a:spLocks noChangeArrowheads="1"/>
          </p:cNvSpPr>
          <p:nvPr/>
        </p:nvSpPr>
        <p:spPr bwMode="auto">
          <a:xfrm>
            <a:off x="1558925" y="411677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a:t>
            </a:r>
            <a:r>
              <a:rPr lang="en-IE" sz="1400" b="1" dirty="0" smtClean="0">
                <a:solidFill>
                  <a:prstClr val="black"/>
                </a:solidFill>
                <a:latin typeface="Calibri" pitchFamily="34" charset="0"/>
              </a:rPr>
              <a:t>Products &amp; Brand Content </a:t>
            </a:r>
            <a:endParaRPr lang="en-GB" sz="1400" b="1" dirty="0">
              <a:solidFill>
                <a:prstClr val="black"/>
              </a:solidFill>
              <a:latin typeface="Calibri" pitchFamily="34" charset="0"/>
            </a:endParaRPr>
          </a:p>
        </p:txBody>
      </p:sp>
      <p:sp>
        <p:nvSpPr>
          <p:cNvPr id="122" name="AutoShape 5"/>
          <p:cNvSpPr>
            <a:spLocks noChangeArrowheads="1"/>
          </p:cNvSpPr>
          <p:nvPr/>
        </p:nvSpPr>
        <p:spPr bwMode="auto">
          <a:xfrm>
            <a:off x="7086600" y="434537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News, Events, Awards</a:t>
            </a:r>
          </a:p>
        </p:txBody>
      </p:sp>
      <p:sp>
        <p:nvSpPr>
          <p:cNvPr id="123" name="AutoShape 5"/>
          <p:cNvSpPr>
            <a:spLocks noChangeArrowheads="1"/>
          </p:cNvSpPr>
          <p:nvPr/>
        </p:nvSpPr>
        <p:spPr bwMode="auto">
          <a:xfrm>
            <a:off x="7086600" y="472637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Innovation &amp; Research</a:t>
            </a:r>
          </a:p>
        </p:txBody>
      </p:sp>
      <p:sp>
        <p:nvSpPr>
          <p:cNvPr id="124" name="AutoShape 5"/>
          <p:cNvSpPr>
            <a:spLocks noChangeArrowheads="1"/>
          </p:cNvSpPr>
          <p:nvPr/>
        </p:nvSpPr>
        <p:spPr bwMode="auto">
          <a:xfrm>
            <a:off x="4876800" y="4345375"/>
            <a:ext cx="1554480" cy="347472"/>
          </a:xfrm>
          <a:prstGeom prst="roundRect">
            <a:avLst>
              <a:gd name="adj" fmla="val 16667"/>
            </a:avLst>
          </a:prstGeom>
          <a:solidFill>
            <a:srgbClr val="00682F"/>
          </a:solidFill>
          <a:ln w="9525">
            <a:solidFill>
              <a:srgbClr val="00682F"/>
            </a:solid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Consultation</a:t>
            </a:r>
          </a:p>
        </p:txBody>
      </p:sp>
      <p:sp>
        <p:nvSpPr>
          <p:cNvPr id="125" name="AutoShape 5"/>
          <p:cNvSpPr>
            <a:spLocks noChangeArrowheads="1"/>
          </p:cNvSpPr>
          <p:nvPr/>
        </p:nvSpPr>
        <p:spPr bwMode="auto">
          <a:xfrm>
            <a:off x="1558925" y="518357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126" name="AutoShape 5"/>
          <p:cNvSpPr>
            <a:spLocks noChangeArrowheads="1"/>
          </p:cNvSpPr>
          <p:nvPr/>
        </p:nvSpPr>
        <p:spPr bwMode="auto">
          <a:xfrm>
            <a:off x="1600200" y="343097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b="1" dirty="0">
                <a:solidFill>
                  <a:prstClr val="black"/>
                </a:solidFill>
                <a:latin typeface="Calibri" pitchFamily="34" charset="0"/>
              </a:rPr>
              <a:t>THEME: </a:t>
            </a:r>
            <a:r>
              <a:rPr lang="en-IE" b="1" dirty="0" smtClean="0">
                <a:solidFill>
                  <a:prstClr val="black"/>
                </a:solidFill>
                <a:latin typeface="Calibri" pitchFamily="34" charset="0"/>
              </a:rPr>
              <a:t>Unbranded Products</a:t>
            </a:r>
            <a:endParaRPr lang="en-GB" b="1" dirty="0">
              <a:solidFill>
                <a:prstClr val="black"/>
              </a:solidFill>
              <a:latin typeface="Calibri" pitchFamily="34" charset="0"/>
            </a:endParaRPr>
          </a:p>
        </p:txBody>
      </p:sp>
      <p:sp>
        <p:nvSpPr>
          <p:cNvPr id="31" name="AutoShape 10"/>
          <p:cNvSpPr>
            <a:spLocks noChangeArrowheads="1"/>
          </p:cNvSpPr>
          <p:nvPr/>
        </p:nvSpPr>
        <p:spPr bwMode="auto">
          <a:xfrm>
            <a:off x="1569719" y="2683393"/>
            <a:ext cx="155448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Aging / Anti-Aging / Age Prevention</a:t>
            </a:r>
          </a:p>
        </p:txBody>
      </p:sp>
      <p:sp>
        <p:nvSpPr>
          <p:cNvPr id="32" name="AutoShape 11"/>
          <p:cNvSpPr>
            <a:spLocks noChangeArrowheads="1"/>
          </p:cNvSpPr>
          <p:nvPr/>
        </p:nvSpPr>
        <p:spPr bwMode="auto">
          <a:xfrm>
            <a:off x="3246120" y="3064393"/>
            <a:ext cx="155448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FFFFFF"/>
                </a:solidFill>
                <a:latin typeface="Calibri" pitchFamily="34" charset="0"/>
              </a:rPr>
              <a:t>Common Skin Issues</a:t>
            </a:r>
          </a:p>
        </p:txBody>
      </p:sp>
      <p:sp>
        <p:nvSpPr>
          <p:cNvPr id="33" name="AutoShape 12"/>
          <p:cNvSpPr>
            <a:spLocks noChangeArrowheads="1"/>
          </p:cNvSpPr>
          <p:nvPr/>
        </p:nvSpPr>
        <p:spPr bwMode="auto">
          <a:xfrm>
            <a:off x="3246120" y="2683393"/>
            <a:ext cx="155448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FFFFFF"/>
                </a:solidFill>
                <a:latin typeface="Calibri" pitchFamily="34" charset="0"/>
              </a:rPr>
              <a:t>Skin Basics &amp; Routine</a:t>
            </a:r>
          </a:p>
        </p:txBody>
      </p:sp>
      <p:sp>
        <p:nvSpPr>
          <p:cNvPr id="34" name="AutoShape 13"/>
          <p:cNvSpPr>
            <a:spLocks noChangeArrowheads="1"/>
          </p:cNvSpPr>
          <p:nvPr/>
        </p:nvSpPr>
        <p:spPr bwMode="auto">
          <a:xfrm>
            <a:off x="1569719" y="3064393"/>
            <a:ext cx="155448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FFFFFF"/>
                </a:solidFill>
                <a:latin typeface="Calibri" pitchFamily="34" charset="0"/>
              </a:rPr>
              <a:t>Skin Care Science </a:t>
            </a:r>
          </a:p>
          <a:p>
            <a:pPr algn="ctr"/>
            <a:r>
              <a:rPr lang="en-US" sz="1100" b="1" dirty="0">
                <a:solidFill>
                  <a:srgbClr val="FFFFFF"/>
                </a:solidFill>
                <a:latin typeface="Calibri" pitchFamily="34" charset="0"/>
              </a:rPr>
              <a:t>&amp; Innovations</a:t>
            </a:r>
          </a:p>
        </p:txBody>
      </p:sp>
      <p:sp>
        <p:nvSpPr>
          <p:cNvPr id="35" name="AutoShape 10"/>
          <p:cNvSpPr>
            <a:spLocks noChangeArrowheads="1"/>
          </p:cNvSpPr>
          <p:nvPr/>
        </p:nvSpPr>
        <p:spPr bwMode="auto">
          <a:xfrm>
            <a:off x="4876800" y="2683393"/>
            <a:ext cx="155448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FFFFFF"/>
                </a:solidFill>
                <a:latin typeface="Calibri" pitchFamily="34" charset="0"/>
              </a:rPr>
              <a:t>Whitening</a:t>
            </a:r>
          </a:p>
        </p:txBody>
      </p:sp>
      <p:sp>
        <p:nvSpPr>
          <p:cNvPr id="36" name="AutoShape 13"/>
          <p:cNvSpPr>
            <a:spLocks noChangeArrowheads="1"/>
          </p:cNvSpPr>
          <p:nvPr/>
        </p:nvSpPr>
        <p:spPr bwMode="auto">
          <a:xfrm>
            <a:off x="4876800" y="3064393"/>
            <a:ext cx="155448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FFFFFF"/>
                </a:solidFill>
                <a:latin typeface="Calibri" pitchFamily="34" charset="0"/>
              </a:rPr>
              <a:t>Men’s</a:t>
            </a:r>
          </a:p>
        </p:txBody>
      </p:sp>
      <p:sp>
        <p:nvSpPr>
          <p:cNvPr id="37" name="AutoShape 19"/>
          <p:cNvSpPr>
            <a:spLocks noChangeArrowheads="1"/>
          </p:cNvSpPr>
          <p:nvPr/>
        </p:nvSpPr>
        <p:spPr bwMode="auto">
          <a:xfrm>
            <a:off x="1569719" y="2016703"/>
            <a:ext cx="1554480" cy="347472"/>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000000"/>
                </a:solidFill>
                <a:latin typeface="Calibri" pitchFamily="34" charset="0"/>
              </a:rPr>
              <a:t>Health, Wellness &amp; Your Skin</a:t>
            </a:r>
          </a:p>
        </p:txBody>
      </p:sp>
      <p:sp>
        <p:nvSpPr>
          <p:cNvPr id="39" name="AutoShape 16"/>
          <p:cNvSpPr>
            <a:spLocks noChangeArrowheads="1"/>
          </p:cNvSpPr>
          <p:nvPr/>
        </p:nvSpPr>
        <p:spPr bwMode="auto">
          <a:xfrm>
            <a:off x="4876800" y="2016703"/>
            <a:ext cx="1554480" cy="347472"/>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000000"/>
                </a:solidFill>
                <a:latin typeface="Calibri" pitchFamily="34" charset="0"/>
              </a:rPr>
              <a:t>Cosmetic Procedures</a:t>
            </a:r>
          </a:p>
        </p:txBody>
      </p:sp>
      <p:sp>
        <p:nvSpPr>
          <p:cNvPr id="40" name="AutoShape 19"/>
          <p:cNvSpPr>
            <a:spLocks noChangeArrowheads="1"/>
          </p:cNvSpPr>
          <p:nvPr/>
        </p:nvSpPr>
        <p:spPr bwMode="auto">
          <a:xfrm>
            <a:off x="3246120" y="1635703"/>
            <a:ext cx="1554480" cy="347472"/>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000000"/>
                </a:solidFill>
                <a:latin typeface="Calibri" pitchFamily="34" charset="0"/>
              </a:rPr>
              <a:t>Fashion, Hair and Makeup</a:t>
            </a:r>
          </a:p>
        </p:txBody>
      </p:sp>
      <p:sp>
        <p:nvSpPr>
          <p:cNvPr id="42" name="AutoShape 14"/>
          <p:cNvSpPr>
            <a:spLocks noChangeArrowheads="1"/>
          </p:cNvSpPr>
          <p:nvPr/>
        </p:nvSpPr>
        <p:spPr bwMode="auto">
          <a:xfrm>
            <a:off x="4876800" y="1635703"/>
            <a:ext cx="1554480" cy="347472"/>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000000"/>
                </a:solidFill>
                <a:latin typeface="Calibri" pitchFamily="34" charset="0"/>
              </a:rPr>
              <a:t>Tips/Tricks for Beautiful Skin</a:t>
            </a:r>
          </a:p>
        </p:txBody>
      </p:sp>
      <p:sp>
        <p:nvSpPr>
          <p:cNvPr id="43" name="TextBox 42"/>
          <p:cNvSpPr txBox="1"/>
          <p:nvPr/>
        </p:nvSpPr>
        <p:spPr>
          <a:xfrm>
            <a:off x="4800600" y="1983175"/>
            <a:ext cx="339798" cy="276999"/>
          </a:xfrm>
          <a:prstGeom prst="rect">
            <a:avLst/>
          </a:prstGeom>
          <a:noFill/>
        </p:spPr>
        <p:txBody>
          <a:bodyPr wrap="square" rtlCol="0">
            <a:spAutoFit/>
          </a:bodyPr>
          <a:lstStyle/>
          <a:p>
            <a:r>
              <a:rPr lang="en-US" sz="1200" dirty="0">
                <a:solidFill>
                  <a:prstClr val="black"/>
                </a:solidFill>
                <a:latin typeface="Calibri" pitchFamily="34" charset="0"/>
              </a:rPr>
              <a:t>*</a:t>
            </a:r>
          </a:p>
        </p:txBody>
      </p:sp>
      <p:sp>
        <p:nvSpPr>
          <p:cNvPr id="50" name="AutoShape 10"/>
          <p:cNvSpPr>
            <a:spLocks noChangeArrowheads="1"/>
          </p:cNvSpPr>
          <p:nvPr/>
        </p:nvSpPr>
        <p:spPr bwMode="auto">
          <a:xfrm>
            <a:off x="3246120" y="4345375"/>
            <a:ext cx="1554480" cy="347472"/>
          </a:xfrm>
          <a:prstGeom prst="roundRect">
            <a:avLst>
              <a:gd name="adj" fmla="val 16667"/>
            </a:avLst>
          </a:prstGeom>
          <a:solidFill>
            <a:srgbClr val="00682F"/>
          </a:solidFill>
          <a:ln w="9525">
            <a:solidFill>
              <a:srgbClr val="00682F"/>
            </a:solid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Product information and images</a:t>
            </a:r>
          </a:p>
        </p:txBody>
      </p:sp>
      <p:sp>
        <p:nvSpPr>
          <p:cNvPr id="54" name="AutoShape 11"/>
          <p:cNvSpPr>
            <a:spLocks noChangeArrowheads="1"/>
          </p:cNvSpPr>
          <p:nvPr/>
        </p:nvSpPr>
        <p:spPr bwMode="auto">
          <a:xfrm>
            <a:off x="7086600" y="5455395"/>
            <a:ext cx="1676400" cy="347472"/>
          </a:xfrm>
          <a:prstGeom prst="roundRect">
            <a:avLst>
              <a:gd name="adj" fmla="val 16667"/>
            </a:avLst>
          </a:prstGeom>
          <a:solidFill>
            <a:srgbClr val="00682F"/>
          </a:solidFill>
          <a:ln w="9525">
            <a:solidFill>
              <a:srgbClr val="00682F"/>
            </a:solid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FFFFFF"/>
                </a:solidFill>
                <a:latin typeface="Calibri" pitchFamily="34" charset="0"/>
              </a:rPr>
              <a:t>Rewards and incentives</a:t>
            </a:r>
          </a:p>
        </p:txBody>
      </p:sp>
      <p:sp>
        <p:nvSpPr>
          <p:cNvPr id="57" name="AutoShape 11"/>
          <p:cNvSpPr>
            <a:spLocks noChangeArrowheads="1"/>
          </p:cNvSpPr>
          <p:nvPr/>
        </p:nvSpPr>
        <p:spPr bwMode="auto">
          <a:xfrm>
            <a:off x="1569719" y="4345375"/>
            <a:ext cx="155448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FFFFFF"/>
                </a:solidFill>
                <a:latin typeface="Calibri" pitchFamily="34" charset="0"/>
              </a:rPr>
              <a:t>All boutiques</a:t>
            </a:r>
          </a:p>
        </p:txBody>
      </p:sp>
      <p:sp>
        <p:nvSpPr>
          <p:cNvPr id="59" name="TextBox 58"/>
          <p:cNvSpPr txBox="1"/>
          <p:nvPr/>
        </p:nvSpPr>
        <p:spPr>
          <a:xfrm>
            <a:off x="3165402" y="1553776"/>
            <a:ext cx="339798" cy="276999"/>
          </a:xfrm>
          <a:prstGeom prst="rect">
            <a:avLst/>
          </a:prstGeom>
          <a:noFill/>
        </p:spPr>
        <p:txBody>
          <a:bodyPr wrap="square" rtlCol="0">
            <a:spAutoFit/>
          </a:bodyPr>
          <a:lstStyle/>
          <a:p>
            <a:r>
              <a:rPr lang="en-US" sz="1200" dirty="0">
                <a:solidFill>
                  <a:prstClr val="black"/>
                </a:solidFill>
                <a:latin typeface="Calibri" pitchFamily="34" charset="0"/>
              </a:rPr>
              <a:t>*</a:t>
            </a:r>
          </a:p>
        </p:txBody>
      </p:sp>
      <p:sp>
        <p:nvSpPr>
          <p:cNvPr id="62" name="TextBox 61"/>
          <p:cNvSpPr txBox="1"/>
          <p:nvPr/>
        </p:nvSpPr>
        <p:spPr>
          <a:xfrm>
            <a:off x="4765602" y="2649865"/>
            <a:ext cx="339798" cy="276999"/>
          </a:xfrm>
          <a:prstGeom prst="rect">
            <a:avLst/>
          </a:prstGeom>
          <a:noFill/>
        </p:spPr>
        <p:txBody>
          <a:bodyPr wrap="square" rtlCol="0">
            <a:spAutoFit/>
          </a:bodyPr>
          <a:lstStyle/>
          <a:p>
            <a:r>
              <a:rPr lang="en-US" sz="1200" b="1" dirty="0">
                <a:solidFill>
                  <a:prstClr val="white"/>
                </a:solidFill>
                <a:latin typeface="Calibri" pitchFamily="34" charset="0"/>
              </a:rPr>
              <a:t>†</a:t>
            </a:r>
          </a:p>
        </p:txBody>
      </p:sp>
      <p:sp>
        <p:nvSpPr>
          <p:cNvPr id="63" name="TextBox 62"/>
          <p:cNvSpPr txBox="1"/>
          <p:nvPr/>
        </p:nvSpPr>
        <p:spPr>
          <a:xfrm>
            <a:off x="4765602" y="3030865"/>
            <a:ext cx="339798" cy="276999"/>
          </a:xfrm>
          <a:prstGeom prst="rect">
            <a:avLst/>
          </a:prstGeom>
          <a:noFill/>
        </p:spPr>
        <p:txBody>
          <a:bodyPr wrap="square" rtlCol="0">
            <a:spAutoFit/>
          </a:bodyPr>
          <a:lstStyle/>
          <a:p>
            <a:r>
              <a:rPr lang="en-US" sz="1200" b="1" dirty="0">
                <a:solidFill>
                  <a:prstClr val="white"/>
                </a:solidFill>
                <a:latin typeface="Calibri" pitchFamily="34" charset="0"/>
              </a:rPr>
              <a:t>†</a:t>
            </a:r>
          </a:p>
        </p:txBody>
      </p:sp>
      <p:sp>
        <p:nvSpPr>
          <p:cNvPr id="64" name="TextBox 63"/>
          <p:cNvSpPr txBox="1"/>
          <p:nvPr/>
        </p:nvSpPr>
        <p:spPr>
          <a:xfrm>
            <a:off x="4876800" y="1934776"/>
            <a:ext cx="339798" cy="276999"/>
          </a:xfrm>
          <a:prstGeom prst="rect">
            <a:avLst/>
          </a:prstGeom>
          <a:noFill/>
        </p:spPr>
        <p:txBody>
          <a:bodyPr wrap="square" rtlCol="0">
            <a:spAutoFit/>
          </a:bodyPr>
          <a:lstStyle/>
          <a:p>
            <a:r>
              <a:rPr lang="en-US" sz="1200" b="1" dirty="0">
                <a:solidFill>
                  <a:prstClr val="black"/>
                </a:solidFill>
                <a:latin typeface="Calibri" pitchFamily="34" charset="0"/>
              </a:rPr>
              <a:t>†</a:t>
            </a:r>
          </a:p>
        </p:txBody>
      </p:sp>
      <p:sp>
        <p:nvSpPr>
          <p:cNvPr id="65" name="TextBox 64"/>
          <p:cNvSpPr txBox="1"/>
          <p:nvPr/>
        </p:nvSpPr>
        <p:spPr>
          <a:xfrm>
            <a:off x="1676400" y="5715000"/>
            <a:ext cx="5334000" cy="707886"/>
          </a:xfrm>
          <a:prstGeom prst="rect">
            <a:avLst/>
          </a:prstGeom>
          <a:noFill/>
        </p:spPr>
        <p:txBody>
          <a:bodyPr wrap="square" rtlCol="0">
            <a:spAutoFit/>
          </a:bodyPr>
          <a:lstStyle/>
          <a:p>
            <a:r>
              <a:rPr lang="en-US" sz="1000" dirty="0">
                <a:solidFill>
                  <a:prstClr val="black"/>
                </a:solidFill>
                <a:latin typeface="Calibri" pitchFamily="34" charset="0"/>
              </a:rPr>
              <a:t>*Partner with other P&amp;G brands for customized landing pages/content (such as Rouge Magazine, Pantene, Secret, Max Factor</a:t>
            </a:r>
            <a:r>
              <a:rPr lang="en-US" sz="1000" dirty="0" smtClean="0">
                <a:solidFill>
                  <a:prstClr val="black"/>
                </a:solidFill>
                <a:latin typeface="Calibri" pitchFamily="34" charset="0"/>
              </a:rPr>
              <a:t>)</a:t>
            </a:r>
            <a:endParaRPr lang="en-US" sz="1000" b="1" dirty="0">
              <a:solidFill>
                <a:prstClr val="black"/>
              </a:solidFill>
              <a:latin typeface="Calibri" pitchFamily="34" charset="0"/>
            </a:endParaRPr>
          </a:p>
          <a:p>
            <a:r>
              <a:rPr lang="en-US" sz="1000" b="1" dirty="0">
                <a:solidFill>
                  <a:prstClr val="black"/>
                </a:solidFill>
                <a:latin typeface="Calibri" pitchFamily="34" charset="0"/>
              </a:rPr>
              <a:t>†</a:t>
            </a:r>
            <a:r>
              <a:rPr lang="en-US" sz="1000" dirty="0">
                <a:solidFill>
                  <a:prstClr val="black"/>
                </a:solidFill>
                <a:latin typeface="Calibri" pitchFamily="34" charset="0"/>
              </a:rPr>
              <a:t>Soft Points: where regionally relevant, create content against “lead” categories</a:t>
            </a:r>
          </a:p>
          <a:p>
            <a:endParaRPr lang="en-US" sz="1000" b="1" dirty="0">
              <a:solidFill>
                <a:prstClr val="black"/>
              </a:solidFill>
              <a:latin typeface="Calibri" pitchFamily="34" charset="0"/>
            </a:endParaRPr>
          </a:p>
        </p:txBody>
      </p:sp>
      <p:sp>
        <p:nvSpPr>
          <p:cNvPr id="49" name="Title 48"/>
          <p:cNvSpPr>
            <a:spLocks noGrp="1"/>
          </p:cNvSpPr>
          <p:nvPr>
            <p:ph type="title"/>
          </p:nvPr>
        </p:nvSpPr>
        <p:spPr>
          <a:xfrm>
            <a:off x="304800" y="304800"/>
            <a:ext cx="7696200" cy="457200"/>
          </a:xfrm>
        </p:spPr>
        <p:txBody>
          <a:bodyPr/>
          <a:lstStyle/>
          <a:p>
            <a:r>
              <a:rPr lang="en-US" dirty="0" smtClean="0"/>
              <a:t>Campaign Keywords and Ad Copy should reflect Content Themes</a:t>
            </a:r>
            <a:endParaRPr lang="en-US" dirty="0"/>
          </a:p>
        </p:txBody>
      </p:sp>
      <p:cxnSp>
        <p:nvCxnSpPr>
          <p:cNvPr id="51" name="Straight Connector 50"/>
          <p:cNvCxnSpPr/>
          <p:nvPr/>
        </p:nvCxnSpPr>
        <p:spPr>
          <a:xfrm rot="5400000">
            <a:off x="4762500" y="3773875"/>
            <a:ext cx="44958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600200" y="992575"/>
            <a:ext cx="1905000" cy="338554"/>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53" name="TextBox 52"/>
          <p:cNvSpPr txBox="1"/>
          <p:nvPr/>
        </p:nvSpPr>
        <p:spPr>
          <a:xfrm>
            <a:off x="7010400" y="992575"/>
            <a:ext cx="1905000" cy="338554"/>
          </a:xfrm>
          <a:prstGeom prst="rect">
            <a:avLst/>
          </a:prstGeom>
          <a:noFill/>
        </p:spPr>
        <p:txBody>
          <a:bodyPr wrap="square" rtlCol="0">
            <a:spAutoFit/>
          </a:bodyPr>
          <a:lstStyle/>
          <a:p>
            <a:r>
              <a:rPr lang="en-US" sz="1600" b="1" dirty="0" smtClean="0">
                <a:solidFill>
                  <a:prstClr val="black"/>
                </a:solidFill>
                <a:latin typeface="Calibri" pitchFamily="34" charset="0"/>
              </a:rPr>
              <a:t>Initiative</a:t>
            </a:r>
            <a:endParaRPr lang="en-US" sz="1600" b="1" dirty="0">
              <a:solidFill>
                <a:prstClr val="black"/>
              </a:solidFill>
              <a:latin typeface="Calibri" pitchFamily="34" charset="0"/>
            </a:endParaRPr>
          </a:p>
        </p:txBody>
      </p:sp>
      <p:sp>
        <p:nvSpPr>
          <p:cNvPr id="55" name="AutoShape 11"/>
          <p:cNvSpPr>
            <a:spLocks noChangeArrowheads="1"/>
          </p:cNvSpPr>
          <p:nvPr/>
        </p:nvSpPr>
        <p:spPr bwMode="auto">
          <a:xfrm>
            <a:off x="1569719" y="3659575"/>
            <a:ext cx="155448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a:solidFill>
                  <a:srgbClr val="FFFFFF"/>
                </a:solidFill>
                <a:latin typeface="Calibri" pitchFamily="34" charset="0"/>
              </a:rPr>
              <a:t>All </a:t>
            </a:r>
            <a:r>
              <a:rPr lang="en-US" sz="1100" b="1" dirty="0" smtClean="0">
                <a:solidFill>
                  <a:srgbClr val="FFFFFF"/>
                </a:solidFill>
                <a:latin typeface="Calibri" pitchFamily="34" charset="0"/>
              </a:rPr>
              <a:t>products</a:t>
            </a:r>
            <a:endParaRPr lang="en-US" sz="1100" b="1" dirty="0">
              <a:solidFill>
                <a:srgbClr val="FFFFFF"/>
              </a:solidFill>
              <a:latin typeface="Calibri" pitchFamily="34" charset="0"/>
            </a:endParaRPr>
          </a:p>
        </p:txBody>
      </p:sp>
      <p:sp>
        <p:nvSpPr>
          <p:cNvPr id="47" name="AutoShape 19"/>
          <p:cNvSpPr>
            <a:spLocks noChangeArrowheads="1"/>
          </p:cNvSpPr>
          <p:nvPr/>
        </p:nvSpPr>
        <p:spPr bwMode="auto">
          <a:xfrm>
            <a:off x="3246120" y="2028578"/>
            <a:ext cx="1554480" cy="347472"/>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r>
              <a:rPr lang="en-US" sz="1100" b="1" dirty="0" smtClean="0">
                <a:solidFill>
                  <a:srgbClr val="000000"/>
                </a:solidFill>
                <a:latin typeface="Calibri" pitchFamily="34" charset="0"/>
              </a:rPr>
              <a:t>Expert Beauty Advice</a:t>
            </a:r>
            <a:endParaRPr lang="en-US" sz="1100" b="1" dirty="0">
              <a:solidFill>
                <a:srgbClr val="000000"/>
              </a:solidFill>
              <a:latin typeface="Calibri" pitchFamily="34" charset="0"/>
            </a:endParaRPr>
          </a:p>
        </p:txBody>
      </p:sp>
      <p:sp>
        <p:nvSpPr>
          <p:cNvPr id="48" name="TextBox 47"/>
          <p:cNvSpPr txBox="1"/>
          <p:nvPr/>
        </p:nvSpPr>
        <p:spPr>
          <a:xfrm>
            <a:off x="3159825" y="1987226"/>
            <a:ext cx="339798" cy="276999"/>
          </a:xfrm>
          <a:prstGeom prst="rect">
            <a:avLst/>
          </a:prstGeom>
          <a:noFill/>
        </p:spPr>
        <p:txBody>
          <a:bodyPr wrap="square" rtlCol="0">
            <a:spAutoFit/>
          </a:bodyPr>
          <a:lstStyle/>
          <a:p>
            <a:r>
              <a:rPr lang="en-US" sz="1200" dirty="0">
                <a:solidFill>
                  <a:prstClr val="black"/>
                </a:solidFill>
                <a:latin typeface="Calibri" pitchFamily="34" charset="0"/>
              </a:rPr>
              <a:t>*</a:t>
            </a:r>
          </a:p>
        </p:txBody>
      </p:sp>
      <p:sp>
        <p:nvSpPr>
          <p:cNvPr id="56" name="TextBox 55"/>
          <p:cNvSpPr txBox="1"/>
          <p:nvPr/>
        </p:nvSpPr>
        <p:spPr>
          <a:xfrm>
            <a:off x="4818052" y="1561600"/>
            <a:ext cx="339798" cy="276999"/>
          </a:xfrm>
          <a:prstGeom prst="rect">
            <a:avLst/>
          </a:prstGeom>
          <a:noFill/>
        </p:spPr>
        <p:txBody>
          <a:bodyPr wrap="square" rtlCol="0">
            <a:spAutoFit/>
          </a:bodyPr>
          <a:lstStyle/>
          <a:p>
            <a:r>
              <a:rPr lang="en-US" sz="1200" dirty="0">
                <a:solidFill>
                  <a:prstClr val="black"/>
                </a:solidFill>
                <a:latin typeface="Calibri" pitchFamily="34" charset="0"/>
              </a:rPr>
              <a:t>*</a:t>
            </a:r>
          </a:p>
        </p:txBody>
      </p:sp>
      <p:grpSp>
        <p:nvGrpSpPr>
          <p:cNvPr id="71" name="Group 70"/>
          <p:cNvGrpSpPr/>
          <p:nvPr/>
        </p:nvGrpSpPr>
        <p:grpSpPr>
          <a:xfrm>
            <a:off x="1295400" y="6383179"/>
            <a:ext cx="2619500" cy="469871"/>
            <a:chOff x="1295400" y="6383179"/>
            <a:chExt cx="2619500" cy="469871"/>
          </a:xfrm>
        </p:grpSpPr>
        <p:grpSp>
          <p:nvGrpSpPr>
            <p:cNvPr id="67" name="Group 66"/>
            <p:cNvGrpSpPr/>
            <p:nvPr/>
          </p:nvGrpSpPr>
          <p:grpSpPr>
            <a:xfrm>
              <a:off x="1295400" y="6383179"/>
              <a:ext cx="2619500" cy="246221"/>
              <a:chOff x="1295400" y="6383179"/>
              <a:chExt cx="2619500" cy="246221"/>
            </a:xfrm>
          </p:grpSpPr>
          <p:sp>
            <p:nvSpPr>
              <p:cNvPr id="60" name="Rounded Rectangle 59"/>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66" name="TextBox 65"/>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68" name="Group 67"/>
            <p:cNvGrpSpPr/>
            <p:nvPr/>
          </p:nvGrpSpPr>
          <p:grpSpPr>
            <a:xfrm>
              <a:off x="1295400" y="6606829"/>
              <a:ext cx="2619500" cy="246221"/>
              <a:chOff x="1295400" y="6383179"/>
              <a:chExt cx="2619500" cy="246221"/>
            </a:xfrm>
          </p:grpSpPr>
          <p:sp>
            <p:nvSpPr>
              <p:cNvPr id="69" name="Rounded Rectangle 68"/>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70" name="TextBox 69"/>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72"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61" name="Chevron 60"/>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Campaigns</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290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 Helpful Tools</a:t>
            </a:r>
            <a:endParaRPr lang="en-US" sz="3000" dirty="0"/>
          </a:p>
        </p:txBody>
      </p:sp>
      <p:sp>
        <p:nvSpPr>
          <p:cNvPr id="6" name="Rounded Rectangle 5"/>
          <p:cNvSpPr/>
          <p:nvPr/>
        </p:nvSpPr>
        <p:spPr bwMode="auto">
          <a:xfrm>
            <a:off x="304800" y="7620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Insights – “Body Lotion Example”</a:t>
            </a:r>
          </a:p>
        </p:txBody>
      </p:sp>
      <p:pic>
        <p:nvPicPr>
          <p:cNvPr id="3075" name="Picture 3"/>
          <p:cNvPicPr>
            <a:picLocks noChangeAspect="1" noChangeArrowheads="1"/>
          </p:cNvPicPr>
          <p:nvPr/>
        </p:nvPicPr>
        <p:blipFill>
          <a:blip r:embed="rId3" cstate="print"/>
          <a:srcRect/>
          <a:stretch>
            <a:fillRect/>
          </a:stretch>
        </p:blipFill>
        <p:spPr bwMode="auto">
          <a:xfrm>
            <a:off x="152400" y="1828800"/>
            <a:ext cx="5105400" cy="142623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3078" name="Picture 6"/>
          <p:cNvPicPr>
            <a:picLocks noChangeAspect="1" noChangeArrowheads="1"/>
          </p:cNvPicPr>
          <p:nvPr/>
        </p:nvPicPr>
        <p:blipFill>
          <a:blip r:embed="rId4" cstate="print"/>
          <a:srcRect/>
          <a:stretch>
            <a:fillRect/>
          </a:stretch>
        </p:blipFill>
        <p:spPr bwMode="auto">
          <a:xfrm>
            <a:off x="3200400" y="2895600"/>
            <a:ext cx="5443537" cy="175380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bwMode="auto">
          <a:xfrm>
            <a:off x="3200400" y="3352800"/>
            <a:ext cx="27432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9" name="TextBox 18"/>
          <p:cNvSpPr txBox="1"/>
          <p:nvPr/>
        </p:nvSpPr>
        <p:spPr>
          <a:xfrm>
            <a:off x="6096000" y="1905000"/>
            <a:ext cx="2286000" cy="64633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sz="1200" dirty="0" smtClean="0">
                <a:solidFill>
                  <a:srgbClr val="000000"/>
                </a:solidFill>
              </a:rPr>
              <a:t>See interest for “body lotion” over time in comparison to news related to “body lotion.” </a:t>
            </a:r>
          </a:p>
        </p:txBody>
      </p:sp>
      <p:cxnSp>
        <p:nvCxnSpPr>
          <p:cNvPr id="21" name="Straight Arrow Connector 20"/>
          <p:cNvCxnSpPr>
            <a:stCxn id="19" idx="2"/>
          </p:cNvCxnSpPr>
          <p:nvPr/>
        </p:nvCxnSpPr>
        <p:spPr bwMode="auto">
          <a:xfrm flipH="1">
            <a:off x="5638800" y="2551331"/>
            <a:ext cx="1600200" cy="725269"/>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22" name="Straight Arrow Connector 21"/>
          <p:cNvCxnSpPr>
            <a:stCxn id="19" idx="2"/>
          </p:cNvCxnSpPr>
          <p:nvPr/>
        </p:nvCxnSpPr>
        <p:spPr bwMode="auto">
          <a:xfrm flipH="1">
            <a:off x="7086600" y="2551331"/>
            <a:ext cx="152400" cy="725269"/>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5" name="Rectangle 24"/>
          <p:cNvSpPr/>
          <p:nvPr/>
        </p:nvSpPr>
        <p:spPr bwMode="auto">
          <a:xfrm>
            <a:off x="6096000" y="3276600"/>
            <a:ext cx="2438400" cy="1066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3079" name="Picture 7"/>
          <p:cNvPicPr>
            <a:picLocks noChangeAspect="1" noChangeArrowheads="1"/>
          </p:cNvPicPr>
          <p:nvPr/>
        </p:nvPicPr>
        <p:blipFill>
          <a:blip r:embed="rId5" cstate="print"/>
          <a:srcRect/>
          <a:stretch>
            <a:fillRect/>
          </a:stretch>
        </p:blipFill>
        <p:spPr bwMode="auto">
          <a:xfrm>
            <a:off x="152400" y="4038600"/>
            <a:ext cx="4005262" cy="147041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8" name="TextBox 27"/>
          <p:cNvSpPr txBox="1"/>
          <p:nvPr/>
        </p:nvSpPr>
        <p:spPr>
          <a:xfrm>
            <a:off x="381000" y="3352800"/>
            <a:ext cx="2286000" cy="46166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sz="1200" dirty="0" smtClean="0">
                <a:solidFill>
                  <a:srgbClr val="000000"/>
                </a:solidFill>
              </a:rPr>
              <a:t>See what how searches for “body lotion” compared by region.</a:t>
            </a:r>
          </a:p>
        </p:txBody>
      </p:sp>
      <p:sp>
        <p:nvSpPr>
          <p:cNvPr id="29" name="Rectangle 28"/>
          <p:cNvSpPr/>
          <p:nvPr/>
        </p:nvSpPr>
        <p:spPr bwMode="auto">
          <a:xfrm>
            <a:off x="228600" y="4114800"/>
            <a:ext cx="1676400" cy="1295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0" name="Rectangle 29"/>
          <p:cNvSpPr/>
          <p:nvPr/>
        </p:nvSpPr>
        <p:spPr bwMode="auto">
          <a:xfrm>
            <a:off x="1981200" y="4191000"/>
            <a:ext cx="2057400" cy="1295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31" name="Straight Arrow Connector 30"/>
          <p:cNvCxnSpPr>
            <a:stCxn id="28" idx="2"/>
          </p:cNvCxnSpPr>
          <p:nvPr/>
        </p:nvCxnSpPr>
        <p:spPr bwMode="auto">
          <a:xfrm flipH="1">
            <a:off x="1295400" y="3814465"/>
            <a:ext cx="228600" cy="376535"/>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34" name="Straight Arrow Connector 33"/>
          <p:cNvCxnSpPr>
            <a:stCxn id="28" idx="2"/>
          </p:cNvCxnSpPr>
          <p:nvPr/>
        </p:nvCxnSpPr>
        <p:spPr bwMode="auto">
          <a:xfrm>
            <a:off x="1524000" y="3814465"/>
            <a:ext cx="1295400" cy="376535"/>
          </a:xfrm>
          <a:prstGeom prst="straightConnector1">
            <a:avLst/>
          </a:prstGeom>
          <a:solidFill>
            <a:schemeClr val="bg1"/>
          </a:solidFill>
          <a:ln w="38100" cap="flat" cmpd="sng" algn="ctr">
            <a:solidFill>
              <a:srgbClr val="FF0000"/>
            </a:solidFill>
            <a:prstDash val="solid"/>
            <a:round/>
            <a:headEnd type="none" w="med" len="med"/>
            <a:tailEnd type="arrow"/>
          </a:ln>
          <a:effectLst/>
        </p:spPr>
      </p:cxnSp>
      <p:pic>
        <p:nvPicPr>
          <p:cNvPr id="3080" name="Picture 8"/>
          <p:cNvPicPr>
            <a:picLocks noGrp="1" noChangeAspect="1" noChangeArrowheads="1"/>
          </p:cNvPicPr>
          <p:nvPr>
            <p:ph idx="1"/>
          </p:nvPr>
        </p:nvPicPr>
        <p:blipFill>
          <a:blip r:embed="rId6" cstate="print"/>
          <a:srcRect/>
          <a:stretch>
            <a:fillRect/>
          </a:stretch>
        </p:blipFill>
        <p:spPr bwMode="auto">
          <a:xfrm>
            <a:off x="3352800" y="5105400"/>
            <a:ext cx="4586288" cy="123659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8" name="TextBox 37"/>
          <p:cNvSpPr txBox="1"/>
          <p:nvPr/>
        </p:nvSpPr>
        <p:spPr>
          <a:xfrm>
            <a:off x="6172200" y="4572000"/>
            <a:ext cx="2286000" cy="461665"/>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fontAlgn="auto">
              <a:spcBef>
                <a:spcPts val="0"/>
              </a:spcBef>
              <a:spcAft>
                <a:spcPts val="0"/>
              </a:spcAft>
            </a:pPr>
            <a:r>
              <a:rPr lang="en-US" sz="1200" dirty="0" smtClean="0">
                <a:solidFill>
                  <a:srgbClr val="000000"/>
                </a:solidFill>
              </a:rPr>
              <a:t>See top and rising search terms related to “body lotion.”</a:t>
            </a:r>
          </a:p>
        </p:txBody>
      </p:sp>
      <p:cxnSp>
        <p:nvCxnSpPr>
          <p:cNvPr id="39" name="Straight Arrow Connector 38"/>
          <p:cNvCxnSpPr>
            <a:stCxn id="38" idx="2"/>
          </p:cNvCxnSpPr>
          <p:nvPr/>
        </p:nvCxnSpPr>
        <p:spPr bwMode="auto">
          <a:xfrm flipH="1">
            <a:off x="5105400" y="5033665"/>
            <a:ext cx="2209800" cy="300335"/>
          </a:xfrm>
          <a:prstGeom prst="straightConnector1">
            <a:avLst/>
          </a:prstGeom>
          <a:solidFill>
            <a:schemeClr val="bg1"/>
          </a:solidFill>
          <a:ln w="38100" cap="flat" cmpd="sng" algn="ctr">
            <a:solidFill>
              <a:srgbClr val="FF0000"/>
            </a:solidFill>
            <a:prstDash val="solid"/>
            <a:round/>
            <a:headEnd type="none" w="med" len="med"/>
            <a:tailEnd type="arrow"/>
          </a:ln>
          <a:effectLst/>
        </p:spPr>
      </p:cxnSp>
      <p:cxnSp>
        <p:nvCxnSpPr>
          <p:cNvPr id="42" name="Straight Arrow Connector 41"/>
          <p:cNvCxnSpPr>
            <a:stCxn id="38" idx="2"/>
          </p:cNvCxnSpPr>
          <p:nvPr/>
        </p:nvCxnSpPr>
        <p:spPr bwMode="auto">
          <a:xfrm>
            <a:off x="7315200" y="5033665"/>
            <a:ext cx="0" cy="224135"/>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45" name="Rectangle 44"/>
          <p:cNvSpPr/>
          <p:nvPr/>
        </p:nvSpPr>
        <p:spPr bwMode="auto">
          <a:xfrm>
            <a:off x="3352800" y="5410200"/>
            <a:ext cx="27432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6" name="Rectangle 45"/>
          <p:cNvSpPr/>
          <p:nvPr/>
        </p:nvSpPr>
        <p:spPr bwMode="auto">
          <a:xfrm>
            <a:off x="6248400" y="5334000"/>
            <a:ext cx="1600200" cy="8382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47" name="Content Placeholder 2"/>
          <p:cNvSpPr txBox="1">
            <a:spLocks/>
          </p:cNvSpPr>
          <p:nvPr/>
        </p:nvSpPr>
        <p:spPr>
          <a:xfrm>
            <a:off x="304800" y="1066800"/>
            <a:ext cx="8229600" cy="4876800"/>
          </a:xfrm>
          <a:prstGeom prst="rect">
            <a:avLst/>
          </a:prstGeom>
        </p:spPr>
        <p:txBody>
          <a:bodyPr/>
          <a:lstStyle/>
          <a:p>
            <a:pPr marL="63500" lvl="1" eaLnBrk="0" hangingPunct="0">
              <a:spcBef>
                <a:spcPts val="0"/>
              </a:spcBef>
              <a:buFont typeface="Arial" pitchFamily="34" charset="0"/>
              <a:buChar char="•"/>
              <a:defRPr/>
            </a:pPr>
            <a:r>
              <a:rPr lang="en-US" b="1" kern="0" dirty="0" smtClean="0">
                <a:latin typeface="Calibri"/>
                <a:cs typeface="Arial" pitchFamily="34" charset="0"/>
              </a:rPr>
              <a:t> </a:t>
            </a:r>
            <a:r>
              <a:rPr lang="en-US" sz="1600" b="1" kern="0" dirty="0" smtClean="0">
                <a:latin typeface="Calibri"/>
                <a:cs typeface="Arial" pitchFamily="34" charset="0"/>
              </a:rPr>
              <a:t>google.com/insights/search</a:t>
            </a:r>
            <a:endParaRPr lang="en-US" b="1" kern="0" dirty="0" smtClean="0">
              <a:latin typeface="Calibri"/>
              <a:cs typeface="Arial" pitchFamily="34" charset="0"/>
            </a:endParaRPr>
          </a:p>
          <a:p>
            <a:pPr marL="457200" lvl="2" eaLnBrk="0" hangingPunct="0">
              <a:spcBef>
                <a:spcPts val="0"/>
              </a:spcBef>
              <a:buFont typeface="Arial" pitchFamily="34" charset="0"/>
              <a:buChar char="•"/>
              <a:defRPr/>
            </a:pPr>
            <a:r>
              <a:rPr lang="en-US" kern="0" dirty="0" smtClean="0">
                <a:latin typeface="Calibri"/>
                <a:cs typeface="Arial" pitchFamily="34" charset="0"/>
              </a:rPr>
              <a:t> </a:t>
            </a:r>
            <a:r>
              <a:rPr lang="en-US" b="1" kern="0" dirty="0" smtClean="0">
                <a:latin typeface="Calibri"/>
                <a:cs typeface="Arial" pitchFamily="34" charset="0"/>
              </a:rPr>
              <a:t>Used For: </a:t>
            </a:r>
            <a:r>
              <a:rPr lang="en-US" sz="1200" kern="0" dirty="0" smtClean="0">
                <a:latin typeface="Calibri"/>
                <a:cs typeface="Arial" pitchFamily="34" charset="0"/>
              </a:rPr>
              <a:t>Comparing Search Volume Patterns Across Categories, Regions, Time Frames and Properties &amp; Finding New Keywords/Rising Keywords.</a:t>
            </a:r>
          </a:p>
        </p:txBody>
      </p:sp>
    </p:spTree>
  </p:cSld>
  <p:clrMapOvr>
    <a:masterClrMapping/>
  </p:clrMapOvr>
  <p:transition spd="med"/>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291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a:t>
            </a:r>
          </a:p>
        </p:txBody>
      </p:sp>
      <p:pic>
        <p:nvPicPr>
          <p:cNvPr id="8" name="Picture 4"/>
          <p:cNvPicPr>
            <a:picLocks noChangeAspect="1" noChangeArrowheads="1"/>
          </p:cNvPicPr>
          <p:nvPr/>
        </p:nvPicPr>
        <p:blipFill>
          <a:blip r:embed="rId3" cstate="print"/>
          <a:srcRect/>
          <a:stretch>
            <a:fillRect/>
          </a:stretch>
        </p:blipFill>
        <p:spPr bwMode="auto">
          <a:xfrm>
            <a:off x="838200" y="1295400"/>
            <a:ext cx="6619875" cy="11620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bwMode="auto">
          <a:xfrm>
            <a:off x="2438400" y="1371600"/>
            <a:ext cx="1219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P&amp;G - Olay</a:t>
            </a:r>
          </a:p>
        </p:txBody>
      </p:sp>
      <p:sp>
        <p:nvSpPr>
          <p:cNvPr id="11" name="Rectangle 10"/>
          <p:cNvSpPr/>
          <p:nvPr/>
        </p:nvSpPr>
        <p:spPr bwMode="auto">
          <a:xfrm>
            <a:off x="4267200" y="1371600"/>
            <a:ext cx="7620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Xxx-xx-xxx</a:t>
            </a:r>
          </a:p>
        </p:txBody>
      </p:sp>
      <p:sp>
        <p:nvSpPr>
          <p:cNvPr id="12" name="Rectangle 11"/>
          <p:cNvSpPr/>
          <p:nvPr/>
        </p:nvSpPr>
        <p:spPr bwMode="auto">
          <a:xfrm>
            <a:off x="3429000" y="1524000"/>
            <a:ext cx="12954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600" b="1" i="0" u="none" strike="noStrike" cap="none" normalizeH="0" baseline="0" dirty="0" smtClean="0">
                <a:ln>
                  <a:noFill/>
                </a:ln>
                <a:solidFill>
                  <a:schemeClr val="tx1"/>
                </a:solidFill>
                <a:effectLst/>
                <a:latin typeface="Arial" charset="0"/>
              </a:rPr>
              <a:t>P&amp;G - Olay</a:t>
            </a:r>
          </a:p>
        </p:txBody>
      </p:sp>
      <p:sp>
        <p:nvSpPr>
          <p:cNvPr id="14" name="TextBox 13"/>
          <p:cNvSpPr txBox="1"/>
          <p:nvPr/>
        </p:nvSpPr>
        <p:spPr>
          <a:xfrm>
            <a:off x="914400" y="2971800"/>
            <a:ext cx="6705600" cy="2123658"/>
          </a:xfrm>
          <a:prstGeom prst="rect">
            <a:avLst/>
          </a:prstGeom>
          <a:ln w="3175">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b="1" dirty="0" smtClean="0">
                <a:solidFill>
                  <a:schemeClr val="tx1"/>
                </a:solidFill>
              </a:rPr>
              <a:t>Campaign Management</a:t>
            </a:r>
            <a:r>
              <a:rPr lang="en-US" sz="1200" dirty="0" smtClean="0">
                <a:solidFill>
                  <a:schemeClr val="tx1"/>
                </a:solidFill>
              </a:rPr>
              <a:t>: Get a summary of your account's performance, find useful tools manage Olay campaigns , and edit Olay campaigns and ads through this tab.</a:t>
            </a:r>
          </a:p>
          <a:p>
            <a:endParaRPr lang="en-US" sz="1200" dirty="0">
              <a:solidFill>
                <a:schemeClr val="tx1"/>
              </a:solidFill>
            </a:endParaRPr>
          </a:p>
          <a:p>
            <a:r>
              <a:rPr lang="en-US" sz="1200" b="1" dirty="0" smtClean="0">
                <a:solidFill>
                  <a:schemeClr val="tx1"/>
                </a:solidFill>
              </a:rPr>
              <a:t>Reports</a:t>
            </a:r>
            <a:r>
              <a:rPr lang="en-US" sz="1200" dirty="0" smtClean="0">
                <a:solidFill>
                  <a:schemeClr val="tx1"/>
                </a:solidFill>
              </a:rPr>
              <a:t>: Create detailed reports (e.g., Campaign Performance) on your account's performance</a:t>
            </a:r>
          </a:p>
          <a:p>
            <a:r>
              <a:rPr lang="en-US" sz="1200" dirty="0" smtClean="0">
                <a:solidFill>
                  <a:schemeClr val="tx1"/>
                </a:solidFill>
              </a:rPr>
              <a:t/>
            </a:r>
            <a:br>
              <a:rPr lang="en-US" sz="1200" dirty="0" smtClean="0">
                <a:solidFill>
                  <a:schemeClr val="tx1"/>
                </a:solidFill>
              </a:rPr>
            </a:br>
            <a:r>
              <a:rPr lang="en-US" sz="1200" b="1" dirty="0" smtClean="0">
                <a:solidFill>
                  <a:schemeClr val="tx1"/>
                </a:solidFill>
              </a:rPr>
              <a:t>Analytics</a:t>
            </a:r>
            <a:r>
              <a:rPr lang="en-US" sz="1200" dirty="0" smtClean="0">
                <a:solidFill>
                  <a:schemeClr val="tx1"/>
                </a:solidFill>
              </a:rPr>
              <a:t>: Set up advanced performance tracking reporting for AdWords and other online advertising channels.</a:t>
            </a:r>
          </a:p>
          <a:p>
            <a:endParaRPr lang="en-US" sz="1200" dirty="0">
              <a:solidFill>
                <a:schemeClr val="tx1"/>
              </a:solidFill>
            </a:endParaRPr>
          </a:p>
          <a:p>
            <a:r>
              <a:rPr lang="en-US" sz="1200" b="1" dirty="0" smtClean="0">
                <a:solidFill>
                  <a:schemeClr val="tx1"/>
                </a:solidFill>
              </a:rPr>
              <a:t>My Account</a:t>
            </a:r>
            <a:r>
              <a:rPr lang="en-US" sz="1200" dirty="0" smtClean="0">
                <a:solidFill>
                  <a:schemeClr val="tx1"/>
                </a:solidFill>
              </a:rPr>
              <a:t>: View and edit your billing and account login information (Financial Information)</a:t>
            </a:r>
          </a:p>
          <a:p>
            <a:endParaRPr lang="en-US" sz="1200" dirty="0">
              <a:solidFill>
                <a:schemeClr val="tx1"/>
              </a:solidFill>
            </a:endParaRPr>
          </a:p>
          <a:p>
            <a:endParaRPr lang="en-US" sz="1200" dirty="0">
              <a:solidFill>
                <a:schemeClr val="tx1"/>
              </a:solidFill>
            </a:endParaRPr>
          </a:p>
        </p:txBody>
      </p:sp>
    </p:spTree>
  </p:cSld>
  <p:clrMapOvr>
    <a:masterClrMapping/>
  </p:clrMapOvr>
  <p:transition spd="med"/>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292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 – Account Snapshot</a:t>
            </a:r>
          </a:p>
        </p:txBody>
      </p:sp>
      <p:pic>
        <p:nvPicPr>
          <p:cNvPr id="1026" name="Picture 2"/>
          <p:cNvPicPr>
            <a:picLocks noChangeAspect="1" noChangeArrowheads="1"/>
          </p:cNvPicPr>
          <p:nvPr/>
        </p:nvPicPr>
        <p:blipFill>
          <a:blip r:embed="rId3" cstate="print"/>
          <a:srcRect/>
          <a:stretch>
            <a:fillRect/>
          </a:stretch>
        </p:blipFill>
        <p:spPr bwMode="auto">
          <a:xfrm>
            <a:off x="990600" y="1371600"/>
            <a:ext cx="6677025" cy="1190625"/>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srcRect/>
          <a:stretch>
            <a:fillRect/>
          </a:stretch>
        </p:blipFill>
        <p:spPr bwMode="auto">
          <a:xfrm>
            <a:off x="1676401" y="2907862"/>
            <a:ext cx="4953000" cy="318813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bwMode="auto">
          <a:xfrm>
            <a:off x="1752600" y="3581400"/>
            <a:ext cx="1219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P&amp;G - Olay</a:t>
            </a:r>
          </a:p>
        </p:txBody>
      </p:sp>
      <p:sp>
        <p:nvSpPr>
          <p:cNvPr id="19" name="Rectangle 18"/>
          <p:cNvSpPr/>
          <p:nvPr/>
        </p:nvSpPr>
        <p:spPr bwMode="auto">
          <a:xfrm>
            <a:off x="1143000" y="2286000"/>
            <a:ext cx="1066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533400" y="2743200"/>
            <a:ext cx="8056941" cy="29241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293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 – Campaign Summary Overview</a:t>
            </a:r>
          </a:p>
        </p:txBody>
      </p:sp>
      <p:pic>
        <p:nvPicPr>
          <p:cNvPr id="1026" name="Picture 2"/>
          <p:cNvPicPr>
            <a:picLocks noChangeAspect="1" noChangeArrowheads="1"/>
          </p:cNvPicPr>
          <p:nvPr/>
        </p:nvPicPr>
        <p:blipFill>
          <a:blip r:embed="rId4" cstate="print"/>
          <a:srcRect/>
          <a:stretch>
            <a:fillRect/>
          </a:stretch>
        </p:blipFill>
        <p:spPr bwMode="auto">
          <a:xfrm>
            <a:off x="990600" y="1371600"/>
            <a:ext cx="6677025" cy="1190625"/>
          </a:xfrm>
          <a:prstGeom prst="rect">
            <a:avLst/>
          </a:prstGeom>
          <a:noFill/>
          <a:ln w="9525">
            <a:noFill/>
            <a:miter lim="800000"/>
            <a:headEnd/>
            <a:tailEnd/>
          </a:ln>
        </p:spPr>
      </p:pic>
      <p:sp>
        <p:nvSpPr>
          <p:cNvPr id="18" name="Rectangle 17"/>
          <p:cNvSpPr/>
          <p:nvPr/>
        </p:nvSpPr>
        <p:spPr bwMode="auto">
          <a:xfrm>
            <a:off x="762000" y="4648200"/>
            <a:ext cx="1219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Campaign #1</a:t>
            </a:r>
          </a:p>
        </p:txBody>
      </p:sp>
      <p:sp>
        <p:nvSpPr>
          <p:cNvPr id="19" name="Rectangle 18"/>
          <p:cNvSpPr/>
          <p:nvPr/>
        </p:nvSpPr>
        <p:spPr bwMode="auto">
          <a:xfrm>
            <a:off x="2209800" y="2286000"/>
            <a:ext cx="1295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0" name="Rectangle 9"/>
          <p:cNvSpPr/>
          <p:nvPr/>
        </p:nvSpPr>
        <p:spPr bwMode="auto">
          <a:xfrm>
            <a:off x="762000" y="5029200"/>
            <a:ext cx="1219200" cy="152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Campaign #2</a:t>
            </a:r>
          </a:p>
        </p:txBody>
      </p:sp>
      <p:sp>
        <p:nvSpPr>
          <p:cNvPr id="11" name="Rectangle 10"/>
          <p:cNvSpPr/>
          <p:nvPr/>
        </p:nvSpPr>
        <p:spPr bwMode="auto">
          <a:xfrm>
            <a:off x="762000" y="5334000"/>
            <a:ext cx="1219200" cy="228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Arial" charset="0"/>
              </a:rPr>
              <a:t>Campaign #3</a:t>
            </a:r>
          </a:p>
        </p:txBody>
      </p:sp>
      <p:sp>
        <p:nvSpPr>
          <p:cNvPr id="12" name="Rectangle 11"/>
          <p:cNvSpPr/>
          <p:nvPr/>
        </p:nvSpPr>
        <p:spPr>
          <a:xfrm>
            <a:off x="2514600" y="3733800"/>
            <a:ext cx="1295400" cy="3048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endParaRPr>
          </a:p>
        </p:txBody>
      </p:sp>
      <p:sp>
        <p:nvSpPr>
          <p:cNvPr id="13" name="Rectangle 12"/>
          <p:cNvSpPr/>
          <p:nvPr/>
        </p:nvSpPr>
        <p:spPr>
          <a:xfrm>
            <a:off x="2438400" y="4038600"/>
            <a:ext cx="838200" cy="2286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endParaRPr>
          </a:p>
        </p:txBody>
      </p:sp>
      <p:sp>
        <p:nvSpPr>
          <p:cNvPr id="14" name="Rectangle 13"/>
          <p:cNvSpPr/>
          <p:nvPr/>
        </p:nvSpPr>
        <p:spPr>
          <a:xfrm>
            <a:off x="1752600" y="4038600"/>
            <a:ext cx="685800" cy="2286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endParaRPr>
          </a:p>
        </p:txBody>
      </p:sp>
    </p:spTree>
  </p:cSld>
  <p:clrMapOvr>
    <a:masterClrMapping/>
  </p:clrMapOvr>
  <p:transition spd="med"/>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294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 – Campaign Summary Overview</a:t>
            </a:r>
          </a:p>
        </p:txBody>
      </p:sp>
      <p:sp>
        <p:nvSpPr>
          <p:cNvPr id="15" name="TextBox 14"/>
          <p:cNvSpPr txBox="1"/>
          <p:nvPr/>
        </p:nvSpPr>
        <p:spPr>
          <a:xfrm>
            <a:off x="228600" y="1219200"/>
            <a:ext cx="8686800" cy="5124480"/>
          </a:xfrm>
          <a:prstGeom prst="rect">
            <a:avLst/>
          </a:prstGeom>
          <a:noFill/>
        </p:spPr>
        <p:txBody>
          <a:bodyPr wrap="square" rtlCol="0">
            <a:spAutoFit/>
          </a:bodyPr>
          <a:lstStyle/>
          <a:p>
            <a:r>
              <a:rPr lang="en-US" sz="1600" b="1" dirty="0" smtClean="0">
                <a:latin typeface="+mn-lt"/>
              </a:rPr>
              <a:t>Campaign Summary is usually the first page you see when you log in to AdWords</a:t>
            </a:r>
          </a:p>
          <a:p>
            <a:endParaRPr lang="en-US" sz="1000" b="1" dirty="0" smtClean="0">
              <a:latin typeface="+mn-lt"/>
            </a:endParaRPr>
          </a:p>
          <a:p>
            <a:r>
              <a:rPr lang="en-US" sz="1300" b="1" dirty="0" smtClean="0">
                <a:latin typeface="+mn-lt"/>
              </a:rPr>
              <a:t>Campaign Name</a:t>
            </a:r>
            <a:r>
              <a:rPr lang="en-US" sz="1300" dirty="0" smtClean="0">
                <a:latin typeface="+mn-lt"/>
              </a:rPr>
              <a:t>: </a:t>
            </a:r>
            <a:r>
              <a:rPr lang="en-US" sz="1000" dirty="0" smtClean="0">
                <a:latin typeface="+mn-lt"/>
              </a:rPr>
              <a:t>A list of your campaigns. Click the name of any campaign to see ad groups within that campaign and other relevant statistics. </a:t>
            </a:r>
          </a:p>
          <a:p>
            <a:endParaRPr lang="en-US" sz="1000" b="1" dirty="0">
              <a:latin typeface="+mn-lt"/>
            </a:endParaRPr>
          </a:p>
          <a:p>
            <a:r>
              <a:rPr lang="en-US" b="1" dirty="0" smtClean="0">
                <a:latin typeface="+mn-lt"/>
              </a:rPr>
              <a:t>Current Status</a:t>
            </a:r>
            <a:r>
              <a:rPr lang="en-US" sz="1000" dirty="0" smtClean="0">
                <a:latin typeface="+mn-lt"/>
              </a:rPr>
              <a:t>: The status of each campaign. A campaign's status can be Active, Paused, Deleted, Pending, or Ended: </a:t>
            </a:r>
            <a:br>
              <a:rPr lang="en-US" sz="1000" dirty="0" smtClean="0">
                <a:latin typeface="+mn-lt"/>
              </a:rPr>
            </a:br>
            <a:r>
              <a:rPr lang="en-US" sz="1000" dirty="0" smtClean="0">
                <a:latin typeface="+mn-lt"/>
              </a:rPr>
              <a:t>	</a:t>
            </a:r>
            <a:r>
              <a:rPr lang="en-US" sz="1000" i="1" dirty="0" smtClean="0">
                <a:latin typeface="+mn-lt"/>
              </a:rPr>
              <a:t>Active</a:t>
            </a:r>
            <a:r>
              <a:rPr lang="en-US" sz="1000" dirty="0" smtClean="0">
                <a:latin typeface="+mn-lt"/>
              </a:rPr>
              <a:t>: Set to run normally </a:t>
            </a:r>
          </a:p>
          <a:p>
            <a:r>
              <a:rPr lang="en-US" sz="1000" i="1" dirty="0" smtClean="0">
                <a:latin typeface="+mn-lt"/>
              </a:rPr>
              <a:t>	Paused</a:t>
            </a:r>
            <a:r>
              <a:rPr lang="en-US" sz="1000" dirty="0" smtClean="0">
                <a:latin typeface="+mn-lt"/>
              </a:rPr>
              <a:t>: Temporarily suspended and not currently running </a:t>
            </a:r>
          </a:p>
          <a:p>
            <a:r>
              <a:rPr lang="en-US" sz="1000" i="1" dirty="0" smtClean="0">
                <a:latin typeface="+mn-lt"/>
              </a:rPr>
              <a:t>	Deleted</a:t>
            </a:r>
            <a:r>
              <a:rPr lang="en-US" sz="1000" dirty="0" smtClean="0">
                <a:latin typeface="+mn-lt"/>
              </a:rPr>
              <a:t>: Deleted and no longer running </a:t>
            </a:r>
          </a:p>
          <a:p>
            <a:r>
              <a:rPr lang="en-US" sz="1000" i="1" dirty="0" smtClean="0">
                <a:latin typeface="+mn-lt"/>
              </a:rPr>
              <a:t>	Pending</a:t>
            </a:r>
            <a:r>
              <a:rPr lang="en-US" sz="1000" dirty="0" smtClean="0">
                <a:latin typeface="+mn-lt"/>
              </a:rPr>
              <a:t>: Not yet started running </a:t>
            </a:r>
          </a:p>
          <a:p>
            <a:r>
              <a:rPr lang="en-US" sz="1000" i="1" dirty="0" smtClean="0">
                <a:latin typeface="+mn-lt"/>
              </a:rPr>
              <a:t>	Ended</a:t>
            </a:r>
            <a:r>
              <a:rPr lang="en-US" sz="1000" dirty="0" smtClean="0">
                <a:latin typeface="+mn-lt"/>
              </a:rPr>
              <a:t>: No longer running as end date has already passed</a:t>
            </a:r>
          </a:p>
          <a:p>
            <a:r>
              <a:rPr lang="en-US" sz="1000" dirty="0" smtClean="0">
                <a:latin typeface="+mn-lt"/>
              </a:rPr>
              <a:t/>
            </a:r>
            <a:br>
              <a:rPr lang="en-US" sz="1000" dirty="0" smtClean="0">
                <a:latin typeface="+mn-lt"/>
              </a:rPr>
            </a:br>
            <a:r>
              <a:rPr lang="en-US" b="1" dirty="0" smtClean="0">
                <a:latin typeface="+mn-lt"/>
              </a:rPr>
              <a:t>Current Budget</a:t>
            </a:r>
            <a:r>
              <a:rPr lang="en-US" sz="1000" dirty="0" smtClean="0">
                <a:latin typeface="+mn-lt"/>
              </a:rPr>
              <a:t>: The current daily budget of each campaign </a:t>
            </a:r>
            <a:endParaRPr lang="en-US" sz="1000" dirty="0" smtClean="0">
              <a:solidFill>
                <a:srgbClr val="FF0000"/>
              </a:solidFill>
              <a:latin typeface="+mn-lt"/>
            </a:endParaRPr>
          </a:p>
          <a:p>
            <a:endParaRPr lang="en-US" sz="1000" dirty="0" smtClean="0">
              <a:latin typeface="+mn-lt"/>
            </a:endParaRPr>
          </a:p>
          <a:p>
            <a:r>
              <a:rPr lang="en-US" b="1" dirty="0" smtClean="0">
                <a:latin typeface="+mn-lt"/>
              </a:rPr>
              <a:t>Clicks</a:t>
            </a:r>
            <a:r>
              <a:rPr lang="en-US" sz="1000" dirty="0" smtClean="0">
                <a:latin typeface="+mn-lt"/>
              </a:rPr>
              <a:t>: The clicks accrued for the ads in each campaign </a:t>
            </a:r>
            <a:r>
              <a:rPr lang="en-US" sz="1000" b="1" dirty="0" smtClean="0">
                <a:solidFill>
                  <a:schemeClr val="tx1"/>
                </a:solidFill>
                <a:latin typeface="+mn-lt"/>
              </a:rPr>
              <a:t>(THESE ARE NOT TOTAL CLICKS BUT INDIVIDUAL CAMPAIGN CLICKS)</a:t>
            </a:r>
          </a:p>
          <a:p>
            <a:r>
              <a:rPr lang="en-US" sz="1000" b="1" dirty="0" smtClean="0">
                <a:latin typeface="+mn-lt"/>
              </a:rPr>
              <a:t/>
            </a:r>
            <a:br>
              <a:rPr lang="en-US" sz="1000" b="1" dirty="0" smtClean="0">
                <a:latin typeface="+mn-lt"/>
              </a:rPr>
            </a:br>
            <a:r>
              <a:rPr lang="en-US" b="1" dirty="0" smtClean="0">
                <a:latin typeface="+mn-lt"/>
              </a:rPr>
              <a:t>Impr.</a:t>
            </a:r>
            <a:r>
              <a:rPr lang="en-US" dirty="0" smtClean="0">
                <a:latin typeface="+mn-lt"/>
              </a:rPr>
              <a:t> </a:t>
            </a:r>
            <a:r>
              <a:rPr lang="en-US" sz="1000" dirty="0" smtClean="0">
                <a:latin typeface="+mn-lt"/>
              </a:rPr>
              <a:t>(impressions): The number of times the </a:t>
            </a:r>
            <a:r>
              <a:rPr lang="en-US" sz="1000" dirty="0" smtClean="0">
                <a:solidFill>
                  <a:schemeClr val="tx1"/>
                </a:solidFill>
                <a:latin typeface="+mn-lt"/>
              </a:rPr>
              <a:t>campaign's ads have been displayed on Google </a:t>
            </a:r>
            <a:r>
              <a:rPr lang="en-US" sz="1000" dirty="0" smtClean="0">
                <a:latin typeface="+mn-lt"/>
              </a:rPr>
              <a:t>or on sites in the Google Network </a:t>
            </a:r>
          </a:p>
          <a:p>
            <a:endParaRPr lang="en-US" sz="1000" b="1" dirty="0">
              <a:latin typeface="+mn-lt"/>
            </a:endParaRPr>
          </a:p>
          <a:p>
            <a:r>
              <a:rPr lang="en-US" b="1" dirty="0" smtClean="0">
                <a:latin typeface="+mn-lt"/>
              </a:rPr>
              <a:t>CTR </a:t>
            </a:r>
            <a:r>
              <a:rPr lang="en-US" sz="1000" dirty="0" smtClean="0">
                <a:latin typeface="+mn-lt"/>
              </a:rPr>
              <a:t>(clickthrough rate): The number of clicks divided by the number of impressions that the ads have received. This is expressed as a percentage: 2 clicks for 100 page views equals a 2% CTR</a:t>
            </a:r>
            <a:r>
              <a:rPr lang="en-US" sz="1000" b="1" dirty="0" smtClean="0">
                <a:solidFill>
                  <a:schemeClr val="tx1"/>
                </a:solidFill>
                <a:latin typeface="+mn-lt"/>
              </a:rPr>
              <a:t>. (AT THE CAMPAIGN LEVEL)</a:t>
            </a:r>
          </a:p>
          <a:p>
            <a:r>
              <a:rPr lang="en-US" sz="1000" dirty="0" smtClean="0">
                <a:latin typeface="+mn-lt"/>
              </a:rPr>
              <a:t> </a:t>
            </a:r>
          </a:p>
          <a:p>
            <a:r>
              <a:rPr lang="en-US" b="1" dirty="0" smtClean="0">
                <a:latin typeface="+mn-lt"/>
              </a:rPr>
              <a:t>Avg. CPC </a:t>
            </a:r>
            <a:r>
              <a:rPr lang="en-US" sz="1000" dirty="0" smtClean="0">
                <a:latin typeface="+mn-lt"/>
              </a:rPr>
              <a:t>(average cost-per-click): The average cost accrued for clicks on the ads within that campaign. </a:t>
            </a:r>
          </a:p>
          <a:p>
            <a:endParaRPr lang="en-US" sz="1000" b="1" dirty="0" smtClean="0">
              <a:latin typeface="+mn-lt"/>
            </a:endParaRPr>
          </a:p>
          <a:p>
            <a:r>
              <a:rPr lang="en-US" b="1" dirty="0" smtClean="0">
                <a:latin typeface="+mn-lt"/>
              </a:rPr>
              <a:t>Cost</a:t>
            </a:r>
            <a:r>
              <a:rPr lang="en-US" dirty="0" smtClean="0">
                <a:latin typeface="+mn-lt"/>
              </a:rPr>
              <a:t>: </a:t>
            </a:r>
            <a:r>
              <a:rPr lang="en-US" sz="1000" dirty="0" smtClean="0">
                <a:latin typeface="+mn-lt"/>
              </a:rPr>
              <a:t>The total costs that a campaign has accrued during the time frame you selected </a:t>
            </a:r>
          </a:p>
          <a:p>
            <a:endParaRPr lang="en-US" sz="1000" dirty="0">
              <a:latin typeface="+mn-lt"/>
            </a:endParaRPr>
          </a:p>
          <a:p>
            <a:endParaRPr lang="en-US" sz="1000" dirty="0" smtClean="0">
              <a:latin typeface="+mn-lt"/>
            </a:endParaRPr>
          </a:p>
          <a:p>
            <a:endParaRPr lang="en-US" sz="1000" dirty="0">
              <a:latin typeface="+mn-lt"/>
            </a:endParaRPr>
          </a:p>
          <a:p>
            <a:endParaRPr lang="en-US" sz="1000" dirty="0" smtClean="0">
              <a:latin typeface="+mn-lt"/>
            </a:endParaRPr>
          </a:p>
          <a:p>
            <a:endParaRPr lang="en-US" sz="1000" dirty="0" smtClean="0">
              <a:latin typeface="+mn-lt"/>
            </a:endParaRPr>
          </a:p>
          <a:p>
            <a:endParaRPr lang="en-US" sz="1000" dirty="0" smtClean="0">
              <a:latin typeface="+mn-lt"/>
            </a:endParaRPr>
          </a:p>
        </p:txBody>
      </p:sp>
    </p:spTree>
  </p:cSld>
  <p:clrMapOvr>
    <a:masterClrMapping/>
  </p:clrMapOvr>
  <p:transition spd="med"/>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295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AdWords - How to Use Tabs</a:t>
            </a:r>
          </a:p>
        </p:txBody>
      </p:sp>
      <p:pic>
        <p:nvPicPr>
          <p:cNvPr id="4098" name="Picture 2"/>
          <p:cNvPicPr>
            <a:picLocks noChangeAspect="1" noChangeArrowheads="1"/>
          </p:cNvPicPr>
          <p:nvPr/>
        </p:nvPicPr>
        <p:blipFill>
          <a:blip r:embed="rId3" cstate="print"/>
          <a:srcRect/>
          <a:stretch>
            <a:fillRect/>
          </a:stretch>
        </p:blipFill>
        <p:spPr bwMode="auto">
          <a:xfrm>
            <a:off x="762000" y="1981200"/>
            <a:ext cx="6848475" cy="19145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04800" y="1905000"/>
            <a:ext cx="1371600" cy="1015663"/>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See all Olay Campaign Performance Metrics; Download Campaign Data</a:t>
            </a:r>
          </a:p>
        </p:txBody>
      </p:sp>
      <p:cxnSp>
        <p:nvCxnSpPr>
          <p:cNvPr id="9" name="Straight Arrow Connector 8"/>
          <p:cNvCxnSpPr/>
          <p:nvPr/>
        </p:nvCxnSpPr>
        <p:spPr bwMode="auto">
          <a:xfrm>
            <a:off x="914400" y="2895600"/>
            <a:ext cx="381000" cy="3810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1" name="Rectangle 10"/>
          <p:cNvSpPr/>
          <p:nvPr/>
        </p:nvSpPr>
        <p:spPr bwMode="auto">
          <a:xfrm>
            <a:off x="8382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2" name="TextBox 11"/>
          <p:cNvSpPr txBox="1"/>
          <p:nvPr/>
        </p:nvSpPr>
        <p:spPr>
          <a:xfrm>
            <a:off x="304800" y="4953000"/>
            <a:ext cx="2438400" cy="461665"/>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See all Olay Ad Group Performance Metrics; Download Ad Group Data</a:t>
            </a:r>
          </a:p>
        </p:txBody>
      </p:sp>
      <p:cxnSp>
        <p:nvCxnSpPr>
          <p:cNvPr id="13" name="Straight Arrow Connector 12"/>
          <p:cNvCxnSpPr/>
          <p:nvPr/>
        </p:nvCxnSpPr>
        <p:spPr bwMode="auto">
          <a:xfrm flipV="1">
            <a:off x="1981200" y="3581400"/>
            <a:ext cx="76200" cy="1371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16" name="Rectangle 15"/>
          <p:cNvSpPr/>
          <p:nvPr/>
        </p:nvSpPr>
        <p:spPr bwMode="auto">
          <a:xfrm>
            <a:off x="16764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7" name="Rectangle 16"/>
          <p:cNvSpPr/>
          <p:nvPr/>
        </p:nvSpPr>
        <p:spPr bwMode="auto">
          <a:xfrm>
            <a:off x="2514600" y="3276600"/>
            <a:ext cx="762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8" name="TextBox 17"/>
          <p:cNvSpPr txBox="1"/>
          <p:nvPr/>
        </p:nvSpPr>
        <p:spPr>
          <a:xfrm>
            <a:off x="2133600" y="4038600"/>
            <a:ext cx="1447800" cy="457200"/>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Manage Olay Campaign Settings</a:t>
            </a:r>
          </a:p>
        </p:txBody>
      </p:sp>
      <p:cxnSp>
        <p:nvCxnSpPr>
          <p:cNvPr id="19" name="Straight Arrow Connector 18"/>
          <p:cNvCxnSpPr>
            <a:stCxn id="18" idx="0"/>
          </p:cNvCxnSpPr>
          <p:nvPr/>
        </p:nvCxnSpPr>
        <p:spPr bwMode="auto">
          <a:xfrm flipH="1" flipV="1">
            <a:off x="2819400" y="3581400"/>
            <a:ext cx="38100" cy="4572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1" name="TextBox 20"/>
          <p:cNvSpPr txBox="1"/>
          <p:nvPr/>
        </p:nvSpPr>
        <p:spPr>
          <a:xfrm>
            <a:off x="2667000" y="2057400"/>
            <a:ext cx="1676400" cy="646331"/>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See all Olay Paid Ad Performance Metrics; Download </a:t>
            </a:r>
            <a:r>
              <a:rPr lang="en-US" sz="1200" dirty="0" smtClean="0"/>
              <a:t>Paid Ad </a:t>
            </a:r>
            <a:r>
              <a:rPr lang="en-US" sz="1200" dirty="0" smtClean="0">
                <a:latin typeface="+mn-lt"/>
              </a:rPr>
              <a:t>Data</a:t>
            </a:r>
          </a:p>
        </p:txBody>
      </p:sp>
      <p:cxnSp>
        <p:nvCxnSpPr>
          <p:cNvPr id="22" name="Straight Arrow Connector 21"/>
          <p:cNvCxnSpPr/>
          <p:nvPr/>
        </p:nvCxnSpPr>
        <p:spPr bwMode="auto">
          <a:xfrm>
            <a:off x="3352800" y="2667000"/>
            <a:ext cx="76200" cy="5334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4" name="Rectangle 23"/>
          <p:cNvSpPr/>
          <p:nvPr/>
        </p:nvSpPr>
        <p:spPr bwMode="auto">
          <a:xfrm>
            <a:off x="3276600" y="3276600"/>
            <a:ext cx="3810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26" name="Straight Arrow Connector 25"/>
          <p:cNvCxnSpPr/>
          <p:nvPr/>
        </p:nvCxnSpPr>
        <p:spPr bwMode="auto">
          <a:xfrm flipV="1">
            <a:off x="4038600" y="3581400"/>
            <a:ext cx="76200" cy="13716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25" name="TextBox 24"/>
          <p:cNvSpPr txBox="1"/>
          <p:nvPr/>
        </p:nvSpPr>
        <p:spPr>
          <a:xfrm>
            <a:off x="3505200" y="4724400"/>
            <a:ext cx="1676400" cy="1200329"/>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See all Olay Keyword Performance Metrics; Download </a:t>
            </a:r>
            <a:r>
              <a:rPr lang="en-US" sz="1200" dirty="0" smtClean="0"/>
              <a:t>Keyword </a:t>
            </a:r>
            <a:r>
              <a:rPr lang="en-US" sz="1200" dirty="0" smtClean="0">
                <a:latin typeface="+mn-lt"/>
              </a:rPr>
              <a:t>Data; See all Search Queries for Negative Keyword Ideas.</a:t>
            </a:r>
          </a:p>
        </p:txBody>
      </p:sp>
      <p:sp>
        <p:nvSpPr>
          <p:cNvPr id="27" name="Rectangle 26"/>
          <p:cNvSpPr/>
          <p:nvPr/>
        </p:nvSpPr>
        <p:spPr bwMode="auto">
          <a:xfrm>
            <a:off x="36576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8" name="TextBox 27"/>
          <p:cNvSpPr txBox="1"/>
          <p:nvPr/>
        </p:nvSpPr>
        <p:spPr>
          <a:xfrm>
            <a:off x="4495800" y="2362200"/>
            <a:ext cx="1676400" cy="461665"/>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Manage Content Campaign Placements</a:t>
            </a:r>
          </a:p>
        </p:txBody>
      </p:sp>
      <p:cxnSp>
        <p:nvCxnSpPr>
          <p:cNvPr id="29" name="Straight Arrow Connector 28"/>
          <p:cNvCxnSpPr>
            <a:stCxn id="28" idx="2"/>
          </p:cNvCxnSpPr>
          <p:nvPr/>
        </p:nvCxnSpPr>
        <p:spPr bwMode="auto">
          <a:xfrm flipH="1">
            <a:off x="5181600" y="2823865"/>
            <a:ext cx="152400" cy="452735"/>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32" name="Rectangle 31"/>
          <p:cNvSpPr/>
          <p:nvPr/>
        </p:nvSpPr>
        <p:spPr bwMode="auto">
          <a:xfrm>
            <a:off x="44958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4" name="Rectangle 33"/>
          <p:cNvSpPr/>
          <p:nvPr/>
        </p:nvSpPr>
        <p:spPr bwMode="auto">
          <a:xfrm>
            <a:off x="5334000" y="3276600"/>
            <a:ext cx="8382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6" name="Rectangle 35"/>
          <p:cNvSpPr/>
          <p:nvPr/>
        </p:nvSpPr>
        <p:spPr bwMode="auto">
          <a:xfrm>
            <a:off x="6172200" y="3276600"/>
            <a:ext cx="1066800" cy="3048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cxnSp>
        <p:nvCxnSpPr>
          <p:cNvPr id="37" name="Straight Arrow Connector 36"/>
          <p:cNvCxnSpPr/>
          <p:nvPr/>
        </p:nvCxnSpPr>
        <p:spPr bwMode="auto">
          <a:xfrm flipH="1" flipV="1">
            <a:off x="5715000" y="3581400"/>
            <a:ext cx="38100" cy="4572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
        <p:nvSpPr>
          <p:cNvPr id="33" name="TextBox 32"/>
          <p:cNvSpPr txBox="1"/>
          <p:nvPr/>
        </p:nvSpPr>
        <p:spPr>
          <a:xfrm>
            <a:off x="5181600" y="3962400"/>
            <a:ext cx="1676400" cy="461665"/>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Manage Display Network Placements</a:t>
            </a:r>
          </a:p>
        </p:txBody>
      </p:sp>
      <p:sp>
        <p:nvSpPr>
          <p:cNvPr id="38" name="TextBox 37"/>
          <p:cNvSpPr txBox="1"/>
          <p:nvPr/>
        </p:nvSpPr>
        <p:spPr>
          <a:xfrm>
            <a:off x="6477000" y="2209800"/>
            <a:ext cx="1676400" cy="646331"/>
          </a:xfrm>
          <a:prstGeom prst="rect">
            <a:avLst/>
          </a:prstGeom>
          <a:ln w="38100">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smtClean="0">
                <a:latin typeface="+mn-lt"/>
              </a:rPr>
              <a:t>Manage Location, Phone, Product &amp; </a:t>
            </a:r>
            <a:r>
              <a:rPr lang="en-US" sz="1200" dirty="0" err="1" smtClean="0">
                <a:latin typeface="+mn-lt"/>
              </a:rPr>
              <a:t>Sitelink</a:t>
            </a:r>
            <a:r>
              <a:rPr lang="en-US" sz="1200" dirty="0" smtClean="0">
                <a:latin typeface="+mn-lt"/>
              </a:rPr>
              <a:t> Extensions</a:t>
            </a:r>
          </a:p>
        </p:txBody>
      </p:sp>
      <p:cxnSp>
        <p:nvCxnSpPr>
          <p:cNvPr id="39" name="Straight Arrow Connector 38"/>
          <p:cNvCxnSpPr/>
          <p:nvPr/>
        </p:nvCxnSpPr>
        <p:spPr bwMode="auto">
          <a:xfrm flipH="1">
            <a:off x="6934200" y="2895600"/>
            <a:ext cx="76200" cy="304800"/>
          </a:xfrm>
          <a:prstGeom prst="straightConnector1">
            <a:avLst/>
          </a:prstGeom>
          <a:solidFill>
            <a:schemeClr val="bg1"/>
          </a:solidFill>
          <a:ln w="38100" cap="flat" cmpd="sng" algn="ctr">
            <a:solidFill>
              <a:srgbClr val="FF0000"/>
            </a:solidFill>
            <a:prstDash val="solid"/>
            <a:round/>
            <a:headEnd type="none" w="med" len="med"/>
            <a:tailEnd type="arrow"/>
          </a:ln>
          <a:effectLst/>
        </p:spPr>
      </p:cxnSp>
    </p:spTree>
  </p:cSld>
  <p:clrMapOvr>
    <a:masterClrMapping/>
  </p:clrMapOvr>
  <p:transition spd="med"/>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cstate="print"/>
          <a:srcRect/>
          <a:stretch>
            <a:fillRect/>
          </a:stretch>
        </p:blipFill>
        <p:spPr bwMode="auto">
          <a:xfrm>
            <a:off x="228600" y="1411599"/>
            <a:ext cx="4648200" cy="4528632"/>
          </a:xfrm>
          <a:prstGeom prst="snip1Rect">
            <a:avLst/>
          </a:prstGeom>
          <a:noFill/>
          <a:ln w="38100">
            <a:solidFill>
              <a:srgbClr val="003399"/>
            </a:solidFill>
            <a:prstDash val="dash"/>
            <a:miter lim="800000"/>
            <a:headEnd/>
            <a:tailEnd/>
          </a:ln>
          <a:effectLst/>
        </p:spPr>
      </p:pic>
      <p:sp>
        <p:nvSpPr>
          <p:cNvPr id="4" name="TextBox 3"/>
          <p:cNvSpPr txBox="1"/>
          <p:nvPr/>
        </p:nvSpPr>
        <p:spPr>
          <a:xfrm>
            <a:off x="5410200" y="1371600"/>
            <a:ext cx="3048000" cy="4401205"/>
          </a:xfrm>
          <a:prstGeom prst="rect">
            <a:avLst/>
          </a:prstGeom>
          <a:noFill/>
        </p:spPr>
        <p:txBody>
          <a:bodyPr wrap="square" rtlCol="0">
            <a:spAutoFit/>
          </a:bodyPr>
          <a:lstStyle/>
          <a:p>
            <a:r>
              <a:rPr lang="en-US" b="1" dirty="0" smtClean="0">
                <a:latin typeface="+mn-lt"/>
              </a:rPr>
              <a:t>Basic Settings</a:t>
            </a:r>
            <a:r>
              <a:rPr lang="en-US" sz="1000" dirty="0" smtClean="0">
                <a:latin typeface="+mn-lt"/>
              </a:rPr>
              <a:t>: Edit your campaign name and end date. </a:t>
            </a:r>
          </a:p>
          <a:p>
            <a:endParaRPr lang="en-US" sz="1000" dirty="0" smtClean="0">
              <a:latin typeface="+mn-lt"/>
            </a:endParaRPr>
          </a:p>
          <a:p>
            <a:endParaRPr lang="en-US" sz="1000" b="1" dirty="0" smtClean="0">
              <a:latin typeface="+mn-lt"/>
            </a:endParaRPr>
          </a:p>
          <a:p>
            <a:endParaRPr lang="en-US" sz="1000" b="1" dirty="0">
              <a:latin typeface="+mn-lt"/>
            </a:endParaRPr>
          </a:p>
          <a:p>
            <a:endParaRPr lang="en-US" sz="1000" b="1" dirty="0" smtClean="0">
              <a:latin typeface="+mn-lt"/>
            </a:endParaRPr>
          </a:p>
          <a:p>
            <a:r>
              <a:rPr lang="en-US" b="1" dirty="0" smtClean="0">
                <a:latin typeface="+mn-lt"/>
              </a:rPr>
              <a:t>Budget Options</a:t>
            </a:r>
            <a:r>
              <a:rPr lang="en-US" sz="1000" dirty="0" smtClean="0">
                <a:latin typeface="+mn-lt"/>
              </a:rPr>
              <a:t>: Change your daily budget or delivery method. </a:t>
            </a:r>
          </a:p>
          <a:p>
            <a:endParaRPr lang="en-US" sz="1000" dirty="0" smtClean="0">
              <a:latin typeface="+mn-lt"/>
            </a:endParaRPr>
          </a:p>
          <a:p>
            <a:r>
              <a:rPr lang="en-US" b="1" dirty="0" smtClean="0">
                <a:latin typeface="+mn-lt"/>
              </a:rPr>
              <a:t>Budget</a:t>
            </a:r>
            <a:r>
              <a:rPr lang="en-US" sz="1000" dirty="0" smtClean="0">
                <a:latin typeface="+mn-lt"/>
              </a:rPr>
              <a:t>: Daily budget helps determine your ad display. To make sure that your daily budget is high enough to show ads whenever possible, click the 'Recommended Budget' link below the daily budget field. </a:t>
            </a:r>
          </a:p>
          <a:p>
            <a:endParaRPr lang="en-US" sz="1000" b="1" dirty="0">
              <a:latin typeface="+mn-lt"/>
            </a:endParaRPr>
          </a:p>
          <a:p>
            <a:r>
              <a:rPr lang="en-US" b="1" dirty="0" smtClean="0">
                <a:latin typeface="+mn-lt"/>
              </a:rPr>
              <a:t>Delivery Method</a:t>
            </a:r>
            <a:r>
              <a:rPr lang="en-US" sz="1000" dirty="0" smtClean="0">
                <a:latin typeface="+mn-lt"/>
              </a:rPr>
              <a:t>: Choose the 'Standard' option to show your ads periodically throughout the day. </a:t>
            </a:r>
          </a:p>
          <a:p>
            <a:r>
              <a:rPr lang="en-US" sz="1000" dirty="0" smtClean="0">
                <a:latin typeface="+mn-lt"/>
              </a:rPr>
              <a:t>Choose 'Accelerated' to show your ads as possible as until your daily budget is met. </a:t>
            </a:r>
            <a:r>
              <a:rPr lang="en-US" sz="1000" dirty="0" smtClean="0">
                <a:solidFill>
                  <a:srgbClr val="FF0000"/>
                </a:solidFill>
                <a:latin typeface="+mn-lt"/>
              </a:rPr>
              <a:t>(This will drain your budget)</a:t>
            </a:r>
          </a:p>
          <a:p>
            <a:endParaRPr lang="en-US" sz="1000" dirty="0">
              <a:solidFill>
                <a:srgbClr val="FF0000"/>
              </a:solidFill>
              <a:latin typeface="+mn-lt"/>
            </a:endParaRPr>
          </a:p>
          <a:p>
            <a:r>
              <a:rPr lang="en-US" b="1" dirty="0" smtClean="0">
                <a:latin typeface="+mn-lt"/>
              </a:rPr>
              <a:t>Networks</a:t>
            </a:r>
            <a:r>
              <a:rPr lang="en-US" sz="1000" dirty="0" smtClean="0">
                <a:latin typeface="+mn-lt"/>
              </a:rPr>
              <a:t>: Edit where your ads are distributed. Keyword-targeted ads are set up to run on Google and the Google Network by default. To modify these settings, select or deselect the checkbox</a:t>
            </a:r>
            <a:endParaRPr lang="en-US" sz="1000" b="1" dirty="0">
              <a:latin typeface="+mn-lt"/>
            </a:endParaRPr>
          </a:p>
        </p:txBody>
      </p:sp>
      <p:sp>
        <p:nvSpPr>
          <p:cNvPr id="5" name="Rectangle 4"/>
          <p:cNvSpPr/>
          <p:nvPr/>
        </p:nvSpPr>
        <p:spPr bwMode="auto">
          <a:xfrm>
            <a:off x="1676400" y="1524000"/>
            <a:ext cx="1447800" cy="228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000" b="1" i="0" u="none" strike="noStrike" cap="none" normalizeH="0" baseline="0" dirty="0" smtClean="0">
                <a:ln>
                  <a:noFill/>
                </a:ln>
                <a:solidFill>
                  <a:schemeClr val="tx1"/>
                </a:solidFill>
                <a:effectLst/>
                <a:latin typeface="+mn-lt"/>
              </a:rPr>
              <a:t>P&amp;G - Olay</a:t>
            </a:r>
          </a:p>
        </p:txBody>
      </p:sp>
      <p:sp>
        <p:nvSpPr>
          <p:cNvPr id="6" name="Rectangle 5"/>
          <p:cNvSpPr/>
          <p:nvPr/>
        </p:nvSpPr>
        <p:spPr bwMode="auto">
          <a:xfrm>
            <a:off x="1752600" y="2133600"/>
            <a:ext cx="2057400" cy="22860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800" b="1" i="0" u="none" strike="noStrike" cap="none" normalizeH="0" baseline="0" dirty="0" smtClean="0">
                <a:ln>
                  <a:noFill/>
                </a:ln>
                <a:solidFill>
                  <a:schemeClr val="tx1"/>
                </a:solidFill>
                <a:effectLst/>
                <a:latin typeface="+mn-lt"/>
              </a:rPr>
              <a:t>P&amp;G - Olay</a:t>
            </a:r>
          </a:p>
        </p:txBody>
      </p:sp>
      <p:cxnSp>
        <p:nvCxnSpPr>
          <p:cNvPr id="7" name="Straight Connector 6"/>
          <p:cNvCxnSpPr/>
          <p:nvPr/>
        </p:nvCxnSpPr>
        <p:spPr bwMode="auto">
          <a:xfrm>
            <a:off x="228600" y="6858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9" name="Rounded Rectangle 8"/>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Edit AdWords Campaign Settings</a:t>
            </a:r>
          </a:p>
        </p:txBody>
      </p:sp>
      <p:sp>
        <p:nvSpPr>
          <p:cNvPr id="10" name="Title 1"/>
          <p:cNvSpPr txBox="1">
            <a:spLocks/>
          </p:cNvSpPr>
          <p:nvPr/>
        </p:nvSpPr>
        <p:spPr bwMode="auto">
          <a:xfrm>
            <a:off x="228600" y="2286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
                <a:schemeClr val="folHlink"/>
              </a:buClr>
              <a:buSzPct val="130000"/>
              <a:buFontTx/>
              <a:buNone/>
              <a:tabLst/>
              <a:defRPr/>
            </a:pPr>
            <a:r>
              <a:rPr kumimoji="0" lang="en-US" sz="3000" b="1" i="0" u="none" strike="noStrike" kern="0" cap="none" spc="0" normalizeH="0" baseline="0" noProof="0" dirty="0" smtClean="0">
                <a:ln>
                  <a:noFill/>
                </a:ln>
                <a:solidFill>
                  <a:sysClr val="windowText" lastClr="000000"/>
                </a:solidFill>
                <a:effectLst/>
                <a:uLnTx/>
                <a:uFillTx/>
                <a:latin typeface="Calibri" pitchFamily="34" charset="0"/>
                <a:ea typeface="+mj-ea"/>
                <a:cs typeface="+mj-cs"/>
              </a:rPr>
              <a:t>Olay Helpful Tools</a:t>
            </a:r>
            <a:endParaRPr kumimoji="0" lang="en-US" sz="3000" b="1" i="0" u="none" strike="noStrike" kern="0" cap="none" spc="0" normalizeH="0" baseline="0" noProof="0" dirty="0">
              <a:ln>
                <a:noFill/>
              </a:ln>
              <a:solidFill>
                <a:sysClr val="windowText" lastClr="000000"/>
              </a:solidFill>
              <a:effectLst/>
              <a:uLnTx/>
              <a:uFillTx/>
              <a:latin typeface="Calibri" pitchFamily="34" charset="0"/>
              <a:ea typeface="+mj-ea"/>
              <a:cs typeface="+mj-cs"/>
            </a:endParaRPr>
          </a:p>
        </p:txBody>
      </p:sp>
    </p:spTree>
  </p:cSld>
  <p:clrMapOvr>
    <a:masterClrMapping/>
  </p:clrMapOvr>
  <p:transition spd="med"/>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858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9" name="Rounded Rectangle 8"/>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Edit AdWords Campaign Settings</a:t>
            </a:r>
          </a:p>
        </p:txBody>
      </p:sp>
      <p:sp>
        <p:nvSpPr>
          <p:cNvPr id="10" name="Title 1"/>
          <p:cNvSpPr txBox="1">
            <a:spLocks/>
          </p:cNvSpPr>
          <p:nvPr/>
        </p:nvSpPr>
        <p:spPr bwMode="auto">
          <a:xfrm>
            <a:off x="228600" y="2286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
                <a:schemeClr val="folHlink"/>
              </a:buClr>
              <a:buSzPct val="130000"/>
              <a:buFontTx/>
              <a:buNone/>
              <a:tabLst/>
              <a:defRPr/>
            </a:pPr>
            <a:r>
              <a:rPr kumimoji="0" lang="en-US" sz="3000" b="1" i="0" u="none" strike="noStrike" kern="0" cap="none" spc="0" normalizeH="0" baseline="0" noProof="0" dirty="0" smtClean="0">
                <a:ln>
                  <a:noFill/>
                </a:ln>
                <a:solidFill>
                  <a:sysClr val="windowText" lastClr="000000"/>
                </a:solidFill>
                <a:effectLst/>
                <a:uLnTx/>
                <a:uFillTx/>
                <a:latin typeface="Calibri" pitchFamily="34" charset="0"/>
                <a:ea typeface="+mj-ea"/>
                <a:cs typeface="+mj-cs"/>
              </a:rPr>
              <a:t>Olay Helpful Tools</a:t>
            </a:r>
            <a:endParaRPr kumimoji="0" lang="en-US" sz="3000" b="1" i="0" u="none" strike="noStrike" kern="0" cap="none" spc="0" normalizeH="0" baseline="0" noProof="0" dirty="0">
              <a:ln>
                <a:noFill/>
              </a:ln>
              <a:solidFill>
                <a:sysClr val="windowText" lastClr="000000"/>
              </a:solidFill>
              <a:effectLst/>
              <a:uLnTx/>
              <a:uFillTx/>
              <a:latin typeface="Calibri" pitchFamily="34" charset="0"/>
              <a:ea typeface="+mj-ea"/>
              <a:cs typeface="+mj-cs"/>
            </a:endParaRPr>
          </a:p>
        </p:txBody>
      </p:sp>
      <p:pic>
        <p:nvPicPr>
          <p:cNvPr id="11" name="Picture 2"/>
          <p:cNvPicPr>
            <a:picLocks noChangeAspect="1" noChangeArrowheads="1"/>
          </p:cNvPicPr>
          <p:nvPr/>
        </p:nvPicPr>
        <p:blipFill>
          <a:blip r:embed="rId3" cstate="print"/>
          <a:srcRect/>
          <a:stretch>
            <a:fillRect/>
          </a:stretch>
        </p:blipFill>
        <p:spPr bwMode="auto">
          <a:xfrm>
            <a:off x="152400" y="1371600"/>
            <a:ext cx="6019800" cy="4114800"/>
          </a:xfrm>
          <a:prstGeom prst="snip1Rect">
            <a:avLst/>
          </a:prstGeom>
          <a:noFill/>
          <a:ln w="38100">
            <a:solidFill>
              <a:schemeClr val="tx1"/>
            </a:solidFill>
            <a:miter lim="800000"/>
            <a:headEnd/>
            <a:tailEnd/>
          </a:ln>
          <a:effectLst/>
        </p:spPr>
      </p:pic>
      <p:sp>
        <p:nvSpPr>
          <p:cNvPr id="12" name="TextBox 11"/>
          <p:cNvSpPr txBox="1"/>
          <p:nvPr/>
        </p:nvSpPr>
        <p:spPr>
          <a:xfrm>
            <a:off x="6477000" y="1447800"/>
            <a:ext cx="2438400" cy="2923877"/>
          </a:xfrm>
          <a:prstGeom prst="rect">
            <a:avLst/>
          </a:prstGeom>
          <a:noFill/>
        </p:spPr>
        <p:txBody>
          <a:bodyPr wrap="square" rtlCol="0">
            <a:spAutoFit/>
          </a:bodyPr>
          <a:lstStyle/>
          <a:p>
            <a:r>
              <a:rPr lang="en-US" b="1" dirty="0" smtClean="0">
                <a:latin typeface="+mn-lt"/>
              </a:rPr>
              <a:t>Ad Serving</a:t>
            </a:r>
            <a:r>
              <a:rPr lang="en-US" dirty="0" smtClean="0">
                <a:latin typeface="+mn-lt"/>
              </a:rPr>
              <a:t>: </a:t>
            </a:r>
            <a:r>
              <a:rPr lang="en-US" sz="1200" dirty="0" smtClean="0">
                <a:latin typeface="+mn-lt"/>
              </a:rPr>
              <a:t>Choose how you would like the ads in an each ad group to compete. Either select 'Optimize' to show ads that perform better more often, or select 'Rotate' to display your ads as equally as possible regardless of performance. </a:t>
            </a:r>
          </a:p>
          <a:p>
            <a:endParaRPr lang="en-US" sz="1200" b="1" dirty="0" smtClean="0">
              <a:latin typeface="+mn-lt"/>
            </a:endParaRPr>
          </a:p>
          <a:p>
            <a:endParaRPr lang="en-US" sz="1200" b="1" dirty="0" smtClean="0">
              <a:latin typeface="+mn-lt"/>
            </a:endParaRPr>
          </a:p>
          <a:p>
            <a:r>
              <a:rPr lang="en-US" b="1" dirty="0" smtClean="0">
                <a:latin typeface="+mn-lt"/>
              </a:rPr>
              <a:t>Target Audience</a:t>
            </a:r>
            <a:r>
              <a:rPr lang="en-US" dirty="0" smtClean="0">
                <a:latin typeface="+mn-lt"/>
              </a:rPr>
              <a:t>: </a:t>
            </a:r>
            <a:r>
              <a:rPr lang="en-US" sz="1200" dirty="0" smtClean="0">
                <a:latin typeface="+mn-lt"/>
              </a:rPr>
              <a:t>Specify the languages and geographic areas you'd like your ads to show for by adjusting your language and location preferences. </a:t>
            </a:r>
          </a:p>
          <a:p>
            <a:endParaRPr lang="en-US" sz="1200" dirty="0">
              <a:latin typeface="+mn-lt"/>
            </a:endParaRPr>
          </a:p>
        </p:txBody>
      </p:sp>
    </p:spTree>
  </p:cSld>
  <p:clrMapOvr>
    <a:masterClrMapping/>
  </p:clrMapOvr>
  <p:transition spd="med"/>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858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9" name="Rounded Rectangle 8"/>
          <p:cNvSpPr/>
          <p:nvPr/>
        </p:nvSpPr>
        <p:spPr bwMode="auto">
          <a:xfrm>
            <a:off x="304800" y="7620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AdWords Tools</a:t>
            </a:r>
          </a:p>
        </p:txBody>
      </p:sp>
      <p:sp>
        <p:nvSpPr>
          <p:cNvPr id="10" name="Title 1"/>
          <p:cNvSpPr txBox="1">
            <a:spLocks/>
          </p:cNvSpPr>
          <p:nvPr/>
        </p:nvSpPr>
        <p:spPr bwMode="auto">
          <a:xfrm>
            <a:off x="228600" y="228600"/>
            <a:ext cx="8610600" cy="4572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ct val="90000"/>
              </a:lnSpc>
              <a:spcBef>
                <a:spcPct val="0"/>
              </a:spcBef>
              <a:spcAft>
                <a:spcPct val="0"/>
              </a:spcAft>
              <a:buClr>
                <a:schemeClr val="folHlink"/>
              </a:buClr>
              <a:buSzPct val="130000"/>
              <a:buFontTx/>
              <a:buNone/>
              <a:tabLst/>
              <a:defRPr/>
            </a:pPr>
            <a:r>
              <a:rPr kumimoji="0" lang="en-US" sz="3000" b="1" i="0" u="none" strike="noStrike" kern="0" cap="none" spc="0" normalizeH="0" baseline="0" noProof="0" dirty="0" smtClean="0">
                <a:ln>
                  <a:noFill/>
                </a:ln>
                <a:solidFill>
                  <a:sysClr val="windowText" lastClr="000000"/>
                </a:solidFill>
                <a:effectLst/>
                <a:uLnTx/>
                <a:uFillTx/>
                <a:latin typeface="Calibri" pitchFamily="34" charset="0"/>
                <a:ea typeface="+mj-ea"/>
                <a:cs typeface="+mj-cs"/>
              </a:rPr>
              <a:t>Olay Helpful Tools</a:t>
            </a:r>
            <a:endParaRPr kumimoji="0" lang="en-US" sz="3000" b="1" i="0" u="none" strike="noStrike" kern="0" cap="none" spc="0" normalizeH="0" baseline="0" noProof="0" dirty="0">
              <a:ln>
                <a:noFill/>
              </a:ln>
              <a:solidFill>
                <a:sysClr val="windowText" lastClr="000000"/>
              </a:solidFill>
              <a:effectLst/>
              <a:uLnTx/>
              <a:uFillTx/>
              <a:latin typeface="Calibri" pitchFamily="34" charset="0"/>
              <a:ea typeface="+mj-ea"/>
              <a:cs typeface="+mj-cs"/>
            </a:endParaRPr>
          </a:p>
        </p:txBody>
      </p:sp>
      <p:pic>
        <p:nvPicPr>
          <p:cNvPr id="2050" name="Picture 2"/>
          <p:cNvPicPr>
            <a:picLocks noChangeAspect="1" noChangeArrowheads="1"/>
          </p:cNvPicPr>
          <p:nvPr/>
        </p:nvPicPr>
        <p:blipFill>
          <a:blip r:embed="rId3" cstate="print"/>
          <a:srcRect/>
          <a:stretch>
            <a:fillRect/>
          </a:stretch>
        </p:blipFill>
        <p:spPr bwMode="auto">
          <a:xfrm>
            <a:off x="1600200" y="1143000"/>
            <a:ext cx="5257800" cy="505700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cstate="print"/>
          <a:srcRect/>
          <a:stretch>
            <a:fillRect/>
          </a:stretch>
        </p:blipFill>
        <p:spPr bwMode="auto">
          <a:xfrm>
            <a:off x="4143375" y="1219200"/>
            <a:ext cx="5000625" cy="295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299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a:t>
            </a:r>
            <a:r>
              <a:rPr lang="en-US" sz="2000" b="1" dirty="0" err="1" smtClean="0">
                <a:latin typeface="Calibri"/>
              </a:rPr>
              <a:t>AdWords</a:t>
            </a:r>
            <a:r>
              <a:rPr lang="en-US" sz="2000" b="1" dirty="0" smtClean="0">
                <a:latin typeface="Calibri"/>
              </a:rPr>
              <a:t>: Keyword Tool</a:t>
            </a:r>
          </a:p>
        </p:txBody>
      </p:sp>
      <p:sp>
        <p:nvSpPr>
          <p:cNvPr id="11" name="Content Placeholder 2"/>
          <p:cNvSpPr txBox="1">
            <a:spLocks/>
          </p:cNvSpPr>
          <p:nvPr/>
        </p:nvSpPr>
        <p:spPr>
          <a:xfrm>
            <a:off x="381000" y="1219200"/>
            <a:ext cx="8229600" cy="4876800"/>
          </a:xfrm>
          <a:prstGeom prst="rect">
            <a:avLst/>
          </a:prstGeom>
        </p:spPr>
        <p:txBody>
          <a:bodyPr/>
          <a:lstStyle/>
          <a:p>
            <a:pPr marL="63500" lvl="1" eaLnBrk="0" hangingPunct="0">
              <a:spcBef>
                <a:spcPts val="0"/>
              </a:spcBef>
              <a:buFont typeface="Arial" pitchFamily="34" charset="0"/>
              <a:buChar char="•"/>
              <a:defRPr/>
            </a:pPr>
            <a:r>
              <a:rPr lang="en-US" sz="1600" b="1" kern="0" dirty="0" smtClean="0">
                <a:solidFill>
                  <a:sysClr val="windowText" lastClr="000000"/>
                </a:solidFill>
                <a:latin typeface="Calibri"/>
              </a:rPr>
              <a:t> </a:t>
            </a:r>
            <a:r>
              <a:rPr lang="en-US" sz="1600" b="1" kern="0" dirty="0" smtClean="0">
                <a:latin typeface="Calibri" pitchFamily="34" charset="0"/>
                <a:cs typeface="Arial" pitchFamily="34" charset="0"/>
              </a:rPr>
              <a:t>Where to Look:</a:t>
            </a:r>
          </a:p>
          <a:p>
            <a:pPr marL="457200" lvl="2" eaLnBrk="0" hangingPunct="0">
              <a:spcBef>
                <a:spcPts val="0"/>
              </a:spcBef>
              <a:buFont typeface="Arial" pitchFamily="34" charset="0"/>
              <a:buChar char="•"/>
              <a:defRPr/>
            </a:pPr>
            <a:r>
              <a:rPr lang="en-US" sz="1200" b="1" kern="0" dirty="0" smtClean="0">
                <a:latin typeface="Calibri" pitchFamily="34" charset="0"/>
                <a:cs typeface="Arial" pitchFamily="34" charset="0"/>
              </a:rPr>
              <a:t> </a:t>
            </a:r>
            <a:r>
              <a:rPr lang="en-US" kern="0" dirty="0" smtClean="0">
                <a:latin typeface="Calibri" pitchFamily="34" charset="0"/>
                <a:cs typeface="Arial" pitchFamily="34" charset="0"/>
              </a:rPr>
              <a:t>Olay Google </a:t>
            </a:r>
            <a:r>
              <a:rPr lang="en-US" kern="0" dirty="0" err="1" smtClean="0">
                <a:latin typeface="Calibri" pitchFamily="34" charset="0"/>
                <a:cs typeface="Arial" pitchFamily="34" charset="0"/>
              </a:rPr>
              <a:t>AdWords</a:t>
            </a:r>
            <a:r>
              <a:rPr lang="en-US" kern="0" dirty="0" smtClean="0">
                <a:latin typeface="Calibri" pitchFamily="34" charset="0"/>
                <a:cs typeface="Arial" pitchFamily="34" charset="0"/>
              </a:rPr>
              <a:t> Account</a:t>
            </a:r>
          </a:p>
          <a:p>
            <a:pPr marL="63500" lvl="1" eaLnBrk="0" hangingPunct="0">
              <a:spcBef>
                <a:spcPts val="0"/>
              </a:spcBef>
              <a:buFont typeface="Arial" pitchFamily="34" charset="0"/>
              <a:buChar char="•"/>
              <a:defRPr/>
            </a:pPr>
            <a:r>
              <a:rPr lang="en-US" sz="1600" b="1" kern="0" dirty="0" smtClean="0">
                <a:latin typeface="Calibri" pitchFamily="34" charset="0"/>
                <a:cs typeface="Arial" pitchFamily="34" charset="0"/>
              </a:rPr>
              <a:t> How to Get There:</a:t>
            </a:r>
          </a:p>
          <a:p>
            <a:pPr marL="457200" lvl="2" eaLnBrk="0" hangingPunct="0">
              <a:spcBef>
                <a:spcPts val="0"/>
              </a:spcBef>
              <a:buFont typeface="Arial" pitchFamily="34" charset="0"/>
              <a:buChar char="•"/>
              <a:defRPr/>
            </a:pPr>
            <a:r>
              <a:rPr lang="en-US" sz="1200" kern="0" dirty="0" smtClean="0">
                <a:latin typeface="Calibri" pitchFamily="34" charset="0"/>
                <a:cs typeface="Arial" pitchFamily="34" charset="0"/>
              </a:rPr>
              <a:t> </a:t>
            </a:r>
            <a:r>
              <a:rPr lang="en-US" kern="0" dirty="0" smtClean="0">
                <a:latin typeface="Calibri" pitchFamily="34" charset="0"/>
                <a:cs typeface="Arial" pitchFamily="34" charset="0"/>
              </a:rPr>
              <a:t>Opportunities Tab</a:t>
            </a:r>
          </a:p>
          <a:p>
            <a:pPr marL="914400" lvl="3" eaLnBrk="0" hangingPunct="0">
              <a:spcBef>
                <a:spcPts val="0"/>
              </a:spcBef>
              <a:buFont typeface="Arial" pitchFamily="34" charset="0"/>
              <a:buChar char="•"/>
            </a:pPr>
            <a:r>
              <a:rPr lang="en-US" b="1" kern="0" dirty="0" smtClean="0">
                <a:latin typeface="Calibri" pitchFamily="34" charset="0"/>
                <a:cs typeface="Arial" pitchFamily="34" charset="0"/>
              </a:rPr>
              <a:t> </a:t>
            </a:r>
            <a:r>
              <a:rPr lang="en-US" kern="0" dirty="0" smtClean="0">
                <a:latin typeface="Calibri" pitchFamily="34" charset="0"/>
                <a:cs typeface="Arial" pitchFamily="34" charset="0"/>
              </a:rPr>
              <a:t>Under </a:t>
            </a:r>
            <a:r>
              <a:rPr lang="en-US" b="1" kern="0" dirty="0" smtClean="0">
                <a:latin typeface="Calibri" pitchFamily="34" charset="0"/>
                <a:cs typeface="Arial" pitchFamily="34" charset="0"/>
              </a:rPr>
              <a:t>Tools</a:t>
            </a:r>
            <a:r>
              <a:rPr lang="en-US" kern="0" dirty="0" smtClean="0">
                <a:latin typeface="Calibri" pitchFamily="34" charset="0"/>
                <a:cs typeface="Arial" pitchFamily="34" charset="0"/>
              </a:rPr>
              <a:t> on Left Side of Screen</a:t>
            </a:r>
          </a:p>
          <a:p>
            <a:pPr marL="1371600" lvl="4" eaLnBrk="0" hangingPunct="0">
              <a:spcBef>
                <a:spcPts val="0"/>
              </a:spcBef>
              <a:buFont typeface="Arial" pitchFamily="34" charset="0"/>
              <a:buChar char="•"/>
            </a:pPr>
            <a:r>
              <a:rPr lang="en-US" sz="1200" kern="0" dirty="0" smtClean="0">
                <a:latin typeface="Calibri" pitchFamily="34" charset="0"/>
                <a:cs typeface="Arial" pitchFamily="34" charset="0"/>
              </a:rPr>
              <a:t> Click </a:t>
            </a:r>
            <a:r>
              <a:rPr lang="en-US" sz="1200" b="1" kern="0" dirty="0" smtClean="0">
                <a:latin typeface="Calibri" pitchFamily="34" charset="0"/>
                <a:cs typeface="Arial" pitchFamily="34" charset="0"/>
              </a:rPr>
              <a:t>Keyword Tool</a:t>
            </a:r>
          </a:p>
          <a:p>
            <a:pPr marL="0" lvl="1" eaLnBrk="0" hangingPunct="0">
              <a:spcBef>
                <a:spcPts val="0"/>
              </a:spcBef>
              <a:buFont typeface="Arial" pitchFamily="34" charset="0"/>
              <a:buChar char="•"/>
            </a:pPr>
            <a:r>
              <a:rPr lang="en-US" sz="1600" kern="0" dirty="0" smtClean="0">
                <a:latin typeface="Calibri" pitchFamily="34" charset="0"/>
                <a:cs typeface="Arial" pitchFamily="34" charset="0"/>
              </a:rPr>
              <a:t> </a:t>
            </a:r>
            <a:r>
              <a:rPr lang="en-US" sz="1600" b="1" kern="0" dirty="0" smtClean="0">
                <a:latin typeface="Calibri" pitchFamily="34" charset="0"/>
                <a:cs typeface="Arial" pitchFamily="34" charset="0"/>
              </a:rPr>
              <a:t>What to Choose:</a:t>
            </a:r>
          </a:p>
          <a:p>
            <a:pPr marL="457200" lvl="2" eaLnBrk="0" hangingPunct="0">
              <a:spcBef>
                <a:spcPts val="0"/>
              </a:spcBef>
              <a:buFont typeface="Arial" pitchFamily="34" charset="0"/>
              <a:buChar char="•"/>
            </a:pPr>
            <a:r>
              <a:rPr lang="en-US" b="1" kern="0" dirty="0" smtClean="0">
                <a:latin typeface="Calibri" pitchFamily="34" charset="0"/>
                <a:cs typeface="Arial" pitchFamily="34" charset="0"/>
              </a:rPr>
              <a:t> </a:t>
            </a:r>
            <a:r>
              <a:rPr lang="en-US" kern="0" dirty="0" smtClean="0">
                <a:latin typeface="Calibri" pitchFamily="34" charset="0"/>
                <a:cs typeface="Arial" pitchFamily="34" charset="0"/>
              </a:rPr>
              <a:t>Click </a:t>
            </a:r>
            <a:r>
              <a:rPr lang="en-US" b="1" kern="0" dirty="0" smtClean="0">
                <a:latin typeface="Calibri" pitchFamily="34" charset="0"/>
                <a:cs typeface="Arial" pitchFamily="34" charset="0"/>
              </a:rPr>
              <a:t>Advanced Options </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Specify </a:t>
            </a:r>
            <a:r>
              <a:rPr lang="en-US" b="1" kern="0" dirty="0" smtClean="0">
                <a:latin typeface="Calibri" pitchFamily="34" charset="0"/>
                <a:cs typeface="Arial" pitchFamily="34" charset="0"/>
              </a:rPr>
              <a:t>Language &amp; Location</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Enter a Keyword Phrase</a:t>
            </a:r>
          </a:p>
          <a:p>
            <a:pPr marL="914400" lvl="3" eaLnBrk="0" hangingPunct="0">
              <a:spcBef>
                <a:spcPts val="0"/>
              </a:spcBef>
              <a:buFont typeface="Arial" pitchFamily="34" charset="0"/>
              <a:buChar char="•"/>
            </a:pPr>
            <a:r>
              <a:rPr lang="en-US" sz="1200" kern="0" dirty="0" smtClean="0">
                <a:latin typeface="Calibri" pitchFamily="34" charset="0"/>
                <a:cs typeface="Arial" pitchFamily="34" charset="0"/>
              </a:rPr>
              <a:t> e.g., “body lotion”</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Click </a:t>
            </a:r>
            <a:r>
              <a:rPr lang="en-US" b="1" kern="0" dirty="0" smtClean="0">
                <a:latin typeface="Calibri" pitchFamily="34" charset="0"/>
                <a:cs typeface="Arial" pitchFamily="34" charset="0"/>
              </a:rPr>
              <a:t>Search</a:t>
            </a:r>
          </a:p>
          <a:p>
            <a:pPr marL="0" lvl="1" eaLnBrk="0" hangingPunct="0">
              <a:spcBef>
                <a:spcPts val="0"/>
              </a:spcBef>
              <a:buFont typeface="Arial" pitchFamily="34" charset="0"/>
              <a:buChar char="•"/>
            </a:pPr>
            <a:r>
              <a:rPr lang="en-US" sz="1600" kern="0" dirty="0" smtClean="0">
                <a:latin typeface="Calibri" pitchFamily="34" charset="0"/>
                <a:cs typeface="Arial" pitchFamily="34" charset="0"/>
              </a:rPr>
              <a:t> </a:t>
            </a:r>
            <a:r>
              <a:rPr lang="en-US" sz="1600" b="1" kern="0" dirty="0" smtClean="0">
                <a:latin typeface="Calibri" pitchFamily="34" charset="0"/>
                <a:cs typeface="Arial" pitchFamily="34" charset="0"/>
              </a:rPr>
              <a:t>What to Look For:</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Related Keywords</a:t>
            </a:r>
          </a:p>
          <a:p>
            <a:pPr marL="914400" lvl="3" eaLnBrk="0" hangingPunct="0">
              <a:spcBef>
                <a:spcPts val="0"/>
              </a:spcBef>
              <a:buFont typeface="Arial" pitchFamily="34" charset="0"/>
              <a:buChar char="•"/>
            </a:pPr>
            <a:r>
              <a:rPr lang="en-US" sz="1200" kern="0" dirty="0" smtClean="0">
                <a:latin typeface="Calibri" pitchFamily="34" charset="0"/>
                <a:cs typeface="Arial" pitchFamily="34" charset="0"/>
              </a:rPr>
              <a:t> High Local Monthly Search Volume</a:t>
            </a:r>
          </a:p>
          <a:p>
            <a:pPr marL="914400" lvl="3" eaLnBrk="0" hangingPunct="0">
              <a:spcBef>
                <a:spcPts val="0"/>
              </a:spcBef>
              <a:buFont typeface="Arial" pitchFamily="34" charset="0"/>
              <a:buChar char="•"/>
            </a:pPr>
            <a:r>
              <a:rPr lang="en-US" sz="1200" kern="0" dirty="0" smtClean="0">
                <a:latin typeface="Calibri" pitchFamily="34" charset="0"/>
                <a:cs typeface="Arial" pitchFamily="34" charset="0"/>
              </a:rPr>
              <a:t> Relevance to Olay</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Export the Report</a:t>
            </a:r>
          </a:p>
          <a:p>
            <a:pPr marL="914400" lvl="3" eaLnBrk="0" hangingPunct="0">
              <a:spcBef>
                <a:spcPts val="0"/>
              </a:spcBef>
              <a:buFont typeface="Arial" pitchFamily="34" charset="0"/>
              <a:buChar char="•"/>
            </a:pPr>
            <a:r>
              <a:rPr lang="en-US" sz="1200" kern="0" dirty="0" smtClean="0">
                <a:latin typeface="Calibri" pitchFamily="34" charset="0"/>
                <a:cs typeface="Arial" pitchFamily="34" charset="0"/>
              </a:rPr>
              <a:t> Click </a:t>
            </a:r>
            <a:r>
              <a:rPr lang="en-US" sz="1200" b="1" kern="0" dirty="0" smtClean="0">
                <a:latin typeface="Calibri" pitchFamily="34" charset="0"/>
                <a:cs typeface="Arial" pitchFamily="34" charset="0"/>
              </a:rPr>
              <a:t>Download</a:t>
            </a:r>
            <a:r>
              <a:rPr lang="en-US" sz="1200" kern="0" dirty="0" smtClean="0">
                <a:latin typeface="Calibri" pitchFamily="34" charset="0"/>
                <a:cs typeface="Arial" pitchFamily="34" charset="0"/>
              </a:rPr>
              <a:t> (All Keywords)</a:t>
            </a:r>
          </a:p>
          <a:p>
            <a:pPr marL="457200" lvl="2" eaLnBrk="0" hangingPunct="0">
              <a:spcBef>
                <a:spcPts val="0"/>
              </a:spcBef>
              <a:buFont typeface="Arial" pitchFamily="34" charset="0"/>
              <a:buChar char="•"/>
            </a:pPr>
            <a:r>
              <a:rPr lang="en-US" kern="0" dirty="0" smtClean="0">
                <a:latin typeface="Calibri" pitchFamily="34" charset="0"/>
                <a:cs typeface="Arial" pitchFamily="34" charset="0"/>
              </a:rPr>
              <a:t> Example Report Export on Next Slide</a:t>
            </a:r>
          </a:p>
        </p:txBody>
      </p:sp>
      <p:sp>
        <p:nvSpPr>
          <p:cNvPr id="15" name="Rectangle 14"/>
          <p:cNvSpPr/>
          <p:nvPr/>
        </p:nvSpPr>
        <p:spPr bwMode="auto">
          <a:xfrm>
            <a:off x="5410200" y="1295400"/>
            <a:ext cx="8382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6" name="Picture 6"/>
          <p:cNvPicPr>
            <a:picLocks noChangeAspect="1" noChangeArrowheads="1"/>
          </p:cNvPicPr>
          <p:nvPr/>
        </p:nvPicPr>
        <p:blipFill>
          <a:blip r:embed="rId4" cstate="print"/>
          <a:srcRect/>
          <a:stretch>
            <a:fillRect/>
          </a:stretch>
        </p:blipFill>
        <p:spPr bwMode="auto">
          <a:xfrm>
            <a:off x="5410200" y="1524000"/>
            <a:ext cx="1239673" cy="12763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bwMode="auto">
          <a:xfrm>
            <a:off x="5410200" y="1676400"/>
            <a:ext cx="7620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7" name="Picture 7"/>
          <p:cNvPicPr>
            <a:picLocks noChangeAspect="1" noChangeArrowheads="1"/>
          </p:cNvPicPr>
          <p:nvPr/>
        </p:nvPicPr>
        <p:blipFill>
          <a:blip r:embed="rId5" cstate="print"/>
          <a:srcRect/>
          <a:stretch>
            <a:fillRect/>
          </a:stretch>
        </p:blipFill>
        <p:spPr bwMode="auto">
          <a:xfrm>
            <a:off x="4214813" y="2438400"/>
            <a:ext cx="4929187" cy="17996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bwMode="auto">
          <a:xfrm>
            <a:off x="4191000" y="2895600"/>
            <a:ext cx="14478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1" name="Rectangle 20"/>
          <p:cNvSpPr/>
          <p:nvPr/>
        </p:nvSpPr>
        <p:spPr bwMode="auto">
          <a:xfrm>
            <a:off x="5715000" y="3733800"/>
            <a:ext cx="14478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3" name="Rectangle 22"/>
          <p:cNvSpPr/>
          <p:nvPr/>
        </p:nvSpPr>
        <p:spPr bwMode="auto">
          <a:xfrm>
            <a:off x="7467600" y="3733800"/>
            <a:ext cx="1447800" cy="1524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pic>
        <p:nvPicPr>
          <p:cNvPr id="5129" name="Picture 9"/>
          <p:cNvPicPr>
            <a:picLocks noChangeAspect="1" noChangeArrowheads="1"/>
          </p:cNvPicPr>
          <p:nvPr/>
        </p:nvPicPr>
        <p:blipFill>
          <a:blip r:embed="rId6" cstate="print"/>
          <a:srcRect/>
          <a:stretch>
            <a:fillRect/>
          </a:stretch>
        </p:blipFill>
        <p:spPr bwMode="auto">
          <a:xfrm>
            <a:off x="4343400" y="4495800"/>
            <a:ext cx="4352925" cy="88582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6" name="Rectangle 25"/>
          <p:cNvSpPr/>
          <p:nvPr/>
        </p:nvSpPr>
        <p:spPr bwMode="auto">
          <a:xfrm>
            <a:off x="5181600" y="5181600"/>
            <a:ext cx="6858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a:xfrm>
            <a:off x="381000" y="843888"/>
            <a:ext cx="8272463" cy="5018088"/>
          </a:xfrm>
        </p:spPr>
        <p:txBody>
          <a:bodyPr/>
          <a:lstStyle/>
          <a:p>
            <a:pPr>
              <a:buClrTx/>
              <a:buFont typeface="Arial" pitchFamily="34" charset="0"/>
              <a:buChar char="•"/>
            </a:pPr>
            <a:r>
              <a:rPr lang="en-US" sz="1800" b="1" dirty="0" smtClean="0"/>
              <a:t>Objective of the Global Search Strategy</a:t>
            </a:r>
          </a:p>
          <a:p>
            <a:pPr>
              <a:buClrTx/>
              <a:buFont typeface="Arial" pitchFamily="34" charset="0"/>
              <a:buChar char="•"/>
            </a:pPr>
            <a:r>
              <a:rPr lang="en-US" sz="1800" b="1" dirty="0" smtClean="0"/>
              <a:t>Foundation of Search: Critical Partnerships</a:t>
            </a:r>
          </a:p>
          <a:p>
            <a:pPr>
              <a:buClrTx/>
              <a:buFont typeface="Arial" pitchFamily="34" charset="0"/>
              <a:buChar char="•"/>
            </a:pPr>
            <a:r>
              <a:rPr lang="en-US" sz="1800" b="1" dirty="0" smtClean="0"/>
              <a:t>Understanding Your Regional Landscape: Desktop vs. Mobile Search</a:t>
            </a:r>
          </a:p>
          <a:p>
            <a:pPr>
              <a:buClrTx/>
              <a:buFont typeface="Arial" pitchFamily="34" charset="0"/>
              <a:buChar char="•"/>
            </a:pPr>
            <a:r>
              <a:rPr lang="en-US" sz="1800" b="1" dirty="0" smtClean="0"/>
              <a:t>Getting Started: Gold Keywords</a:t>
            </a:r>
          </a:p>
          <a:p>
            <a:pPr>
              <a:buClrTx/>
              <a:buFont typeface="Arial" pitchFamily="34" charset="0"/>
              <a:buChar char="•"/>
            </a:pPr>
            <a:r>
              <a:rPr lang="en-US" sz="1800" b="1" dirty="0" smtClean="0"/>
              <a:t>Paid Search</a:t>
            </a:r>
          </a:p>
          <a:p>
            <a:pPr lvl="2">
              <a:spcBef>
                <a:spcPts val="0"/>
              </a:spcBef>
              <a:buFont typeface="Arial" pitchFamily="34" charset="0"/>
              <a:buChar char="•"/>
            </a:pPr>
            <a:r>
              <a:rPr lang="en-US" sz="1600" dirty="0" smtClean="0"/>
              <a:t>Campaigns and Targeting our WHO</a:t>
            </a:r>
          </a:p>
          <a:p>
            <a:pPr lvl="2">
              <a:spcBef>
                <a:spcPts val="0"/>
              </a:spcBef>
              <a:buFont typeface="Arial" pitchFamily="34" charset="0"/>
              <a:buChar char="•"/>
            </a:pPr>
            <a:r>
              <a:rPr lang="en-US" sz="1600" dirty="0" smtClean="0"/>
              <a:t>Strategies to Gain Efficiencies</a:t>
            </a:r>
          </a:p>
          <a:p>
            <a:pPr lvl="2">
              <a:spcBef>
                <a:spcPts val="0"/>
              </a:spcBef>
              <a:buFont typeface="Arial" pitchFamily="34" charset="0"/>
              <a:buChar char="•"/>
            </a:pPr>
            <a:r>
              <a:rPr lang="en-US" sz="1600" dirty="0" smtClean="0"/>
              <a:t>Optimizing and Measuring Success</a:t>
            </a:r>
          </a:p>
          <a:p>
            <a:pPr>
              <a:buClrTx/>
              <a:buFont typeface="Arial" pitchFamily="34" charset="0"/>
              <a:buChar char="•"/>
            </a:pPr>
            <a:r>
              <a:rPr lang="en-US" sz="1800" b="1" dirty="0" smtClean="0"/>
              <a:t>Organic Search</a:t>
            </a:r>
          </a:p>
          <a:p>
            <a:pPr lvl="2">
              <a:spcBef>
                <a:spcPts val="0"/>
              </a:spcBef>
              <a:buFont typeface="Arial" pitchFamily="34" charset="0"/>
              <a:buChar char="•"/>
            </a:pPr>
            <a:r>
              <a:rPr lang="en-US" sz="1600" dirty="0" smtClean="0"/>
              <a:t>Current Performance and Recommended Optimization Process</a:t>
            </a:r>
          </a:p>
          <a:p>
            <a:pPr lvl="2">
              <a:spcBef>
                <a:spcPts val="0"/>
              </a:spcBef>
              <a:buFont typeface="Arial" pitchFamily="34" charset="0"/>
              <a:buChar char="•"/>
            </a:pPr>
            <a:r>
              <a:rPr lang="en-US" sz="1600" dirty="0" smtClean="0"/>
              <a:t>Content Creation Process</a:t>
            </a:r>
          </a:p>
          <a:p>
            <a:pPr>
              <a:buClrTx/>
              <a:buFont typeface="Arial" pitchFamily="34" charset="0"/>
              <a:buChar char="•"/>
            </a:pPr>
            <a:r>
              <a:rPr lang="en-US" sz="1800" b="1" dirty="0" smtClean="0"/>
              <a:t>Global Search Toolkit</a:t>
            </a:r>
          </a:p>
          <a:p>
            <a:pPr lvl="2">
              <a:spcBef>
                <a:spcPts val="0"/>
              </a:spcBef>
              <a:buFont typeface="Arial" pitchFamily="34" charset="0"/>
              <a:buChar char="•"/>
            </a:pPr>
            <a:r>
              <a:rPr lang="en-US" sz="1600" dirty="0" smtClean="0"/>
              <a:t>Paid Search Execution Instructions and Best-In-Class Examples</a:t>
            </a:r>
          </a:p>
          <a:p>
            <a:pPr lvl="2">
              <a:spcBef>
                <a:spcPts val="0"/>
              </a:spcBef>
              <a:buFont typeface="Arial" pitchFamily="34" charset="0"/>
              <a:buChar char="•"/>
            </a:pPr>
            <a:r>
              <a:rPr lang="en-US" sz="1600" dirty="0" smtClean="0"/>
              <a:t>Organic Search Execution Instructions and Best-In-Class Examples</a:t>
            </a:r>
          </a:p>
          <a:p>
            <a:pPr>
              <a:buClrTx/>
              <a:buFont typeface="Arial" pitchFamily="34" charset="0"/>
              <a:buChar char="•"/>
            </a:pPr>
            <a:endParaRPr lang="en-US" sz="1800" b="1" dirty="0" smtClean="0"/>
          </a:p>
          <a:p>
            <a:pPr lvl="2">
              <a:spcBef>
                <a:spcPts val="0"/>
              </a:spcBef>
              <a:buFont typeface="Arial" pitchFamily="34" charset="0"/>
              <a:buChar char="•"/>
            </a:pPr>
            <a:endParaRPr lang="en-US" sz="1600" dirty="0" smtClean="0">
              <a:solidFill>
                <a:srgbClr val="000000"/>
              </a:solidFill>
            </a:endParaRPr>
          </a:p>
          <a:p>
            <a:endParaRPr lang="en-US" dirty="0" smtClean="0"/>
          </a:p>
          <a:p>
            <a:endParaRPr lang="en-US" dirty="0"/>
          </a:p>
        </p:txBody>
      </p:sp>
      <p:sp>
        <p:nvSpPr>
          <p:cNvPr id="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320675" y="923925"/>
            <a:ext cx="8272463" cy="5018088"/>
          </a:xfrm>
        </p:spPr>
        <p:txBody>
          <a:bodyPr/>
          <a:lstStyle/>
          <a:p>
            <a:pPr marL="0" indent="0"/>
            <a:r>
              <a:rPr lang="en-US" sz="1800" dirty="0" smtClean="0"/>
              <a:t>Regions should encourage local search agencies to develop Keywords and Search Copy that will to reach each WHO with targeted, relevant content that helps her move past her trial barriers </a:t>
            </a:r>
          </a:p>
          <a:p>
            <a:endParaRPr lang="en-US" sz="1800" dirty="0"/>
          </a:p>
        </p:txBody>
      </p:sp>
      <p:sp>
        <p:nvSpPr>
          <p:cNvPr id="2" name="Title 1"/>
          <p:cNvSpPr>
            <a:spLocks noGrp="1"/>
          </p:cNvSpPr>
          <p:nvPr>
            <p:ph type="title"/>
          </p:nvPr>
        </p:nvSpPr>
        <p:spPr>
          <a:xfrm>
            <a:off x="304800" y="304800"/>
            <a:ext cx="7315200" cy="457200"/>
          </a:xfrm>
        </p:spPr>
        <p:txBody>
          <a:bodyPr/>
          <a:lstStyle/>
          <a:p>
            <a:r>
              <a:rPr lang="en-US" dirty="0" smtClean="0"/>
              <a:t>Target WHOs with Relevant Content and Messaging Strategy</a:t>
            </a:r>
            <a:endParaRPr lang="en-US" dirty="0"/>
          </a:p>
        </p:txBody>
      </p:sp>
      <p:pic>
        <p:nvPicPr>
          <p:cNvPr id="5" name="Picture 5" descr="05_OLAB009_Strategy_083110.jpg"/>
          <p:cNvPicPr>
            <a:picLocks noChangeAspect="1"/>
          </p:cNvPicPr>
          <p:nvPr/>
        </p:nvPicPr>
        <p:blipFill>
          <a:blip r:embed="rId2" cstate="print"/>
          <a:srcRect/>
          <a:stretch>
            <a:fillRect/>
          </a:stretch>
        </p:blipFill>
        <p:spPr bwMode="auto">
          <a:xfrm>
            <a:off x="11875" y="2645904"/>
            <a:ext cx="1432034" cy="914400"/>
          </a:xfrm>
          <a:prstGeom prst="rect">
            <a:avLst/>
          </a:prstGeom>
          <a:noFill/>
          <a:ln w="9525">
            <a:noFill/>
            <a:miter lim="800000"/>
            <a:headEnd/>
            <a:tailEnd/>
          </a:ln>
        </p:spPr>
      </p:pic>
      <p:pic>
        <p:nvPicPr>
          <p:cNvPr id="6" name="Picture 5" descr="05_OLAB009_Strategy_083110.jpg"/>
          <p:cNvPicPr>
            <a:picLocks noChangeAspect="1"/>
          </p:cNvPicPr>
          <p:nvPr/>
        </p:nvPicPr>
        <p:blipFill>
          <a:blip r:embed="rId3" cstate="print"/>
          <a:srcRect/>
          <a:stretch>
            <a:fillRect/>
          </a:stretch>
        </p:blipFill>
        <p:spPr bwMode="auto">
          <a:xfrm>
            <a:off x="1459675" y="2645904"/>
            <a:ext cx="1378358" cy="914400"/>
          </a:xfrm>
          <a:prstGeom prst="rect">
            <a:avLst/>
          </a:prstGeom>
          <a:noFill/>
          <a:ln w="9525">
            <a:noFill/>
            <a:miter lim="800000"/>
            <a:headEnd/>
            <a:tailEnd/>
          </a:ln>
        </p:spPr>
      </p:pic>
      <p:pic>
        <p:nvPicPr>
          <p:cNvPr id="7" name="Picture 6" descr="05_OLAB009_Strategy_083110.jpg"/>
          <p:cNvPicPr>
            <a:picLocks noChangeAspect="1"/>
          </p:cNvPicPr>
          <p:nvPr/>
        </p:nvPicPr>
        <p:blipFill>
          <a:blip r:embed="rId4" cstate="print"/>
          <a:srcRect/>
          <a:stretch>
            <a:fillRect/>
          </a:stretch>
        </p:blipFill>
        <p:spPr bwMode="auto">
          <a:xfrm>
            <a:off x="2831275" y="2645903"/>
            <a:ext cx="1376506" cy="914400"/>
          </a:xfrm>
          <a:prstGeom prst="rect">
            <a:avLst/>
          </a:prstGeom>
          <a:noFill/>
          <a:ln w="9525">
            <a:noFill/>
            <a:miter lim="800000"/>
            <a:headEnd/>
            <a:tailEnd/>
          </a:ln>
        </p:spPr>
      </p:pic>
      <p:pic>
        <p:nvPicPr>
          <p:cNvPr id="8" name="Picture 7" descr="05_OLAB009_Strategy_083110.jpg"/>
          <p:cNvPicPr>
            <a:picLocks noChangeAspect="1"/>
          </p:cNvPicPr>
          <p:nvPr/>
        </p:nvPicPr>
        <p:blipFill>
          <a:blip r:embed="rId5" cstate="print"/>
          <a:srcRect/>
          <a:stretch>
            <a:fillRect/>
          </a:stretch>
        </p:blipFill>
        <p:spPr bwMode="auto">
          <a:xfrm>
            <a:off x="4202875" y="2645903"/>
            <a:ext cx="1366932" cy="914400"/>
          </a:xfrm>
          <a:prstGeom prst="rect">
            <a:avLst/>
          </a:prstGeom>
          <a:noFill/>
          <a:ln w="9525">
            <a:noFill/>
            <a:miter lim="800000"/>
            <a:headEnd/>
            <a:tailEnd/>
          </a:ln>
        </p:spPr>
      </p:pic>
      <p:pic>
        <p:nvPicPr>
          <p:cNvPr id="9" name="Picture 2" descr="C:\Documents and Settings\jalbrech\Desktop\Body Whos\Sophisticated Perfectionist\85631066.jpg"/>
          <p:cNvPicPr>
            <a:picLocks noChangeAspect="1" noChangeArrowheads="1"/>
          </p:cNvPicPr>
          <p:nvPr/>
        </p:nvPicPr>
        <p:blipFill>
          <a:blip r:embed="rId6" cstate="print"/>
          <a:srcRect/>
          <a:stretch>
            <a:fillRect/>
          </a:stretch>
        </p:blipFill>
        <p:spPr bwMode="auto">
          <a:xfrm>
            <a:off x="5498275" y="2645903"/>
            <a:ext cx="1159831" cy="914400"/>
          </a:xfrm>
          <a:prstGeom prst="rect">
            <a:avLst/>
          </a:prstGeom>
          <a:noFill/>
        </p:spPr>
      </p:pic>
      <p:pic>
        <p:nvPicPr>
          <p:cNvPr id="10" name="Picture 2" descr="C:\Documents and Settings\jalbrech\Desktop\Body Whos\Essential Well-Being\103919193.jpg"/>
          <p:cNvPicPr>
            <a:picLocks noChangeAspect="1" noChangeArrowheads="1"/>
          </p:cNvPicPr>
          <p:nvPr/>
        </p:nvPicPr>
        <p:blipFill>
          <a:blip r:embed="rId7" cstate="print"/>
          <a:srcRect/>
          <a:stretch>
            <a:fillRect/>
          </a:stretch>
        </p:blipFill>
        <p:spPr bwMode="auto">
          <a:xfrm>
            <a:off x="7860475" y="2645903"/>
            <a:ext cx="1251965" cy="914400"/>
          </a:xfrm>
          <a:prstGeom prst="rect">
            <a:avLst/>
          </a:prstGeom>
          <a:noFill/>
        </p:spPr>
      </p:pic>
      <p:pic>
        <p:nvPicPr>
          <p:cNvPr id="11" name="Picture 3" descr="C:\Documents and Settings\jalbrech\Desktop\Body Whos\Confident Experientialist\71918892.jpg"/>
          <p:cNvPicPr>
            <a:picLocks noChangeAspect="1" noChangeArrowheads="1"/>
          </p:cNvPicPr>
          <p:nvPr/>
        </p:nvPicPr>
        <p:blipFill>
          <a:blip r:embed="rId8" cstate="print"/>
          <a:srcRect/>
          <a:stretch>
            <a:fillRect/>
          </a:stretch>
        </p:blipFill>
        <p:spPr bwMode="auto">
          <a:xfrm>
            <a:off x="6641275" y="2645904"/>
            <a:ext cx="1257152" cy="914400"/>
          </a:xfrm>
          <a:prstGeom prst="rect">
            <a:avLst/>
          </a:prstGeom>
          <a:noFill/>
        </p:spPr>
      </p:pic>
      <p:sp>
        <p:nvSpPr>
          <p:cNvPr id="12" name="Rectangle 57"/>
          <p:cNvSpPr>
            <a:spLocks noChangeArrowheads="1"/>
          </p:cNvSpPr>
          <p:nvPr/>
        </p:nvSpPr>
        <p:spPr bwMode="auto">
          <a:xfrm>
            <a:off x="0" y="2359928"/>
            <a:ext cx="9144000" cy="287976"/>
          </a:xfrm>
          <a:prstGeom prst="rect">
            <a:avLst/>
          </a:prstGeom>
          <a:gradFill rotWithShape="1">
            <a:gsLst>
              <a:gs pos="0">
                <a:srgbClr val="735E40"/>
              </a:gs>
              <a:gs pos="32001">
                <a:srgbClr val="EADCA8"/>
              </a:gs>
              <a:gs pos="100000">
                <a:srgbClr val="866D4C"/>
              </a:gs>
            </a:gsLst>
            <a:lin ang="0" scaled="1"/>
          </a:gradFill>
          <a:ln w="9525">
            <a:noFill/>
            <a:miter lim="800000"/>
            <a:headEnd/>
            <a:tailEnd/>
          </a:ln>
        </p:spPr>
        <p:txBody>
          <a:bodyPr anchor="ctr"/>
          <a:lstStyle/>
          <a:p>
            <a:pPr algn="ctr"/>
            <a:r>
              <a:rPr lang="en-US" sz="1300" b="1" i="1" dirty="0" smtClean="0">
                <a:solidFill>
                  <a:schemeClr val="tx1"/>
                </a:solidFill>
                <a:latin typeface="Calibri" pitchFamily="34" charset="0"/>
              </a:rPr>
              <a:t>PRIORITY</a:t>
            </a:r>
            <a:endParaRPr lang="en-US" sz="1300" b="1" dirty="0">
              <a:solidFill>
                <a:schemeClr val="tx1"/>
              </a:solidFill>
              <a:latin typeface="Calibri" pitchFamily="34" charset="0"/>
              <a:cs typeface="Arial" pitchFamily="34" charset="0"/>
            </a:endParaRPr>
          </a:p>
        </p:txBody>
      </p:sp>
      <p:sp>
        <p:nvSpPr>
          <p:cNvPr id="1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6" name="TextBox 15"/>
          <p:cNvSpPr txBox="1"/>
          <p:nvPr/>
        </p:nvSpPr>
        <p:spPr>
          <a:xfrm>
            <a:off x="1885664" y="4405952"/>
            <a:ext cx="5277136" cy="646331"/>
          </a:xfrm>
          <a:prstGeom prst="rect">
            <a:avLst/>
          </a:prstGeom>
          <a:noFill/>
        </p:spPr>
        <p:txBody>
          <a:bodyPr wrap="square" rtlCol="0">
            <a:spAutoFit/>
          </a:bodyPr>
          <a:lstStyle/>
          <a:p>
            <a:pPr algn="ctr"/>
            <a:r>
              <a:rPr lang="en-US" sz="1800" b="1" dirty="0" smtClean="0">
                <a:latin typeface="+mn-lt"/>
              </a:rPr>
              <a:t>Slide 36 and 37 show an example of Relevant Content Themes and Messaging Strategy for the CSO</a:t>
            </a:r>
          </a:p>
        </p:txBody>
      </p:sp>
      <p:sp>
        <p:nvSpPr>
          <p:cNvPr id="18" name="Chevron 17"/>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762000" y="1219200"/>
            <a:ext cx="7729276" cy="493588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Keyword Tool Output Example</a:t>
            </a:r>
          </a:p>
        </p:txBody>
      </p:sp>
      <p:sp>
        <p:nvSpPr>
          <p:cNvPr id="7" name="Rectangle 6"/>
          <p:cNvSpPr/>
          <p:nvPr/>
        </p:nvSpPr>
        <p:spPr bwMode="auto">
          <a:xfrm>
            <a:off x="1066800" y="3733800"/>
            <a:ext cx="7391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2" name="Rectangle 11"/>
          <p:cNvSpPr/>
          <p:nvPr/>
        </p:nvSpPr>
        <p:spPr bwMode="auto">
          <a:xfrm>
            <a:off x="1066800" y="3200400"/>
            <a:ext cx="7391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4" name="Rectangle 13"/>
          <p:cNvSpPr/>
          <p:nvPr/>
        </p:nvSpPr>
        <p:spPr bwMode="auto">
          <a:xfrm>
            <a:off x="1066800" y="4800600"/>
            <a:ext cx="7391400" cy="228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 – Xenu Link Sleuth</a:t>
            </a:r>
            <a:endParaRPr lang="en-US" sz="3000" dirty="0"/>
          </a:p>
        </p:txBody>
      </p:sp>
      <p:sp>
        <p:nvSpPr>
          <p:cNvPr id="9" name="TextBox 8"/>
          <p:cNvSpPr txBox="1"/>
          <p:nvPr/>
        </p:nvSpPr>
        <p:spPr>
          <a:xfrm>
            <a:off x="304800" y="838200"/>
            <a:ext cx="8534400" cy="738664"/>
          </a:xfrm>
          <a:prstGeom prst="rect">
            <a:avLst/>
          </a:prstGeom>
          <a:noFill/>
        </p:spPr>
        <p:txBody>
          <a:bodyPr wrap="square" rtlCol="0">
            <a:spAutoFit/>
          </a:bodyPr>
          <a:lstStyle/>
          <a:p>
            <a:pPr fontAlgn="auto">
              <a:spcBef>
                <a:spcPts val="0"/>
              </a:spcBef>
              <a:spcAft>
                <a:spcPts val="0"/>
              </a:spcAft>
            </a:pPr>
            <a:r>
              <a:rPr lang="en-US" dirty="0" smtClean="0">
                <a:latin typeface="Calibri"/>
                <a:cs typeface="Arial" pitchFamily="34" charset="0"/>
              </a:rPr>
              <a:t>Xenu Link Sleuth (</a:t>
            </a:r>
            <a:r>
              <a:rPr lang="en-US" u="sng" dirty="0" smtClean="0">
                <a:solidFill>
                  <a:srgbClr val="586DB2"/>
                </a:solidFill>
                <a:latin typeface="Calibri"/>
                <a:cs typeface="Arial" pitchFamily="34" charset="0"/>
                <a:hlinkClick r:id="rId3"/>
              </a:rPr>
              <a:t>http://home.snafu.de/tilman/xenulink.html</a:t>
            </a:r>
            <a:r>
              <a:rPr lang="en-US" u="sng" dirty="0" smtClean="0">
                <a:latin typeface="Calibri"/>
                <a:cs typeface="Arial" pitchFamily="34" charset="0"/>
              </a:rPr>
              <a:t>)</a:t>
            </a:r>
            <a:r>
              <a:rPr lang="en-US" u="sng" dirty="0" smtClean="0">
                <a:solidFill>
                  <a:srgbClr val="586DB2"/>
                </a:solidFill>
                <a:latin typeface="Calibri"/>
                <a:cs typeface="Arial" pitchFamily="34" charset="0"/>
              </a:rPr>
              <a:t> </a:t>
            </a:r>
            <a:r>
              <a:rPr lang="en-US" dirty="0" smtClean="0">
                <a:latin typeface="Calibri"/>
                <a:cs typeface="Arial" pitchFamily="34" charset="0"/>
              </a:rPr>
              <a:t>is a free tool that has the capability to run a URL scan on a website and provide a report outlining all broken links, redirected links, and links that can be submitted for a Sitemap.XML file. Detailed steps on how to use the tool are outlined below:</a:t>
            </a:r>
            <a:endParaRPr lang="en-US" dirty="0">
              <a:latin typeface="Calibri"/>
              <a:cs typeface="Arial" pitchFamily="34" charset="0"/>
            </a:endParaRPr>
          </a:p>
        </p:txBody>
      </p:sp>
      <p:sp>
        <p:nvSpPr>
          <p:cNvPr id="16" name="Rounded Rectangle 15"/>
          <p:cNvSpPr/>
          <p:nvPr/>
        </p:nvSpPr>
        <p:spPr bwMode="auto">
          <a:xfrm>
            <a:off x="457200" y="1600200"/>
            <a:ext cx="27432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Download Xenu</a:t>
            </a:r>
          </a:p>
        </p:txBody>
      </p:sp>
      <p:sp>
        <p:nvSpPr>
          <p:cNvPr id="15" name="Right Arrow 14"/>
          <p:cNvSpPr/>
          <p:nvPr/>
        </p:nvSpPr>
        <p:spPr bwMode="auto">
          <a:xfrm>
            <a:off x="3352800" y="1600200"/>
            <a:ext cx="457200" cy="3810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17" name="Rectangle 16"/>
          <p:cNvSpPr/>
          <p:nvPr/>
        </p:nvSpPr>
        <p:spPr bwMode="auto">
          <a:xfrm>
            <a:off x="3962400" y="1600200"/>
            <a:ext cx="4953000" cy="381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u="sng" dirty="0" smtClean="0">
                <a:solidFill>
                  <a:sysClr val="windowText" lastClr="000000"/>
                </a:solidFill>
                <a:cs typeface="Arial" pitchFamily="34" charset="0"/>
              </a:rPr>
              <a:t>http://home.snafu.de/tilman/xenulink.html</a:t>
            </a:r>
            <a:endParaRPr lang="en-US" b="1" dirty="0" smtClean="0">
              <a:solidFill>
                <a:sysClr val="windowText" lastClr="000000"/>
              </a:solidFill>
              <a:latin typeface="Arial" charset="0"/>
            </a:endParaRPr>
          </a:p>
        </p:txBody>
      </p:sp>
      <p:sp>
        <p:nvSpPr>
          <p:cNvPr id="19" name="Rounded Rectangle 18"/>
          <p:cNvSpPr/>
          <p:nvPr/>
        </p:nvSpPr>
        <p:spPr bwMode="auto">
          <a:xfrm>
            <a:off x="457200" y="2057400"/>
            <a:ext cx="27432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Open Xenu</a:t>
            </a:r>
          </a:p>
        </p:txBody>
      </p:sp>
      <p:sp>
        <p:nvSpPr>
          <p:cNvPr id="21" name="Rectangle 20"/>
          <p:cNvSpPr/>
          <p:nvPr/>
        </p:nvSpPr>
        <p:spPr bwMode="auto">
          <a:xfrm>
            <a:off x="457200" y="2895600"/>
            <a:ext cx="2819400" cy="457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Font typeface="Arial" pitchFamily="34" charset="0"/>
              <a:buChar char="•"/>
            </a:pPr>
            <a:r>
              <a:rPr lang="en-US" sz="1200" dirty="0" smtClean="0">
                <a:solidFill>
                  <a:sysClr val="windowText" lastClr="000000"/>
                </a:solidFill>
                <a:cs typeface="Arial" pitchFamily="34" charset="0"/>
              </a:rPr>
              <a:t> Click the </a:t>
            </a:r>
            <a:r>
              <a:rPr lang="en-US" sz="1200" b="1" i="1" dirty="0" smtClean="0">
                <a:solidFill>
                  <a:sysClr val="windowText" lastClr="000000"/>
                </a:solidFill>
                <a:cs typeface="Arial" pitchFamily="34" charset="0"/>
              </a:rPr>
              <a:t>Show Tips on Start Up </a:t>
            </a:r>
            <a:r>
              <a:rPr lang="en-US" sz="1200" dirty="0" smtClean="0">
                <a:solidFill>
                  <a:sysClr val="windowText" lastClr="000000"/>
                </a:solidFill>
                <a:cs typeface="Arial" pitchFamily="34" charset="0"/>
              </a:rPr>
              <a:t>box to disable the </a:t>
            </a:r>
            <a:r>
              <a:rPr lang="en-US" sz="1200" b="1" i="1" dirty="0" smtClean="0">
                <a:solidFill>
                  <a:sysClr val="windowText" lastClr="000000"/>
                </a:solidFill>
                <a:cs typeface="Arial" pitchFamily="34" charset="0"/>
              </a:rPr>
              <a:t>Tips &amp; Tricks Pop Up</a:t>
            </a:r>
            <a:endParaRPr lang="en-US" sz="1200" b="1" i="1" dirty="0" smtClean="0">
              <a:solidFill>
                <a:sysClr val="windowText" lastClr="000000"/>
              </a:solidFill>
              <a:latin typeface="Arial" charset="0"/>
            </a:endParaRPr>
          </a:p>
        </p:txBody>
      </p:sp>
      <p:pic>
        <p:nvPicPr>
          <p:cNvPr id="2" name="Picture 4"/>
          <p:cNvPicPr>
            <a:picLocks noChangeAspect="1" noChangeArrowheads="1"/>
          </p:cNvPicPr>
          <p:nvPr/>
        </p:nvPicPr>
        <p:blipFill>
          <a:blip r:embed="rId4" cstate="print"/>
          <a:srcRect/>
          <a:stretch>
            <a:fillRect/>
          </a:stretch>
        </p:blipFill>
        <p:spPr bwMode="auto">
          <a:xfrm>
            <a:off x="4267200" y="2133600"/>
            <a:ext cx="2820653" cy="25146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23" name="Rectangle 22"/>
          <p:cNvSpPr/>
          <p:nvPr/>
        </p:nvSpPr>
        <p:spPr bwMode="auto">
          <a:xfrm>
            <a:off x="4419600" y="4343400"/>
            <a:ext cx="1066800" cy="2286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24" name="Rounded Rectangle 23"/>
          <p:cNvSpPr/>
          <p:nvPr/>
        </p:nvSpPr>
        <p:spPr bwMode="auto">
          <a:xfrm>
            <a:off x="381000" y="4572000"/>
            <a:ext cx="27432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Xenu Menu</a:t>
            </a:r>
          </a:p>
        </p:txBody>
      </p:sp>
      <p:sp>
        <p:nvSpPr>
          <p:cNvPr id="25" name="Rectangle 24"/>
          <p:cNvSpPr/>
          <p:nvPr/>
        </p:nvSpPr>
        <p:spPr bwMode="auto">
          <a:xfrm>
            <a:off x="228600" y="5334000"/>
            <a:ext cx="3429000" cy="5334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Font typeface="Arial" pitchFamily="34" charset="0"/>
              <a:buChar char="•"/>
            </a:pPr>
            <a:r>
              <a:rPr lang="en-US" sz="1200" dirty="0" smtClean="0">
                <a:solidFill>
                  <a:sysClr val="windowText" lastClr="000000"/>
                </a:solidFill>
                <a:cs typeface="Arial" pitchFamily="34" charset="0"/>
              </a:rPr>
              <a:t> Click </a:t>
            </a:r>
            <a:r>
              <a:rPr lang="en-US" sz="1200" b="1" i="1" dirty="0" smtClean="0">
                <a:solidFill>
                  <a:sysClr val="windowText" lastClr="000000"/>
                </a:solidFill>
                <a:cs typeface="Arial" pitchFamily="34" charset="0"/>
              </a:rPr>
              <a:t>File </a:t>
            </a:r>
            <a:r>
              <a:rPr lang="en-US" sz="1200" dirty="0" smtClean="0">
                <a:solidFill>
                  <a:sysClr val="windowText" lastClr="000000"/>
                </a:solidFill>
                <a:cs typeface="Arial" pitchFamily="34" charset="0"/>
              </a:rPr>
              <a:t>in the upper-left hand corner.</a:t>
            </a:r>
          </a:p>
          <a:p>
            <a:pPr algn="ctr">
              <a:spcBef>
                <a:spcPct val="25000"/>
              </a:spcBef>
              <a:buFont typeface="Arial" pitchFamily="34" charset="0"/>
              <a:buChar char="•"/>
            </a:pPr>
            <a:r>
              <a:rPr lang="en-US" sz="1200" dirty="0" smtClean="0">
                <a:solidFill>
                  <a:sysClr val="windowText" lastClr="000000"/>
                </a:solidFill>
                <a:latin typeface="Arial" charset="0"/>
                <a:cs typeface="Arial" pitchFamily="34" charset="0"/>
              </a:rPr>
              <a:t> </a:t>
            </a:r>
            <a:r>
              <a:rPr lang="en-US" sz="1200" dirty="0" smtClean="0">
                <a:solidFill>
                  <a:sysClr val="windowText" lastClr="000000"/>
                </a:solidFill>
                <a:cs typeface="Arial" pitchFamily="34" charset="0"/>
              </a:rPr>
              <a:t>Click </a:t>
            </a:r>
            <a:r>
              <a:rPr lang="en-US" sz="1200" b="1" i="1" dirty="0" smtClean="0">
                <a:solidFill>
                  <a:sysClr val="windowText" lastClr="000000"/>
                </a:solidFill>
                <a:cs typeface="Arial" pitchFamily="34" charset="0"/>
              </a:rPr>
              <a:t>Check URL </a:t>
            </a:r>
            <a:r>
              <a:rPr lang="en-US" sz="1200" dirty="0" smtClean="0">
                <a:solidFill>
                  <a:sysClr val="windowText" lastClr="000000"/>
                </a:solidFill>
                <a:cs typeface="Arial" pitchFamily="34" charset="0"/>
              </a:rPr>
              <a:t>from the </a:t>
            </a:r>
            <a:r>
              <a:rPr lang="en-US" sz="1200" b="1" i="1" dirty="0" smtClean="0">
                <a:solidFill>
                  <a:sysClr val="windowText" lastClr="000000"/>
                </a:solidFill>
                <a:cs typeface="Arial" pitchFamily="34" charset="0"/>
              </a:rPr>
              <a:t>File</a:t>
            </a:r>
            <a:r>
              <a:rPr lang="en-US" sz="1200" dirty="0" smtClean="0">
                <a:solidFill>
                  <a:sysClr val="windowText" lastClr="000000"/>
                </a:solidFill>
                <a:cs typeface="Arial" pitchFamily="34" charset="0"/>
              </a:rPr>
              <a:t> dropdown.</a:t>
            </a:r>
            <a:endParaRPr lang="en-US" sz="1200" dirty="0" smtClean="0">
              <a:solidFill>
                <a:sysClr val="windowText" lastClr="000000"/>
              </a:solidFill>
            </a:endParaRPr>
          </a:p>
        </p:txBody>
      </p:sp>
      <p:sp>
        <p:nvSpPr>
          <p:cNvPr id="26" name="Right Arrow 25"/>
          <p:cNvSpPr/>
          <p:nvPr/>
        </p:nvSpPr>
        <p:spPr bwMode="auto">
          <a:xfrm>
            <a:off x="3810000" y="5257800"/>
            <a:ext cx="685800" cy="6096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28" name="Right Arrow 27"/>
          <p:cNvSpPr/>
          <p:nvPr/>
        </p:nvSpPr>
        <p:spPr bwMode="auto">
          <a:xfrm rot="5400000">
            <a:off x="1676400" y="2438400"/>
            <a:ext cx="381000" cy="3810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0" name="Right Arrow 29"/>
          <p:cNvSpPr/>
          <p:nvPr/>
        </p:nvSpPr>
        <p:spPr bwMode="auto">
          <a:xfrm>
            <a:off x="3505200" y="2895600"/>
            <a:ext cx="685800" cy="5334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1" name="Right Arrow 30"/>
          <p:cNvSpPr/>
          <p:nvPr/>
        </p:nvSpPr>
        <p:spPr bwMode="auto">
          <a:xfrm rot="5400000">
            <a:off x="1600200" y="4953000"/>
            <a:ext cx="381000" cy="3810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pic>
        <p:nvPicPr>
          <p:cNvPr id="1031" name="Picture 7"/>
          <p:cNvPicPr>
            <a:picLocks noChangeAspect="1" noChangeArrowheads="1"/>
          </p:cNvPicPr>
          <p:nvPr/>
        </p:nvPicPr>
        <p:blipFill>
          <a:blip r:embed="rId5" cstate="print"/>
          <a:srcRect/>
          <a:stretch>
            <a:fillRect/>
          </a:stretch>
        </p:blipFill>
        <p:spPr bwMode="auto">
          <a:xfrm>
            <a:off x="4953000" y="5181600"/>
            <a:ext cx="2562225" cy="6667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33" name="Rectangle 32"/>
          <p:cNvSpPr/>
          <p:nvPr/>
        </p:nvSpPr>
        <p:spPr bwMode="auto">
          <a:xfrm>
            <a:off x="4953000" y="5410200"/>
            <a:ext cx="381000" cy="2286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Tree>
  </p:cSld>
  <p:clrMapOvr>
    <a:masterClrMapping/>
  </p:clrMapOvr>
  <p:transition spd="med"/>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048000" y="990600"/>
            <a:ext cx="5854118" cy="4376738"/>
          </a:xfrm>
          <a:prstGeom prst="rect">
            <a:avLst/>
          </a:prstGeom>
          <a:noFill/>
          <a:ln w="9525">
            <a:noFill/>
            <a:miter lim="800000"/>
            <a:headEnd/>
            <a:tailEnd/>
          </a:ln>
        </p:spPr>
      </p:pic>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Helpful Tools – Xenu Link Sleuth</a:t>
            </a:r>
            <a:endParaRPr lang="en-US" sz="3000" dirty="0"/>
          </a:p>
        </p:txBody>
      </p:sp>
      <p:sp>
        <p:nvSpPr>
          <p:cNvPr id="16" name="Rounded Rectangle 15"/>
          <p:cNvSpPr/>
          <p:nvPr/>
        </p:nvSpPr>
        <p:spPr bwMode="auto">
          <a:xfrm>
            <a:off x="228600" y="990600"/>
            <a:ext cx="24384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1800" b="1" dirty="0" smtClean="0">
                <a:latin typeface="Calibri"/>
              </a:rPr>
              <a:t>Xenu Report Steps</a:t>
            </a:r>
          </a:p>
        </p:txBody>
      </p:sp>
      <p:sp>
        <p:nvSpPr>
          <p:cNvPr id="21" name="Rectangle 20"/>
          <p:cNvSpPr/>
          <p:nvPr/>
        </p:nvSpPr>
        <p:spPr bwMode="auto">
          <a:xfrm>
            <a:off x="228600" y="1981200"/>
            <a:ext cx="2438400" cy="381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marL="228600" indent="-228600" algn="ctr">
              <a:spcBef>
                <a:spcPct val="25000"/>
              </a:spcBef>
              <a:buFontTx/>
              <a:buAutoNum type="arabicPeriod"/>
            </a:pPr>
            <a:r>
              <a:rPr lang="en-US" sz="1200" dirty="0" smtClean="0">
                <a:solidFill>
                  <a:sysClr val="windowText" lastClr="000000"/>
                </a:solidFill>
                <a:cs typeface="Arial" pitchFamily="34" charset="0"/>
              </a:rPr>
              <a:t>Enter the Olay domain</a:t>
            </a:r>
          </a:p>
          <a:p>
            <a:pPr marL="228600" indent="-228600" algn="ctr">
              <a:spcBef>
                <a:spcPct val="25000"/>
              </a:spcBef>
            </a:pPr>
            <a:r>
              <a:rPr lang="en-US" sz="1200" dirty="0" smtClean="0">
                <a:solidFill>
                  <a:sysClr val="windowText" lastClr="000000"/>
                </a:solidFill>
                <a:cs typeface="Arial" pitchFamily="34" charset="0"/>
              </a:rPr>
              <a:t>(e.g., http://www.olay.com/)</a:t>
            </a:r>
            <a:endParaRPr lang="en-US" sz="1200" dirty="0" smtClean="0">
              <a:solidFill>
                <a:sysClr val="windowText" lastClr="000000"/>
              </a:solidFill>
            </a:endParaRPr>
          </a:p>
        </p:txBody>
      </p:sp>
      <p:sp>
        <p:nvSpPr>
          <p:cNvPr id="23" name="Rectangle 22"/>
          <p:cNvSpPr/>
          <p:nvPr/>
        </p:nvSpPr>
        <p:spPr bwMode="auto">
          <a:xfrm>
            <a:off x="4343400" y="2209800"/>
            <a:ext cx="3276600" cy="1524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8" name="Right Arrow 17"/>
          <p:cNvSpPr/>
          <p:nvPr/>
        </p:nvSpPr>
        <p:spPr bwMode="auto">
          <a:xfrm rot="5400000">
            <a:off x="1333500" y="1485900"/>
            <a:ext cx="304800" cy="3810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cxnSp>
        <p:nvCxnSpPr>
          <p:cNvPr id="29" name="Straight Arrow Connector 28"/>
          <p:cNvCxnSpPr>
            <a:stCxn id="21" idx="3"/>
            <a:endCxn id="23" idx="1"/>
          </p:cNvCxnSpPr>
          <p:nvPr/>
        </p:nvCxnSpPr>
        <p:spPr bwMode="auto">
          <a:xfrm>
            <a:off x="2667000" y="2171700"/>
            <a:ext cx="1676400" cy="114300"/>
          </a:xfrm>
          <a:prstGeom prst="straightConnector1">
            <a:avLst/>
          </a:prstGeom>
          <a:solidFill>
            <a:schemeClr val="bg1"/>
          </a:solidFill>
          <a:ln w="38100" cap="flat" cmpd="sng" algn="ctr">
            <a:solidFill>
              <a:srgbClr val="FD4817"/>
            </a:solidFill>
            <a:prstDash val="solid"/>
            <a:round/>
            <a:headEnd type="none" w="med" len="med"/>
            <a:tailEnd type="arrow"/>
          </a:ln>
          <a:effectLst/>
        </p:spPr>
      </p:cxnSp>
      <p:sp>
        <p:nvSpPr>
          <p:cNvPr id="30" name="Right Arrow 29"/>
          <p:cNvSpPr/>
          <p:nvPr/>
        </p:nvSpPr>
        <p:spPr bwMode="auto">
          <a:xfrm rot="5400000">
            <a:off x="1257300" y="2781300"/>
            <a:ext cx="381000" cy="457200"/>
          </a:xfrm>
          <a:prstGeom prst="rightArrow">
            <a:avLst>
              <a:gd name="adj1" fmla="val 50000"/>
              <a:gd name="adj2" fmla="val 67188"/>
            </a:avLst>
          </a:prstGeom>
          <a:ln w="12700">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solidFill>
                <a:srgbClr val="000000"/>
              </a:solidFill>
              <a:latin typeface="Arial" charset="0"/>
            </a:endParaRPr>
          </a:p>
        </p:txBody>
      </p:sp>
      <p:sp>
        <p:nvSpPr>
          <p:cNvPr id="31" name="Rectangle 30"/>
          <p:cNvSpPr/>
          <p:nvPr/>
        </p:nvSpPr>
        <p:spPr bwMode="auto">
          <a:xfrm>
            <a:off x="228600" y="3352800"/>
            <a:ext cx="2438400" cy="8382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pPr>
            <a:r>
              <a:rPr lang="en-US" sz="1200" dirty="0" smtClean="0">
                <a:solidFill>
                  <a:sysClr val="windowText" lastClr="000000"/>
                </a:solidFill>
                <a:cs typeface="Arial" pitchFamily="34" charset="0"/>
              </a:rPr>
              <a:t>2. OPTIONAL: Exclude any external links on the domain that Olay does not want included in the link report</a:t>
            </a:r>
          </a:p>
          <a:p>
            <a:pPr algn="ctr">
              <a:spcBef>
                <a:spcPct val="25000"/>
              </a:spcBef>
            </a:pPr>
            <a:r>
              <a:rPr lang="en-US" sz="1200" dirty="0" smtClean="0">
                <a:solidFill>
                  <a:sysClr val="windowText" lastClr="000000"/>
                </a:solidFill>
                <a:cs typeface="Arial" pitchFamily="34" charset="0"/>
              </a:rPr>
              <a:t>(e.g., www.bbb)</a:t>
            </a:r>
            <a:endParaRPr lang="en-US" sz="1200" dirty="0" smtClean="0">
              <a:solidFill>
                <a:sysClr val="windowText" lastClr="000000"/>
              </a:solidFill>
            </a:endParaRPr>
          </a:p>
        </p:txBody>
      </p:sp>
      <p:cxnSp>
        <p:nvCxnSpPr>
          <p:cNvPr id="32" name="Straight Arrow Connector 31"/>
          <p:cNvCxnSpPr>
            <a:stCxn id="31" idx="3"/>
          </p:cNvCxnSpPr>
          <p:nvPr/>
        </p:nvCxnSpPr>
        <p:spPr bwMode="auto">
          <a:xfrm>
            <a:off x="2667000" y="3771900"/>
            <a:ext cx="1676400" cy="190500"/>
          </a:xfrm>
          <a:prstGeom prst="straightConnector1">
            <a:avLst/>
          </a:prstGeom>
          <a:solidFill>
            <a:schemeClr val="bg1"/>
          </a:solidFill>
          <a:ln w="38100" cap="flat" cmpd="sng" algn="ctr">
            <a:solidFill>
              <a:srgbClr val="FD4817"/>
            </a:solidFill>
            <a:prstDash val="solid"/>
            <a:round/>
            <a:headEnd type="none" w="med" len="med"/>
            <a:tailEnd type="arrow"/>
          </a:ln>
          <a:effectLst/>
        </p:spPr>
      </p:cxnSp>
      <p:sp>
        <p:nvSpPr>
          <p:cNvPr id="34" name="Rectangle 33"/>
          <p:cNvSpPr/>
          <p:nvPr/>
        </p:nvSpPr>
        <p:spPr bwMode="auto">
          <a:xfrm>
            <a:off x="4419600" y="3657600"/>
            <a:ext cx="3200400" cy="6096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37" name="Rectangle 36"/>
          <p:cNvSpPr/>
          <p:nvPr/>
        </p:nvSpPr>
        <p:spPr bwMode="auto">
          <a:xfrm>
            <a:off x="228600" y="4419600"/>
            <a:ext cx="2438400" cy="381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pPr>
            <a:r>
              <a:rPr lang="en-US" sz="1200" dirty="0" smtClean="0">
                <a:solidFill>
                  <a:sysClr val="windowText" lastClr="000000"/>
                </a:solidFill>
                <a:cs typeface="Arial" pitchFamily="34" charset="0"/>
              </a:rPr>
              <a:t>3. Click OK to run the report</a:t>
            </a:r>
            <a:endParaRPr lang="en-US" sz="1200" b="1" i="1" dirty="0" smtClean="0">
              <a:solidFill>
                <a:sysClr val="windowText" lastClr="000000"/>
              </a:solidFill>
              <a:latin typeface="Arial" charset="0"/>
            </a:endParaRPr>
          </a:p>
        </p:txBody>
      </p:sp>
      <p:cxnSp>
        <p:nvCxnSpPr>
          <p:cNvPr id="43" name="Straight Arrow Connector 42"/>
          <p:cNvCxnSpPr/>
          <p:nvPr/>
        </p:nvCxnSpPr>
        <p:spPr bwMode="auto">
          <a:xfrm>
            <a:off x="2667000" y="4572000"/>
            <a:ext cx="2743200" cy="0"/>
          </a:xfrm>
          <a:prstGeom prst="straightConnector1">
            <a:avLst/>
          </a:prstGeom>
          <a:solidFill>
            <a:schemeClr val="bg1"/>
          </a:solidFill>
          <a:ln w="38100" cap="flat" cmpd="sng" algn="ctr">
            <a:solidFill>
              <a:srgbClr val="FD4817"/>
            </a:solidFill>
            <a:prstDash val="solid"/>
            <a:round/>
            <a:headEnd type="none" w="med" len="med"/>
            <a:tailEnd type="arrow"/>
          </a:ln>
          <a:effectLst/>
        </p:spPr>
      </p:cxnSp>
      <p:sp>
        <p:nvSpPr>
          <p:cNvPr id="45" name="Rectangle 44"/>
          <p:cNvSpPr/>
          <p:nvPr/>
        </p:nvSpPr>
        <p:spPr bwMode="auto">
          <a:xfrm>
            <a:off x="5410200" y="4419600"/>
            <a:ext cx="533400" cy="2286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9" name="Rectangle 18"/>
          <p:cNvSpPr/>
          <p:nvPr/>
        </p:nvSpPr>
        <p:spPr bwMode="auto">
          <a:xfrm>
            <a:off x="152400" y="5257800"/>
            <a:ext cx="8610600"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91440" rIns="91440" bIns="91440" numCol="1" rtlCol="0" anchor="t" anchorCtr="0" compatLnSpc="1">
            <a:prstTxWarp prst="textNoShape">
              <a:avLst/>
            </a:prstTxWarp>
          </a:bodyPr>
          <a:lstStyle/>
          <a:p>
            <a:pPr>
              <a:spcBef>
                <a:spcPct val="25000"/>
              </a:spcBef>
            </a:pPr>
            <a:r>
              <a:rPr lang="en-US" sz="1200" dirty="0" smtClean="0">
                <a:solidFill>
                  <a:sysClr val="windowText" lastClr="000000"/>
                </a:solidFill>
                <a:cs typeface="Arial" pitchFamily="34" charset="0"/>
              </a:rPr>
              <a:t>4. When the report is finished running, click ok and the report will be exported into a web page.</a:t>
            </a:r>
          </a:p>
          <a:p>
            <a:pPr>
              <a:spcBef>
                <a:spcPct val="25000"/>
              </a:spcBef>
            </a:pPr>
            <a:r>
              <a:rPr lang="en-US" sz="1200" dirty="0" smtClean="0">
                <a:solidFill>
                  <a:sysClr val="windowText" lastClr="000000"/>
                </a:solidFill>
                <a:cs typeface="Arial" pitchFamily="34" charset="0"/>
              </a:rPr>
              <a:t>5. Copy the entire report and paste it into a new excel document.</a:t>
            </a:r>
          </a:p>
          <a:p>
            <a:pPr>
              <a:spcBef>
                <a:spcPct val="25000"/>
              </a:spcBef>
            </a:pPr>
            <a:r>
              <a:rPr lang="en-US" sz="1200" dirty="0" smtClean="0">
                <a:solidFill>
                  <a:sysClr val="windowText" lastClr="000000"/>
                </a:solidFill>
                <a:cs typeface="Arial" pitchFamily="34" charset="0"/>
              </a:rPr>
              <a:t>6. The Broken URLs, Redirected URLs and Sitemap Submission URLs will be called out before the links appear in the section.</a:t>
            </a:r>
          </a:p>
          <a:p>
            <a:pPr>
              <a:spcBef>
                <a:spcPct val="25000"/>
              </a:spcBef>
            </a:pPr>
            <a:endParaRPr lang="en-US" sz="1200" dirty="0" smtClean="0">
              <a:solidFill>
                <a:sysClr val="windowText" lastClr="000000"/>
              </a:solidFill>
              <a:latin typeface="Arial" charset="0"/>
            </a:endParaRPr>
          </a:p>
        </p:txBody>
      </p:sp>
    </p:spTree>
  </p:cSld>
  <p:clrMapOvr>
    <a:masterClrMapping/>
  </p:clrMapOvr>
  <p:transition spd="med"/>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Olay Helpful Tools</a:t>
            </a:r>
            <a:endParaRPr lang="en-US" dirty="0"/>
          </a:p>
        </p:txBody>
      </p:sp>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303</a:t>
            </a:fld>
            <a:endParaRPr lang="en-US" dirty="0">
              <a:solidFill>
                <a:srgbClr val="002C69"/>
              </a:solidFill>
            </a:endParaRPr>
          </a:p>
        </p:txBody>
      </p:sp>
      <p:sp>
        <p:nvSpPr>
          <p:cNvPr id="5" name="Rounded Rectangle 4"/>
          <p:cNvSpPr/>
          <p:nvPr/>
        </p:nvSpPr>
        <p:spPr bwMode="auto">
          <a:xfrm>
            <a:off x="2286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WebMaster Tools</a:t>
            </a:r>
          </a:p>
        </p:txBody>
      </p:sp>
      <p:sp>
        <p:nvSpPr>
          <p:cNvPr id="7" name="TextBox 6"/>
          <p:cNvSpPr txBox="1"/>
          <p:nvPr/>
        </p:nvSpPr>
        <p:spPr>
          <a:xfrm>
            <a:off x="228600" y="1143000"/>
            <a:ext cx="8305800" cy="830997"/>
          </a:xfrm>
          <a:prstGeom prst="rect">
            <a:avLst/>
          </a:prstGeom>
          <a:noFill/>
        </p:spPr>
        <p:txBody>
          <a:bodyPr wrap="square" rtlCol="0">
            <a:spAutoFit/>
          </a:bodyPr>
          <a:lstStyle/>
          <a:p>
            <a:r>
              <a:rPr lang="en-US" sz="1600" dirty="0" smtClean="0">
                <a:latin typeface="+mn-lt"/>
              </a:rPr>
              <a:t>Google WebMaster Tools provides detailed reports for organic visibility in Google, insight into the website performance, and suggestions for improving organic performance. Below is a list of the information WebMaster Tools provides:</a:t>
            </a:r>
          </a:p>
        </p:txBody>
      </p:sp>
      <p:sp>
        <p:nvSpPr>
          <p:cNvPr id="8" name="TextBox 7"/>
          <p:cNvSpPr txBox="1"/>
          <p:nvPr/>
        </p:nvSpPr>
        <p:spPr>
          <a:xfrm>
            <a:off x="609600" y="2362200"/>
            <a:ext cx="8534400" cy="2831544"/>
          </a:xfrm>
          <a:prstGeom prst="rect">
            <a:avLst/>
          </a:prstGeom>
          <a:noFill/>
        </p:spPr>
        <p:txBody>
          <a:bodyPr wrap="square" rtlCol="0">
            <a:spAutoFit/>
          </a:bodyPr>
          <a:lstStyle/>
          <a:p>
            <a:pPr lvl="0">
              <a:buFont typeface="Arial" pitchFamily="34" charset="0"/>
              <a:buChar char="•"/>
            </a:pPr>
            <a:r>
              <a:rPr lang="en-US" dirty="0" smtClean="0">
                <a:latin typeface="+mn-lt"/>
              </a:rPr>
              <a:t>  Top search queries, in Google, with impression and click data – can be filtered by country and date</a:t>
            </a:r>
          </a:p>
          <a:p>
            <a:pPr lvl="0">
              <a:buFont typeface="Arial" pitchFamily="34" charset="0"/>
              <a:buChar char="•"/>
            </a:pPr>
            <a:endParaRPr lang="en-US" sz="600" dirty="0" smtClean="0">
              <a:latin typeface="+mn-lt"/>
            </a:endParaRPr>
          </a:p>
          <a:p>
            <a:pPr lvl="0">
              <a:buFont typeface="Arial" pitchFamily="34" charset="0"/>
              <a:buChar char="•"/>
            </a:pPr>
            <a:r>
              <a:rPr lang="en-US" dirty="0" smtClean="0">
                <a:latin typeface="+mn-lt"/>
              </a:rPr>
              <a:t>  A list of internal and external links</a:t>
            </a:r>
          </a:p>
          <a:p>
            <a:pPr lvl="0">
              <a:buFont typeface="Arial" pitchFamily="34" charset="0"/>
              <a:buChar char="•"/>
            </a:pPr>
            <a:endParaRPr lang="en-US" sz="600" dirty="0" smtClean="0">
              <a:latin typeface="+mn-lt"/>
            </a:endParaRPr>
          </a:p>
          <a:p>
            <a:pPr lvl="0">
              <a:buFont typeface="Arial" pitchFamily="34" charset="0"/>
              <a:buChar char="•"/>
            </a:pPr>
            <a:r>
              <a:rPr lang="en-US" dirty="0" smtClean="0">
                <a:latin typeface="+mn-lt"/>
              </a:rPr>
              <a:t>  Spider crawling errors and crawler stats from the last 90 days:</a:t>
            </a:r>
          </a:p>
          <a:p>
            <a:pPr lvl="1">
              <a:buFont typeface="Arial" pitchFamily="34" charset="0"/>
              <a:buChar char="•"/>
            </a:pPr>
            <a:r>
              <a:rPr lang="en-US" dirty="0" smtClean="0">
                <a:latin typeface="+mn-lt"/>
              </a:rPr>
              <a:t> Pages crawled per day</a:t>
            </a:r>
          </a:p>
          <a:p>
            <a:pPr lvl="1">
              <a:buFont typeface="Arial" pitchFamily="34" charset="0"/>
              <a:buChar char="•"/>
            </a:pPr>
            <a:r>
              <a:rPr lang="en-US" dirty="0" smtClean="0">
                <a:latin typeface="+mn-lt"/>
              </a:rPr>
              <a:t> Kilobytes downloaded per day</a:t>
            </a:r>
          </a:p>
          <a:p>
            <a:pPr lvl="1">
              <a:buFont typeface="Arial" pitchFamily="34" charset="0"/>
              <a:buChar char="•"/>
            </a:pPr>
            <a:r>
              <a:rPr lang="en-US" dirty="0" smtClean="0">
                <a:latin typeface="+mn-lt"/>
              </a:rPr>
              <a:t> Time spend downloading a page</a:t>
            </a:r>
          </a:p>
          <a:p>
            <a:pPr lvl="1">
              <a:buFont typeface="Arial" pitchFamily="34" charset="0"/>
              <a:buChar char="•"/>
            </a:pPr>
            <a:endParaRPr lang="en-US" sz="600" dirty="0" smtClean="0">
              <a:latin typeface="+mn-lt"/>
            </a:endParaRPr>
          </a:p>
          <a:p>
            <a:pPr lvl="0">
              <a:buFont typeface="Arial" pitchFamily="34" charset="0"/>
              <a:buChar char="•"/>
            </a:pPr>
            <a:r>
              <a:rPr lang="en-US" dirty="0" smtClean="0">
                <a:latin typeface="+mn-lt"/>
              </a:rPr>
              <a:t>  The most common keywords Google found when crawling the Olay Website and recommendations for including these keywords within the content.</a:t>
            </a:r>
          </a:p>
          <a:p>
            <a:pPr lvl="0">
              <a:buFont typeface="Arial" pitchFamily="34" charset="0"/>
              <a:buChar char="•"/>
            </a:pPr>
            <a:endParaRPr lang="en-US" sz="600" dirty="0" smtClean="0">
              <a:latin typeface="+mn-lt"/>
            </a:endParaRPr>
          </a:p>
          <a:p>
            <a:pPr lvl="0">
              <a:buFont typeface="Arial" pitchFamily="34" charset="0"/>
              <a:buChar char="•"/>
            </a:pPr>
            <a:r>
              <a:rPr lang="en-US" dirty="0" smtClean="0">
                <a:latin typeface="+mn-lt"/>
              </a:rPr>
              <a:t>  Ability to submit an XML sitemap to provide Google with a map to crawling the Olay Web pages that should be indexed by Google</a:t>
            </a:r>
          </a:p>
          <a:p>
            <a:endParaRPr lang="en-US" dirty="0" smtClean="0">
              <a:latin typeface="+mn-lt"/>
            </a:endParaRPr>
          </a:p>
        </p:txBody>
      </p:sp>
    </p:spTree>
  </p:cSld>
  <p:clrMapOvr>
    <a:masterClrMapping/>
  </p:clrMapOvr>
  <p:transition spd="med"/>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Olay Helpful Tools</a:t>
            </a:r>
            <a:endParaRPr lang="en-US" dirty="0"/>
          </a:p>
        </p:txBody>
      </p:sp>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304</a:t>
            </a:fld>
            <a:endParaRPr lang="en-US" dirty="0">
              <a:solidFill>
                <a:srgbClr val="002C69"/>
              </a:solidFill>
            </a:endParaRPr>
          </a:p>
        </p:txBody>
      </p:sp>
      <p:sp>
        <p:nvSpPr>
          <p:cNvPr id="5" name="Rounded Rectangle 4"/>
          <p:cNvSpPr/>
          <p:nvPr/>
        </p:nvSpPr>
        <p:spPr bwMode="auto">
          <a:xfrm>
            <a:off x="2286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WebMaster Tools – cont’d</a:t>
            </a:r>
          </a:p>
        </p:txBody>
      </p:sp>
      <p:sp>
        <p:nvSpPr>
          <p:cNvPr id="8" name="TextBox 7"/>
          <p:cNvSpPr txBox="1"/>
          <p:nvPr/>
        </p:nvSpPr>
        <p:spPr>
          <a:xfrm>
            <a:off x="304800" y="1295400"/>
            <a:ext cx="8534400" cy="1169551"/>
          </a:xfrm>
          <a:prstGeom prst="rect">
            <a:avLst/>
          </a:prstGeom>
          <a:noFill/>
        </p:spPr>
        <p:txBody>
          <a:bodyPr wrap="square" rtlCol="0">
            <a:spAutoFit/>
          </a:bodyPr>
          <a:lstStyle/>
          <a:p>
            <a:pPr lvl="0">
              <a:buFont typeface="Arial" pitchFamily="34" charset="0"/>
              <a:buChar char="•"/>
            </a:pPr>
            <a:r>
              <a:rPr lang="en-US" dirty="0" smtClean="0">
                <a:latin typeface="+mn-lt"/>
              </a:rPr>
              <a:t> The naming convention Google uses for Olay Paid Search Sitelinks as well as the ability to remove </a:t>
            </a:r>
            <a:r>
              <a:rPr lang="en-US" dirty="0" err="1" smtClean="0">
                <a:latin typeface="+mn-lt"/>
              </a:rPr>
              <a:t>Sitelink</a:t>
            </a:r>
            <a:r>
              <a:rPr lang="en-US" dirty="0" smtClean="0">
                <a:latin typeface="+mn-lt"/>
              </a:rPr>
              <a:t> Names that Olay does not want to appear in search results</a:t>
            </a:r>
          </a:p>
          <a:p>
            <a:pPr lvl="1"/>
            <a:endParaRPr lang="en-US" sz="1200" dirty="0" smtClean="0">
              <a:latin typeface="+mn-lt"/>
            </a:endParaRPr>
          </a:p>
          <a:p>
            <a:pPr lvl="1">
              <a:buFont typeface="Arial" pitchFamily="34" charset="0"/>
              <a:buChar char="•"/>
            </a:pPr>
            <a:r>
              <a:rPr lang="en-US" dirty="0" smtClean="0">
                <a:latin typeface="+mn-lt"/>
              </a:rPr>
              <a:t> </a:t>
            </a:r>
            <a:r>
              <a:rPr lang="en-US" b="1" dirty="0" smtClean="0">
                <a:latin typeface="+mn-lt"/>
              </a:rPr>
              <a:t>Example of Olay Sitelinks:</a:t>
            </a:r>
          </a:p>
          <a:p>
            <a:endParaRPr lang="en-US" dirty="0" smtClean="0">
              <a:latin typeface="+mn-lt"/>
            </a:endParaRPr>
          </a:p>
        </p:txBody>
      </p:sp>
      <p:pic>
        <p:nvPicPr>
          <p:cNvPr id="5122" name="Picture 2"/>
          <p:cNvPicPr>
            <a:picLocks noChangeAspect="1" noChangeArrowheads="1"/>
          </p:cNvPicPr>
          <p:nvPr/>
        </p:nvPicPr>
        <p:blipFill>
          <a:blip r:embed="rId2" cstate="print"/>
          <a:srcRect/>
          <a:stretch>
            <a:fillRect/>
          </a:stretch>
        </p:blipFill>
        <p:spPr bwMode="auto">
          <a:xfrm>
            <a:off x="914400" y="2209800"/>
            <a:ext cx="7296150" cy="1438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bwMode="auto">
          <a:xfrm>
            <a:off x="2438400" y="3200400"/>
            <a:ext cx="3352800" cy="381000"/>
          </a:xfrm>
          <a:prstGeom prst="rect">
            <a:avLst/>
          </a:prstGeom>
          <a:noFill/>
          <a:ln w="38100" cap="flat" cmpd="sng" algn="ctr">
            <a:solidFill>
              <a:srgbClr val="FD4817"/>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smtClean="0">
              <a:latin typeface="Arial" charset="0"/>
            </a:endParaRPr>
          </a:p>
        </p:txBody>
      </p:sp>
      <p:sp>
        <p:nvSpPr>
          <p:cNvPr id="10" name="TextBox 9"/>
          <p:cNvSpPr txBox="1"/>
          <p:nvPr/>
        </p:nvSpPr>
        <p:spPr>
          <a:xfrm>
            <a:off x="457200" y="3733800"/>
            <a:ext cx="8458200" cy="2462213"/>
          </a:xfrm>
          <a:prstGeom prst="rect">
            <a:avLst/>
          </a:prstGeom>
          <a:noFill/>
        </p:spPr>
        <p:txBody>
          <a:bodyPr wrap="square" rtlCol="0">
            <a:spAutoFit/>
          </a:bodyPr>
          <a:lstStyle/>
          <a:p>
            <a:pPr lvl="0">
              <a:buFont typeface="Arial" pitchFamily="34" charset="0"/>
              <a:buChar char="•"/>
            </a:pPr>
            <a:r>
              <a:rPr lang="en-US" dirty="0" smtClean="0">
                <a:latin typeface="+mn-lt"/>
              </a:rPr>
              <a:t> Malware detection</a:t>
            </a:r>
          </a:p>
          <a:p>
            <a:pPr>
              <a:buFont typeface="Arial" pitchFamily="34" charset="0"/>
              <a:buChar char="•"/>
            </a:pPr>
            <a:r>
              <a:rPr lang="en-US" dirty="0" smtClean="0">
                <a:latin typeface="+mn-lt"/>
              </a:rPr>
              <a:t> Ability to inform Google if you move your site to a new domain</a:t>
            </a:r>
          </a:p>
          <a:p>
            <a:pPr lvl="1">
              <a:buFont typeface="Arial" pitchFamily="34" charset="0"/>
              <a:buChar char="•"/>
            </a:pPr>
            <a:r>
              <a:rPr lang="en-US" dirty="0" smtClean="0">
                <a:latin typeface="+mn-lt"/>
              </a:rPr>
              <a:t>Help Google index faster for a smoother transition for spiders and users.</a:t>
            </a:r>
          </a:p>
          <a:p>
            <a:pPr lvl="0">
              <a:buFont typeface="Arial" pitchFamily="34" charset="0"/>
              <a:buChar char="•"/>
            </a:pPr>
            <a:r>
              <a:rPr lang="en-US" dirty="0" smtClean="0">
                <a:latin typeface="+mn-lt"/>
              </a:rPr>
              <a:t> HTML suggestions </a:t>
            </a:r>
          </a:p>
          <a:p>
            <a:pPr lvl="1">
              <a:buFont typeface="Arial" pitchFamily="34" charset="0"/>
              <a:buChar char="•"/>
            </a:pPr>
            <a:r>
              <a:rPr lang="en-US" dirty="0" smtClean="0">
                <a:latin typeface="+mn-lt"/>
              </a:rPr>
              <a:t> Suggestions to fixing issues found in the crawling errors</a:t>
            </a:r>
          </a:p>
          <a:p>
            <a:pPr lvl="0">
              <a:buFont typeface="Arial" pitchFamily="34" charset="0"/>
              <a:buChar char="•"/>
            </a:pPr>
            <a:r>
              <a:rPr lang="en-US" dirty="0" smtClean="0">
                <a:latin typeface="+mn-lt"/>
              </a:rPr>
              <a:t> Ability to see your site exactly how a </a:t>
            </a:r>
            <a:r>
              <a:rPr lang="en-US" dirty="0" err="1" smtClean="0">
                <a:latin typeface="+mn-lt"/>
              </a:rPr>
              <a:t>Googlebot</a:t>
            </a:r>
            <a:r>
              <a:rPr lang="en-US" dirty="0" smtClean="0">
                <a:latin typeface="+mn-lt"/>
              </a:rPr>
              <a:t> sees it.</a:t>
            </a:r>
          </a:p>
          <a:p>
            <a:pPr lvl="0">
              <a:buFont typeface="Arial" pitchFamily="34" charset="0"/>
              <a:buChar char="•"/>
            </a:pPr>
            <a:r>
              <a:rPr lang="en-US" dirty="0" smtClean="0">
                <a:latin typeface="+mn-lt"/>
              </a:rPr>
              <a:t> Site Performance data – site statistics:</a:t>
            </a:r>
          </a:p>
          <a:p>
            <a:pPr lvl="1">
              <a:buFont typeface="Arial" pitchFamily="34" charset="0"/>
              <a:buChar char="•"/>
            </a:pPr>
            <a:r>
              <a:rPr lang="en-US" dirty="0" smtClean="0">
                <a:latin typeface="+mn-lt"/>
              </a:rPr>
              <a:t> Load time – in comparison to other websites</a:t>
            </a:r>
          </a:p>
          <a:p>
            <a:pPr lvl="2">
              <a:buFont typeface="Arial" pitchFamily="34" charset="0"/>
              <a:buChar char="•"/>
            </a:pPr>
            <a:r>
              <a:rPr lang="en-US" dirty="0" smtClean="0">
                <a:latin typeface="+mn-lt"/>
              </a:rPr>
              <a:t> Individual page load times</a:t>
            </a:r>
          </a:p>
          <a:p>
            <a:pPr lvl="1">
              <a:buFont typeface="Arial" pitchFamily="34" charset="0"/>
              <a:buChar char="•"/>
            </a:pPr>
            <a:r>
              <a:rPr lang="en-US" dirty="0" smtClean="0">
                <a:latin typeface="+mn-lt"/>
              </a:rPr>
              <a:t> Page speed suggestions with example pages and optimization recommendations</a:t>
            </a:r>
          </a:p>
          <a:p>
            <a:endParaRPr lang="en-US" dirty="0" smtClean="0">
              <a:latin typeface="+mn-lt"/>
            </a:endParaRPr>
          </a:p>
        </p:txBody>
      </p:sp>
    </p:spTree>
  </p:cSld>
  <p:clrMapOvr>
    <a:masterClrMapping/>
  </p:clrMapOvr>
  <p:transition spd="med"/>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Olay Helpful Tools</a:t>
            </a:r>
            <a:endParaRPr lang="en-US" dirty="0"/>
          </a:p>
        </p:txBody>
      </p:sp>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305</a:t>
            </a:fld>
            <a:endParaRPr lang="en-US" dirty="0">
              <a:solidFill>
                <a:srgbClr val="002C69"/>
              </a:solidFill>
            </a:endParaRPr>
          </a:p>
        </p:txBody>
      </p:sp>
      <p:sp>
        <p:nvSpPr>
          <p:cNvPr id="5" name="Rounded Rectangle 4"/>
          <p:cNvSpPr/>
          <p:nvPr/>
        </p:nvSpPr>
        <p:spPr bwMode="auto">
          <a:xfrm>
            <a:off x="2286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Google WebMaster Tools – cont’d</a:t>
            </a:r>
          </a:p>
        </p:txBody>
      </p:sp>
      <p:sp>
        <p:nvSpPr>
          <p:cNvPr id="8" name="TextBox 7"/>
          <p:cNvSpPr txBox="1"/>
          <p:nvPr/>
        </p:nvSpPr>
        <p:spPr>
          <a:xfrm>
            <a:off x="304800" y="1295401"/>
            <a:ext cx="8534400" cy="307777"/>
          </a:xfrm>
          <a:prstGeom prst="rect">
            <a:avLst/>
          </a:prstGeom>
          <a:noFill/>
        </p:spPr>
        <p:txBody>
          <a:bodyPr wrap="square" rtlCol="0">
            <a:spAutoFit/>
          </a:bodyPr>
          <a:lstStyle/>
          <a:p>
            <a:pPr lvl="0">
              <a:buFont typeface="Arial" pitchFamily="34" charset="0"/>
              <a:buChar char="•"/>
            </a:pPr>
            <a:r>
              <a:rPr lang="en-US" dirty="0" smtClean="0">
                <a:latin typeface="+mn-lt"/>
              </a:rPr>
              <a:t> The ability to target each Olay country Website to geographic locations:</a:t>
            </a:r>
          </a:p>
        </p:txBody>
      </p:sp>
      <p:pic>
        <p:nvPicPr>
          <p:cNvPr id="5123" name="Picture 3"/>
          <p:cNvPicPr>
            <a:picLocks noChangeAspect="1" noChangeArrowheads="1"/>
          </p:cNvPicPr>
          <p:nvPr/>
        </p:nvPicPr>
        <p:blipFill>
          <a:blip r:embed="rId2" cstate="print"/>
          <a:srcRect/>
          <a:stretch>
            <a:fillRect/>
          </a:stretch>
        </p:blipFill>
        <p:spPr bwMode="auto">
          <a:xfrm>
            <a:off x="1066800" y="1828800"/>
            <a:ext cx="6643206" cy="37719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Analyzing search Metrics</a:t>
            </a:r>
            <a:br>
              <a:rPr lang="en-US" dirty="0" smtClean="0"/>
            </a:br>
            <a:r>
              <a:rPr lang="en-US" dirty="0" smtClean="0"/>
              <a:t>Paid &amp; Organic</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307</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Search Metrics?</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is responsible for understanding what search metrics are important to the paid and organic search campaigns, what tools to use/where to look, how to monitor and analyze, and how to improve of each search metric for Olay paid and organic search campaign success.</a:t>
            </a:r>
          </a:p>
          <a:p>
            <a:pPr marL="0" indent="0">
              <a:spcBef>
                <a:spcPts val="0"/>
              </a:spcBef>
            </a:pPr>
            <a:endParaRPr lang="en-US" sz="600" b="1" dirty="0" smtClean="0"/>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each search metric and how they affect the success of the Olay paid and organic search campaigns.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81000" y="2514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Search Metrics</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Organic Search Metrics</a:t>
            </a:r>
            <a:r>
              <a:rPr lang="en-US" sz="1400" dirty="0" smtClean="0">
                <a:latin typeface="+mn-lt"/>
              </a:rPr>
              <a:t>: How to analyze &amp; ways to improve organic traffic and quality of visitor metrics.</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Organic Search Metrics</a:t>
            </a:r>
            <a:r>
              <a:rPr lang="en-US" sz="1400" dirty="0" smtClean="0">
                <a:latin typeface="+mn-lt"/>
              </a:rPr>
              <a:t>:</a:t>
            </a:r>
            <a:r>
              <a:rPr lang="en-US" sz="1800" b="1" dirty="0" smtClean="0">
                <a:latin typeface="+mn-lt"/>
              </a:rPr>
              <a:t> </a:t>
            </a:r>
            <a:r>
              <a:rPr lang="en-US" sz="1400" dirty="0" smtClean="0">
                <a:latin typeface="+mn-lt"/>
              </a:rPr>
              <a:t>How to analyze &amp; ways to improve SearchMart organic rankings.</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Paid Search Metrics - Daily</a:t>
            </a:r>
            <a:r>
              <a:rPr lang="en-US" sz="1400" dirty="0" smtClean="0"/>
              <a:t>: How to analyze &amp; ways to improve CTR, CPC, and average position .</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Paid Search Metrics</a:t>
            </a:r>
            <a:r>
              <a:rPr lang="en-US" sz="1400" dirty="0" smtClean="0"/>
              <a:t>: How to analyze &amp; ways to improve share of shelf and quality of visitor metrics.</a:t>
            </a:r>
            <a:endParaRPr lang="en-US" sz="1800" b="1" dirty="0" smtClean="0"/>
          </a:p>
          <a:p>
            <a:pPr marL="0" indent="0">
              <a:spcBef>
                <a:spcPts val="0"/>
              </a:spcBef>
            </a:pPr>
            <a:endParaRPr lang="en-US" sz="6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309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Organic Search Metrics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What Metrics to Look At</a:t>
            </a:r>
          </a:p>
        </p:txBody>
      </p:sp>
      <p:sp>
        <p:nvSpPr>
          <p:cNvPr id="11" name="Content Placeholder 2"/>
          <p:cNvSpPr>
            <a:spLocks noGrp="1"/>
          </p:cNvSpPr>
          <p:nvPr>
            <p:ph idx="1"/>
          </p:nvPr>
        </p:nvSpPr>
        <p:spPr>
          <a:xfrm>
            <a:off x="381000" y="1066800"/>
            <a:ext cx="8229600" cy="4876800"/>
          </a:xfrm>
        </p:spPr>
        <p:txBody>
          <a:bodyPr/>
          <a:lstStyle/>
          <a:p>
            <a:pPr marL="63500" lvl="1" indent="0">
              <a:spcBef>
                <a:spcPts val="0"/>
              </a:spcBef>
              <a:buFont typeface="Arial" pitchFamily="34" charset="0"/>
              <a:buChar char="•"/>
            </a:pPr>
            <a:r>
              <a:rPr lang="en-US" sz="1400" b="1" dirty="0" smtClean="0">
                <a:solidFill>
                  <a:schemeClr val="tx1"/>
                </a:solidFill>
                <a:latin typeface="+mn-lt"/>
                <a:cs typeface="Arial" pitchFamily="34" charset="0"/>
              </a:rPr>
              <a:t> </a:t>
            </a:r>
            <a:r>
              <a:rPr lang="en-US" sz="1600" b="1" dirty="0" smtClean="0">
                <a:solidFill>
                  <a:schemeClr val="tx1"/>
                </a:solidFill>
                <a:latin typeface="+mn-lt"/>
                <a:cs typeface="Arial" pitchFamily="34" charset="0"/>
              </a:rPr>
              <a:t>Organic Traffic </a:t>
            </a:r>
            <a:r>
              <a:rPr lang="en-US" sz="1400" b="1" dirty="0" smtClean="0">
                <a:solidFill>
                  <a:schemeClr val="tx1"/>
                </a:solidFill>
                <a:latin typeface="+mn-lt"/>
                <a:cs typeface="Arial" pitchFamily="34" charset="0"/>
              </a:rPr>
              <a:t>(Google Analytics)</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Total traffic to Olay.com that arrives through organic search</a:t>
            </a:r>
          </a:p>
          <a:p>
            <a:pPr marL="863600" lvl="3"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b="1" dirty="0" smtClean="0">
                <a:solidFill>
                  <a:schemeClr val="tx1"/>
                </a:solidFill>
                <a:latin typeface="+mn-lt"/>
                <a:cs typeface="Arial" pitchFamily="34" charset="0"/>
              </a:rPr>
              <a:t>Why Important: </a:t>
            </a:r>
            <a:r>
              <a:rPr lang="en-US" sz="1200" dirty="0" smtClean="0">
                <a:solidFill>
                  <a:schemeClr val="tx1"/>
                </a:solidFill>
                <a:latin typeface="+mn-lt"/>
                <a:cs typeface="Arial" pitchFamily="34" charset="0"/>
              </a:rPr>
              <a:t>To track monthly in order to measure effectiveness of SEO campaign</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latin typeface="+mn-lt"/>
                <a:cs typeface="Arial" pitchFamily="34" charset="0"/>
              </a:rPr>
              <a:t>Ways to Improve: </a:t>
            </a:r>
            <a:r>
              <a:rPr lang="en-US" sz="1200" dirty="0" smtClean="0">
                <a:solidFill>
                  <a:schemeClr val="tx1"/>
                </a:solidFill>
                <a:latin typeface="+mn-lt"/>
                <a:cs typeface="Arial" pitchFamily="34" charset="0"/>
              </a:rPr>
              <a:t>Look at gold keyword and PLP weaknesses and determine:</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Gold keyword relevancy to the content – Consider mapping a new keyword or PLP if it is no longer relevant.</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Content support of the gold keyword – Consider </a:t>
            </a:r>
            <a:r>
              <a:rPr lang="en-US" sz="1200" dirty="0" smtClean="0">
                <a:solidFill>
                  <a:schemeClr val="tx1"/>
                </a:solidFill>
                <a:cs typeface="Arial" pitchFamily="34" charset="0"/>
              </a:rPr>
              <a:t>building out content if it doesn’t support the gold keyword.</a:t>
            </a:r>
            <a:endParaRPr lang="en-US" sz="1200" dirty="0" smtClean="0">
              <a:solidFill>
                <a:schemeClr val="tx1"/>
              </a:solidFill>
              <a:latin typeface="+mn-lt"/>
              <a:cs typeface="Arial" pitchFamily="34" charset="0"/>
            </a:endParaRP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Gold Keyword PLP optimization so far – Consider further optimizations of the PLP.</a:t>
            </a:r>
          </a:p>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a:p>
            <a:pPr marL="63500" lvl="1" indent="0">
              <a:spcBef>
                <a:spcPts val="0"/>
              </a:spcBef>
              <a:buFont typeface="Arial" pitchFamily="34" charset="0"/>
              <a:buChar char="•"/>
            </a:pPr>
            <a:r>
              <a:rPr lang="en-US" sz="1600" b="1" dirty="0" smtClean="0">
                <a:solidFill>
                  <a:schemeClr val="tx1"/>
                </a:solidFill>
                <a:latin typeface="+mn-lt"/>
                <a:cs typeface="Arial" pitchFamily="34" charset="0"/>
              </a:rPr>
              <a:t> </a:t>
            </a:r>
            <a:r>
              <a:rPr lang="en-US" sz="1600" b="1" dirty="0" smtClean="0">
                <a:solidFill>
                  <a:schemeClr val="tx1"/>
                </a:solidFill>
                <a:cs typeface="Arial" pitchFamily="34" charset="0"/>
              </a:rPr>
              <a:t>Bounce Rate </a:t>
            </a:r>
            <a:r>
              <a:rPr lang="en-US" sz="1400" b="1" dirty="0" smtClean="0">
                <a:solidFill>
                  <a:schemeClr val="tx1"/>
                </a:solidFill>
                <a:cs typeface="Arial" pitchFamily="34" charset="0"/>
              </a:rPr>
              <a:t>(Google Analytics)</a:t>
            </a:r>
          </a:p>
          <a:p>
            <a:pPr marL="457200" lvl="2" indent="0">
              <a:spcBef>
                <a:spcPts val="0"/>
              </a:spcBef>
              <a:buFont typeface="Arial" pitchFamily="34" charset="0"/>
              <a:buChar char="•"/>
            </a:pPr>
            <a:r>
              <a:rPr lang="en-US" sz="1400" dirty="0" smtClean="0">
                <a:solidFill>
                  <a:schemeClr val="tx1"/>
                </a:solidFill>
                <a:cs typeface="Arial" pitchFamily="34" charset="0"/>
              </a:rPr>
              <a:t> Percentage of visitors who arrive on an Olay Web page and leave before visiting other Olay pages</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and PLPs are not resonating with users</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with high bounce rates to determine:</a:t>
            </a:r>
          </a:p>
          <a:p>
            <a:pPr marL="1257300" lvl="4" indent="0">
              <a:spcBef>
                <a:spcPts val="0"/>
              </a:spcBef>
              <a:buFont typeface="Arial" pitchFamily="34" charset="0"/>
              <a:buChar char="•"/>
            </a:pPr>
            <a:r>
              <a:rPr lang="en-US" sz="1200" dirty="0" smtClean="0">
                <a:solidFill>
                  <a:schemeClr val="tx1"/>
                </a:solidFill>
                <a:cs typeface="Arial" pitchFamily="34" charset="0"/>
              </a:rPr>
              <a:t> Content support of the gold keyword – Consider building out content if it doesn’t support the gold keyword.</a:t>
            </a:r>
          </a:p>
          <a:p>
            <a:pPr marL="1257300" lvl="4" indent="0">
              <a:spcBef>
                <a:spcPts val="0"/>
              </a:spcBef>
              <a:buFont typeface="Arial" pitchFamily="34" charset="0"/>
              <a:buChar char="•"/>
            </a:pPr>
            <a:r>
              <a:rPr lang="en-US" sz="1200" dirty="0" smtClean="0">
                <a:solidFill>
                  <a:schemeClr val="tx1"/>
                </a:solidFill>
                <a:cs typeface="Arial" pitchFamily="34" charset="0"/>
              </a:rPr>
              <a:t> Easy to follow navigation – Consider including additional links on the PLP for users to follow.</a:t>
            </a:r>
          </a:p>
          <a:p>
            <a:pPr marL="457200" lvl="2" indent="0">
              <a:spcBef>
                <a:spcPts val="0"/>
              </a:spcBef>
              <a:buFont typeface="Arial" pitchFamily="34" charset="0"/>
              <a:buChar char="•"/>
            </a:pPr>
            <a:endParaRPr lang="en-US" sz="300" dirty="0" smtClean="0">
              <a:solidFill>
                <a:schemeClr val="tx1"/>
              </a:solidFill>
              <a:cs typeface="Arial" pitchFamily="34" charset="0"/>
            </a:endParaRPr>
          </a:p>
          <a:p>
            <a:pPr marL="63500" lvl="1" indent="0">
              <a:spcBef>
                <a:spcPts val="0"/>
              </a:spcBef>
              <a:buFont typeface="Arial" pitchFamily="34" charset="0"/>
              <a:buChar char="•"/>
            </a:pPr>
            <a:r>
              <a:rPr lang="en-US" sz="1600" b="1" dirty="0" smtClean="0">
                <a:solidFill>
                  <a:schemeClr val="tx1"/>
                </a:solidFill>
                <a:cs typeface="Arial" pitchFamily="34" charset="0"/>
              </a:rPr>
              <a:t> Time on Site </a:t>
            </a:r>
            <a:r>
              <a:rPr lang="en-US" sz="1400" b="1" dirty="0" smtClean="0">
                <a:solidFill>
                  <a:schemeClr val="tx1"/>
                </a:solidFill>
                <a:cs typeface="Arial" pitchFamily="34" charset="0"/>
              </a:rPr>
              <a:t>(Google Analytics)</a:t>
            </a:r>
          </a:p>
          <a:p>
            <a:pPr marL="457200" lvl="2" indent="0">
              <a:spcBef>
                <a:spcPts val="0"/>
              </a:spcBef>
              <a:buFont typeface="Arial" pitchFamily="34" charset="0"/>
              <a:buChar char="•"/>
            </a:pPr>
            <a:r>
              <a:rPr lang="en-US" sz="1400" dirty="0" smtClean="0">
                <a:solidFill>
                  <a:schemeClr val="tx1"/>
                </a:solidFill>
                <a:cs typeface="Arial" pitchFamily="34" charset="0"/>
              </a:rPr>
              <a:t> The average amount of time visitors spend on the Olay Website</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and PLPs are driving users to spend time on the site</a:t>
            </a:r>
          </a:p>
          <a:p>
            <a:pPr marL="863600" lvl="3" indent="0">
              <a:spcBef>
                <a:spcPts val="0"/>
              </a:spcBef>
              <a:buFont typeface="Arial" pitchFamily="34" charset="0"/>
              <a:buChar char="•"/>
            </a:pP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with high bounce rates to determine:</a:t>
            </a:r>
          </a:p>
          <a:p>
            <a:pPr marL="1257300" lvl="4" indent="0">
              <a:spcBef>
                <a:spcPts val="0"/>
              </a:spcBef>
              <a:buFont typeface="Arial" pitchFamily="34" charset="0"/>
              <a:buChar char="•"/>
            </a:pPr>
            <a:r>
              <a:rPr lang="en-US" sz="1200" dirty="0" smtClean="0">
                <a:solidFill>
                  <a:schemeClr val="tx1"/>
                </a:solidFill>
                <a:cs typeface="Arial" pitchFamily="34" charset="0"/>
              </a:rPr>
              <a:t> Easy Navigation – Consider including additional links on the PLP for users to follow.</a:t>
            </a:r>
          </a:p>
          <a:p>
            <a:pPr marL="1257300" lvl="4" indent="0">
              <a:spcBef>
                <a:spcPts val="0"/>
              </a:spcBef>
              <a:buFont typeface="Arial" pitchFamily="34" charset="0"/>
              <a:buChar char="•"/>
            </a:pPr>
            <a:r>
              <a:rPr lang="en-US" sz="1200" dirty="0" smtClean="0">
                <a:solidFill>
                  <a:schemeClr val="tx1"/>
                </a:solidFill>
                <a:cs typeface="Arial" pitchFamily="34" charset="0"/>
              </a:rPr>
              <a:t> Content support of the gold keyword – Consider building out content if it doesn’t support the gold keyword.</a:t>
            </a:r>
          </a:p>
          <a:p>
            <a:pPr marL="457200" lvl="2" indent="0">
              <a:spcBef>
                <a:spcPts val="0"/>
              </a:spcBef>
              <a:buFont typeface="Arial" pitchFamily="34" charset="0"/>
              <a:buChar char="•"/>
            </a:pPr>
            <a:endParaRPr lang="en-US" sz="300" dirty="0" smtClean="0">
              <a:solidFill>
                <a:schemeClr val="tx1"/>
              </a:solidFill>
              <a:cs typeface="Arial" pitchFamily="34" charset="0"/>
            </a:endParaRPr>
          </a:p>
          <a:p>
            <a:pPr marL="63500" lvl="1" indent="0">
              <a:spcBef>
                <a:spcPts val="0"/>
              </a:spcBef>
              <a:buFont typeface="Arial" pitchFamily="34" charset="0"/>
              <a:buChar char="•"/>
            </a:pPr>
            <a:r>
              <a:rPr lang="en-US" sz="1600" b="1" dirty="0" smtClean="0">
                <a:solidFill>
                  <a:schemeClr val="tx1"/>
                </a:solidFill>
                <a:cs typeface="Arial" pitchFamily="34" charset="0"/>
              </a:rPr>
              <a:t> Pages per Visit </a:t>
            </a:r>
            <a:r>
              <a:rPr lang="en-US" sz="1400" b="1" dirty="0" smtClean="0">
                <a:solidFill>
                  <a:schemeClr val="tx1"/>
                </a:solidFill>
                <a:cs typeface="Arial" pitchFamily="34" charset="0"/>
              </a:rPr>
              <a:t>(Google Analytics)</a:t>
            </a:r>
            <a:endParaRPr lang="en-US" sz="1600" b="1" dirty="0" smtClean="0">
              <a:solidFill>
                <a:schemeClr val="tx1"/>
              </a:solidFill>
              <a:cs typeface="Arial" pitchFamily="34" charset="0"/>
            </a:endParaRPr>
          </a:p>
          <a:p>
            <a:pPr marL="457200" lvl="2" indent="0">
              <a:spcBef>
                <a:spcPts val="0"/>
              </a:spcBef>
              <a:buFont typeface="Arial" pitchFamily="34" charset="0"/>
              <a:buChar char="•"/>
            </a:pPr>
            <a:r>
              <a:rPr lang="en-US" sz="1400" dirty="0" smtClean="0">
                <a:solidFill>
                  <a:schemeClr val="tx1"/>
                </a:solidFill>
                <a:cs typeface="Arial" pitchFamily="34" charset="0"/>
              </a:rPr>
              <a:t> The average pages a visitor looks at during their time on the Olay Website</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and PLPs are driving users to visit multiple pages</a:t>
            </a:r>
          </a:p>
          <a:p>
            <a:pPr marL="863600" lvl="3" indent="0">
              <a:spcBef>
                <a:spcPts val="0"/>
              </a:spcBef>
              <a:buFont typeface="Arial" pitchFamily="34" charset="0"/>
              <a:buChar char="•"/>
            </a:pP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with high bounce rates to determine:</a:t>
            </a:r>
          </a:p>
          <a:p>
            <a:pPr marL="1257300" lvl="4" indent="0">
              <a:spcBef>
                <a:spcPts val="0"/>
              </a:spcBef>
              <a:buFont typeface="Arial" pitchFamily="34" charset="0"/>
              <a:buChar char="•"/>
            </a:pPr>
            <a:r>
              <a:rPr lang="en-US" sz="1200" dirty="0" smtClean="0">
                <a:solidFill>
                  <a:schemeClr val="tx1"/>
                </a:solidFill>
                <a:cs typeface="Arial" pitchFamily="34" charset="0"/>
              </a:rPr>
              <a:t> Easy Navigation – Consider including additional links on the PLP for users to follow.</a:t>
            </a:r>
          </a:p>
          <a:p>
            <a:pPr marL="1257300" lvl="4" indent="0">
              <a:spcBef>
                <a:spcPts val="0"/>
              </a:spcBef>
              <a:buFont typeface="Arial" pitchFamily="34" charset="0"/>
              <a:buChar char="•"/>
            </a:pPr>
            <a:r>
              <a:rPr lang="en-US" sz="1200" dirty="0" smtClean="0">
                <a:solidFill>
                  <a:schemeClr val="tx1"/>
                </a:solidFill>
                <a:cs typeface="Arial" pitchFamily="34" charset="0"/>
              </a:rPr>
              <a:t> Content support of the gold keyword – Consider building out content if it doesn’t support the gold keyword.</a:t>
            </a: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p:txBody>
      </p:sp>
      <p:cxnSp>
        <p:nvCxnSpPr>
          <p:cNvPr id="15" name="Straight Connector 14"/>
          <p:cNvCxnSpPr/>
          <p:nvPr/>
        </p:nvCxnSpPr>
        <p:spPr bwMode="auto">
          <a:xfrm>
            <a:off x="3810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381000" y="3810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381000" y="502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10400" cy="457200"/>
          </a:xfrm>
        </p:spPr>
        <p:txBody>
          <a:bodyPr/>
          <a:lstStyle/>
          <a:p>
            <a:r>
              <a:rPr lang="en-US" dirty="0" smtClean="0">
                <a:solidFill>
                  <a:prstClr val="black"/>
                </a:solidFill>
                <a:ea typeface="ＭＳ Ｐゴシック" charset="-128"/>
                <a:cs typeface="Calibri" pitchFamily="34" charset="0"/>
              </a:rPr>
              <a:t>Consultancy Seeking Obsessed Non-Mass Shopper: </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Relevant Content Themes</a:t>
            </a:r>
            <a:endParaRPr lang="en-US" b="0" dirty="0"/>
          </a:p>
        </p:txBody>
      </p:sp>
      <p:pic>
        <p:nvPicPr>
          <p:cNvPr id="4" name="Picture 5" descr="05_OLAB009_Strategy_083110.jpg"/>
          <p:cNvPicPr>
            <a:picLocks noChangeAspect="1"/>
          </p:cNvPicPr>
          <p:nvPr/>
        </p:nvPicPr>
        <p:blipFill>
          <a:blip r:embed="rId2" cstate="print"/>
          <a:srcRect/>
          <a:stretch>
            <a:fillRect/>
          </a:stretch>
        </p:blipFill>
        <p:spPr bwMode="auto">
          <a:xfrm>
            <a:off x="-5688" y="-5145"/>
            <a:ext cx="1384300" cy="883920"/>
          </a:xfrm>
          <a:prstGeom prst="rect">
            <a:avLst/>
          </a:prstGeom>
          <a:noFill/>
          <a:ln w="9525">
            <a:noFill/>
            <a:miter lim="800000"/>
            <a:headEnd/>
            <a:tailEnd/>
          </a:ln>
        </p:spPr>
      </p:pic>
      <p:cxnSp>
        <p:nvCxnSpPr>
          <p:cNvPr id="8" name="Straight Connector 7"/>
          <p:cNvCxnSpPr/>
          <p:nvPr/>
        </p:nvCxnSpPr>
        <p:spPr>
          <a:xfrm rot="5400000">
            <a:off x="4914900" y="4076700"/>
            <a:ext cx="41910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Oval 52"/>
          <p:cNvSpPr>
            <a:spLocks noChangeArrowheads="1"/>
          </p:cNvSpPr>
          <p:nvPr/>
        </p:nvSpPr>
        <p:spPr bwMode="auto">
          <a:xfrm rot="-1132530">
            <a:off x="2730500" y="4813300"/>
            <a:ext cx="1031875" cy="287338"/>
          </a:xfrm>
          <a:prstGeom prst="ellipse">
            <a:avLst/>
          </a:prstGeom>
          <a:solidFill>
            <a:schemeClr val="bg1"/>
          </a:solidFill>
          <a:ln w="9525">
            <a:noFill/>
            <a:round/>
            <a:headEnd/>
            <a:tailEnd/>
          </a:ln>
        </p:spPr>
        <p:txBody>
          <a:bodyPr wrap="none" lIns="45720" rIns="45720" anchor="ctr"/>
          <a:lstStyle/>
          <a:p>
            <a:pPr algn="ctr" eaLnBrk="0" hangingPunct="0">
              <a:spcBef>
                <a:spcPct val="50000"/>
              </a:spcBef>
            </a:pPr>
            <a:endParaRPr lang="en-US" sz="1200" dirty="0">
              <a:solidFill>
                <a:prstClr val="black"/>
              </a:solidFill>
              <a:latin typeface="Calibri" pitchFamily="34" charset="0"/>
            </a:endParaRPr>
          </a:p>
        </p:txBody>
      </p:sp>
      <p:sp>
        <p:nvSpPr>
          <p:cNvPr id="10" name="Rectangle 8"/>
          <p:cNvSpPr>
            <a:spLocks noChangeArrowheads="1"/>
          </p:cNvSpPr>
          <p:nvPr/>
        </p:nvSpPr>
        <p:spPr bwMode="auto">
          <a:xfrm>
            <a:off x="363582" y="1802675"/>
            <a:ext cx="1119187" cy="2540725"/>
          </a:xfrm>
          <a:prstGeom prst="rect">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anchor="ctr"/>
          <a:lstStyle/>
          <a:p>
            <a:pPr algn="ctr"/>
            <a:r>
              <a:rPr lang="en-US" b="1" dirty="0">
                <a:solidFill>
                  <a:schemeClr val="bg1"/>
                </a:solidFill>
              </a:rPr>
              <a:t>Category</a:t>
            </a:r>
          </a:p>
          <a:p>
            <a:pPr algn="ctr"/>
            <a:r>
              <a:rPr lang="en-US" b="1" dirty="0">
                <a:solidFill>
                  <a:schemeClr val="bg1"/>
                </a:solidFill>
              </a:rPr>
              <a:t>Interest</a:t>
            </a: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p:txBody>
      </p:sp>
      <p:sp>
        <p:nvSpPr>
          <p:cNvPr id="11" name="Rectangle 9"/>
          <p:cNvSpPr>
            <a:spLocks noChangeArrowheads="1"/>
          </p:cNvSpPr>
          <p:nvPr/>
        </p:nvSpPr>
        <p:spPr bwMode="auto">
          <a:xfrm>
            <a:off x="363582" y="4419600"/>
            <a:ext cx="1119187" cy="1029245"/>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Brand</a:t>
            </a:r>
          </a:p>
          <a:p>
            <a:pPr algn="ctr"/>
            <a:r>
              <a:rPr lang="en-US" sz="1400" b="1" dirty="0">
                <a:solidFill>
                  <a:srgbClr val="FFFFFF"/>
                </a:solidFill>
              </a:rPr>
              <a:t>Awareness</a:t>
            </a:r>
          </a:p>
        </p:txBody>
      </p:sp>
      <p:sp>
        <p:nvSpPr>
          <p:cNvPr id="12" name="Rectangle 10"/>
          <p:cNvSpPr>
            <a:spLocks noChangeArrowheads="1"/>
          </p:cNvSpPr>
          <p:nvPr/>
        </p:nvSpPr>
        <p:spPr bwMode="auto">
          <a:xfrm>
            <a:off x="363582" y="5516899"/>
            <a:ext cx="1119187" cy="620576"/>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Trial</a:t>
            </a:r>
          </a:p>
        </p:txBody>
      </p:sp>
      <p:sp>
        <p:nvSpPr>
          <p:cNvPr id="13" name="AutoShape 63"/>
          <p:cNvSpPr>
            <a:spLocks noChangeArrowheads="1"/>
          </p:cNvSpPr>
          <p:nvPr/>
        </p:nvSpPr>
        <p:spPr bwMode="auto">
          <a:xfrm>
            <a:off x="-759" y="1800226"/>
            <a:ext cx="381058" cy="4143374"/>
          </a:xfrm>
          <a:prstGeom prst="downArrow">
            <a:avLst>
              <a:gd name="adj1" fmla="val 50000"/>
              <a:gd name="adj2" fmla="val 57075"/>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14" name="AutoShape 5"/>
          <p:cNvSpPr>
            <a:spLocks noChangeArrowheads="1"/>
          </p:cNvSpPr>
          <p:nvPr/>
        </p:nvSpPr>
        <p:spPr bwMode="auto">
          <a:xfrm>
            <a:off x="1676400" y="2743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Aging, Anti-Aging</a:t>
            </a:r>
          </a:p>
        </p:txBody>
      </p:sp>
      <p:sp>
        <p:nvSpPr>
          <p:cNvPr id="15" name="AutoShape 5"/>
          <p:cNvSpPr>
            <a:spLocks noChangeArrowheads="1"/>
          </p:cNvSpPr>
          <p:nvPr/>
        </p:nvSpPr>
        <p:spPr bwMode="auto">
          <a:xfrm>
            <a:off x="1676400" y="3124200"/>
            <a:ext cx="167640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Science &amp; Innovations</a:t>
            </a:r>
          </a:p>
        </p:txBody>
      </p:sp>
      <p:sp>
        <p:nvSpPr>
          <p:cNvPr id="16" name="AutoShape 5"/>
          <p:cNvSpPr>
            <a:spLocks noChangeArrowheads="1"/>
          </p:cNvSpPr>
          <p:nvPr/>
        </p:nvSpPr>
        <p:spPr bwMode="auto">
          <a:xfrm>
            <a:off x="3408693" y="2743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Whitening</a:t>
            </a:r>
          </a:p>
        </p:txBody>
      </p:sp>
      <p:sp>
        <p:nvSpPr>
          <p:cNvPr id="17" name="AutoShape 5"/>
          <p:cNvSpPr>
            <a:spLocks noChangeArrowheads="1"/>
          </p:cNvSpPr>
          <p:nvPr/>
        </p:nvSpPr>
        <p:spPr bwMode="auto">
          <a:xfrm>
            <a:off x="3408693" y="20161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Expert Beauty Advice</a:t>
            </a:r>
          </a:p>
        </p:txBody>
      </p:sp>
      <p:sp>
        <p:nvSpPr>
          <p:cNvPr id="18" name="AutoShape 5"/>
          <p:cNvSpPr>
            <a:spLocks noChangeArrowheads="1"/>
          </p:cNvSpPr>
          <p:nvPr/>
        </p:nvSpPr>
        <p:spPr bwMode="auto">
          <a:xfrm>
            <a:off x="1676400" y="20161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Special Occasions</a:t>
            </a:r>
          </a:p>
        </p:txBody>
      </p:sp>
      <p:sp>
        <p:nvSpPr>
          <p:cNvPr id="19" name="AutoShape 5"/>
          <p:cNvSpPr>
            <a:spLocks noChangeArrowheads="1"/>
          </p:cNvSpPr>
          <p:nvPr/>
        </p:nvSpPr>
        <p:spPr bwMode="auto">
          <a:xfrm>
            <a:off x="1609725" y="176566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Lifestyle, Health &amp; Beauty</a:t>
            </a:r>
            <a:endParaRPr lang="en-GB" sz="1400" b="1" dirty="0">
              <a:solidFill>
                <a:prstClr val="black"/>
              </a:solidFill>
              <a:latin typeface="Calibri" pitchFamily="34" charset="0"/>
            </a:endParaRPr>
          </a:p>
        </p:txBody>
      </p:sp>
      <p:sp>
        <p:nvSpPr>
          <p:cNvPr id="20" name="AutoShape 5"/>
          <p:cNvSpPr>
            <a:spLocks noChangeArrowheads="1"/>
          </p:cNvSpPr>
          <p:nvPr/>
        </p:nvSpPr>
        <p:spPr bwMode="auto">
          <a:xfrm>
            <a:off x="1609725" y="24713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Skin Care</a:t>
            </a:r>
            <a:endParaRPr lang="en-GB" sz="1400" b="1" dirty="0">
              <a:solidFill>
                <a:prstClr val="black"/>
              </a:solidFill>
              <a:latin typeface="Calibri" pitchFamily="34" charset="0"/>
            </a:endParaRPr>
          </a:p>
        </p:txBody>
      </p:sp>
      <p:sp>
        <p:nvSpPr>
          <p:cNvPr id="21" name="AutoShape 5"/>
          <p:cNvSpPr>
            <a:spLocks noChangeArrowheads="1"/>
          </p:cNvSpPr>
          <p:nvPr/>
        </p:nvSpPr>
        <p:spPr bwMode="auto">
          <a:xfrm>
            <a:off x="5181600" y="4648200"/>
            <a:ext cx="1677988"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Care Experts</a:t>
            </a:r>
          </a:p>
        </p:txBody>
      </p:sp>
      <p:sp>
        <p:nvSpPr>
          <p:cNvPr id="22" name="AutoShape 5"/>
          <p:cNvSpPr>
            <a:spLocks noChangeArrowheads="1"/>
          </p:cNvSpPr>
          <p:nvPr/>
        </p:nvSpPr>
        <p:spPr bwMode="auto">
          <a:xfrm>
            <a:off x="3408693"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Ratings, Reviews &amp; Testimonials</a:t>
            </a:r>
          </a:p>
        </p:txBody>
      </p:sp>
      <p:sp>
        <p:nvSpPr>
          <p:cNvPr id="23" name="AutoShape 5"/>
          <p:cNvSpPr>
            <a:spLocks noChangeArrowheads="1"/>
          </p:cNvSpPr>
          <p:nvPr/>
        </p:nvSpPr>
        <p:spPr bwMode="auto">
          <a:xfrm>
            <a:off x="1676400"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Clinical Information &amp; Results</a:t>
            </a:r>
          </a:p>
        </p:txBody>
      </p:sp>
      <p:sp>
        <p:nvSpPr>
          <p:cNvPr id="24" name="AutoShape 5"/>
          <p:cNvSpPr>
            <a:spLocks noChangeArrowheads="1"/>
          </p:cNvSpPr>
          <p:nvPr/>
        </p:nvSpPr>
        <p:spPr bwMode="auto">
          <a:xfrm>
            <a:off x="1609725" y="44196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Products</a:t>
            </a:r>
            <a:endParaRPr lang="en-GB" sz="1400" b="1" dirty="0">
              <a:solidFill>
                <a:prstClr val="black"/>
              </a:solidFill>
              <a:latin typeface="Calibri" pitchFamily="34" charset="0"/>
            </a:endParaRPr>
          </a:p>
        </p:txBody>
      </p:sp>
      <p:sp>
        <p:nvSpPr>
          <p:cNvPr id="25" name="AutoShape 5"/>
          <p:cNvSpPr>
            <a:spLocks noChangeArrowheads="1"/>
          </p:cNvSpPr>
          <p:nvPr/>
        </p:nvSpPr>
        <p:spPr bwMode="auto">
          <a:xfrm>
            <a:off x="1676400" y="5029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News, Events, Awards</a:t>
            </a:r>
          </a:p>
        </p:txBody>
      </p:sp>
      <p:sp>
        <p:nvSpPr>
          <p:cNvPr id="26" name="AutoShape 5"/>
          <p:cNvSpPr>
            <a:spLocks noChangeArrowheads="1"/>
          </p:cNvSpPr>
          <p:nvPr/>
        </p:nvSpPr>
        <p:spPr bwMode="auto">
          <a:xfrm>
            <a:off x="3408693" y="5029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Innovation &amp; Research</a:t>
            </a:r>
          </a:p>
        </p:txBody>
      </p:sp>
      <p:sp>
        <p:nvSpPr>
          <p:cNvPr id="27" name="AutoShape 5"/>
          <p:cNvSpPr>
            <a:spLocks noChangeArrowheads="1"/>
          </p:cNvSpPr>
          <p:nvPr/>
        </p:nvSpPr>
        <p:spPr bwMode="auto">
          <a:xfrm>
            <a:off x="5181600" y="5026025"/>
            <a:ext cx="1677988" cy="3079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Consultation</a:t>
            </a:r>
          </a:p>
        </p:txBody>
      </p:sp>
      <p:sp>
        <p:nvSpPr>
          <p:cNvPr id="28" name="AutoShape 5"/>
          <p:cNvSpPr>
            <a:spLocks noChangeArrowheads="1"/>
          </p:cNvSpPr>
          <p:nvPr/>
        </p:nvSpPr>
        <p:spPr bwMode="auto">
          <a:xfrm>
            <a:off x="1609725" y="55193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29" name="AutoShape 5"/>
          <p:cNvSpPr>
            <a:spLocks noChangeArrowheads="1"/>
          </p:cNvSpPr>
          <p:nvPr/>
        </p:nvSpPr>
        <p:spPr bwMode="auto">
          <a:xfrm>
            <a:off x="1609725" y="35814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Products</a:t>
            </a:r>
            <a:endParaRPr lang="en-GB" sz="1400" b="1" dirty="0">
              <a:solidFill>
                <a:prstClr val="black"/>
              </a:solidFill>
              <a:latin typeface="Calibri" pitchFamily="34" charset="0"/>
            </a:endParaRPr>
          </a:p>
        </p:txBody>
      </p:sp>
      <p:sp>
        <p:nvSpPr>
          <p:cNvPr id="30" name="Rounded Rectangle 29"/>
          <p:cNvSpPr/>
          <p:nvPr/>
        </p:nvSpPr>
        <p:spPr>
          <a:xfrm>
            <a:off x="52450" y="938150"/>
            <a:ext cx="2558142" cy="5334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sz="1200" b="1" dirty="0">
                <a:solidFill>
                  <a:prstClr val="black"/>
                </a:solidFill>
              </a:rPr>
              <a:t>Relevant Boutiques</a:t>
            </a:r>
          </a:p>
          <a:p>
            <a:pPr algn="ctr">
              <a:defRPr/>
            </a:pPr>
            <a:r>
              <a:rPr lang="en-US" sz="1200" dirty="0">
                <a:solidFill>
                  <a:prstClr val="black"/>
                </a:solidFill>
              </a:rPr>
              <a:t>Pro-X</a:t>
            </a:r>
          </a:p>
          <a:p>
            <a:pPr algn="ctr">
              <a:defRPr/>
            </a:pPr>
            <a:endParaRPr lang="en-US" sz="1000" dirty="0">
              <a:solidFill>
                <a:prstClr val="black"/>
              </a:solidFill>
            </a:endParaRPr>
          </a:p>
          <a:p>
            <a:pPr algn="ctr">
              <a:defRPr/>
            </a:pPr>
            <a:endParaRPr lang="en-US" sz="1000" dirty="0">
              <a:solidFill>
                <a:prstClr val="black"/>
              </a:solidFill>
            </a:endParaRPr>
          </a:p>
          <a:p>
            <a:pPr algn="ctr">
              <a:defRPr/>
            </a:pPr>
            <a:endParaRPr lang="en-US" sz="1000" dirty="0">
              <a:solidFill>
                <a:prstClr val="black"/>
              </a:solidFill>
            </a:endParaRPr>
          </a:p>
        </p:txBody>
      </p:sp>
      <p:sp>
        <p:nvSpPr>
          <p:cNvPr id="31" name="AutoShape 5"/>
          <p:cNvSpPr>
            <a:spLocks noChangeArrowheads="1"/>
          </p:cNvSpPr>
          <p:nvPr/>
        </p:nvSpPr>
        <p:spPr bwMode="auto">
          <a:xfrm>
            <a:off x="7162800" y="2743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Angie Harmon</a:t>
            </a:r>
          </a:p>
        </p:txBody>
      </p:sp>
      <p:sp>
        <p:nvSpPr>
          <p:cNvPr id="32" name="AutoShape 5"/>
          <p:cNvSpPr>
            <a:spLocks noChangeArrowheads="1"/>
          </p:cNvSpPr>
          <p:nvPr/>
        </p:nvSpPr>
        <p:spPr bwMode="auto">
          <a:xfrm>
            <a:off x="7162800"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Angie Harmon and Olay </a:t>
            </a:r>
            <a:r>
              <a:rPr lang="en-US" sz="1100" b="1" dirty="0" err="1">
                <a:solidFill>
                  <a:srgbClr val="FFFFFF"/>
                </a:solidFill>
                <a:latin typeface="Calibri" pitchFamily="34" charset="0"/>
              </a:rPr>
              <a:t>ProX</a:t>
            </a:r>
            <a:endParaRPr lang="en-US" sz="1100" b="1" dirty="0">
              <a:solidFill>
                <a:srgbClr val="FFFFFF"/>
              </a:solidFill>
              <a:latin typeface="Calibri" pitchFamily="34" charset="0"/>
            </a:endParaRPr>
          </a:p>
        </p:txBody>
      </p:sp>
      <p:sp>
        <p:nvSpPr>
          <p:cNvPr id="33" name="TextBox 32"/>
          <p:cNvSpPr txBox="1"/>
          <p:nvPr/>
        </p:nvSpPr>
        <p:spPr>
          <a:xfrm>
            <a:off x="1600200" y="1447800"/>
            <a:ext cx="1905000" cy="338554"/>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34" name="TextBox 33"/>
          <p:cNvSpPr txBox="1"/>
          <p:nvPr/>
        </p:nvSpPr>
        <p:spPr>
          <a:xfrm>
            <a:off x="7010400" y="1447800"/>
            <a:ext cx="1905000" cy="338554"/>
          </a:xfrm>
          <a:prstGeom prst="rect">
            <a:avLst/>
          </a:prstGeom>
          <a:noFill/>
        </p:spPr>
        <p:txBody>
          <a:bodyPr wrap="square" rtlCol="0">
            <a:spAutoFit/>
          </a:bodyPr>
          <a:lstStyle/>
          <a:p>
            <a:r>
              <a:rPr lang="en-US" sz="1600" b="1" dirty="0">
                <a:solidFill>
                  <a:prstClr val="black"/>
                </a:solidFill>
                <a:latin typeface="Calibri" pitchFamily="34" charset="0"/>
              </a:rPr>
              <a:t>Sample Initiative</a:t>
            </a:r>
          </a:p>
        </p:txBody>
      </p:sp>
      <p:sp>
        <p:nvSpPr>
          <p:cNvPr id="35" name="AutoShape 5"/>
          <p:cNvSpPr>
            <a:spLocks noChangeArrowheads="1"/>
          </p:cNvSpPr>
          <p:nvPr/>
        </p:nvSpPr>
        <p:spPr bwMode="auto">
          <a:xfrm>
            <a:off x="7162800" y="57499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Angie Harmon Special Offer</a:t>
            </a:r>
          </a:p>
        </p:txBody>
      </p:sp>
      <p:grpSp>
        <p:nvGrpSpPr>
          <p:cNvPr id="5" name="Group 36"/>
          <p:cNvGrpSpPr/>
          <p:nvPr/>
        </p:nvGrpSpPr>
        <p:grpSpPr>
          <a:xfrm>
            <a:off x="1295400" y="6383179"/>
            <a:ext cx="2619500" cy="469871"/>
            <a:chOff x="1295400" y="6383179"/>
            <a:chExt cx="2619500" cy="469871"/>
          </a:xfrm>
        </p:grpSpPr>
        <p:grpSp>
          <p:nvGrpSpPr>
            <p:cNvPr id="36" name="Group 66"/>
            <p:cNvGrpSpPr/>
            <p:nvPr/>
          </p:nvGrpSpPr>
          <p:grpSpPr>
            <a:xfrm>
              <a:off x="1295400" y="6383179"/>
              <a:ext cx="2619500" cy="246221"/>
              <a:chOff x="1295400" y="6383179"/>
              <a:chExt cx="2619500" cy="246221"/>
            </a:xfrm>
          </p:grpSpPr>
          <p:sp>
            <p:nvSpPr>
              <p:cNvPr id="42" name="Rounded Rectangle 41"/>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3" name="TextBox 42"/>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37" name="Group 67"/>
            <p:cNvGrpSpPr/>
            <p:nvPr/>
          </p:nvGrpSpPr>
          <p:grpSpPr>
            <a:xfrm>
              <a:off x="1295400" y="6606829"/>
              <a:ext cx="2619500" cy="246221"/>
              <a:chOff x="1295400" y="6383179"/>
              <a:chExt cx="2619500" cy="246221"/>
            </a:xfrm>
          </p:grpSpPr>
          <p:sp>
            <p:nvSpPr>
              <p:cNvPr id="40" name="Rounded Rectangle 39"/>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1" name="TextBox 40"/>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4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48" name="Chevron 47"/>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Organic Search Metrics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What Metrics to Look At</a:t>
            </a:r>
          </a:p>
        </p:txBody>
      </p:sp>
      <p:sp>
        <p:nvSpPr>
          <p:cNvPr id="11" name="Content Placeholder 2"/>
          <p:cNvSpPr>
            <a:spLocks noGrp="1"/>
          </p:cNvSpPr>
          <p:nvPr>
            <p:ph idx="1"/>
          </p:nvPr>
        </p:nvSpPr>
        <p:spPr>
          <a:xfrm>
            <a:off x="381000" y="1143000"/>
            <a:ext cx="8229600" cy="4876800"/>
          </a:xfrm>
        </p:spPr>
        <p:txBody>
          <a:bodyPr/>
          <a:lstStyle/>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a:p>
            <a:pPr marL="63500" lvl="1" indent="0">
              <a:spcBef>
                <a:spcPts val="0"/>
              </a:spcBef>
              <a:buFont typeface="Arial" pitchFamily="34" charset="0"/>
              <a:buChar char="•"/>
            </a:pPr>
            <a:r>
              <a:rPr lang="en-US" sz="1600" b="1" dirty="0" smtClean="0">
                <a:solidFill>
                  <a:schemeClr val="tx1"/>
                </a:solidFill>
                <a:latin typeface="+mn-lt"/>
                <a:cs typeface="Arial" pitchFamily="34" charset="0"/>
              </a:rPr>
              <a:t> Total Organic Rankings </a:t>
            </a:r>
            <a:r>
              <a:rPr lang="en-US" sz="1400" b="1" dirty="0" smtClean="0">
                <a:solidFill>
                  <a:schemeClr val="tx1"/>
                </a:solidFill>
                <a:latin typeface="+mn-lt"/>
                <a:cs typeface="Arial" pitchFamily="34" charset="0"/>
              </a:rPr>
              <a:t>(Search Mart)</a:t>
            </a:r>
            <a:endParaRPr lang="en-US" sz="16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400" dirty="0" smtClean="0">
                <a:solidFill>
                  <a:schemeClr val="tx1"/>
                </a:solidFill>
                <a:latin typeface="+mn-lt"/>
                <a:cs typeface="Arial" pitchFamily="34" charset="0"/>
              </a:rPr>
              <a:t> What Olay gold keywords are ranking in the first three pages of the top search properties.</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a:t>
            </a:r>
            <a:r>
              <a:rPr lang="en-US" sz="1200" dirty="0" smtClean="0">
                <a:solidFill>
                  <a:schemeClr val="tx1"/>
                </a:solidFill>
                <a:latin typeface="+mn-lt"/>
                <a:cs typeface="Arial" pitchFamily="34" charset="0"/>
              </a:rPr>
              <a:t>o track monthly in order to measure effectiveness of SEO campaign.</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and PLPs that are not ranking to determine:</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dirty="0" smtClean="0">
                <a:solidFill>
                  <a:schemeClr val="tx1"/>
                </a:solidFill>
                <a:cs typeface="Arial" pitchFamily="34" charset="0"/>
              </a:rPr>
              <a:t>Gold keyword relevancy to user intent – Consider a new gold keyword if users search intent changes.</a:t>
            </a:r>
          </a:p>
          <a:p>
            <a:pPr marL="1257300" lvl="4" indent="0">
              <a:spcBef>
                <a:spcPts val="0"/>
              </a:spcBef>
              <a:buFont typeface="Arial" pitchFamily="34" charset="0"/>
              <a:buChar char="•"/>
            </a:pPr>
            <a:r>
              <a:rPr lang="en-US" sz="1200" dirty="0" smtClean="0">
                <a:solidFill>
                  <a:schemeClr val="tx1"/>
                </a:solidFill>
                <a:cs typeface="Arial" pitchFamily="34" charset="0"/>
              </a:rPr>
              <a:t> PLP relevancy to user intent – Consider either building out content or finding a new PLP if the current PLP doesn’t support the users intent.</a:t>
            </a:r>
          </a:p>
          <a:p>
            <a:pPr marL="1257300" lvl="4" indent="0">
              <a:spcBef>
                <a:spcPts val="0"/>
              </a:spcBef>
              <a:buFont typeface="Arial" pitchFamily="34" charset="0"/>
              <a:buChar char="•"/>
            </a:pPr>
            <a:r>
              <a:rPr lang="en-US" sz="1200" dirty="0" smtClean="0">
                <a:solidFill>
                  <a:schemeClr val="tx1"/>
                </a:solidFill>
                <a:cs typeface="Arial" pitchFamily="34" charset="0"/>
              </a:rPr>
              <a:t> Gold Keyword PLP optimization so far – Consider making further optimizations of the PLP.</a:t>
            </a:r>
          </a:p>
          <a:p>
            <a:pPr marL="863600" lvl="3" indent="0">
              <a:spcBef>
                <a:spcPts val="0"/>
              </a:spcBef>
              <a:buFont typeface="Arial" pitchFamily="34" charset="0"/>
              <a:buChar char="•"/>
            </a:pPr>
            <a:endParaRPr lang="en-US" sz="300" dirty="0" smtClean="0">
              <a:solidFill>
                <a:schemeClr val="tx1"/>
              </a:solidFill>
              <a:latin typeface="+mn-lt"/>
              <a:cs typeface="Arial" pitchFamily="34" charset="0"/>
            </a:endParaRPr>
          </a:p>
          <a:p>
            <a:pPr marL="63500" lvl="1" indent="0">
              <a:spcBef>
                <a:spcPts val="0"/>
              </a:spcBef>
              <a:buNone/>
            </a:pPr>
            <a:r>
              <a:rPr lang="en-US" sz="1600" b="1" dirty="0" smtClean="0">
                <a:solidFill>
                  <a:schemeClr val="tx1"/>
                </a:solidFill>
                <a:latin typeface="+mn-lt"/>
                <a:cs typeface="Arial" pitchFamily="34" charset="0"/>
              </a:rPr>
              <a:t> </a:t>
            </a:r>
          </a:p>
          <a:p>
            <a:pPr marL="63500" lvl="1" indent="0">
              <a:spcBef>
                <a:spcPts val="0"/>
              </a:spcBef>
              <a:buFont typeface="Arial" pitchFamily="34" charset="0"/>
              <a:buChar char="•"/>
            </a:pPr>
            <a:r>
              <a:rPr lang="en-US" sz="1600" b="1" dirty="0" smtClean="0">
                <a:solidFill>
                  <a:schemeClr val="tx1"/>
                </a:solidFill>
                <a:latin typeface="+mn-lt"/>
                <a:cs typeface="Arial" pitchFamily="34" charset="0"/>
              </a:rPr>
              <a:t>Quality of Organic Rankings </a:t>
            </a:r>
            <a:r>
              <a:rPr lang="en-US" sz="1400" b="1" dirty="0" smtClean="0">
                <a:solidFill>
                  <a:schemeClr val="tx1"/>
                </a:solidFill>
                <a:latin typeface="+mn-lt"/>
                <a:cs typeface="Arial" pitchFamily="34" charset="0"/>
              </a:rPr>
              <a:t>(Search Mart)</a:t>
            </a:r>
            <a:endParaRPr lang="en-US" sz="1600" b="1" dirty="0" smtClean="0">
              <a:solidFill>
                <a:schemeClr val="tx1"/>
              </a:solidFill>
              <a:latin typeface="+mn-lt"/>
              <a:cs typeface="Arial" pitchFamily="34" charset="0"/>
            </a:endParaRPr>
          </a:p>
          <a:p>
            <a:pPr marL="457200" lvl="2" indent="0">
              <a:spcBef>
                <a:spcPts val="0"/>
              </a:spcBef>
              <a:buFont typeface="Arial" pitchFamily="34" charset="0"/>
              <a:buChar char="•"/>
            </a:pPr>
            <a:r>
              <a:rPr lang="en-US" sz="1400" dirty="0" smtClean="0">
                <a:solidFill>
                  <a:schemeClr val="tx1"/>
                </a:solidFill>
                <a:latin typeface="+mn-lt"/>
                <a:cs typeface="Arial" pitchFamily="34" charset="0"/>
              </a:rPr>
              <a:t> What position and page keywords and PLPs are ranking, in what search engine.</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a:t>
            </a:r>
            <a:r>
              <a:rPr lang="en-US" sz="1200" dirty="0" smtClean="0">
                <a:solidFill>
                  <a:schemeClr val="tx1"/>
                </a:solidFill>
                <a:latin typeface="+mn-lt"/>
                <a:cs typeface="Arial" pitchFamily="34" charset="0"/>
              </a:rPr>
              <a:t>o track monthly in order to measure effectiveness of SEO campaign.</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gold keywords and PLPs that are not ranking to determine:</a:t>
            </a:r>
          </a:p>
          <a:p>
            <a:pPr marL="1714500" lvl="5"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dirty="0" smtClean="0">
                <a:solidFill>
                  <a:schemeClr val="tx1"/>
                </a:solidFill>
                <a:cs typeface="Arial" pitchFamily="34" charset="0"/>
              </a:rPr>
              <a:t>PLP relevance to gold keyword – Consider mapping a new gold keyword to the PLP or finding a new PLP for the gold keyword.</a:t>
            </a:r>
          </a:p>
          <a:p>
            <a:pPr marL="1714500" lvl="5" indent="0">
              <a:spcBef>
                <a:spcPts val="0"/>
              </a:spcBef>
              <a:buFont typeface="Arial" pitchFamily="34" charset="0"/>
              <a:buChar char="•"/>
            </a:pPr>
            <a:r>
              <a:rPr lang="en-US" sz="1200" dirty="0" smtClean="0">
                <a:solidFill>
                  <a:schemeClr val="tx1"/>
                </a:solidFill>
                <a:latin typeface="+mn-lt"/>
                <a:cs typeface="Arial" pitchFamily="34" charset="0"/>
              </a:rPr>
              <a:t> Gold Keyword PLP optimization so far – Consider making further optimizations on the PLP.</a:t>
            </a:r>
          </a:p>
        </p:txBody>
      </p:sp>
      <p:cxnSp>
        <p:nvCxnSpPr>
          <p:cNvPr id="12" name="Straight Connector 11"/>
          <p:cNvCxnSpPr/>
          <p:nvPr/>
        </p:nvCxnSpPr>
        <p:spPr bwMode="auto">
          <a:xfrm>
            <a:off x="381000" y="4648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810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Metrics</a:t>
            </a:r>
            <a:endParaRPr lang="en-US" sz="3000" dirty="0"/>
          </a:p>
        </p:txBody>
      </p:sp>
      <p:sp>
        <p:nvSpPr>
          <p:cNvPr id="6" name="Rounded Rectangle 5"/>
          <p:cNvSpPr/>
          <p:nvPr/>
        </p:nvSpPr>
        <p:spPr bwMode="auto">
          <a:xfrm>
            <a:off x="381000" y="8382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What Metrics to Look At Daily</a:t>
            </a:r>
          </a:p>
        </p:txBody>
      </p:sp>
      <p:sp>
        <p:nvSpPr>
          <p:cNvPr id="11" name="Content Placeholder 2"/>
          <p:cNvSpPr>
            <a:spLocks noGrp="1"/>
          </p:cNvSpPr>
          <p:nvPr>
            <p:ph idx="1"/>
          </p:nvPr>
        </p:nvSpPr>
        <p:spPr>
          <a:xfrm>
            <a:off x="381000" y="1066800"/>
            <a:ext cx="8229600" cy="4876800"/>
          </a:xfrm>
        </p:spPr>
        <p:txBody>
          <a:bodyPr/>
          <a:lstStyle/>
          <a:p>
            <a:pPr marL="63500" lvl="1" indent="0">
              <a:spcBef>
                <a:spcPts val="0"/>
              </a:spcBef>
              <a:buFont typeface="Arial" pitchFamily="34" charset="0"/>
              <a:buChar char="•"/>
            </a:pPr>
            <a:r>
              <a:rPr lang="en-US" sz="1400" b="1" dirty="0" smtClean="0">
                <a:solidFill>
                  <a:schemeClr val="tx1"/>
                </a:solidFill>
                <a:latin typeface="+mn-lt"/>
                <a:cs typeface="Arial" pitchFamily="34" charset="0"/>
              </a:rPr>
              <a:t> </a:t>
            </a:r>
            <a:r>
              <a:rPr lang="en-US" sz="1600" b="1" dirty="0" smtClean="0">
                <a:solidFill>
                  <a:schemeClr val="tx1"/>
                </a:solidFill>
                <a:latin typeface="+mn-lt"/>
                <a:cs typeface="Arial" pitchFamily="34" charset="0"/>
              </a:rPr>
              <a:t>Keyword Click-through-rate </a:t>
            </a:r>
            <a:r>
              <a:rPr lang="en-US" sz="1400" b="1" dirty="0" smtClean="0">
                <a:solidFill>
                  <a:schemeClr val="tx1"/>
                </a:solidFill>
                <a:latin typeface="+mn-lt"/>
                <a:cs typeface="Arial" pitchFamily="34" charset="0"/>
              </a:rPr>
              <a:t>(Google </a:t>
            </a:r>
            <a:r>
              <a:rPr lang="en-US" sz="1400" b="1" dirty="0" err="1" smtClean="0">
                <a:solidFill>
                  <a:schemeClr val="tx1"/>
                </a:solidFill>
                <a:latin typeface="+mn-lt"/>
                <a:cs typeface="Arial" pitchFamily="34" charset="0"/>
              </a:rPr>
              <a:t>AdWords</a:t>
            </a:r>
            <a:r>
              <a:rPr lang="en-US" sz="1400" b="1" dirty="0" smtClean="0">
                <a:solidFill>
                  <a:schemeClr val="tx1"/>
                </a:solidFill>
                <a:latin typeface="+mn-lt"/>
                <a:cs typeface="Arial" pitchFamily="34" charset="0"/>
              </a:rPr>
              <a:t>)</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The number of clicks an ad receives for a keyword divided by the number of times the ad was shown for the same keyword.</a:t>
            </a:r>
          </a:p>
          <a:p>
            <a:pPr marL="863600" lvl="3" indent="0">
              <a:spcBef>
                <a:spcPts val="0"/>
              </a:spcBef>
              <a:buFont typeface="Arial" pitchFamily="34" charset="0"/>
              <a:buChar char="•"/>
            </a:pPr>
            <a:r>
              <a:rPr lang="en-US" sz="1400" dirty="0" smtClean="0">
                <a:solidFill>
                  <a:schemeClr val="tx1"/>
                </a:solidFill>
                <a:latin typeface="+mn-lt"/>
                <a:cs typeface="Arial" pitchFamily="34" charset="0"/>
              </a:rPr>
              <a:t> </a:t>
            </a:r>
            <a:r>
              <a:rPr lang="en-US" sz="1200" b="1" dirty="0" smtClean="0">
                <a:solidFill>
                  <a:schemeClr val="tx1"/>
                </a:solidFill>
                <a:latin typeface="+mn-lt"/>
                <a:cs typeface="Arial" pitchFamily="34" charset="0"/>
              </a:rPr>
              <a:t>Why Important: </a:t>
            </a:r>
            <a:r>
              <a:rPr lang="en-US" sz="1200" dirty="0" smtClean="0">
                <a:solidFill>
                  <a:schemeClr val="tx1"/>
                </a:solidFill>
                <a:latin typeface="+mn-lt"/>
                <a:cs typeface="Arial" pitchFamily="34" charset="0"/>
              </a:rPr>
              <a:t>To track effectiveness of individual paid keywords.</a:t>
            </a:r>
          </a:p>
          <a:p>
            <a:pPr marL="863600" lvl="3" indent="0">
              <a:spcBef>
                <a:spcPts val="0"/>
              </a:spcBef>
              <a:buFont typeface="Arial" pitchFamily="34" charset="0"/>
              <a:buChar char="•"/>
            </a:pPr>
            <a:r>
              <a:rPr lang="en-US" sz="1200" dirty="0" smtClean="0">
                <a:solidFill>
                  <a:schemeClr val="tx1"/>
                </a:solidFill>
                <a:latin typeface="+mn-lt"/>
                <a:cs typeface="Arial" pitchFamily="34" charset="0"/>
              </a:rPr>
              <a:t> </a:t>
            </a:r>
            <a:r>
              <a:rPr lang="en-US" sz="1200" b="1" dirty="0" smtClean="0">
                <a:solidFill>
                  <a:schemeClr val="tx1"/>
                </a:solidFill>
                <a:latin typeface="+mn-lt"/>
                <a:cs typeface="Arial" pitchFamily="34" charset="0"/>
              </a:rPr>
              <a:t>Ways to Improve: </a:t>
            </a:r>
            <a:r>
              <a:rPr lang="en-US" sz="1200" dirty="0" smtClean="0">
                <a:solidFill>
                  <a:schemeClr val="tx1"/>
                </a:solidFill>
                <a:latin typeface="+mn-lt"/>
                <a:cs typeface="Arial" pitchFamily="34" charset="0"/>
              </a:rPr>
              <a:t>Look at keyword variables:</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Match Type: Consider changing match type if keyword CTR is too low.</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Ad Copy: Consider re-writing ad copy to make it more click-enticing.</a:t>
            </a:r>
          </a:p>
          <a:p>
            <a:pPr marL="1257300" lvl="4" indent="0">
              <a:spcBef>
                <a:spcPts val="0"/>
              </a:spcBef>
              <a:buFont typeface="Arial" pitchFamily="34" charset="0"/>
              <a:buChar char="•"/>
            </a:pPr>
            <a:r>
              <a:rPr lang="en-US" sz="1200" dirty="0" smtClean="0">
                <a:solidFill>
                  <a:schemeClr val="tx1"/>
                </a:solidFill>
                <a:latin typeface="+mn-lt"/>
                <a:cs typeface="Arial" pitchFamily="34" charset="0"/>
              </a:rPr>
              <a:t> Search </a:t>
            </a:r>
            <a:r>
              <a:rPr lang="en-US" sz="1200" dirty="0" err="1" smtClean="0">
                <a:solidFill>
                  <a:schemeClr val="tx1"/>
                </a:solidFill>
                <a:latin typeface="+mn-lt"/>
                <a:cs typeface="Arial" pitchFamily="34" charset="0"/>
              </a:rPr>
              <a:t>Querires</a:t>
            </a:r>
            <a:r>
              <a:rPr lang="en-US" sz="1200" dirty="0" smtClean="0">
                <a:solidFill>
                  <a:schemeClr val="tx1"/>
                </a:solidFill>
                <a:latin typeface="+mn-lt"/>
                <a:cs typeface="Arial" pitchFamily="34" charset="0"/>
              </a:rPr>
              <a:t>: Consider adding negative keywords if the CTR is too low.</a:t>
            </a:r>
          </a:p>
          <a:p>
            <a:pPr marL="1257300" lvl="4" indent="0">
              <a:spcBef>
                <a:spcPts val="0"/>
              </a:spcBef>
              <a:buNone/>
            </a:pPr>
            <a:endParaRPr lang="en-US" sz="1600" b="1" dirty="0" smtClean="0">
              <a:solidFill>
                <a:schemeClr val="tx1"/>
              </a:solidFill>
              <a:latin typeface="+mn-lt"/>
              <a:cs typeface="Arial" pitchFamily="34" charset="0"/>
            </a:endParaRPr>
          </a:p>
          <a:p>
            <a:pPr marL="63500" lvl="1" indent="0">
              <a:spcBef>
                <a:spcPts val="0"/>
              </a:spcBef>
              <a:buFont typeface="Arial" pitchFamily="34" charset="0"/>
              <a:buChar char="•"/>
            </a:pPr>
            <a:r>
              <a:rPr lang="en-US" sz="1600" b="1" dirty="0" smtClean="0">
                <a:solidFill>
                  <a:schemeClr val="tx1"/>
                </a:solidFill>
                <a:cs typeface="Arial" pitchFamily="34" charset="0"/>
              </a:rPr>
              <a:t>Keyword Clicks </a:t>
            </a:r>
            <a:r>
              <a:rPr lang="en-US" sz="1400" b="1" dirty="0" smtClean="0">
                <a:solidFill>
                  <a:schemeClr val="tx1"/>
                </a:solidFill>
                <a:cs typeface="Arial" pitchFamily="34" charset="0"/>
              </a:rPr>
              <a:t>(Google </a:t>
            </a:r>
            <a:r>
              <a:rPr lang="en-US" sz="1400" b="1" dirty="0" err="1" smtClean="0">
                <a:solidFill>
                  <a:schemeClr val="tx1"/>
                </a:solidFill>
                <a:cs typeface="Arial" pitchFamily="34" charset="0"/>
              </a:rPr>
              <a:t>AdWords</a:t>
            </a:r>
            <a:r>
              <a:rPr lang="en-US" sz="1400" b="1" dirty="0" smtClean="0">
                <a:solidFill>
                  <a:schemeClr val="tx1"/>
                </a:solidFill>
                <a:cs typeface="Arial" pitchFamily="34" charset="0"/>
              </a:rPr>
              <a:t>)</a:t>
            </a:r>
          </a:p>
          <a:p>
            <a:pPr marL="457200" lvl="2" indent="0">
              <a:spcBef>
                <a:spcPts val="0"/>
              </a:spcBef>
              <a:buFont typeface="Arial" pitchFamily="34" charset="0"/>
              <a:buChar char="•"/>
            </a:pPr>
            <a:r>
              <a:rPr lang="en-US" sz="1400" dirty="0" smtClean="0">
                <a:solidFill>
                  <a:schemeClr val="tx1"/>
                </a:solidFill>
                <a:cs typeface="Arial" pitchFamily="34" charset="0"/>
              </a:rPr>
              <a:t> The number of clicks an ad receives for a keyword.</a:t>
            </a:r>
          </a:p>
          <a:p>
            <a:pPr marL="863600" lvl="3" indent="0">
              <a:spcBef>
                <a:spcPts val="0"/>
              </a:spcBef>
              <a:buFont typeface="Arial" pitchFamily="34" charset="0"/>
              <a:buChar char="•"/>
            </a:pPr>
            <a:r>
              <a:rPr lang="en-US" sz="14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track how effective individual paid keywords are.</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Look at keyword variables:</a:t>
            </a:r>
          </a:p>
          <a:p>
            <a:pPr marL="1257300" lvl="4" indent="0">
              <a:spcBef>
                <a:spcPts val="0"/>
              </a:spcBef>
              <a:buFont typeface="Arial" pitchFamily="34" charset="0"/>
              <a:buChar char="•"/>
            </a:pPr>
            <a:r>
              <a:rPr lang="en-US" sz="1200" dirty="0" smtClean="0">
                <a:solidFill>
                  <a:schemeClr val="tx1"/>
                </a:solidFill>
                <a:cs typeface="Arial" pitchFamily="34" charset="0"/>
              </a:rPr>
              <a:t> Average Positions: Consider increasing max bid if keyword is in a low position.</a:t>
            </a: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63500" lvl="1" indent="0">
              <a:spcBef>
                <a:spcPts val="0"/>
              </a:spcBef>
              <a:buFont typeface="Arial" pitchFamily="34" charset="0"/>
              <a:buChar char="•"/>
            </a:pPr>
            <a:r>
              <a:rPr lang="en-US" sz="1600" b="1" dirty="0" smtClean="0">
                <a:solidFill>
                  <a:schemeClr val="tx1"/>
                </a:solidFill>
                <a:cs typeface="Arial" pitchFamily="34" charset="0"/>
              </a:rPr>
              <a:t>Keyword Impressions </a:t>
            </a:r>
            <a:r>
              <a:rPr lang="en-US" sz="1400" b="1" dirty="0" smtClean="0">
                <a:solidFill>
                  <a:schemeClr val="tx1"/>
                </a:solidFill>
                <a:cs typeface="Arial" pitchFamily="34" charset="0"/>
              </a:rPr>
              <a:t>(Google </a:t>
            </a:r>
            <a:r>
              <a:rPr lang="en-US" sz="1400" b="1" dirty="0" err="1" smtClean="0">
                <a:solidFill>
                  <a:schemeClr val="tx1"/>
                </a:solidFill>
                <a:cs typeface="Arial" pitchFamily="34" charset="0"/>
              </a:rPr>
              <a:t>AdWords</a:t>
            </a:r>
            <a:r>
              <a:rPr lang="en-US" sz="1400" b="1" dirty="0" smtClean="0">
                <a:solidFill>
                  <a:schemeClr val="tx1"/>
                </a:solidFill>
                <a:cs typeface="Arial" pitchFamily="34" charset="0"/>
              </a:rPr>
              <a:t>)</a:t>
            </a:r>
          </a:p>
          <a:p>
            <a:pPr marL="457200" lvl="2" indent="0">
              <a:spcBef>
                <a:spcPts val="0"/>
              </a:spcBef>
              <a:buFont typeface="Arial" pitchFamily="34" charset="0"/>
              <a:buChar char="•"/>
            </a:pPr>
            <a:r>
              <a:rPr lang="en-US" sz="1400" dirty="0" smtClean="0">
                <a:solidFill>
                  <a:schemeClr val="tx1"/>
                </a:solidFill>
                <a:cs typeface="Arial" pitchFamily="34" charset="0"/>
              </a:rPr>
              <a:t> The number of impressions an ad receives for a keyword.</a:t>
            </a:r>
          </a:p>
          <a:p>
            <a:pPr marL="863600" lvl="3" indent="0">
              <a:spcBef>
                <a:spcPts val="0"/>
              </a:spcBef>
              <a:buFont typeface="Arial" pitchFamily="34" charset="0"/>
              <a:buChar char="•"/>
            </a:pPr>
            <a:r>
              <a:rPr lang="en-US" sz="14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track how popular individual paid keyword are.</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Look at keyword variables:</a:t>
            </a:r>
          </a:p>
          <a:p>
            <a:pPr marL="1257300" lvl="4" indent="0">
              <a:spcBef>
                <a:spcPts val="0"/>
              </a:spcBef>
              <a:buFont typeface="Arial" pitchFamily="34" charset="0"/>
              <a:buChar char="•"/>
            </a:pPr>
            <a:r>
              <a:rPr lang="en-US" sz="1200" dirty="0" smtClean="0">
                <a:solidFill>
                  <a:schemeClr val="tx1"/>
                </a:solidFill>
                <a:cs typeface="Arial" pitchFamily="34" charset="0"/>
              </a:rPr>
              <a:t> Average Positions: Consider increasing max bid if keyword is in a low position.</a:t>
            </a:r>
          </a:p>
          <a:p>
            <a:pPr marL="1257300" lvl="4" indent="0">
              <a:spcBef>
                <a:spcPts val="0"/>
              </a:spcBef>
              <a:buFont typeface="Arial" pitchFamily="34" charset="0"/>
              <a:buChar char="•"/>
            </a:pPr>
            <a:r>
              <a:rPr lang="en-US" sz="1200" dirty="0" smtClean="0">
                <a:solidFill>
                  <a:schemeClr val="tx1"/>
                </a:solidFill>
                <a:cs typeface="Arial" pitchFamily="34" charset="0"/>
              </a:rPr>
              <a:t> Ad Copy: Consider re-writing ad copy to make it more click-enticing.</a:t>
            </a: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63500" lvl="1" indent="0">
              <a:spcBef>
                <a:spcPts val="0"/>
              </a:spcBef>
              <a:buFont typeface="Arial" pitchFamily="34" charset="0"/>
              <a:buChar char="•"/>
            </a:pPr>
            <a:endParaRPr lang="en-US" sz="300" dirty="0" smtClean="0">
              <a:solidFill>
                <a:schemeClr val="tx1"/>
              </a:solidFill>
              <a:latin typeface="+mn-lt"/>
              <a:cs typeface="Arial" pitchFamily="34" charset="0"/>
            </a:endParaRPr>
          </a:p>
        </p:txBody>
      </p:sp>
      <p:cxnSp>
        <p:nvCxnSpPr>
          <p:cNvPr id="15" name="Straight Connector 14"/>
          <p:cNvCxnSpPr/>
          <p:nvPr/>
        </p:nvCxnSpPr>
        <p:spPr bwMode="auto">
          <a:xfrm>
            <a:off x="381000" y="2819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304800" y="4114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304800" y="5562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Metrics</a:t>
            </a:r>
            <a:endParaRPr lang="en-US" sz="3000" dirty="0"/>
          </a:p>
        </p:txBody>
      </p:sp>
      <p:sp>
        <p:nvSpPr>
          <p:cNvPr id="6" name="Rounded Rectangle 5"/>
          <p:cNvSpPr/>
          <p:nvPr/>
        </p:nvSpPr>
        <p:spPr bwMode="auto">
          <a:xfrm>
            <a:off x="381000" y="762000"/>
            <a:ext cx="8229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How to Measure Success of Search</a:t>
            </a:r>
          </a:p>
        </p:txBody>
      </p:sp>
      <p:sp>
        <p:nvSpPr>
          <p:cNvPr id="11" name="Content Placeholder 2"/>
          <p:cNvSpPr>
            <a:spLocks noGrp="1"/>
          </p:cNvSpPr>
          <p:nvPr>
            <p:ph idx="1"/>
          </p:nvPr>
        </p:nvSpPr>
        <p:spPr>
          <a:xfrm>
            <a:off x="381000" y="990600"/>
            <a:ext cx="8610600" cy="5029200"/>
          </a:xfrm>
        </p:spPr>
        <p:txBody>
          <a:bodyPr/>
          <a:lstStyle/>
          <a:p>
            <a:pPr marL="63500" lvl="1" indent="0">
              <a:spcBef>
                <a:spcPts val="0"/>
              </a:spcBef>
              <a:buFont typeface="Arial" pitchFamily="34" charset="0"/>
              <a:buChar char="•"/>
            </a:pPr>
            <a:r>
              <a:rPr lang="en-US" sz="1600" b="1" dirty="0" smtClean="0">
                <a:solidFill>
                  <a:schemeClr val="tx1"/>
                </a:solidFill>
                <a:latin typeface="+mn-lt"/>
                <a:cs typeface="Arial" pitchFamily="34" charset="0"/>
              </a:rPr>
              <a:t> Share of Digital Shelf </a:t>
            </a:r>
            <a:r>
              <a:rPr lang="en-US" sz="1400" b="1" dirty="0" smtClean="0">
                <a:solidFill>
                  <a:schemeClr val="tx1"/>
                </a:solidFill>
                <a:latin typeface="+mn-lt"/>
                <a:cs typeface="Arial" pitchFamily="34" charset="0"/>
              </a:rPr>
              <a:t>(Google Analytics)</a:t>
            </a:r>
          </a:p>
          <a:p>
            <a:pPr marL="457200" lvl="2" indent="0">
              <a:spcBef>
                <a:spcPts val="0"/>
              </a:spcBef>
              <a:buFont typeface="Arial" pitchFamily="34" charset="0"/>
              <a:buChar char="•"/>
            </a:pPr>
            <a:r>
              <a:rPr lang="en-US" sz="1400" dirty="0" smtClean="0">
                <a:solidFill>
                  <a:schemeClr val="tx1"/>
                </a:solidFill>
                <a:latin typeface="+mn-lt"/>
                <a:cs typeface="Arial" pitchFamily="34" charset="0"/>
              </a:rPr>
              <a:t> </a:t>
            </a:r>
            <a:r>
              <a:rPr lang="en-US" sz="1300" dirty="0" smtClean="0">
                <a:solidFill>
                  <a:schemeClr val="tx1"/>
                </a:solidFill>
                <a:latin typeface="+mn-lt"/>
                <a:cs typeface="Arial" pitchFamily="34" charset="0"/>
              </a:rPr>
              <a:t>Percentage of paid clicks and impressions vs. total paid clicks and impressions for the Olay gold keyword list.</a:t>
            </a:r>
          </a:p>
          <a:p>
            <a:pPr marL="863600" lvl="3" indent="0">
              <a:spcBef>
                <a:spcPts val="0"/>
              </a:spcBef>
              <a:buFont typeface="Arial" pitchFamily="34" charset="0"/>
              <a:buChar char="•"/>
            </a:pPr>
            <a:r>
              <a:rPr lang="en-US" sz="1200" b="1" dirty="0" smtClean="0">
                <a:solidFill>
                  <a:schemeClr val="tx1"/>
                </a:solidFill>
                <a:latin typeface="+mn-lt"/>
                <a:cs typeface="Arial" pitchFamily="34" charset="0"/>
              </a:rPr>
              <a:t> What to Look at for Impressions Data: </a:t>
            </a:r>
            <a:r>
              <a:rPr lang="en-US" sz="1200" dirty="0" smtClean="0">
                <a:solidFill>
                  <a:schemeClr val="tx1"/>
                </a:solidFill>
                <a:latin typeface="+mn-lt"/>
                <a:cs typeface="Arial" pitchFamily="34" charset="0"/>
              </a:rPr>
              <a:t>Google Analytics – Total paid impressions vs. Total Olay Website impressions.</a:t>
            </a:r>
          </a:p>
          <a:p>
            <a:pPr marL="863600" lvl="3" indent="0">
              <a:spcBef>
                <a:spcPts val="0"/>
              </a:spcBef>
              <a:buFont typeface="Arial" pitchFamily="34" charset="0"/>
              <a:buChar char="•"/>
            </a:pPr>
            <a:r>
              <a:rPr lang="en-US" sz="1200" b="1" dirty="0" smtClean="0">
                <a:solidFill>
                  <a:schemeClr val="tx1"/>
                </a:solidFill>
                <a:latin typeface="+mn-lt"/>
                <a:cs typeface="Arial" pitchFamily="34" charset="0"/>
              </a:rPr>
              <a:t> What to Look at for Click Data: </a:t>
            </a:r>
            <a:r>
              <a:rPr lang="en-US" sz="1200" dirty="0" smtClean="0">
                <a:solidFill>
                  <a:schemeClr val="tx1"/>
                </a:solidFill>
                <a:latin typeface="+mn-lt"/>
                <a:cs typeface="Arial" pitchFamily="34" charset="0"/>
              </a:rPr>
              <a:t>ComScore* Marketer - Term Destinations Tab; All Organic Clicks vs. Olay Organic Clicks</a:t>
            </a:r>
            <a:r>
              <a:rPr lang="en-US" sz="1200" b="1" dirty="0" smtClean="0">
                <a:solidFill>
                  <a:schemeClr val="tx1"/>
                </a:solidFill>
                <a:latin typeface="+mn-lt"/>
                <a:cs typeface="Arial" pitchFamily="34" charset="0"/>
              </a:rPr>
              <a:t> </a:t>
            </a:r>
          </a:p>
          <a:p>
            <a:pPr marL="863600" lvl="3" indent="0">
              <a:spcBef>
                <a:spcPts val="0"/>
              </a:spcBef>
              <a:buFont typeface="Arial" pitchFamily="34" charset="0"/>
              <a:buChar char="•"/>
            </a:pPr>
            <a:r>
              <a:rPr lang="en-US" sz="1200" b="1" dirty="0" smtClean="0">
                <a:solidFill>
                  <a:schemeClr val="tx1"/>
                </a:solidFill>
                <a:latin typeface="+mn-lt"/>
                <a:cs typeface="Arial" pitchFamily="34" charset="0"/>
              </a:rPr>
              <a:t>Ways to Improve: </a:t>
            </a:r>
            <a:r>
              <a:rPr lang="en-US" sz="1200" dirty="0" smtClean="0">
                <a:solidFill>
                  <a:schemeClr val="tx1"/>
                </a:solidFill>
                <a:latin typeface="+mn-lt"/>
                <a:cs typeface="Arial" pitchFamily="34" charset="0"/>
              </a:rPr>
              <a:t>Focus on Gold Keyword List and Ad Copy Language.</a:t>
            </a:r>
            <a:endParaRPr lang="en-US" sz="1200" b="1" dirty="0" smtClean="0">
              <a:solidFill>
                <a:schemeClr val="tx1"/>
              </a:solidFill>
              <a:latin typeface="+mn-lt"/>
              <a:cs typeface="Arial" pitchFamily="34" charset="0"/>
            </a:endParaRPr>
          </a:p>
          <a:p>
            <a:pPr marL="1257300" lvl="4" indent="0">
              <a:spcBef>
                <a:spcPts val="0"/>
              </a:spcBef>
              <a:buFont typeface="Arial" pitchFamily="34" charset="0"/>
              <a:buChar char="•"/>
            </a:pPr>
            <a:r>
              <a:rPr lang="en-US" sz="1200" dirty="0" smtClean="0">
                <a:solidFill>
                  <a:schemeClr val="tx1"/>
                </a:solidFill>
                <a:cs typeface="Arial" pitchFamily="34" charset="0"/>
              </a:rPr>
              <a:t> Gold keyword relevancy to the ad copy– Consider incorporating the gold keyword in the ad copy language.</a:t>
            </a:r>
          </a:p>
          <a:p>
            <a:pPr marL="1257300" lvl="4" indent="0">
              <a:spcBef>
                <a:spcPts val="0"/>
              </a:spcBef>
              <a:buFont typeface="Arial" pitchFamily="34" charset="0"/>
              <a:buChar char="•"/>
            </a:pPr>
            <a:r>
              <a:rPr lang="en-US" sz="1200" dirty="0" smtClean="0">
                <a:solidFill>
                  <a:schemeClr val="tx1"/>
                </a:solidFill>
                <a:cs typeface="Arial" pitchFamily="34" charset="0"/>
              </a:rPr>
              <a:t> Ad Copy Language – Consider re-writing ad copy to make it more click-enticing.</a:t>
            </a:r>
          </a:p>
          <a:p>
            <a:pPr marL="1257300" lvl="4" indent="0">
              <a:spcBef>
                <a:spcPts val="0"/>
              </a:spcBef>
              <a:buFont typeface="Arial" pitchFamily="34" charset="0"/>
              <a:buChar char="•"/>
            </a:pPr>
            <a:r>
              <a:rPr lang="en-US" sz="1200" dirty="0" smtClean="0">
                <a:solidFill>
                  <a:schemeClr val="tx1"/>
                </a:solidFill>
                <a:cs typeface="Arial" pitchFamily="34" charset="0"/>
              </a:rPr>
              <a:t> Average Position and CPC – Consider increasing max CPC to improve average position in paid search results.</a:t>
            </a:r>
          </a:p>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a:p>
            <a:pPr marL="63500" lvl="1" indent="0">
              <a:spcBef>
                <a:spcPts val="0"/>
              </a:spcBef>
              <a:buFont typeface="Arial" pitchFamily="34" charset="0"/>
              <a:buChar char="•"/>
            </a:pPr>
            <a:r>
              <a:rPr lang="en-US" sz="1600" b="1" dirty="0" smtClean="0">
                <a:solidFill>
                  <a:schemeClr val="tx1"/>
                </a:solidFill>
                <a:latin typeface="+mn-lt"/>
                <a:cs typeface="Arial" pitchFamily="34" charset="0"/>
              </a:rPr>
              <a:t> </a:t>
            </a:r>
            <a:r>
              <a:rPr lang="en-US" sz="1600" b="1" dirty="0" smtClean="0">
                <a:solidFill>
                  <a:schemeClr val="tx1"/>
                </a:solidFill>
                <a:cs typeface="Arial" pitchFamily="34" charset="0"/>
              </a:rPr>
              <a:t>Quality of Visitor Metrics </a:t>
            </a:r>
            <a:r>
              <a:rPr lang="en-US" sz="1400" b="1" dirty="0" smtClean="0">
                <a:solidFill>
                  <a:schemeClr val="tx1"/>
                </a:solidFill>
                <a:cs typeface="Arial" pitchFamily="34" charset="0"/>
              </a:rPr>
              <a:t>(Google Analytics)</a:t>
            </a:r>
          </a:p>
          <a:p>
            <a:pPr marL="457200" lvl="2" indent="0">
              <a:spcBef>
                <a:spcPts val="0"/>
              </a:spcBef>
              <a:buFont typeface="Arial" pitchFamily="34" charset="0"/>
              <a:buChar char="•"/>
            </a:pPr>
            <a:r>
              <a:rPr lang="en-US" sz="1400" b="1" dirty="0" smtClean="0">
                <a:solidFill>
                  <a:schemeClr val="tx1"/>
                </a:solidFill>
                <a:cs typeface="Arial" pitchFamily="34" charset="0"/>
              </a:rPr>
              <a:t> Bounce Rate: </a:t>
            </a:r>
            <a:r>
              <a:rPr lang="en-US" sz="1200" dirty="0" smtClean="0">
                <a:solidFill>
                  <a:schemeClr val="tx1"/>
                </a:solidFill>
                <a:cs typeface="Arial" pitchFamily="34" charset="0"/>
              </a:rPr>
              <a:t>Percentage of visitors who arrive on an Olay page and leave before visiting other Olay pages.</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ad copy and landing pages that are not resonating with users</a:t>
            </a: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Ways to Improve: </a:t>
            </a:r>
            <a:r>
              <a:rPr lang="en-US" sz="1200" dirty="0" smtClean="0">
                <a:solidFill>
                  <a:schemeClr val="tx1"/>
                </a:solidFill>
                <a:cs typeface="Arial" pitchFamily="34" charset="0"/>
              </a:rPr>
              <a:t>Focus on keywords with high bounce rates to determine:</a:t>
            </a:r>
          </a:p>
          <a:p>
            <a:pPr marL="1257300" lvl="4" indent="0">
              <a:spcBef>
                <a:spcPts val="0"/>
              </a:spcBef>
              <a:buFont typeface="Arial" pitchFamily="34" charset="0"/>
              <a:buChar char="•"/>
            </a:pPr>
            <a:r>
              <a:rPr lang="en-US" sz="1200" dirty="0" smtClean="0">
                <a:solidFill>
                  <a:schemeClr val="tx1"/>
                </a:solidFill>
                <a:cs typeface="Arial" pitchFamily="34" charset="0"/>
              </a:rPr>
              <a:t> Ad Copy Language – Consider re-writing ad copy to support landing page content and keyword</a:t>
            </a:r>
          </a:p>
          <a:p>
            <a:pPr marL="1257300" lvl="4" indent="0">
              <a:spcBef>
                <a:spcPts val="0"/>
              </a:spcBef>
              <a:buFont typeface="Arial" pitchFamily="34" charset="0"/>
              <a:buChar char="•"/>
            </a:pPr>
            <a:r>
              <a:rPr lang="en-US" sz="1200" dirty="0" smtClean="0">
                <a:solidFill>
                  <a:schemeClr val="tx1"/>
                </a:solidFill>
                <a:cs typeface="Arial" pitchFamily="34" charset="0"/>
              </a:rPr>
              <a:t> Landing Page – Consider testing different landing pages to see what drives users to interact with the site more.</a:t>
            </a:r>
          </a:p>
          <a:p>
            <a:pPr marL="1257300" lvl="4" indent="0">
              <a:spcBef>
                <a:spcPts val="0"/>
              </a:spcBef>
              <a:buFont typeface="Arial" pitchFamily="34" charset="0"/>
              <a:buChar char="•"/>
            </a:pPr>
            <a:r>
              <a:rPr lang="en-US" sz="1200" dirty="0" smtClean="0">
                <a:solidFill>
                  <a:schemeClr val="tx1"/>
                </a:solidFill>
                <a:cs typeface="Arial" pitchFamily="34" charset="0"/>
              </a:rPr>
              <a:t> User Intent – Consider adding negative keywords so that Olay ads are not served for unrelated search queries.</a:t>
            </a:r>
          </a:p>
          <a:p>
            <a:pPr marL="457200" lvl="2" indent="0">
              <a:spcBef>
                <a:spcPts val="0"/>
              </a:spcBef>
              <a:buFont typeface="Arial" pitchFamily="34" charset="0"/>
              <a:buChar char="•"/>
            </a:pPr>
            <a:r>
              <a:rPr lang="en-US" sz="1600" b="1" dirty="0" smtClean="0">
                <a:solidFill>
                  <a:schemeClr val="tx1"/>
                </a:solidFill>
                <a:cs typeface="Arial" pitchFamily="34" charset="0"/>
              </a:rPr>
              <a:t> </a:t>
            </a:r>
            <a:r>
              <a:rPr lang="en-US" sz="1400" b="1" dirty="0" smtClean="0">
                <a:solidFill>
                  <a:schemeClr val="tx1"/>
                </a:solidFill>
                <a:cs typeface="Arial" pitchFamily="34" charset="0"/>
              </a:rPr>
              <a:t>Time on Site: </a:t>
            </a:r>
            <a:r>
              <a:rPr lang="en-US" sz="1200" dirty="0" smtClean="0">
                <a:solidFill>
                  <a:schemeClr val="tx1"/>
                </a:solidFill>
                <a:cs typeface="Arial" pitchFamily="34" charset="0"/>
              </a:rPr>
              <a:t>The average amount of time visitors spend on the Olay Website.</a:t>
            </a:r>
            <a:endParaRPr lang="en-US" sz="1400" b="1" dirty="0" smtClean="0">
              <a:solidFill>
                <a:schemeClr val="tx1"/>
              </a:solidFill>
              <a:cs typeface="Arial" pitchFamily="34" charset="0"/>
            </a:endParaRPr>
          </a:p>
          <a:p>
            <a:pPr marL="863600" lvl="3" indent="0">
              <a:spcBef>
                <a:spcPts val="0"/>
              </a:spcBef>
              <a:buFont typeface="Arial" pitchFamily="34" charset="0"/>
              <a:buChar char="•"/>
            </a:pPr>
            <a:r>
              <a:rPr lang="en-US" sz="14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ad copy, and landing pages drive users to spend time on the site.</a:t>
            </a:r>
          </a:p>
          <a:p>
            <a:pPr marL="863600" lvl="3" indent="0">
              <a:spcBef>
                <a:spcPts val="0"/>
              </a:spcBef>
              <a:buFont typeface="Arial" pitchFamily="34" charset="0"/>
              <a:buChar char="•"/>
            </a:pPr>
            <a:r>
              <a:rPr lang="en-US" sz="1200" b="1" dirty="0" smtClean="0">
                <a:solidFill>
                  <a:schemeClr val="tx1"/>
                </a:solidFill>
                <a:cs typeface="Arial" pitchFamily="34" charset="0"/>
              </a:rPr>
              <a:t> Ways to Improve: </a:t>
            </a:r>
            <a:r>
              <a:rPr lang="en-US" sz="1200" dirty="0" smtClean="0">
                <a:solidFill>
                  <a:schemeClr val="tx1"/>
                </a:solidFill>
                <a:cs typeface="Arial" pitchFamily="34" charset="0"/>
              </a:rPr>
              <a:t>Focus on keywords with low time on site to determine:</a:t>
            </a:r>
          </a:p>
          <a:p>
            <a:pPr marL="1257300" lvl="4" indent="0">
              <a:spcBef>
                <a:spcPts val="0"/>
              </a:spcBef>
              <a:buFont typeface="Arial" pitchFamily="34" charset="0"/>
              <a:buChar char="•"/>
            </a:pPr>
            <a:r>
              <a:rPr lang="en-US" sz="1200" dirty="0" smtClean="0">
                <a:solidFill>
                  <a:schemeClr val="tx1"/>
                </a:solidFill>
                <a:cs typeface="Arial" pitchFamily="34" charset="0"/>
              </a:rPr>
              <a:t> Landing Page Support – Consider testing different landing pages to see what drives users to spend more time.</a:t>
            </a:r>
          </a:p>
          <a:p>
            <a:pPr marL="1257300" lvl="4" indent="0">
              <a:spcBef>
                <a:spcPts val="0"/>
              </a:spcBef>
              <a:buFont typeface="Arial" pitchFamily="34" charset="0"/>
              <a:buChar char="•"/>
            </a:pPr>
            <a:r>
              <a:rPr lang="en-US" sz="1200" dirty="0" smtClean="0">
                <a:solidFill>
                  <a:schemeClr val="tx1"/>
                </a:solidFill>
                <a:cs typeface="Arial" pitchFamily="34" charset="0"/>
              </a:rPr>
              <a:t> Easy Landing Page Navigation – Consider providing intuitive internal links on each landing page.</a:t>
            </a:r>
          </a:p>
          <a:p>
            <a:pPr marL="457200" lvl="2" indent="0">
              <a:spcBef>
                <a:spcPts val="0"/>
              </a:spcBef>
              <a:buFont typeface="Arial" pitchFamily="34" charset="0"/>
              <a:buChar char="•"/>
            </a:pPr>
            <a:r>
              <a:rPr lang="en-US" sz="1600" b="1" dirty="0" smtClean="0">
                <a:solidFill>
                  <a:schemeClr val="tx1"/>
                </a:solidFill>
                <a:cs typeface="Arial" pitchFamily="34" charset="0"/>
              </a:rPr>
              <a:t> </a:t>
            </a:r>
            <a:r>
              <a:rPr lang="en-US" sz="1400" b="1" dirty="0" smtClean="0">
                <a:solidFill>
                  <a:schemeClr val="tx1"/>
                </a:solidFill>
                <a:cs typeface="Arial" pitchFamily="34" charset="0"/>
              </a:rPr>
              <a:t>Pages per Visit:</a:t>
            </a:r>
            <a:r>
              <a:rPr lang="en-US" sz="1400" dirty="0" smtClean="0">
                <a:solidFill>
                  <a:schemeClr val="tx1"/>
                </a:solidFill>
                <a:cs typeface="Arial" pitchFamily="34" charset="0"/>
              </a:rPr>
              <a:t> </a:t>
            </a:r>
            <a:r>
              <a:rPr lang="en-US" sz="1200" dirty="0" smtClean="0">
                <a:solidFill>
                  <a:schemeClr val="tx1"/>
                </a:solidFill>
                <a:cs typeface="Arial" pitchFamily="34" charset="0"/>
              </a:rPr>
              <a:t>The average number of pages a user visits when they reach the Olay Website through paid search.</a:t>
            </a:r>
            <a:endParaRPr lang="en-US" sz="1600" b="1" dirty="0" smtClean="0">
              <a:solidFill>
                <a:schemeClr val="tx1"/>
              </a:solidFill>
              <a:cs typeface="Arial" pitchFamily="34" charset="0"/>
            </a:endParaRPr>
          </a:p>
          <a:p>
            <a:pPr marL="863600" lvl="3" indent="0">
              <a:spcBef>
                <a:spcPts val="0"/>
              </a:spcBef>
              <a:buFont typeface="Arial" pitchFamily="34" charset="0"/>
              <a:buChar char="•"/>
            </a:pPr>
            <a:r>
              <a:rPr lang="en-US" sz="1200" dirty="0" smtClean="0">
                <a:solidFill>
                  <a:schemeClr val="tx1"/>
                </a:solidFill>
                <a:cs typeface="Arial" pitchFamily="34" charset="0"/>
              </a:rPr>
              <a:t> </a:t>
            </a:r>
            <a:r>
              <a:rPr lang="en-US" sz="1200" b="1" dirty="0" smtClean="0">
                <a:solidFill>
                  <a:schemeClr val="tx1"/>
                </a:solidFill>
                <a:cs typeface="Arial" pitchFamily="34" charset="0"/>
              </a:rPr>
              <a:t>Why Important: </a:t>
            </a:r>
            <a:r>
              <a:rPr lang="en-US" sz="1200" dirty="0" smtClean="0">
                <a:solidFill>
                  <a:schemeClr val="tx1"/>
                </a:solidFill>
                <a:cs typeface="Arial" pitchFamily="34" charset="0"/>
              </a:rPr>
              <a:t>To gain insight into what keywords, ad copy, and landing pages drive users to visit multiple pages.</a:t>
            </a:r>
          </a:p>
          <a:p>
            <a:pPr marL="863600" lvl="3" indent="0">
              <a:spcBef>
                <a:spcPts val="0"/>
              </a:spcBef>
              <a:buFont typeface="Arial" pitchFamily="34" charset="0"/>
              <a:buChar char="•"/>
            </a:pPr>
            <a:r>
              <a:rPr lang="en-US" sz="1200" b="1" dirty="0" smtClean="0">
                <a:solidFill>
                  <a:schemeClr val="tx1"/>
                </a:solidFill>
                <a:cs typeface="Arial" pitchFamily="34" charset="0"/>
              </a:rPr>
              <a:t> Ways to Improve: </a:t>
            </a:r>
            <a:r>
              <a:rPr lang="en-US" sz="1200" dirty="0" smtClean="0">
                <a:solidFill>
                  <a:schemeClr val="tx1"/>
                </a:solidFill>
                <a:cs typeface="Arial" pitchFamily="34" charset="0"/>
              </a:rPr>
              <a:t>Focus on keywords with low pages per visit to determine:</a:t>
            </a:r>
          </a:p>
          <a:p>
            <a:pPr marL="1257300" lvl="4" indent="0">
              <a:spcBef>
                <a:spcPts val="0"/>
              </a:spcBef>
              <a:buFont typeface="Arial" pitchFamily="34" charset="0"/>
              <a:buChar char="•"/>
            </a:pPr>
            <a:r>
              <a:rPr lang="en-US" sz="1200" dirty="0" smtClean="0">
                <a:solidFill>
                  <a:schemeClr val="tx1"/>
                </a:solidFill>
                <a:cs typeface="Arial" pitchFamily="34" charset="0"/>
              </a:rPr>
              <a:t> Landing Page Support – Consider testing different landing pages to see what drives users to visit more pages.</a:t>
            </a:r>
          </a:p>
          <a:p>
            <a:pPr marL="1257300" lvl="4" indent="0">
              <a:spcBef>
                <a:spcPts val="0"/>
              </a:spcBef>
              <a:buFont typeface="Arial" pitchFamily="34" charset="0"/>
              <a:buChar char="•"/>
            </a:pPr>
            <a:r>
              <a:rPr lang="en-US" sz="1200" dirty="0" smtClean="0">
                <a:solidFill>
                  <a:schemeClr val="tx1"/>
                </a:solidFill>
                <a:cs typeface="Arial" pitchFamily="34" charset="0"/>
              </a:rPr>
              <a:t> Navigation – Consider implementing internal links on each landing page to entice users to visit more pages.</a:t>
            </a:r>
          </a:p>
          <a:p>
            <a:pPr marL="1257300" lvl="4" indent="0">
              <a:spcBef>
                <a:spcPts val="0"/>
              </a:spcBef>
              <a:buFont typeface="Arial" pitchFamily="34" charset="0"/>
              <a:buChar char="•"/>
            </a:pPr>
            <a:endParaRPr lang="en-US" sz="1200" dirty="0" smtClean="0">
              <a:solidFill>
                <a:schemeClr val="tx1"/>
              </a:solidFill>
              <a:cs typeface="Arial" pitchFamily="34" charset="0"/>
            </a:endParaRPr>
          </a:p>
          <a:p>
            <a:pPr marL="457200" lvl="2" indent="0">
              <a:spcBef>
                <a:spcPts val="0"/>
              </a:spcBef>
              <a:buFont typeface="Arial" pitchFamily="34" charset="0"/>
              <a:buChar char="•"/>
            </a:pPr>
            <a:endParaRPr lang="en-US" sz="300" dirty="0" smtClean="0">
              <a:solidFill>
                <a:schemeClr val="tx1"/>
              </a:solidFill>
              <a:latin typeface="+mn-lt"/>
              <a:cs typeface="Arial" pitchFamily="34" charset="0"/>
            </a:endParaRPr>
          </a:p>
        </p:txBody>
      </p:sp>
      <p:cxnSp>
        <p:nvCxnSpPr>
          <p:cNvPr id="15" name="Straight Connector 14"/>
          <p:cNvCxnSpPr/>
          <p:nvPr/>
        </p:nvCxnSpPr>
        <p:spPr bwMode="auto">
          <a:xfrm>
            <a:off x="3048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Olay Us paid and organic search baseline</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314</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Olay US Baseline?</a:t>
            </a:r>
            <a:endParaRPr lang="en-US" sz="2600" dirty="0"/>
          </a:p>
        </p:txBody>
      </p:sp>
      <p:sp>
        <p:nvSpPr>
          <p:cNvPr id="9" name="Content Placeholder 2"/>
          <p:cNvSpPr>
            <a:spLocks noGrp="1"/>
          </p:cNvSpPr>
          <p:nvPr>
            <p:ph idx="1"/>
          </p:nvPr>
        </p:nvSpPr>
        <p:spPr>
          <a:xfrm>
            <a:off x="304800" y="838200"/>
            <a:ext cx="8458200" cy="4495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Olay US Baseline provides a benchmark for all Olay search agencies to measure the effectiveness of their respective Olay paid and organic search campaigns. The benchmarks set a standard for which the Olay search agencies should strive to meet or exceed.</a:t>
            </a:r>
          </a:p>
          <a:p>
            <a:pPr marL="0" indent="0">
              <a:spcBef>
                <a:spcPts val="0"/>
              </a:spcBef>
            </a:pPr>
            <a:endParaRPr lang="en-US" sz="600" b="1" dirty="0" smtClean="0"/>
          </a:p>
          <a:p>
            <a:pPr marL="0" indent="0">
              <a:spcBef>
                <a:spcPts val="0"/>
              </a:spcBef>
            </a:pPr>
            <a:endParaRPr lang="en-US" sz="12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the Olay US baseline and hold their respective search agencies responsible for reaching or exceeding the Olay US benchmarks.</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2514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Baseline Overview</a:t>
            </a:r>
            <a:r>
              <a:rPr lang="en-US" sz="1400" dirty="0" smtClean="0">
                <a:latin typeface="+mn-lt"/>
              </a:rPr>
              <a:t>: What it is &amp; how it can be used as a benchmark for other Olay Websites.</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Share of Organic Search Digital Shelf</a:t>
            </a:r>
            <a:r>
              <a:rPr lang="en-US" sz="1400" dirty="0" smtClean="0">
                <a:latin typeface="+mn-lt"/>
              </a:rPr>
              <a:t>:</a:t>
            </a:r>
            <a:r>
              <a:rPr lang="en-US" sz="1800" b="1" dirty="0" smtClean="0">
                <a:latin typeface="+mn-lt"/>
              </a:rPr>
              <a:t> </a:t>
            </a:r>
            <a:r>
              <a:rPr lang="en-US" sz="1400" dirty="0" smtClean="0">
                <a:latin typeface="+mn-lt"/>
              </a:rPr>
              <a:t>Olay US share of organic impressions and clicks for 2010.</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Google Analytics Paid Search Metrics</a:t>
            </a:r>
            <a:r>
              <a:rPr lang="en-US" sz="1400" dirty="0" smtClean="0"/>
              <a:t>: Olay US quality of visitor and organic traffic data for 2010.</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SearchMart</a:t>
            </a:r>
            <a:r>
              <a:rPr lang="en-US" sz="1400" dirty="0" smtClean="0"/>
              <a:t>: Olay US gold keyword and PLP rankings for December.</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SearchMart</a:t>
            </a:r>
            <a:r>
              <a:rPr lang="en-US" sz="1300" dirty="0" smtClean="0"/>
              <a:t>: </a:t>
            </a:r>
            <a:r>
              <a:rPr lang="en-US" sz="1400" dirty="0" smtClean="0"/>
              <a:t>Olay US audit scores over a year and a half period of time.</a:t>
            </a:r>
            <a:endParaRPr lang="en-US" sz="14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Share of Paid Search Digital Shelf</a:t>
            </a:r>
            <a:r>
              <a:rPr lang="en-US" sz="1400" dirty="0" smtClean="0"/>
              <a:t>: Olay US share of paid search impressions and clicks for 2010.</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Share of Paid Search Clicks</a:t>
            </a:r>
            <a:r>
              <a:rPr lang="en-US" sz="1400" dirty="0" smtClean="0"/>
              <a:t>: Olay US share of paid search clicks for 2010.</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Share of Paid Search Impressions</a:t>
            </a:r>
            <a:r>
              <a:rPr lang="en-US" sz="1400" dirty="0" smtClean="0"/>
              <a:t>:  Olay US share of paid search impressions for 2010.</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3" action="ppaction://hlinksldjump"/>
              </a:rPr>
              <a:t>Google Analytics Organic Search Metrics</a:t>
            </a:r>
            <a:r>
              <a:rPr lang="en-US" sz="1400" dirty="0" smtClean="0"/>
              <a:t>: Olay US quality of visitor and paid traffic data for 2010.</a:t>
            </a:r>
            <a:endParaRPr lang="en-US" sz="1800" b="1" dirty="0" smtClean="0"/>
          </a:p>
          <a:p>
            <a:pPr marL="0" indent="0">
              <a:spcBef>
                <a:spcPts val="0"/>
              </a:spcBef>
            </a:pPr>
            <a:endParaRPr lang="en-US" sz="600" b="1" dirty="0" smtClean="0"/>
          </a:p>
          <a:p>
            <a:pPr marL="0" indent="0">
              <a:spcBef>
                <a:spcPts val="0"/>
              </a:spcBef>
            </a:pPr>
            <a:endParaRPr lang="en-US" sz="6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4038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sp>
        <p:nvSpPr>
          <p:cNvPr id="9" name="Rounded Rectangle 8"/>
          <p:cNvSpPr/>
          <p:nvPr/>
        </p:nvSpPr>
        <p:spPr bwMode="auto">
          <a:xfrm>
            <a:off x="304800" y="1066800"/>
            <a:ext cx="8382000" cy="609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Percentage Share of Digital Shelf</a:t>
            </a:r>
          </a:p>
          <a:p>
            <a:pPr algn="ctr" fontAlgn="auto">
              <a:spcBef>
                <a:spcPts val="0"/>
              </a:spcBef>
              <a:spcAft>
                <a:spcPts val="0"/>
              </a:spcAft>
              <a:buClr>
                <a:srgbClr val="BA0000"/>
              </a:buClr>
            </a:pPr>
            <a:r>
              <a:rPr lang="en-US" sz="1800" b="1" dirty="0" smtClean="0">
                <a:latin typeface="Calibri"/>
              </a:rPr>
              <a:t>Paid &amp; Organic</a:t>
            </a:r>
          </a:p>
        </p:txBody>
      </p:sp>
      <p:pic>
        <p:nvPicPr>
          <p:cNvPr id="6" name="Picture 2"/>
          <p:cNvPicPr>
            <a:picLocks noChangeAspect="1" noChangeArrowheads="1"/>
          </p:cNvPicPr>
          <p:nvPr/>
        </p:nvPicPr>
        <p:blipFill>
          <a:blip r:embed="rId3" cstate="print"/>
          <a:srcRect/>
          <a:stretch>
            <a:fillRect/>
          </a:stretch>
        </p:blipFill>
        <p:spPr bwMode="auto">
          <a:xfrm>
            <a:off x="809625" y="1800225"/>
            <a:ext cx="7524750" cy="32575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pic>
        <p:nvPicPr>
          <p:cNvPr id="7171" name="Picture 3"/>
          <p:cNvPicPr>
            <a:picLocks noChangeAspect="1" noChangeArrowheads="1"/>
          </p:cNvPicPr>
          <p:nvPr/>
        </p:nvPicPr>
        <p:blipFill>
          <a:blip r:embed="rId3" cstate="print"/>
          <a:srcRect/>
          <a:stretch>
            <a:fillRect/>
          </a:stretch>
        </p:blipFill>
        <p:spPr bwMode="auto">
          <a:xfrm>
            <a:off x="990600" y="1828800"/>
            <a:ext cx="7096125" cy="36195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9" name="Rounded Rectangle 8"/>
          <p:cNvSpPr/>
          <p:nvPr/>
        </p:nvSpPr>
        <p:spPr bwMode="auto">
          <a:xfrm>
            <a:off x="304800" y="10668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Organic Share of Digital Shelf</a:t>
            </a:r>
          </a:p>
        </p:txBody>
      </p:sp>
    </p:spTree>
  </p:cSld>
  <p:clrMapOvr>
    <a:masterClrMapping/>
  </p:clrMapOvr>
  <p:transition spd="med"/>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sp>
        <p:nvSpPr>
          <p:cNvPr id="9" name="Rounded Rectangle 8"/>
          <p:cNvSpPr/>
          <p:nvPr/>
        </p:nvSpPr>
        <p:spPr bwMode="auto">
          <a:xfrm>
            <a:off x="3048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Organic Search Google Analytics Metrics</a:t>
            </a:r>
          </a:p>
        </p:txBody>
      </p:sp>
      <p:pic>
        <p:nvPicPr>
          <p:cNvPr id="8194" name="Picture 2"/>
          <p:cNvPicPr>
            <a:picLocks noChangeAspect="1" noChangeArrowheads="1"/>
          </p:cNvPicPr>
          <p:nvPr/>
        </p:nvPicPr>
        <p:blipFill>
          <a:blip r:embed="rId3" cstate="print"/>
          <a:srcRect/>
          <a:stretch>
            <a:fillRect/>
          </a:stretch>
        </p:blipFill>
        <p:spPr bwMode="auto">
          <a:xfrm>
            <a:off x="1676400" y="1371600"/>
            <a:ext cx="4953000" cy="144427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8195" name="Picture 3"/>
          <p:cNvPicPr>
            <a:picLocks noChangeAspect="1" noChangeArrowheads="1"/>
          </p:cNvPicPr>
          <p:nvPr/>
        </p:nvPicPr>
        <p:blipFill>
          <a:blip r:embed="rId4" cstate="print"/>
          <a:srcRect/>
          <a:stretch>
            <a:fillRect/>
          </a:stretch>
        </p:blipFill>
        <p:spPr bwMode="auto">
          <a:xfrm>
            <a:off x="1143000" y="2971800"/>
            <a:ext cx="6791325" cy="3048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319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sp>
        <p:nvSpPr>
          <p:cNvPr id="9" name="Rounded Rectangle 8"/>
          <p:cNvSpPr/>
          <p:nvPr/>
        </p:nvSpPr>
        <p:spPr bwMode="auto">
          <a:xfrm>
            <a:off x="304800" y="9906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SearchMart Gold Keyword Rankings</a:t>
            </a:r>
          </a:p>
        </p:txBody>
      </p:sp>
      <p:pic>
        <p:nvPicPr>
          <p:cNvPr id="9218" name="Picture 2"/>
          <p:cNvPicPr>
            <a:picLocks noChangeAspect="1" noChangeArrowheads="1"/>
          </p:cNvPicPr>
          <p:nvPr/>
        </p:nvPicPr>
        <p:blipFill>
          <a:blip r:embed="rId3" cstate="print"/>
          <a:srcRect/>
          <a:stretch>
            <a:fillRect/>
          </a:stretch>
        </p:blipFill>
        <p:spPr bwMode="auto">
          <a:xfrm>
            <a:off x="1371600" y="1524000"/>
            <a:ext cx="6248400" cy="4095841"/>
          </a:xfrm>
          <a:prstGeom prst="rect">
            <a:avLst/>
          </a:prstGeom>
          <a:noFill/>
          <a:ln w="3175">
            <a:solidFill>
              <a:schemeClr val="tx1"/>
            </a:solidFill>
            <a:miter lim="800000"/>
            <a:headEnd/>
            <a:tailEnd/>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10400" cy="457200"/>
          </a:xfrm>
        </p:spPr>
        <p:txBody>
          <a:bodyPr/>
          <a:lstStyle/>
          <a:p>
            <a:r>
              <a:rPr lang="en-US" dirty="0" smtClean="0">
                <a:solidFill>
                  <a:prstClr val="black"/>
                </a:solidFill>
                <a:ea typeface="ＭＳ Ｐゴシック" charset="-128"/>
                <a:cs typeface="Calibri" pitchFamily="34" charset="0"/>
              </a:rPr>
              <a:t>Consultancy Seeking Obsessed Non-Mass Shopper: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Messaging Strategy</a:t>
            </a:r>
            <a:endParaRPr lang="en-US" b="0" dirty="0"/>
          </a:p>
        </p:txBody>
      </p:sp>
      <p:pic>
        <p:nvPicPr>
          <p:cNvPr id="4" name="Picture 5" descr="05_OLAB009_Strategy_083110.jpg"/>
          <p:cNvPicPr>
            <a:picLocks noChangeAspect="1"/>
          </p:cNvPicPr>
          <p:nvPr/>
        </p:nvPicPr>
        <p:blipFill>
          <a:blip r:embed="rId2" cstate="print"/>
          <a:srcRect/>
          <a:stretch>
            <a:fillRect/>
          </a:stretch>
        </p:blipFill>
        <p:spPr bwMode="auto">
          <a:xfrm>
            <a:off x="-5688" y="-5145"/>
            <a:ext cx="1384300" cy="883920"/>
          </a:xfrm>
          <a:prstGeom prst="rect">
            <a:avLst/>
          </a:prstGeom>
          <a:noFill/>
          <a:ln w="9525">
            <a:noFill/>
            <a:miter lim="800000"/>
            <a:headEnd/>
            <a:tailEnd/>
          </a:ln>
        </p:spPr>
      </p:pic>
      <p:sp>
        <p:nvSpPr>
          <p:cNvPr id="44" name="AutoShape 47"/>
          <p:cNvSpPr>
            <a:spLocks noChangeArrowheads="1"/>
          </p:cNvSpPr>
          <p:nvPr/>
        </p:nvSpPr>
        <p:spPr bwMode="auto">
          <a:xfrm>
            <a:off x="2286000" y="990599"/>
            <a:ext cx="6172200" cy="838201"/>
          </a:xfrm>
          <a:prstGeom prst="roundRect">
            <a:avLst>
              <a:gd name="adj" fmla="val 16667"/>
            </a:avLst>
          </a:prstGeom>
          <a:noFill/>
          <a:ln w="19050" algn="ctr">
            <a:solidFill>
              <a:schemeClr val="bg1">
                <a:lumMod val="75000"/>
              </a:schemeClr>
            </a:solidFill>
            <a:round/>
            <a:headEnd/>
            <a:tailEnd/>
          </a:ln>
        </p:spPr>
        <p:txBody>
          <a:bodyPr lIns="360000" anchor="ctr"/>
          <a:lstStyle/>
          <a:p>
            <a:pPr>
              <a:spcBef>
                <a:spcPts val="200"/>
              </a:spcBef>
              <a:spcAft>
                <a:spcPts val="200"/>
              </a:spcAft>
            </a:pPr>
            <a:endParaRPr lang="en-US" sz="1400" dirty="0">
              <a:solidFill>
                <a:prstClr val="black"/>
              </a:solidFill>
              <a:latin typeface="Calibri" pitchFamily="34" charset="0"/>
              <a:cs typeface="Arial" pitchFamily="34" charset="0"/>
            </a:endParaRPr>
          </a:p>
          <a:p>
            <a:pPr marL="342900" indent="-342900">
              <a:spcBef>
                <a:spcPts val="200"/>
              </a:spcBef>
              <a:spcAft>
                <a:spcPts val="200"/>
              </a:spcAft>
            </a:pPr>
            <a:r>
              <a:rPr lang="en-US" sz="1400" b="1" dirty="0">
                <a:solidFill>
                  <a:prstClr val="black"/>
                </a:solidFill>
                <a:latin typeface="Calibri" pitchFamily="34" charset="0"/>
                <a:cs typeface="Arial" pitchFamily="34" charset="0"/>
              </a:rPr>
              <a:t>Path to Purchase Barrier: General negative perception of mass </a:t>
            </a:r>
            <a:r>
              <a:rPr lang="en-US" sz="1400" b="1" dirty="0" smtClean="0">
                <a:solidFill>
                  <a:prstClr val="black"/>
                </a:solidFill>
                <a:latin typeface="Calibri" pitchFamily="34" charset="0"/>
                <a:cs typeface="Arial" pitchFamily="34" charset="0"/>
              </a:rPr>
              <a:t>brands</a:t>
            </a:r>
            <a:endParaRPr lang="en-US" sz="1400" b="1" dirty="0">
              <a:solidFill>
                <a:prstClr val="black"/>
              </a:solidFill>
              <a:latin typeface="Calibri" pitchFamily="34" charset="0"/>
              <a:cs typeface="Arial" pitchFamily="34" charset="0"/>
            </a:endParaRPr>
          </a:p>
          <a:p>
            <a:pPr>
              <a:spcBef>
                <a:spcPts val="200"/>
              </a:spcBef>
              <a:spcAft>
                <a:spcPts val="200"/>
              </a:spcAft>
            </a:pPr>
            <a:r>
              <a:rPr lang="en-US" sz="1200" dirty="0">
                <a:solidFill>
                  <a:prstClr val="black"/>
                </a:solidFill>
                <a:latin typeface="Calibri" pitchFamily="34" charset="0"/>
                <a:cs typeface="Arial" pitchFamily="34" charset="0"/>
              </a:rPr>
              <a:t>Engage with her by offering skincare topics she’s most interested in, ratings and reviews, expert endorsements and the credible 3rd party awards she needs for proof of efficacy.</a:t>
            </a:r>
          </a:p>
          <a:p>
            <a:pPr>
              <a:spcBef>
                <a:spcPts val="200"/>
              </a:spcBef>
              <a:spcAft>
                <a:spcPts val="200"/>
              </a:spcAft>
            </a:pPr>
            <a:endParaRPr lang="en-IE" sz="1400" dirty="0">
              <a:solidFill>
                <a:prstClr val="black"/>
              </a:solidFill>
              <a:latin typeface="Calibri" pitchFamily="34" charset="0"/>
              <a:cs typeface="Arial" pitchFamily="34" charset="0"/>
            </a:endParaRPr>
          </a:p>
        </p:txBody>
      </p:sp>
      <p:sp>
        <p:nvSpPr>
          <p:cNvPr id="45" name="AutoShape 60"/>
          <p:cNvSpPr>
            <a:spLocks noChangeArrowheads="1"/>
          </p:cNvSpPr>
          <p:nvPr/>
        </p:nvSpPr>
        <p:spPr bwMode="auto">
          <a:xfrm>
            <a:off x="533400" y="990600"/>
            <a:ext cx="1676400" cy="838201"/>
          </a:xfrm>
          <a:prstGeom prst="roundRect">
            <a:avLst>
              <a:gd name="adj" fmla="val 16667"/>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600" b="1" dirty="0">
                <a:solidFill>
                  <a:prstClr val="black"/>
                </a:solidFill>
                <a:latin typeface="Calibri" pitchFamily="34" charset="0"/>
              </a:rPr>
              <a:t>Messaging Strategy</a:t>
            </a:r>
            <a:endParaRPr lang="en-GB" sz="1600" b="1" dirty="0">
              <a:solidFill>
                <a:prstClr val="black"/>
              </a:solidFill>
              <a:latin typeface="Calibri" pitchFamily="34" charset="0"/>
            </a:endParaRPr>
          </a:p>
        </p:txBody>
      </p:sp>
      <p:sp>
        <p:nvSpPr>
          <p:cNvPr id="46" name="TextBox 45"/>
          <p:cNvSpPr txBox="1"/>
          <p:nvPr/>
        </p:nvSpPr>
        <p:spPr>
          <a:xfrm>
            <a:off x="2167579" y="2004950"/>
            <a:ext cx="2125967" cy="307777"/>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Keyword Phrases</a:t>
            </a:r>
            <a:endParaRPr lang="en-US" b="1" dirty="0">
              <a:solidFill>
                <a:prstClr val="black"/>
              </a:solidFill>
              <a:latin typeface="Calibri" pitchFamily="34" charset="0"/>
              <a:cs typeface="Arial" charset="0"/>
            </a:endParaRPr>
          </a:p>
        </p:txBody>
      </p:sp>
      <p:sp>
        <p:nvSpPr>
          <p:cNvPr id="47" name="TextBox 46"/>
          <p:cNvSpPr txBox="1"/>
          <p:nvPr/>
        </p:nvSpPr>
        <p:spPr>
          <a:xfrm>
            <a:off x="4404659" y="2004950"/>
            <a:ext cx="1763688"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Search </a:t>
            </a:r>
            <a:r>
              <a:rPr lang="en-US" b="1" dirty="0">
                <a:solidFill>
                  <a:prstClr val="black"/>
                </a:solidFill>
                <a:latin typeface="Calibri" pitchFamily="34" charset="0"/>
                <a:cs typeface="Arial" charset="0"/>
              </a:rPr>
              <a:t>Copy</a:t>
            </a:r>
          </a:p>
          <a:p>
            <a:pPr algn="ctr">
              <a:defRPr/>
            </a:pPr>
            <a:r>
              <a:rPr lang="en-US" sz="1200" i="1" dirty="0">
                <a:solidFill>
                  <a:prstClr val="black"/>
                </a:solidFill>
                <a:latin typeface="Calibri" pitchFamily="34" charset="0"/>
                <a:cs typeface="Arial" charset="0"/>
              </a:rPr>
              <a:t>(title + text)</a:t>
            </a:r>
          </a:p>
        </p:txBody>
      </p:sp>
      <p:sp>
        <p:nvSpPr>
          <p:cNvPr id="48" name="TextBox 47"/>
          <p:cNvSpPr txBox="1"/>
          <p:nvPr/>
        </p:nvSpPr>
        <p:spPr>
          <a:xfrm>
            <a:off x="6976606" y="2004950"/>
            <a:ext cx="1449115"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Content</a:t>
            </a:r>
            <a:endParaRPr lang="en-US" b="1" dirty="0">
              <a:solidFill>
                <a:prstClr val="black"/>
              </a:solidFill>
              <a:latin typeface="Calibri" pitchFamily="34" charset="0"/>
              <a:cs typeface="Arial" charset="0"/>
            </a:endParaRPr>
          </a:p>
          <a:p>
            <a:pPr algn="ctr">
              <a:defRPr/>
            </a:pPr>
            <a:r>
              <a:rPr lang="en-US" sz="1200" i="1" dirty="0">
                <a:solidFill>
                  <a:prstClr val="black"/>
                </a:solidFill>
                <a:latin typeface="Calibri" pitchFamily="34" charset="0"/>
                <a:cs typeface="Arial" charset="0"/>
              </a:rPr>
              <a:t>(landing page)</a:t>
            </a:r>
          </a:p>
        </p:txBody>
      </p:sp>
      <p:sp>
        <p:nvSpPr>
          <p:cNvPr id="49" name="TextBox 48"/>
          <p:cNvSpPr txBox="1"/>
          <p:nvPr/>
        </p:nvSpPr>
        <p:spPr>
          <a:xfrm>
            <a:off x="592775" y="2004950"/>
            <a:ext cx="1447800" cy="307776"/>
          </a:xfrm>
          <a:prstGeom prst="rect">
            <a:avLst/>
          </a:prstGeom>
          <a:noFill/>
        </p:spPr>
        <p:txBody>
          <a:bodyPr wrap="square">
            <a:spAutoFit/>
          </a:bodyPr>
          <a:lstStyle/>
          <a:p>
            <a:pPr algn="ctr">
              <a:defRPr/>
            </a:pPr>
            <a:r>
              <a:rPr lang="en-US" b="1" dirty="0">
                <a:solidFill>
                  <a:prstClr val="black"/>
                </a:solidFill>
                <a:latin typeface="Calibri" pitchFamily="34" charset="0"/>
                <a:cs typeface="Arial" charset="0"/>
              </a:rPr>
              <a:t>Topics</a:t>
            </a:r>
          </a:p>
        </p:txBody>
      </p:sp>
      <p:sp>
        <p:nvSpPr>
          <p:cNvPr id="50" name="AutoShape 48"/>
          <p:cNvSpPr>
            <a:spLocks noChangeArrowheads="1"/>
          </p:cNvSpPr>
          <p:nvPr/>
        </p:nvSpPr>
        <p:spPr bwMode="auto">
          <a:xfrm>
            <a:off x="381000" y="3513112"/>
            <a:ext cx="1822811" cy="969463"/>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Anti-aging</a:t>
            </a:r>
          </a:p>
          <a:p>
            <a:pPr marL="0" lvl="2" algn="ctr">
              <a:spcBef>
                <a:spcPts val="0"/>
              </a:spcBef>
            </a:pPr>
            <a:r>
              <a:rPr lang="en-IE" sz="1100" b="1" dirty="0">
                <a:solidFill>
                  <a:prstClr val="black"/>
                </a:solidFill>
                <a:latin typeface="Calibri" pitchFamily="34" charset="0"/>
              </a:rPr>
              <a:t>Science &amp; Innovations  </a:t>
            </a:r>
          </a:p>
          <a:p>
            <a:pPr marL="0" lvl="2" algn="ctr">
              <a:spcBef>
                <a:spcPts val="0"/>
              </a:spcBef>
            </a:pPr>
            <a:r>
              <a:rPr lang="en-IE" sz="1100" b="1" dirty="0">
                <a:solidFill>
                  <a:prstClr val="black"/>
                </a:solidFill>
                <a:latin typeface="Calibri" pitchFamily="34" charset="0"/>
              </a:rPr>
              <a:t>Whitening </a:t>
            </a:r>
          </a:p>
        </p:txBody>
      </p:sp>
      <p:sp>
        <p:nvSpPr>
          <p:cNvPr id="51" name="AutoShape 49"/>
          <p:cNvSpPr>
            <a:spLocks noChangeArrowheads="1"/>
          </p:cNvSpPr>
          <p:nvPr/>
        </p:nvSpPr>
        <p:spPr bwMode="auto">
          <a:xfrm>
            <a:off x="2346734" y="3513112"/>
            <a:ext cx="1755775" cy="969463"/>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0"/>
              </a:spcBef>
            </a:pPr>
            <a:r>
              <a:rPr lang="en-US" sz="1100" dirty="0">
                <a:solidFill>
                  <a:prstClr val="black"/>
                </a:solidFill>
                <a:latin typeface="+mj-lt"/>
              </a:rPr>
              <a:t>Anti-aging products </a:t>
            </a:r>
          </a:p>
          <a:p>
            <a:pPr algn="ctr">
              <a:spcBef>
                <a:spcPts val="0"/>
              </a:spcBef>
            </a:pPr>
            <a:r>
              <a:rPr lang="en-US" sz="1100" dirty="0" smtClean="0">
                <a:solidFill>
                  <a:prstClr val="black"/>
                </a:solidFill>
                <a:latin typeface="+mj-lt"/>
              </a:rPr>
              <a:t>Skin </a:t>
            </a:r>
            <a:r>
              <a:rPr lang="en-US" sz="1100" dirty="0">
                <a:solidFill>
                  <a:prstClr val="black"/>
                </a:solidFill>
                <a:latin typeface="+mj-lt"/>
              </a:rPr>
              <a:t>whitening products </a:t>
            </a:r>
          </a:p>
          <a:p>
            <a:pPr algn="ctr">
              <a:spcBef>
                <a:spcPts val="0"/>
              </a:spcBef>
            </a:pPr>
            <a:r>
              <a:rPr lang="en-US" sz="1100" dirty="0" smtClean="0">
                <a:solidFill>
                  <a:prstClr val="black"/>
                </a:solidFill>
                <a:latin typeface="+mj-lt"/>
              </a:rPr>
              <a:t>Skin Care Science </a:t>
            </a:r>
            <a:endParaRPr lang="en-US" sz="1100" dirty="0">
              <a:solidFill>
                <a:prstClr val="black"/>
              </a:solidFill>
              <a:latin typeface="+mj-lt"/>
            </a:endParaRPr>
          </a:p>
        </p:txBody>
      </p:sp>
      <p:sp>
        <p:nvSpPr>
          <p:cNvPr id="52" name="AutoShape 48"/>
          <p:cNvSpPr>
            <a:spLocks noChangeArrowheads="1"/>
          </p:cNvSpPr>
          <p:nvPr/>
        </p:nvSpPr>
        <p:spPr bwMode="auto">
          <a:xfrm>
            <a:off x="381000" y="2561459"/>
            <a:ext cx="1822811" cy="845366"/>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Special Occasions</a:t>
            </a:r>
          </a:p>
          <a:p>
            <a:pPr marL="0" lvl="2" algn="ctr">
              <a:spcBef>
                <a:spcPts val="0"/>
              </a:spcBef>
            </a:pPr>
            <a:r>
              <a:rPr lang="en-IE" sz="1100" b="1" dirty="0">
                <a:solidFill>
                  <a:prstClr val="black"/>
                </a:solidFill>
                <a:latin typeface="Calibri" pitchFamily="34" charset="0"/>
              </a:rPr>
              <a:t>Expert Beauty Advice</a:t>
            </a:r>
          </a:p>
        </p:txBody>
      </p:sp>
      <p:sp>
        <p:nvSpPr>
          <p:cNvPr id="53" name="AutoShape 48"/>
          <p:cNvSpPr>
            <a:spLocks noChangeArrowheads="1"/>
          </p:cNvSpPr>
          <p:nvPr/>
        </p:nvSpPr>
        <p:spPr bwMode="auto">
          <a:xfrm>
            <a:off x="381000" y="4604650"/>
            <a:ext cx="1822811" cy="1447800"/>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t"/>
          <a:lstStyle/>
          <a:p>
            <a:pPr marL="0" lvl="2" algn="ctr">
              <a:spcBef>
                <a:spcPts val="0"/>
              </a:spcBef>
            </a:pPr>
            <a:r>
              <a:rPr lang="en-IE" sz="1100" b="1" dirty="0">
                <a:solidFill>
                  <a:prstClr val="black"/>
                </a:solidFill>
                <a:latin typeface="Calibri" pitchFamily="34" charset="0"/>
              </a:rPr>
              <a:t>Ratings and Reviews</a:t>
            </a:r>
          </a:p>
          <a:p>
            <a:pPr marL="0" lvl="2" algn="ctr">
              <a:spcBef>
                <a:spcPts val="0"/>
              </a:spcBef>
            </a:pPr>
            <a:r>
              <a:rPr lang="en-IE" sz="1100" b="1" dirty="0">
                <a:solidFill>
                  <a:prstClr val="black"/>
                </a:solidFill>
                <a:latin typeface="Calibri" pitchFamily="34" charset="0"/>
              </a:rPr>
              <a:t>Clinical Information </a:t>
            </a:r>
            <a:r>
              <a:rPr lang="en-IE" sz="1100" b="1" dirty="0" smtClean="0">
                <a:solidFill>
                  <a:prstClr val="black"/>
                </a:solidFill>
                <a:latin typeface="Calibri" pitchFamily="34" charset="0"/>
              </a:rPr>
              <a:t>&amp; Results</a:t>
            </a:r>
            <a:endParaRPr lang="en-IE" sz="1100" b="1" dirty="0">
              <a:solidFill>
                <a:prstClr val="black"/>
              </a:solidFill>
              <a:latin typeface="Calibri" pitchFamily="34" charset="0"/>
            </a:endParaRPr>
          </a:p>
          <a:p>
            <a:pPr marL="0" lvl="2" algn="ctr">
              <a:spcBef>
                <a:spcPts val="0"/>
              </a:spcBef>
            </a:pPr>
            <a:r>
              <a:rPr lang="en-IE" sz="1100" b="1" dirty="0">
                <a:solidFill>
                  <a:prstClr val="black"/>
                </a:solidFill>
                <a:latin typeface="Calibri" pitchFamily="34" charset="0"/>
              </a:rPr>
              <a:t>News, Events, Awards</a:t>
            </a:r>
          </a:p>
          <a:p>
            <a:pPr marL="0" lvl="2" algn="ctr">
              <a:spcBef>
                <a:spcPts val="0"/>
              </a:spcBef>
            </a:pPr>
            <a:r>
              <a:rPr lang="en-IE" sz="1100" b="1" dirty="0">
                <a:solidFill>
                  <a:prstClr val="black"/>
                </a:solidFill>
                <a:latin typeface="Calibri" pitchFamily="34" charset="0"/>
              </a:rPr>
              <a:t>Innovation &amp; Research</a:t>
            </a:r>
          </a:p>
          <a:p>
            <a:pPr marL="0" lvl="2" algn="ctr">
              <a:spcBef>
                <a:spcPts val="0"/>
              </a:spcBef>
            </a:pPr>
            <a:r>
              <a:rPr lang="en-IE" sz="1100" b="1" dirty="0">
                <a:solidFill>
                  <a:prstClr val="black"/>
                </a:solidFill>
                <a:latin typeface="Calibri" pitchFamily="34" charset="0"/>
              </a:rPr>
              <a:t>Skin Care Experts</a:t>
            </a:r>
          </a:p>
          <a:p>
            <a:pPr marL="0" lvl="2" algn="ctr">
              <a:spcBef>
                <a:spcPts val="0"/>
              </a:spcBef>
            </a:pPr>
            <a:r>
              <a:rPr lang="en-IE" sz="1100" b="1" dirty="0">
                <a:solidFill>
                  <a:prstClr val="black"/>
                </a:solidFill>
                <a:latin typeface="Calibri" pitchFamily="34" charset="0"/>
              </a:rPr>
              <a:t>Skin Consultation</a:t>
            </a:r>
          </a:p>
        </p:txBody>
      </p:sp>
      <p:sp>
        <p:nvSpPr>
          <p:cNvPr id="54" name="AutoShape 49"/>
          <p:cNvSpPr>
            <a:spLocks noChangeArrowheads="1"/>
          </p:cNvSpPr>
          <p:nvPr/>
        </p:nvSpPr>
        <p:spPr bwMode="auto">
          <a:xfrm>
            <a:off x="2346734" y="2561459"/>
            <a:ext cx="1755775" cy="845366"/>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500"/>
              </a:spcBef>
            </a:pPr>
            <a:endParaRPr lang="en-IE" sz="1100" b="1" dirty="0">
              <a:solidFill>
                <a:prstClr val="black"/>
              </a:solidFill>
              <a:latin typeface="+mj-lt"/>
            </a:endParaRPr>
          </a:p>
          <a:p>
            <a:pPr algn="ctr">
              <a:spcBef>
                <a:spcPts val="500"/>
              </a:spcBef>
            </a:pPr>
            <a:endParaRPr lang="en-US" sz="1100" dirty="0" smtClean="0">
              <a:solidFill>
                <a:prstClr val="black"/>
              </a:solidFill>
              <a:latin typeface="+mj-lt"/>
            </a:endParaRPr>
          </a:p>
          <a:p>
            <a:pPr algn="ctr">
              <a:spcBef>
                <a:spcPts val="0"/>
              </a:spcBef>
            </a:pPr>
            <a:r>
              <a:rPr lang="en-US" sz="1100" dirty="0" smtClean="0">
                <a:solidFill>
                  <a:prstClr val="black"/>
                </a:solidFill>
                <a:latin typeface="+mj-lt"/>
              </a:rPr>
              <a:t>Wedding Skin</a:t>
            </a:r>
          </a:p>
          <a:p>
            <a:pPr algn="ctr">
              <a:spcBef>
                <a:spcPts val="0"/>
              </a:spcBef>
            </a:pPr>
            <a:r>
              <a:rPr lang="en-US" sz="1100" dirty="0" smtClean="0">
                <a:solidFill>
                  <a:prstClr val="black"/>
                </a:solidFill>
                <a:latin typeface="+mj-lt"/>
              </a:rPr>
              <a:t> Beauty tips</a:t>
            </a:r>
          </a:p>
          <a:p>
            <a:pPr algn="ctr">
              <a:spcBef>
                <a:spcPts val="0"/>
              </a:spcBef>
            </a:pPr>
            <a:r>
              <a:rPr lang="en-US" sz="1100" dirty="0" smtClean="0">
                <a:solidFill>
                  <a:prstClr val="black"/>
                </a:solidFill>
                <a:latin typeface="+mj-lt"/>
              </a:rPr>
              <a:t> Fashion </a:t>
            </a:r>
            <a:r>
              <a:rPr lang="en-US" sz="1100" dirty="0">
                <a:solidFill>
                  <a:prstClr val="black"/>
                </a:solidFill>
                <a:latin typeface="+mj-lt"/>
              </a:rPr>
              <a:t>A</a:t>
            </a:r>
            <a:r>
              <a:rPr lang="en-US" sz="1100" dirty="0" smtClean="0">
                <a:solidFill>
                  <a:prstClr val="black"/>
                </a:solidFill>
                <a:latin typeface="+mj-lt"/>
              </a:rPr>
              <a:t>dvice</a:t>
            </a:r>
            <a:endParaRPr lang="en-US" sz="1100" dirty="0">
              <a:solidFill>
                <a:prstClr val="black"/>
              </a:solidFill>
              <a:latin typeface="+mj-lt"/>
            </a:endParaRPr>
          </a:p>
          <a:p>
            <a:pPr algn="ctr">
              <a:spcBef>
                <a:spcPts val="500"/>
              </a:spcBef>
            </a:pPr>
            <a:endParaRPr lang="en-IE" sz="1100" b="1" dirty="0">
              <a:solidFill>
                <a:prstClr val="black"/>
              </a:solidFill>
              <a:latin typeface="+mj-lt"/>
            </a:endParaRPr>
          </a:p>
          <a:p>
            <a:pPr algn="ctr">
              <a:spcBef>
                <a:spcPts val="500"/>
              </a:spcBef>
            </a:pPr>
            <a:endParaRPr lang="en-IE" sz="1100" b="1" dirty="0">
              <a:solidFill>
                <a:srgbClr val="595959"/>
              </a:solidFill>
              <a:latin typeface="+mj-lt"/>
            </a:endParaRPr>
          </a:p>
        </p:txBody>
      </p:sp>
      <p:sp>
        <p:nvSpPr>
          <p:cNvPr id="55" name="AutoShape 49"/>
          <p:cNvSpPr>
            <a:spLocks noChangeArrowheads="1"/>
          </p:cNvSpPr>
          <p:nvPr/>
        </p:nvSpPr>
        <p:spPr bwMode="auto">
          <a:xfrm>
            <a:off x="2346734" y="4604650"/>
            <a:ext cx="1755775" cy="1447800"/>
          </a:xfrm>
          <a:prstGeom prst="roundRect">
            <a:avLst>
              <a:gd name="adj" fmla="val 8495"/>
            </a:avLst>
          </a:prstGeom>
          <a:noFill/>
          <a:ln w="19050" algn="ctr">
            <a:solidFill>
              <a:schemeClr val="bg2">
                <a:lumMod val="50000"/>
                <a:alpha val="39999"/>
              </a:schemeClr>
            </a:solidFill>
            <a:round/>
            <a:headEnd/>
            <a:tailEnd/>
          </a:ln>
        </p:spPr>
        <p:txBody>
          <a:bodyPr wrap="square" lIns="18288" rIns="18288" anchor="t">
            <a:noAutofit/>
          </a:bodyPr>
          <a:lstStyle/>
          <a:p>
            <a:pPr algn="ctr">
              <a:spcBef>
                <a:spcPts val="600"/>
              </a:spcBef>
            </a:pPr>
            <a:endParaRPr lang="en-US" sz="1100" dirty="0" smtClean="0">
              <a:solidFill>
                <a:prstClr val="black"/>
              </a:solidFill>
              <a:latin typeface="+mj-lt"/>
            </a:endParaRPr>
          </a:p>
          <a:p>
            <a:pPr algn="ctr">
              <a:spcBef>
                <a:spcPts val="0"/>
              </a:spcBef>
            </a:pPr>
            <a:r>
              <a:rPr lang="en-US" sz="1100" dirty="0" smtClean="0">
                <a:solidFill>
                  <a:prstClr val="black"/>
                </a:solidFill>
                <a:latin typeface="+mj-lt"/>
              </a:rPr>
              <a:t>Skin Care </a:t>
            </a:r>
            <a:r>
              <a:rPr lang="en-US" sz="1100" dirty="0">
                <a:solidFill>
                  <a:prstClr val="black"/>
                </a:solidFill>
                <a:latin typeface="+mj-lt"/>
              </a:rPr>
              <a:t>routine </a:t>
            </a:r>
          </a:p>
          <a:p>
            <a:pPr algn="ctr">
              <a:spcBef>
                <a:spcPts val="0"/>
              </a:spcBef>
            </a:pPr>
            <a:r>
              <a:rPr lang="en-US" sz="1100" dirty="0" smtClean="0">
                <a:solidFill>
                  <a:prstClr val="black"/>
                </a:solidFill>
                <a:latin typeface="+mj-lt"/>
              </a:rPr>
              <a:t>New Olay Products </a:t>
            </a:r>
            <a:endParaRPr lang="en-US" sz="1100" dirty="0">
              <a:solidFill>
                <a:prstClr val="black"/>
              </a:solidFill>
              <a:latin typeface="+mj-lt"/>
            </a:endParaRPr>
          </a:p>
          <a:p>
            <a:pPr algn="ctr">
              <a:spcBef>
                <a:spcPts val="0"/>
              </a:spcBef>
            </a:pPr>
            <a:r>
              <a:rPr lang="en-US" sz="1100" dirty="0" smtClean="0">
                <a:solidFill>
                  <a:prstClr val="black"/>
                </a:solidFill>
                <a:latin typeface="+mj-lt"/>
              </a:rPr>
              <a:t>Olay Products </a:t>
            </a:r>
            <a:endParaRPr lang="en-US" sz="1100" dirty="0">
              <a:solidFill>
                <a:prstClr val="black"/>
              </a:solidFill>
              <a:latin typeface="+mj-lt"/>
            </a:endParaRPr>
          </a:p>
          <a:p>
            <a:pPr algn="ctr">
              <a:spcBef>
                <a:spcPts val="0"/>
              </a:spcBef>
            </a:pPr>
            <a:r>
              <a:rPr lang="en-US" sz="1100" dirty="0" smtClean="0">
                <a:solidFill>
                  <a:prstClr val="black"/>
                </a:solidFill>
                <a:latin typeface="+mj-lt"/>
              </a:rPr>
              <a:t>Pro-x Products</a:t>
            </a:r>
            <a:endParaRPr lang="en-US" sz="1100" dirty="0">
              <a:solidFill>
                <a:prstClr val="black"/>
              </a:solidFill>
              <a:latin typeface="+mj-lt"/>
            </a:endParaRPr>
          </a:p>
          <a:p>
            <a:pPr algn="ctr">
              <a:spcBef>
                <a:spcPts val="0"/>
              </a:spcBef>
            </a:pPr>
            <a:r>
              <a:rPr lang="en-US" sz="1100" dirty="0">
                <a:solidFill>
                  <a:prstClr val="black"/>
                </a:solidFill>
                <a:latin typeface="+mj-lt"/>
              </a:rPr>
              <a:t> </a:t>
            </a:r>
            <a:r>
              <a:rPr lang="en-US" sz="1100" dirty="0" err="1">
                <a:solidFill>
                  <a:prstClr val="black"/>
                </a:solidFill>
                <a:latin typeface="+mj-lt"/>
              </a:rPr>
              <a:t>R</a:t>
            </a:r>
            <a:r>
              <a:rPr lang="en-US" sz="1100" dirty="0" err="1" smtClean="0">
                <a:solidFill>
                  <a:prstClr val="black"/>
                </a:solidFill>
                <a:latin typeface="+mj-lt"/>
              </a:rPr>
              <a:t>egenerist</a:t>
            </a:r>
            <a:r>
              <a:rPr lang="en-US" sz="1100" dirty="0" smtClean="0">
                <a:solidFill>
                  <a:prstClr val="black"/>
                </a:solidFill>
                <a:latin typeface="+mj-lt"/>
              </a:rPr>
              <a:t> </a:t>
            </a:r>
            <a:r>
              <a:rPr lang="en-US" sz="1100" dirty="0">
                <a:solidFill>
                  <a:prstClr val="black"/>
                </a:solidFill>
                <a:latin typeface="+mj-lt"/>
              </a:rPr>
              <a:t>skin </a:t>
            </a:r>
            <a:r>
              <a:rPr lang="en-US" sz="1100" dirty="0" smtClean="0">
                <a:solidFill>
                  <a:prstClr val="black"/>
                </a:solidFill>
                <a:latin typeface="+mj-lt"/>
              </a:rPr>
              <a:t>care </a:t>
            </a:r>
            <a:endParaRPr lang="en-US" sz="1100" dirty="0">
              <a:solidFill>
                <a:prstClr val="black"/>
              </a:solidFill>
              <a:latin typeface="+mj-lt"/>
            </a:endParaRPr>
          </a:p>
        </p:txBody>
      </p:sp>
      <p:sp>
        <p:nvSpPr>
          <p:cNvPr id="57" name="Rectangle 56"/>
          <p:cNvSpPr/>
          <p:nvPr/>
        </p:nvSpPr>
        <p:spPr>
          <a:xfrm>
            <a:off x="4245428" y="2561458"/>
            <a:ext cx="2133600" cy="845366"/>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Wedding Day Skin</a:t>
            </a:r>
          </a:p>
          <a:p>
            <a:pPr lvl="0">
              <a:defRPr/>
            </a:pPr>
            <a:r>
              <a:rPr lang="en-US" sz="1000" dirty="0" smtClean="0">
                <a:solidFill>
                  <a:prstClr val="black"/>
                </a:solidFill>
                <a:latin typeface="Arial" pitchFamily="34" charset="0"/>
                <a:ea typeface="ＭＳ Ｐゴシック" pitchFamily="34" charset="-128"/>
                <a:cs typeface="Arial" pitchFamily="34" charset="0"/>
              </a:rPr>
              <a:t>Use Olay® Eye Roller To Reduce Wrinkles on Your Big Day!</a:t>
            </a:r>
          </a:p>
          <a:p>
            <a:pPr lvl="0">
              <a:defRPr/>
            </a:pPr>
            <a:r>
              <a:rPr lang="en-US" sz="1000" dirty="0" smtClean="0">
                <a:solidFill>
                  <a:srgbClr val="92D050"/>
                </a:solidFill>
                <a:latin typeface="Arial" pitchFamily="34" charset="0"/>
                <a:ea typeface="ＭＳ Ｐゴシック" pitchFamily="34" charset="-128"/>
                <a:cs typeface="Arial" pitchFamily="34" charset="0"/>
              </a:rPr>
              <a:t>Olay.com/Eye-Roller</a:t>
            </a:r>
          </a:p>
          <a:p>
            <a:pPr algn="ctr">
              <a:defRPr/>
            </a:pPr>
            <a:endParaRPr lang="en-US" dirty="0">
              <a:solidFill>
                <a:prstClr val="white"/>
              </a:solidFill>
            </a:endParaRPr>
          </a:p>
        </p:txBody>
      </p:sp>
      <p:sp>
        <p:nvSpPr>
          <p:cNvPr id="60" name="Rectangle 59"/>
          <p:cNvSpPr/>
          <p:nvPr/>
        </p:nvSpPr>
        <p:spPr>
          <a:xfrm>
            <a:off x="4245428" y="4604650"/>
            <a:ext cx="2133600" cy="838200"/>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Award Winning Skin Care</a:t>
            </a:r>
          </a:p>
          <a:p>
            <a:pPr lvl="0">
              <a:defRPr/>
            </a:pPr>
            <a:r>
              <a:rPr lang="en-US" sz="1000" dirty="0" smtClean="0">
                <a:solidFill>
                  <a:prstClr val="black"/>
                </a:solidFill>
                <a:latin typeface="Arial" pitchFamily="34" charset="0"/>
                <a:ea typeface="ＭＳ Ｐゴシック" pitchFamily="34" charset="-128"/>
                <a:cs typeface="Arial" pitchFamily="34" charset="0"/>
              </a:rPr>
              <a:t>Olay® Pro-X Wrinkle Protocol Improves Results in just 28 Days!</a:t>
            </a:r>
          </a:p>
          <a:p>
            <a:pPr lvl="0">
              <a:defRPr/>
            </a:pPr>
            <a:r>
              <a:rPr lang="en-US" sz="1000" dirty="0" smtClean="0">
                <a:solidFill>
                  <a:prstClr val="black"/>
                </a:solidFill>
                <a:latin typeface="Arial" pitchFamily="34" charset="0"/>
                <a:ea typeface="ＭＳ Ｐゴシック" pitchFamily="34" charset="-128"/>
                <a:cs typeface="Arial" pitchFamily="34" charset="0"/>
              </a:rPr>
              <a:t> </a:t>
            </a:r>
            <a:r>
              <a:rPr lang="en-US" sz="1000" dirty="0" smtClean="0">
                <a:solidFill>
                  <a:srgbClr val="9BBB59"/>
                </a:solidFill>
                <a:latin typeface="Arial" pitchFamily="34" charset="0"/>
                <a:ea typeface="ＭＳ Ｐゴシック" pitchFamily="34" charset="-128"/>
                <a:cs typeface="Arial" pitchFamily="34" charset="0"/>
              </a:rPr>
              <a:t>Olay.com/</a:t>
            </a:r>
            <a:r>
              <a:rPr lang="en-US" sz="1000" dirty="0" err="1" smtClean="0">
                <a:solidFill>
                  <a:srgbClr val="9BBB59"/>
                </a:solidFill>
                <a:latin typeface="Arial" pitchFamily="34" charset="0"/>
                <a:ea typeface="ＭＳ Ｐゴシック" pitchFamily="34" charset="-128"/>
                <a:cs typeface="Arial" pitchFamily="34" charset="0"/>
              </a:rPr>
              <a:t>ProX</a:t>
            </a:r>
            <a:endParaRPr lang="en-US" sz="1000" dirty="0" smtClean="0">
              <a:solidFill>
                <a:srgbClr val="9BBB59"/>
              </a:solidFill>
              <a:latin typeface="Arial" pitchFamily="34" charset="0"/>
              <a:ea typeface="ＭＳ Ｐゴシック" pitchFamily="34" charset="-128"/>
              <a:cs typeface="Arial" pitchFamily="34" charset="0"/>
            </a:endParaRPr>
          </a:p>
          <a:p>
            <a:pPr algn="ctr">
              <a:defRPr/>
            </a:pPr>
            <a:endParaRPr lang="en-US" dirty="0">
              <a:solidFill>
                <a:prstClr val="white"/>
              </a:solidFill>
            </a:endParaRPr>
          </a:p>
        </p:txBody>
      </p:sp>
      <p:sp>
        <p:nvSpPr>
          <p:cNvPr id="63" name="Rectangle 62"/>
          <p:cNvSpPr/>
          <p:nvPr/>
        </p:nvSpPr>
        <p:spPr>
          <a:xfrm>
            <a:off x="4245428" y="3513112"/>
            <a:ext cx="2133600" cy="903514"/>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Olay® Eye Wrinkle Cream</a:t>
            </a:r>
          </a:p>
          <a:p>
            <a:pPr lvl="0">
              <a:defRPr/>
            </a:pPr>
            <a:r>
              <a:rPr lang="en-US" sz="1000" dirty="0" smtClean="0">
                <a:solidFill>
                  <a:prstClr val="black"/>
                </a:solidFill>
                <a:latin typeface="Arial" pitchFamily="34" charset="0"/>
                <a:ea typeface="ＭＳ Ｐゴシック" pitchFamily="34" charset="-128"/>
                <a:cs typeface="Arial" pitchFamily="34" charset="0"/>
              </a:rPr>
              <a:t>Use Top-Rated Olay® Anti Aging Products to Reduce Fine Lines.</a:t>
            </a:r>
          </a:p>
          <a:p>
            <a:pPr lvl="0">
              <a:defRPr/>
            </a:pPr>
            <a:r>
              <a:rPr lang="en-US" sz="1000" dirty="0" smtClean="0">
                <a:solidFill>
                  <a:srgbClr val="9BBB59"/>
                </a:solidFill>
                <a:latin typeface="Arial" pitchFamily="34" charset="0"/>
                <a:ea typeface="ＭＳ Ｐゴシック" pitchFamily="34" charset="-128"/>
                <a:cs typeface="Arial" pitchFamily="34" charset="0"/>
              </a:rPr>
              <a:t>Olay.com/Eye-Cream</a:t>
            </a:r>
          </a:p>
          <a:p>
            <a:pPr algn="ctr">
              <a:defRPr/>
            </a:pPr>
            <a:endParaRPr lang="en-US" dirty="0">
              <a:solidFill>
                <a:prstClr val="white"/>
              </a:solidFill>
            </a:endParaRPr>
          </a:p>
        </p:txBody>
      </p:sp>
      <p:pic>
        <p:nvPicPr>
          <p:cNvPr id="65" name="Picture 2"/>
          <p:cNvPicPr>
            <a:picLocks noChangeAspect="1" noChangeArrowheads="1"/>
          </p:cNvPicPr>
          <p:nvPr/>
        </p:nvPicPr>
        <p:blipFill>
          <a:blip r:embed="rId3" cstate="print"/>
          <a:srcRect/>
          <a:stretch>
            <a:fillRect/>
          </a:stretch>
        </p:blipFill>
        <p:spPr bwMode="auto">
          <a:xfrm>
            <a:off x="6477000" y="2497774"/>
            <a:ext cx="2438400" cy="1272208"/>
          </a:xfrm>
          <a:prstGeom prst="rect">
            <a:avLst/>
          </a:prstGeom>
          <a:noFill/>
          <a:ln w="9525">
            <a:noFill/>
            <a:miter lim="800000"/>
            <a:headEnd/>
            <a:tailEnd/>
          </a:ln>
        </p:spPr>
      </p:pic>
      <p:pic>
        <p:nvPicPr>
          <p:cNvPr id="66" name="Picture 3"/>
          <p:cNvPicPr>
            <a:picLocks noChangeAspect="1" noChangeArrowheads="1"/>
          </p:cNvPicPr>
          <p:nvPr/>
        </p:nvPicPr>
        <p:blipFill>
          <a:blip r:embed="rId4" cstate="print"/>
          <a:srcRect/>
          <a:stretch>
            <a:fillRect/>
          </a:stretch>
        </p:blipFill>
        <p:spPr bwMode="auto">
          <a:xfrm>
            <a:off x="6477000" y="3458686"/>
            <a:ext cx="2438400" cy="1381761"/>
          </a:xfrm>
          <a:prstGeom prst="rect">
            <a:avLst/>
          </a:prstGeom>
          <a:noFill/>
          <a:ln w="9525">
            <a:noFill/>
            <a:miter lim="800000"/>
            <a:headEnd/>
            <a:tailEnd/>
          </a:ln>
        </p:spPr>
      </p:pic>
      <p:pic>
        <p:nvPicPr>
          <p:cNvPr id="67" name="Picture 4"/>
          <p:cNvPicPr>
            <a:picLocks noChangeAspect="1" noChangeArrowheads="1"/>
          </p:cNvPicPr>
          <p:nvPr/>
        </p:nvPicPr>
        <p:blipFill>
          <a:blip r:embed="rId5" cstate="print"/>
          <a:srcRect/>
          <a:stretch>
            <a:fillRect/>
          </a:stretch>
        </p:blipFill>
        <p:spPr bwMode="auto">
          <a:xfrm>
            <a:off x="6477000" y="4571444"/>
            <a:ext cx="2438400" cy="1576552"/>
          </a:xfrm>
          <a:prstGeom prst="rect">
            <a:avLst/>
          </a:prstGeom>
          <a:noFill/>
          <a:ln w="9525">
            <a:noFill/>
            <a:miter lim="800000"/>
            <a:headEnd/>
            <a:tailEnd/>
          </a:ln>
        </p:spPr>
      </p:pic>
      <p:sp>
        <p:nvSpPr>
          <p:cNvPr id="2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30" name="Chevron 29"/>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320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Organic Search Baseline</a:t>
            </a:r>
            <a:endParaRPr lang="en-US" sz="3000" dirty="0"/>
          </a:p>
        </p:txBody>
      </p:sp>
      <p:sp>
        <p:nvSpPr>
          <p:cNvPr id="9" name="Rounded Rectangle 8"/>
          <p:cNvSpPr/>
          <p:nvPr/>
        </p:nvSpPr>
        <p:spPr bwMode="auto">
          <a:xfrm>
            <a:off x="304800" y="9906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SearchMart Audit Scores</a:t>
            </a:r>
          </a:p>
        </p:txBody>
      </p:sp>
      <p:pic>
        <p:nvPicPr>
          <p:cNvPr id="10242" name="Picture 2"/>
          <p:cNvPicPr>
            <a:picLocks noChangeAspect="1" noChangeArrowheads="1"/>
          </p:cNvPicPr>
          <p:nvPr/>
        </p:nvPicPr>
        <p:blipFill>
          <a:blip r:embed="rId3" cstate="print"/>
          <a:srcRect/>
          <a:stretch>
            <a:fillRect/>
          </a:stretch>
        </p:blipFill>
        <p:spPr bwMode="auto">
          <a:xfrm>
            <a:off x="1066800" y="1600200"/>
            <a:ext cx="6812025" cy="402426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321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9" name="Rounded Rectangle 8"/>
          <p:cNvSpPr/>
          <p:nvPr/>
        </p:nvSpPr>
        <p:spPr bwMode="auto">
          <a:xfrm>
            <a:off x="304800" y="10668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Paid Search Share of Digital Shelf</a:t>
            </a:r>
          </a:p>
        </p:txBody>
      </p:sp>
      <p:pic>
        <p:nvPicPr>
          <p:cNvPr id="2050" name="Picture 2"/>
          <p:cNvPicPr>
            <a:picLocks noChangeAspect="1" noChangeArrowheads="1"/>
          </p:cNvPicPr>
          <p:nvPr/>
        </p:nvPicPr>
        <p:blipFill>
          <a:blip r:embed="rId4" cstate="print"/>
          <a:srcRect/>
          <a:stretch>
            <a:fillRect/>
          </a:stretch>
        </p:blipFill>
        <p:spPr bwMode="auto">
          <a:xfrm>
            <a:off x="614363" y="1571625"/>
            <a:ext cx="7915275" cy="371475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322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9" name="Rounded Rectangle 8"/>
          <p:cNvSpPr/>
          <p:nvPr/>
        </p:nvSpPr>
        <p:spPr bwMode="auto">
          <a:xfrm>
            <a:off x="3048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Share of Paid Clicks</a:t>
            </a:r>
          </a:p>
        </p:txBody>
      </p:sp>
      <p:pic>
        <p:nvPicPr>
          <p:cNvPr id="3074" name="Picture 2"/>
          <p:cNvPicPr>
            <a:picLocks noChangeAspect="1" noChangeArrowheads="1"/>
          </p:cNvPicPr>
          <p:nvPr/>
        </p:nvPicPr>
        <p:blipFill>
          <a:blip r:embed="rId4" cstate="print"/>
          <a:srcRect/>
          <a:stretch>
            <a:fillRect/>
          </a:stretch>
        </p:blipFill>
        <p:spPr bwMode="auto">
          <a:xfrm>
            <a:off x="1219200" y="1676400"/>
            <a:ext cx="6838950" cy="3724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323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9" name="Rounded Rectangle 8"/>
          <p:cNvSpPr/>
          <p:nvPr/>
        </p:nvSpPr>
        <p:spPr bwMode="auto">
          <a:xfrm>
            <a:off x="3048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Share of Paid Impressions</a:t>
            </a:r>
          </a:p>
        </p:txBody>
      </p:sp>
      <p:pic>
        <p:nvPicPr>
          <p:cNvPr id="4099" name="Picture 3"/>
          <p:cNvPicPr>
            <a:picLocks noChangeAspect="1" noChangeArrowheads="1"/>
          </p:cNvPicPr>
          <p:nvPr/>
        </p:nvPicPr>
        <p:blipFill>
          <a:blip r:embed="rId4" cstate="print"/>
          <a:srcRect/>
          <a:stretch>
            <a:fillRect/>
          </a:stretch>
        </p:blipFill>
        <p:spPr bwMode="auto">
          <a:xfrm>
            <a:off x="1143000" y="1524000"/>
            <a:ext cx="6858000" cy="43053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324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US Baseline</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9" name="Rounded Rectangle 8"/>
          <p:cNvSpPr/>
          <p:nvPr/>
        </p:nvSpPr>
        <p:spPr bwMode="auto">
          <a:xfrm>
            <a:off x="3048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Olay US 2010 Paid Search Google Analytics Metrics</a:t>
            </a:r>
          </a:p>
        </p:txBody>
      </p:sp>
      <p:pic>
        <p:nvPicPr>
          <p:cNvPr id="5122" name="Picture 2"/>
          <p:cNvPicPr>
            <a:picLocks noChangeAspect="1" noChangeArrowheads="1"/>
          </p:cNvPicPr>
          <p:nvPr/>
        </p:nvPicPr>
        <p:blipFill>
          <a:blip r:embed="rId4" cstate="print"/>
          <a:srcRect/>
          <a:stretch>
            <a:fillRect/>
          </a:stretch>
        </p:blipFill>
        <p:spPr bwMode="auto">
          <a:xfrm>
            <a:off x="1828800" y="1371600"/>
            <a:ext cx="5029200" cy="172644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p:cNvPicPr>
            <a:picLocks noChangeAspect="1" noChangeArrowheads="1"/>
          </p:cNvPicPr>
          <p:nvPr/>
        </p:nvPicPr>
        <p:blipFill>
          <a:blip r:embed="rId5" cstate="print"/>
          <a:srcRect/>
          <a:stretch>
            <a:fillRect/>
          </a:stretch>
        </p:blipFill>
        <p:spPr bwMode="auto">
          <a:xfrm>
            <a:off x="1752600" y="3200400"/>
            <a:ext cx="5334000" cy="31391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Appendix</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326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Appendix</a:t>
            </a:r>
            <a:endParaRPr lang="en-US" sz="3000" dirty="0"/>
          </a:p>
        </p:txBody>
      </p:sp>
      <p:pic>
        <p:nvPicPr>
          <p:cNvPr id="8" name="Picture 2"/>
          <p:cNvPicPr>
            <a:picLocks noChangeAspect="1" noChangeArrowheads="1"/>
          </p:cNvPicPr>
          <p:nvPr/>
        </p:nvPicPr>
        <p:blipFill>
          <a:blip r:embed="rId3" cstate="print"/>
          <a:srcRect/>
          <a:stretch>
            <a:fillRect/>
          </a:stretch>
        </p:blipFill>
        <p:spPr bwMode="auto">
          <a:xfrm>
            <a:off x="7010400" y="6477000"/>
            <a:ext cx="1066800" cy="272680"/>
          </a:xfrm>
          <a:prstGeom prst="rect">
            <a:avLst/>
          </a:prstGeom>
          <a:noFill/>
          <a:ln w="9525">
            <a:noFill/>
            <a:miter lim="800000"/>
            <a:headEnd/>
            <a:tailEnd/>
          </a:ln>
        </p:spPr>
      </p:pic>
      <p:sp>
        <p:nvSpPr>
          <p:cNvPr id="6" name="Content Placeholder 2"/>
          <p:cNvSpPr>
            <a:spLocks noGrp="1"/>
          </p:cNvSpPr>
          <p:nvPr>
            <p:ph idx="1"/>
          </p:nvPr>
        </p:nvSpPr>
        <p:spPr>
          <a:xfrm>
            <a:off x="228600" y="685800"/>
            <a:ext cx="8763000" cy="5257800"/>
          </a:xfrm>
        </p:spPr>
        <p:txBody>
          <a:bodyPr/>
          <a:lstStyle/>
          <a:p>
            <a:pPr marL="0" indent="0">
              <a:spcBef>
                <a:spcPts val="0"/>
              </a:spcBef>
            </a:pPr>
            <a:endParaRPr lang="en-US" sz="400" b="1" dirty="0" smtClean="0">
              <a:latin typeface="+mn-lt"/>
              <a:hlinkClick r:id="rId4" action="ppaction://hlinksldjump"/>
            </a:endParaRPr>
          </a:p>
          <a:p>
            <a:pPr marL="0" indent="0">
              <a:spcBef>
                <a:spcPts val="0"/>
              </a:spcBef>
            </a:pPr>
            <a:r>
              <a:rPr lang="en-US" sz="1800" b="1" dirty="0" smtClean="0">
                <a:latin typeface="+mn-lt"/>
                <a:hlinkClick r:id="rId5" action="ppaction://hlinksldjump"/>
              </a:rPr>
              <a:t>Workarounds</a:t>
            </a:r>
            <a:r>
              <a:rPr lang="en-US" sz="1400" dirty="0" smtClean="0">
                <a:latin typeface="+mn-lt"/>
              </a:rPr>
              <a:t>: Contains rich media workarounds, how they work, and how to implement them.</a:t>
            </a:r>
            <a:endParaRPr lang="en-US" sz="1800" b="1" dirty="0" smtClean="0">
              <a:latin typeface="+mn-lt"/>
            </a:endParaRPr>
          </a:p>
          <a:p>
            <a:pPr marL="0" indent="0">
              <a:spcBef>
                <a:spcPts val="0"/>
              </a:spcBef>
            </a:pPr>
            <a:endParaRPr lang="en-US" sz="600" b="1" dirty="0" smtClean="0">
              <a:latin typeface="+mn-lt"/>
            </a:endParaRPr>
          </a:p>
          <a:p>
            <a:pPr marL="0" indent="0">
              <a:spcBef>
                <a:spcPts val="0"/>
              </a:spcBef>
            </a:pPr>
            <a:r>
              <a:rPr lang="en-US" sz="1800" b="1" dirty="0" smtClean="0">
                <a:latin typeface="+mn-lt"/>
                <a:hlinkClick r:id="rId6" action="ppaction://hlinksldjump"/>
              </a:rPr>
              <a:t>Progressive Enhancement</a:t>
            </a:r>
            <a:r>
              <a:rPr lang="en-US" sz="1400" dirty="0" smtClean="0">
                <a:latin typeface="+mn-lt"/>
              </a:rPr>
              <a:t>:</a:t>
            </a:r>
            <a:r>
              <a:rPr lang="en-US" sz="1800" b="1" dirty="0" smtClean="0">
                <a:latin typeface="+mn-lt"/>
              </a:rPr>
              <a:t> </a:t>
            </a:r>
            <a:r>
              <a:rPr lang="en-US" sz="1400" dirty="0" smtClean="0">
                <a:latin typeface="+mn-lt"/>
              </a:rPr>
              <a:t>Overview, how it works, how it’s crawled, and additional resources.</a:t>
            </a:r>
          </a:p>
          <a:p>
            <a:pPr marL="0" indent="0">
              <a:spcBef>
                <a:spcPts val="0"/>
              </a:spcBef>
            </a:pPr>
            <a:endParaRPr lang="en-US" sz="600" b="1" dirty="0" smtClean="0">
              <a:latin typeface="+mn-lt"/>
            </a:endParaRPr>
          </a:p>
          <a:p>
            <a:pPr marL="0" indent="0">
              <a:spcBef>
                <a:spcPts val="0"/>
              </a:spcBef>
            </a:pPr>
            <a:r>
              <a:rPr lang="en-US" sz="1800" b="1" dirty="0" smtClean="0">
                <a:hlinkClick r:id="rId7" action="ppaction://hlinksldjump"/>
              </a:rPr>
              <a:t>Progressive Enhancement Example</a:t>
            </a:r>
            <a:r>
              <a:rPr lang="en-US" sz="1400" dirty="0" smtClean="0"/>
              <a:t>: </a:t>
            </a:r>
            <a:r>
              <a:rPr lang="en-US" sz="1400" i="1" dirty="0" smtClean="0"/>
              <a:t>A List Apart </a:t>
            </a:r>
            <a:r>
              <a:rPr lang="en-US" sz="1400" dirty="0" smtClean="0"/>
              <a:t>example of Progressive Enhancement.</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8" action="ppaction://hlinksldjump"/>
              </a:rPr>
              <a:t>Progressive Enhancement</a:t>
            </a:r>
            <a:r>
              <a:rPr lang="en-US" sz="1400" dirty="0" smtClean="0"/>
              <a:t>: Additional resources.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9" action="ppaction://hlinksldjump"/>
              </a:rPr>
              <a:t>SWFObject 2.0</a:t>
            </a:r>
            <a:r>
              <a:rPr lang="en-US" sz="1400" dirty="0" smtClean="0"/>
              <a:t>: Overview, how it works, ways to embed content, and additional resources.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0" action="ppaction://hlinksldjump"/>
              </a:rPr>
              <a:t>SWFObject 2.0</a:t>
            </a:r>
            <a:r>
              <a:rPr lang="en-US" sz="1400" dirty="0" smtClean="0"/>
              <a:t>: Additional resources.</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1" action="ppaction://hlinksldjump"/>
              </a:rPr>
              <a:t>Flash &amp; HTML Hybrid</a:t>
            </a:r>
            <a:r>
              <a:rPr lang="en-US" sz="1400" dirty="0" smtClean="0"/>
              <a:t>: Overview, how it works, and when to use it.</a:t>
            </a:r>
            <a:endParaRPr lang="en-US" sz="1800" b="1" dirty="0" smtClean="0"/>
          </a:p>
          <a:p>
            <a:pPr marL="0" indent="0">
              <a:spcBef>
                <a:spcPts val="0"/>
              </a:spcBef>
            </a:pPr>
            <a:endParaRPr lang="en-US" sz="600" b="1" dirty="0" smtClean="0"/>
          </a:p>
          <a:p>
            <a:pPr marL="0" indent="0">
              <a:spcBef>
                <a:spcPts val="0"/>
              </a:spcBef>
            </a:pPr>
            <a:r>
              <a:rPr lang="en-US" sz="1800" b="1" dirty="0" smtClean="0">
                <a:hlinkClick r:id="rId12" action="ppaction://hlinksldjump"/>
              </a:rPr>
              <a:t>Additional Helpful Resources</a:t>
            </a:r>
            <a:r>
              <a:rPr lang="en-US" sz="1300" dirty="0" smtClean="0"/>
              <a:t>: </a:t>
            </a:r>
            <a:r>
              <a:rPr lang="en-US" sz="1400" dirty="0" smtClean="0"/>
              <a:t>Key takeaways from industry expert articles &amp; links to helpful resources.</a:t>
            </a:r>
            <a:endParaRPr lang="en-US" sz="1400" b="1" dirty="0" smtClean="0"/>
          </a:p>
          <a:p>
            <a:pPr marL="0" indent="0">
              <a:spcBef>
                <a:spcPts val="0"/>
              </a:spcBef>
            </a:pPr>
            <a:endParaRPr lang="en-US" sz="600" b="1" dirty="0" smtClean="0"/>
          </a:p>
          <a:p>
            <a:pPr marL="0" indent="0">
              <a:spcBef>
                <a:spcPts val="0"/>
              </a:spcBef>
            </a:pPr>
            <a:endParaRPr lang="en-US" sz="600" b="1" dirty="0" smtClean="0"/>
          </a:p>
          <a:p>
            <a:pPr marL="0" indent="0">
              <a:spcBef>
                <a:spcPts val="0"/>
              </a:spcBef>
            </a:pPr>
            <a:endParaRPr lang="en-US" sz="600" b="1" dirty="0" smtClean="0"/>
          </a:p>
          <a:p>
            <a:pPr marL="0" indent="0">
              <a:spcBef>
                <a:spcPts val="0"/>
              </a:spcBef>
            </a:pPr>
            <a:endParaRPr lang="en-US" sz="1800" b="1" dirty="0" smtClean="0"/>
          </a:p>
          <a:p>
            <a:pPr marL="0" indent="0">
              <a:spcBef>
                <a:spcPts val="0"/>
              </a:spcBef>
            </a:pPr>
            <a:endParaRPr lang="en-US" sz="1800" b="1" dirty="0" smtClean="0">
              <a:latin typeface="+mn-lt"/>
            </a:endParaRPr>
          </a:p>
          <a:p>
            <a:pPr marL="0" indent="0">
              <a:spcBef>
                <a:spcPts val="0"/>
              </a:spcBef>
            </a:pPr>
            <a:endParaRPr lang="en-US" sz="1000" b="1" dirty="0" smtClean="0"/>
          </a:p>
          <a:p>
            <a:pPr marL="0" indent="0">
              <a:spcBef>
                <a:spcPts val="0"/>
              </a:spcBef>
            </a:pPr>
            <a:endParaRPr lang="en-US" sz="1000" b="1" dirty="0" smtClean="0"/>
          </a:p>
          <a:p>
            <a:pPr marL="0" indent="0">
              <a:spcBef>
                <a:spcPts val="0"/>
              </a:spcBef>
            </a:pPr>
            <a:endParaRPr lang="en-US" sz="800" b="1" dirty="0" smtClean="0"/>
          </a:p>
          <a:p>
            <a:pPr marL="0" indent="0">
              <a:spcBef>
                <a:spcPts val="0"/>
              </a:spcBef>
            </a:pPr>
            <a:endParaRPr lang="en-US" sz="1400" b="1" dirty="0" smtClean="0"/>
          </a:p>
          <a:p>
            <a:pPr marL="0" indent="0">
              <a:spcBef>
                <a:spcPts val="0"/>
              </a:spcBef>
            </a:pPr>
            <a:endParaRPr lang="en-US" sz="1100" dirty="0" smtClean="0">
              <a:cs typeface="Arial" pitchFamily="34" charset="0"/>
            </a:endParaRPr>
          </a:p>
          <a:p>
            <a:pPr marL="0" indent="0">
              <a:spcBef>
                <a:spcPts val="0"/>
              </a:spcBef>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228600" y="220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3657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workarounds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328</a:t>
            </a:fld>
            <a:endParaRPr lang="en-US" dirty="0">
              <a:solidFill>
                <a:srgbClr val="002C69"/>
              </a:solidFill>
            </a:endParaRPr>
          </a:p>
        </p:txBody>
      </p:sp>
      <p:sp>
        <p:nvSpPr>
          <p:cNvPr id="35" name="Title 1"/>
          <p:cNvSpPr>
            <a:spLocks noGrp="1"/>
          </p:cNvSpPr>
          <p:nvPr>
            <p:ph type="title"/>
          </p:nvPr>
        </p:nvSpPr>
        <p:spPr>
          <a:xfrm>
            <a:off x="304800" y="228600"/>
            <a:ext cx="8610600" cy="457200"/>
          </a:xfrm>
          <a:noFill/>
        </p:spPr>
        <p:txBody>
          <a:bodyPr/>
          <a:lstStyle/>
          <a:p>
            <a:r>
              <a:rPr lang="en-US" sz="2600" dirty="0" smtClean="0"/>
              <a:t>Who Should Know About Workarounds?</a:t>
            </a:r>
            <a:endParaRPr lang="en-US" sz="2600" dirty="0"/>
          </a:p>
        </p:txBody>
      </p:sp>
      <p:sp>
        <p:nvSpPr>
          <p:cNvPr id="9" name="Content Placeholder 2"/>
          <p:cNvSpPr>
            <a:spLocks noGrp="1"/>
          </p:cNvSpPr>
          <p:nvPr>
            <p:ph idx="1"/>
          </p:nvPr>
        </p:nvSpPr>
        <p:spPr>
          <a:xfrm>
            <a:off x="304800" y="838200"/>
            <a:ext cx="8458200" cy="30480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rPr>
              <a:t>The Search Agency</a:t>
            </a:r>
            <a:r>
              <a:rPr lang="en-US" sz="1600" dirty="0" smtClean="0">
                <a:latin typeface="+mn-lt"/>
              </a:rPr>
              <a:t>:</a:t>
            </a:r>
            <a:r>
              <a:rPr lang="en-US" sz="1400" b="1" dirty="0" smtClean="0">
                <a:latin typeface="+mn-lt"/>
              </a:rPr>
              <a:t> </a:t>
            </a:r>
            <a:r>
              <a:rPr lang="en-US" sz="1400" dirty="0" smtClean="0"/>
              <a:t>The search agency should be aware of the possible workarounds and how they apply to the Olay Website. They search agency should also be able to effectively communicate why workarounds are imperative to the success of the Olay organic search campaign to the technical agency and Olay contacts.</a:t>
            </a:r>
          </a:p>
          <a:p>
            <a:pPr marL="0" indent="0">
              <a:spcBef>
                <a:spcPts val="0"/>
              </a:spcBef>
            </a:pPr>
            <a:endParaRPr lang="en-US" sz="600" b="1" dirty="0" smtClean="0"/>
          </a:p>
          <a:p>
            <a:pPr marL="0" indent="0">
              <a:spcBef>
                <a:spcPts val="0"/>
              </a:spcBef>
            </a:pPr>
            <a:endParaRPr lang="en-US" sz="1200" b="1" dirty="0" smtClean="0"/>
          </a:p>
          <a:p>
            <a:pPr marL="0" indent="0">
              <a:spcBef>
                <a:spcPts val="0"/>
              </a:spcBef>
            </a:pPr>
            <a:r>
              <a:rPr lang="en-US" sz="1800" b="1" dirty="0" smtClean="0"/>
              <a:t>Technical Agency</a:t>
            </a:r>
            <a:r>
              <a:rPr lang="en-US" sz="1400" dirty="0" smtClean="0"/>
              <a:t>: The technical agency is responsible for implementing the workarounds for all content that lives within rich media. It is imperative for the technical agency to understand the function of each workaround, why each workaround is critical to the accessibility of the Olay Website, and where/how to implement each workaround  in the Olay Website code.</a:t>
            </a:r>
            <a:endParaRPr lang="en-US" sz="1800" b="1" dirty="0" smtClean="0"/>
          </a:p>
          <a:p>
            <a:pPr marL="0" indent="0">
              <a:spcBef>
                <a:spcPts val="0"/>
              </a:spcBef>
            </a:pPr>
            <a:endParaRPr lang="en-US" sz="1800" b="1"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why workarounds are critical to the accessibility of the Olay Website and the success of the Olay organic search campaigns. </a:t>
            </a:r>
          </a:p>
          <a:p>
            <a:pPr marL="0" indent="0">
              <a:spcBef>
                <a:spcPts val="0"/>
              </a:spcBef>
            </a:pPr>
            <a:endParaRPr lang="en-US" sz="1400" b="1" dirty="0" smtClean="0">
              <a:latin typeface="+mn-lt"/>
            </a:endParaRPr>
          </a:p>
          <a:p>
            <a:pPr marL="0" indent="0">
              <a:spcBef>
                <a:spcPts val="0"/>
              </a:spcBef>
            </a:pPr>
            <a:endParaRPr lang="en-US" sz="1400" b="1" dirty="0" smtClean="0">
              <a:latin typeface="+mn-lt"/>
            </a:endParaRPr>
          </a:p>
        </p:txBody>
      </p:sp>
      <p:cxnSp>
        <p:nvCxnSpPr>
          <p:cNvPr id="12" name="Straight Connector 11"/>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304800" y="2971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Progressive Enhancement</a:t>
            </a:r>
          </a:p>
        </p:txBody>
      </p:sp>
      <p:sp>
        <p:nvSpPr>
          <p:cNvPr id="8" name="Content Placeholder 7"/>
          <p:cNvSpPr>
            <a:spLocks noGrp="1"/>
          </p:cNvSpPr>
          <p:nvPr>
            <p:ph idx="1"/>
          </p:nvPr>
        </p:nvSpPr>
        <p:spPr>
          <a:xfrm>
            <a:off x="457200" y="1066800"/>
            <a:ext cx="8229600" cy="4572000"/>
          </a:xfrm>
        </p:spPr>
        <p:txBody>
          <a:bodyPr>
            <a:normAutofit fontScale="25000" lnSpcReduction="20000"/>
          </a:bodyPr>
          <a:lstStyle/>
          <a:p>
            <a:r>
              <a:rPr lang="en-US" sz="7200" b="1" dirty="0" smtClean="0"/>
              <a:t>Progressive Enhancement</a:t>
            </a:r>
          </a:p>
          <a:p>
            <a:pPr lvl="1">
              <a:buFont typeface="Arial" pitchFamily="34" charset="0"/>
              <a:buChar char="•"/>
            </a:pPr>
            <a:r>
              <a:rPr lang="en-US" sz="6400" dirty="0" smtClean="0"/>
              <a:t>Emphasizes accessibility, semantic markup, and external </a:t>
            </a:r>
            <a:r>
              <a:rPr lang="en-US" sz="6400" dirty="0" err="1" smtClean="0"/>
              <a:t>stylesheet</a:t>
            </a:r>
            <a:r>
              <a:rPr lang="en-US" sz="6400" dirty="0" smtClean="0"/>
              <a:t> and scripting technologies</a:t>
            </a:r>
          </a:p>
          <a:p>
            <a:endParaRPr lang="en-US" sz="7200" b="1" dirty="0" smtClean="0"/>
          </a:p>
          <a:p>
            <a:r>
              <a:rPr lang="en-US" sz="7200" b="1" dirty="0" smtClean="0"/>
              <a:t>How Progressive Enhancement (PE) Works:</a:t>
            </a:r>
          </a:p>
          <a:p>
            <a:pPr lvl="1">
              <a:buFont typeface="Arial" pitchFamily="34" charset="0"/>
              <a:buChar char="•"/>
            </a:pPr>
            <a:r>
              <a:rPr lang="en-US" sz="6400" dirty="0" smtClean="0"/>
              <a:t>PE is a series of “layers” that starts with the content and builds out from there.</a:t>
            </a:r>
          </a:p>
          <a:p>
            <a:pPr lvl="1">
              <a:buFont typeface="Arial" pitchFamily="34" charset="0"/>
              <a:buChar char="•"/>
            </a:pPr>
            <a:r>
              <a:rPr lang="en-US" sz="6400" dirty="0" smtClean="0"/>
              <a:t>The “presentation” of that content in the form of </a:t>
            </a:r>
            <a:r>
              <a:rPr lang="en-US" sz="6400" dirty="0" err="1" smtClean="0"/>
              <a:t>stylesheets</a:t>
            </a:r>
            <a:r>
              <a:rPr lang="en-US" sz="6400" dirty="0" smtClean="0"/>
              <a:t> (CSS) is the next layer.</a:t>
            </a:r>
          </a:p>
          <a:p>
            <a:pPr lvl="1">
              <a:buFont typeface="Arial" pitchFamily="34" charset="0"/>
              <a:buChar char="•"/>
            </a:pPr>
            <a:r>
              <a:rPr lang="en-US" sz="6400" dirty="0" smtClean="0"/>
              <a:t>The next layer is the JavaScript-based functionality, making a website an “experience”.</a:t>
            </a:r>
          </a:p>
          <a:p>
            <a:r>
              <a:rPr lang="en-US" sz="7200" dirty="0" smtClean="0"/>
              <a:t> </a:t>
            </a:r>
          </a:p>
          <a:p>
            <a:r>
              <a:rPr lang="en-US" sz="7200" b="1" dirty="0" smtClean="0"/>
              <a:t>Google and Progressive Enhancement:</a:t>
            </a:r>
          </a:p>
          <a:p>
            <a:pPr lvl="1">
              <a:buFont typeface="Arial" pitchFamily="34" charset="0"/>
              <a:buChar char="•"/>
            </a:pPr>
            <a:r>
              <a:rPr lang="en-US" sz="6400" dirty="0" smtClean="0"/>
              <a:t>Google refers to progressive enhancement as Scalable Inman Flash Replacement (</a:t>
            </a:r>
            <a:r>
              <a:rPr lang="en-US" sz="6400" dirty="0" err="1" smtClean="0"/>
              <a:t>sIFR</a:t>
            </a:r>
            <a:r>
              <a:rPr lang="en-US" sz="6400" dirty="0" smtClean="0"/>
              <a:t>) and recommends its use to ensure Flash content is viewable by non-Flash users. </a:t>
            </a:r>
          </a:p>
          <a:p>
            <a:r>
              <a:rPr lang="en-US" sz="7200" dirty="0" smtClean="0"/>
              <a:t> </a:t>
            </a:r>
            <a:endParaRPr lang="en-US" sz="6400" dirty="0" smtClean="0"/>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Maximize Your Paid Search Budget by Managing Overlapping Terms</a:t>
            </a:r>
            <a:endParaRPr lang="en-US" dirty="0"/>
          </a:p>
        </p:txBody>
      </p:sp>
      <p:sp>
        <p:nvSpPr>
          <p:cNvPr id="3" name="Content Placeholder 2"/>
          <p:cNvSpPr>
            <a:spLocks noGrp="1"/>
          </p:cNvSpPr>
          <p:nvPr>
            <p:ph idx="1"/>
          </p:nvPr>
        </p:nvSpPr>
        <p:spPr>
          <a:xfrm>
            <a:off x="330200" y="914400"/>
            <a:ext cx="2946400" cy="3962400"/>
          </a:xfrm>
        </p:spPr>
        <p:txBody>
          <a:bodyPr/>
          <a:lstStyle/>
          <a:p>
            <a:r>
              <a:rPr lang="en-US" sz="1400" b="1" dirty="0" smtClean="0"/>
              <a:t>Issue:</a:t>
            </a:r>
            <a:r>
              <a:rPr lang="en-US" sz="1400" dirty="0" smtClean="0"/>
              <a:t> </a:t>
            </a:r>
            <a:r>
              <a:rPr lang="en-US" sz="1200" dirty="0" smtClean="0"/>
              <a:t>Multiple Boutiques may be appropriate for a non-branded product term such as “anti-aging”</a:t>
            </a:r>
          </a:p>
          <a:p>
            <a:r>
              <a:rPr lang="en-US" sz="1400" b="1" dirty="0" smtClean="0"/>
              <a:t>Strategies:</a:t>
            </a:r>
          </a:p>
          <a:p>
            <a:pPr>
              <a:spcBef>
                <a:spcPts val="600"/>
              </a:spcBef>
              <a:buClrTx/>
              <a:buFont typeface="Arial" pitchFamily="34" charset="0"/>
              <a:buChar char="•"/>
            </a:pPr>
            <a:r>
              <a:rPr lang="en-US" sz="1200" dirty="0" smtClean="0"/>
              <a:t>Prioritize Boutique with initiatives in-market and allow Boutique to own the term during campaign timeframe</a:t>
            </a:r>
          </a:p>
          <a:p>
            <a:pPr>
              <a:spcBef>
                <a:spcPts val="600"/>
              </a:spcBef>
              <a:buClrTx/>
              <a:buFont typeface="Arial" pitchFamily="34" charset="0"/>
              <a:buChar char="•"/>
            </a:pPr>
            <a:r>
              <a:rPr lang="en-US" sz="1200" dirty="0" smtClean="0"/>
              <a:t>Otherwise, use </a:t>
            </a:r>
            <a:r>
              <a:rPr lang="en-US" sz="1200" b="1" dirty="0" smtClean="0"/>
              <a:t>Site Links search ads </a:t>
            </a:r>
            <a:r>
              <a:rPr lang="en-US" sz="1200" dirty="0" smtClean="0"/>
              <a:t>(where available) to give all relevant Boutiques priority real estate</a:t>
            </a:r>
            <a:endParaRPr lang="en-US" sz="1200" strike="sngStrike" dirty="0" smtClean="0"/>
          </a:p>
          <a:p>
            <a:pPr>
              <a:spcBef>
                <a:spcPts val="600"/>
              </a:spcBef>
              <a:buClrTx/>
              <a:buFont typeface="Arial" pitchFamily="34" charset="0"/>
              <a:buChar char="•"/>
            </a:pPr>
            <a:r>
              <a:rPr lang="en-US" sz="1200" dirty="0" smtClean="0"/>
              <a:t>If Site Links are not available, rotate ad copy so multiple Boutiques can share the overlapping keyword</a:t>
            </a:r>
          </a:p>
          <a:p>
            <a:pPr>
              <a:spcBef>
                <a:spcPts val="600"/>
              </a:spcBef>
              <a:buClrTx/>
              <a:buFont typeface="Arial" pitchFamily="34" charset="0"/>
              <a:buChar char="•"/>
            </a:pPr>
            <a:r>
              <a:rPr lang="en-US" sz="1200" b="1" dirty="0" smtClean="0"/>
              <a:t>Test Search Copy, Links, and Landing Pages </a:t>
            </a:r>
            <a:r>
              <a:rPr lang="en-US" sz="1200" dirty="0" smtClean="0"/>
              <a:t>to determine optimal consumer experience and conversion to key site goals</a:t>
            </a:r>
          </a:p>
          <a:p>
            <a:endParaRPr lang="en-US" sz="1400" dirty="0"/>
          </a:p>
        </p:txBody>
      </p:sp>
      <p:sp>
        <p:nvSpPr>
          <p:cNvPr id="7" name="Rectangle 6"/>
          <p:cNvSpPr/>
          <p:nvPr/>
        </p:nvSpPr>
        <p:spPr bwMode="auto">
          <a:xfrm>
            <a:off x="2652344" y="4536840"/>
            <a:ext cx="3124200" cy="609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rgbClr val="BA0000"/>
              </a:buClr>
              <a:buFont typeface="Wingdings" pitchFamily="2" charset="2"/>
              <a:buNone/>
            </a:pPr>
            <a:endParaRPr lang="en-US" dirty="0" smtClean="0">
              <a:latin typeface="Calibri" pitchFamily="34" charset="0"/>
            </a:endParaRPr>
          </a:p>
        </p:txBody>
      </p:sp>
      <p:sp>
        <p:nvSpPr>
          <p:cNvPr id="8" name="Rectangle 7"/>
          <p:cNvSpPr/>
          <p:nvPr/>
        </p:nvSpPr>
        <p:spPr>
          <a:xfrm>
            <a:off x="228600" y="4648200"/>
            <a:ext cx="2743200" cy="1096454"/>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txBody>
          <a:bodyPr wrap="square">
            <a:spAutoFit/>
          </a:bodyPr>
          <a:lstStyle/>
          <a:p>
            <a:pPr fontAlgn="auto">
              <a:spcBef>
                <a:spcPct val="25000"/>
              </a:spcBef>
              <a:spcAft>
                <a:spcPts val="0"/>
              </a:spcAft>
              <a:buClr>
                <a:srgbClr val="BA0000"/>
              </a:buClr>
              <a:buFont typeface="Wingdings" pitchFamily="2" charset="2"/>
              <a:buNone/>
              <a:defRPr/>
            </a:pPr>
            <a:r>
              <a:rPr lang="en-US" sz="1000" u="sng" kern="0" dirty="0" smtClean="0">
                <a:solidFill>
                  <a:srgbClr val="0000FF"/>
                </a:solidFill>
                <a:latin typeface="Calibri" pitchFamily="34" charset="0"/>
              </a:rPr>
              <a:t>Olay’s </a:t>
            </a:r>
            <a:r>
              <a:rPr lang="en-US" sz="1000" b="1" u="sng" kern="0" dirty="0" smtClean="0">
                <a:solidFill>
                  <a:srgbClr val="0000FF"/>
                </a:solidFill>
                <a:latin typeface="Calibri" pitchFamily="34" charset="0"/>
              </a:rPr>
              <a:t>Anti-Aging </a:t>
            </a:r>
            <a:r>
              <a:rPr lang="en-US" sz="1000" u="sng" kern="0" dirty="0" smtClean="0">
                <a:solidFill>
                  <a:srgbClr val="0000FF"/>
                </a:solidFill>
                <a:latin typeface="Calibri" pitchFamily="34" charset="0"/>
              </a:rPr>
              <a:t>Solutions</a:t>
            </a:r>
          </a:p>
          <a:p>
            <a:pPr fontAlgn="auto">
              <a:spcBef>
                <a:spcPct val="25000"/>
              </a:spcBef>
              <a:spcAft>
                <a:spcPts val="0"/>
              </a:spcAft>
              <a:buClr>
                <a:srgbClr val="BA0000"/>
              </a:buClr>
              <a:defRPr/>
            </a:pPr>
            <a:r>
              <a:rPr lang="en-US" sz="900" dirty="0" smtClean="0">
                <a:latin typeface="Calibri" pitchFamily="34" charset="0"/>
              </a:rPr>
              <a:t>Browse the Latest and Greatest </a:t>
            </a:r>
            <a:r>
              <a:rPr lang="en-US" sz="900" b="1" dirty="0" smtClean="0">
                <a:latin typeface="Calibri" pitchFamily="34" charset="0"/>
              </a:rPr>
              <a:t>Anti-Aging</a:t>
            </a:r>
            <a:r>
              <a:rPr lang="en-US" sz="900" dirty="0" smtClean="0">
                <a:latin typeface="Calibri" pitchFamily="34" charset="0"/>
              </a:rPr>
              <a:t> Skincare Products at Olay.com Today</a:t>
            </a:r>
            <a:endParaRPr lang="en-US" sz="900" b="1" kern="0" dirty="0" smtClean="0">
              <a:latin typeface="Calibri" pitchFamily="34" charset="0"/>
            </a:endParaRPr>
          </a:p>
          <a:p>
            <a:pPr fontAlgn="auto">
              <a:spcBef>
                <a:spcPct val="25000"/>
              </a:spcBef>
              <a:spcAft>
                <a:spcPts val="0"/>
              </a:spcAft>
              <a:buClr>
                <a:srgbClr val="BA0000"/>
              </a:buClr>
              <a:defRPr/>
            </a:pPr>
            <a:r>
              <a:rPr lang="en-US" sz="1000" b="1" kern="0" dirty="0" smtClean="0">
                <a:solidFill>
                  <a:srgbClr val="21A32D"/>
                </a:solidFill>
                <a:latin typeface="Calibri" pitchFamily="34" charset="0"/>
              </a:rPr>
              <a:t>www.olay.com</a:t>
            </a:r>
          </a:p>
          <a:p>
            <a:pPr fontAlgn="auto">
              <a:spcBef>
                <a:spcPct val="25000"/>
              </a:spcBef>
              <a:spcAft>
                <a:spcPts val="0"/>
              </a:spcAft>
              <a:buClr>
                <a:srgbClr val="BA0000"/>
              </a:buClr>
              <a:defRPr/>
            </a:pPr>
            <a:r>
              <a:rPr lang="en-US" sz="900" kern="0" dirty="0" err="1" smtClean="0">
                <a:solidFill>
                  <a:srgbClr val="0000FF"/>
                </a:solidFill>
                <a:latin typeface="Calibri" pitchFamily="34" charset="0"/>
              </a:rPr>
              <a:t>Regenerist</a:t>
            </a:r>
            <a:r>
              <a:rPr lang="en-US" sz="900" kern="0" dirty="0" smtClean="0">
                <a:solidFill>
                  <a:srgbClr val="0000FF"/>
                </a:solidFill>
                <a:latin typeface="Calibri" pitchFamily="34" charset="0"/>
              </a:rPr>
              <a:t>	</a:t>
            </a:r>
            <a:r>
              <a:rPr lang="en-US" sz="900" kern="0" dirty="0" err="1" smtClean="0">
                <a:solidFill>
                  <a:srgbClr val="0000FF"/>
                </a:solidFill>
                <a:latin typeface="Calibri" pitchFamily="34" charset="0"/>
              </a:rPr>
              <a:t>Tota</a:t>
            </a:r>
            <a:r>
              <a:rPr lang="en-US" sz="900" kern="0" dirty="0" smtClean="0">
                <a:solidFill>
                  <a:srgbClr val="0000FF"/>
                </a:solidFill>
                <a:latin typeface="Calibri" pitchFamily="34" charset="0"/>
              </a:rPr>
              <a:t>l Effects</a:t>
            </a:r>
          </a:p>
          <a:p>
            <a:pPr fontAlgn="auto">
              <a:spcBef>
                <a:spcPct val="25000"/>
              </a:spcBef>
              <a:spcAft>
                <a:spcPts val="0"/>
              </a:spcAft>
              <a:buClr>
                <a:srgbClr val="BA0000"/>
              </a:buClr>
              <a:defRPr/>
            </a:pPr>
            <a:r>
              <a:rPr lang="en-US" sz="900" kern="0" dirty="0" smtClean="0">
                <a:solidFill>
                  <a:srgbClr val="0000FF"/>
                </a:solidFill>
                <a:latin typeface="Calibri" pitchFamily="34" charset="0"/>
              </a:rPr>
              <a:t>Pro X	Try a skin care consultation</a:t>
            </a:r>
          </a:p>
        </p:txBody>
      </p:sp>
      <p:sp>
        <p:nvSpPr>
          <p:cNvPr id="6" name="TextBox 5"/>
          <p:cNvSpPr txBox="1"/>
          <p:nvPr/>
        </p:nvSpPr>
        <p:spPr>
          <a:xfrm>
            <a:off x="990600" y="5715000"/>
            <a:ext cx="2438400" cy="523220"/>
          </a:xfrm>
          <a:prstGeom prst="rect">
            <a:avLst/>
          </a:prstGeom>
          <a:solidFill>
            <a:schemeClr val="bg1"/>
          </a:solidFill>
          <a:ln>
            <a:solidFill>
              <a:schemeClr val="accent1"/>
            </a:solidFill>
          </a:ln>
        </p:spPr>
        <p:txBody>
          <a:bodyPr wrap="square" rtlCol="0">
            <a:spAutoFit/>
          </a:bodyPr>
          <a:lstStyle/>
          <a:p>
            <a:r>
              <a:rPr lang="en-US" sz="1000" b="1" dirty="0" smtClean="0">
                <a:latin typeface="Calibri"/>
              </a:rPr>
              <a:t>SITE LINKS AD - MOST COST EFFECTIVE</a:t>
            </a:r>
          </a:p>
          <a:p>
            <a:r>
              <a:rPr lang="en-US" sz="900" dirty="0" smtClean="0">
                <a:latin typeface="Calibri"/>
              </a:rPr>
              <a:t>A single Paid Search ad, with multiple site links, deep-linking to particular Boutiques</a:t>
            </a:r>
          </a:p>
        </p:txBody>
      </p:sp>
      <p:sp>
        <p:nvSpPr>
          <p:cNvPr id="12"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3" name="Chevron 12"/>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Efficiencies</a:t>
            </a:r>
            <a:endParaRPr lang="en-US" sz="900" b="1" dirty="0">
              <a:solidFill>
                <a:srgbClr val="FFFFFF"/>
              </a:solidFill>
              <a:latin typeface="Calibri" pitchFamily="34" charset="0"/>
              <a:ea typeface="ＭＳ Ｐゴシック" charset="-128"/>
            </a:endParaRPr>
          </a:p>
        </p:txBody>
      </p:sp>
      <p:sp>
        <p:nvSpPr>
          <p:cNvPr id="10" name="Content Placeholder 2"/>
          <p:cNvSpPr txBox="1">
            <a:spLocks/>
          </p:cNvSpPr>
          <p:nvPr/>
        </p:nvSpPr>
        <p:spPr>
          <a:xfrm>
            <a:off x="3505200" y="914400"/>
            <a:ext cx="2950338" cy="5027988"/>
          </a:xfrm>
          <a:prstGeom prst="rect">
            <a:avLst/>
          </a:prstGeom>
        </p:spPr>
        <p:txBody>
          <a:bodyPr/>
          <a:lstStyle/>
          <a:p>
            <a:pPr marL="342900" marR="0" lvl="0" indent="-342900" algn="l" defTabSz="914400" rtl="0" eaLnBrk="0" fontAlgn="base" latinLnBrk="0" hangingPunct="0">
              <a:lnSpc>
                <a:spcPct val="100000"/>
              </a:lnSpc>
              <a:spcBef>
                <a:spcPct val="75000"/>
              </a:spcBef>
              <a:spcAft>
                <a:spcPct val="0"/>
              </a:spcAft>
              <a:buClr>
                <a:schemeClr val="tx2"/>
              </a:buClr>
              <a:buSzTx/>
              <a:buFontTx/>
              <a:buNone/>
              <a:tabLst/>
              <a:defRPr/>
            </a:pPr>
            <a:r>
              <a:rPr kumimoji="0" lang="en-US" b="1" i="0" u="none" strike="noStrike" kern="0" cap="none" spc="0" normalizeH="0" baseline="0" noProof="0" dirty="0" smtClean="0">
                <a:ln>
                  <a:noFill/>
                </a:ln>
                <a:solidFill>
                  <a:schemeClr val="tx1"/>
                </a:solidFill>
                <a:effectLst/>
                <a:uLnTx/>
                <a:uFillTx/>
                <a:latin typeface="Calibri" pitchFamily="34" charset="0"/>
                <a:ea typeface="+mn-ea"/>
                <a:cs typeface="+mn-cs"/>
              </a:rPr>
              <a:t>Issue: </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e-Retailers are actively bidding on the same terms as Olay.</a:t>
            </a:r>
          </a:p>
          <a:p>
            <a:pPr marL="342900" marR="0" lvl="0" indent="-342900" algn="l" defTabSz="914400" rtl="0" eaLnBrk="0" fontAlgn="base" latinLnBrk="0" hangingPunct="0">
              <a:lnSpc>
                <a:spcPct val="100000"/>
              </a:lnSpc>
              <a:spcBef>
                <a:spcPct val="75000"/>
              </a:spcBef>
              <a:spcAft>
                <a:spcPct val="0"/>
              </a:spcAft>
              <a:buClr>
                <a:schemeClr val="tx2"/>
              </a:buClr>
              <a:buSzTx/>
              <a:buFontTx/>
              <a:buNone/>
              <a:tabLst/>
              <a:defRPr/>
            </a:pPr>
            <a:r>
              <a:rPr kumimoji="0" lang="en-US" b="1" i="0" u="none" strike="noStrike" kern="0" cap="none" spc="0" normalizeH="0" baseline="0" noProof="0" dirty="0" smtClean="0">
                <a:ln>
                  <a:noFill/>
                </a:ln>
                <a:solidFill>
                  <a:schemeClr val="tx1"/>
                </a:solidFill>
                <a:effectLst/>
                <a:uLnTx/>
                <a:uFillTx/>
                <a:latin typeface="Calibri" pitchFamily="34" charset="0"/>
                <a:ea typeface="+mn-ea"/>
                <a:cs typeface="+mn-cs"/>
              </a:rPr>
              <a:t>Strategies:</a:t>
            </a:r>
          </a:p>
          <a:p>
            <a:pPr marL="342900" marR="0" lvl="0" indent="-342900" algn="l" defTabSz="914400" rtl="0" eaLnBrk="0" fontAlgn="base" latinLnBrk="0" hangingPunct="0">
              <a:lnSpc>
                <a:spcPct val="100000"/>
              </a:lnSpc>
              <a:spcBef>
                <a:spcPct val="75000"/>
              </a:spcBef>
              <a:spcAft>
                <a:spcPct val="0"/>
              </a:spcAft>
              <a:buClrTx/>
              <a:buSzTx/>
              <a:buFont typeface="Arial" pitchFamily="34" charset="0"/>
              <a:buChar char="•"/>
              <a:tabLst/>
              <a:defRPr/>
            </a:pPr>
            <a:r>
              <a:rPr kumimoji="0" lang="en-US" sz="1200" b="1" i="0" u="none" strike="noStrike" kern="0" cap="none" spc="0" normalizeH="0" baseline="0" noProof="0" dirty="0" smtClean="0">
                <a:ln>
                  <a:noFill/>
                </a:ln>
                <a:solidFill>
                  <a:schemeClr val="tx1"/>
                </a:solidFill>
                <a:effectLst/>
                <a:uLnTx/>
                <a:uFillTx/>
                <a:latin typeface="Calibri" pitchFamily="34" charset="0"/>
                <a:ea typeface="+mn-ea"/>
                <a:cs typeface="+mn-cs"/>
              </a:rPr>
              <a:t>Partner with e-retailers </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at the regional level to determine a bidding strategy that maximizes budget efficiency and conversion to sales. </a:t>
            </a:r>
            <a:r>
              <a:rPr kumimoji="0" lang="en-US" sz="1200" b="0" i="1" u="none" strike="noStrike" kern="0" cap="none" spc="0" normalizeH="0" baseline="0" noProof="0" dirty="0" smtClean="0">
                <a:ln>
                  <a:noFill/>
                </a:ln>
                <a:solidFill>
                  <a:schemeClr val="tx1"/>
                </a:solidFill>
                <a:effectLst/>
                <a:uLnTx/>
                <a:uFillTx/>
                <a:latin typeface="Calibri" pitchFamily="34" charset="0"/>
                <a:ea typeface="+mn-ea"/>
                <a:cs typeface="+mn-cs"/>
              </a:rPr>
              <a:t>Partnership recommendations will be further developed in the Global e-Commerce Strategy (March 2011)</a:t>
            </a:r>
          </a:p>
          <a:p>
            <a:pPr marL="342900" marR="0" lvl="0" indent="-342900" algn="l" defTabSz="914400" rtl="0" eaLnBrk="0" fontAlgn="base" latinLnBrk="0" hangingPunct="0">
              <a:lnSpc>
                <a:spcPct val="100000"/>
              </a:lnSpc>
              <a:spcBef>
                <a:spcPct val="7500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Consider having only e-retailers bid on </a:t>
            </a:r>
            <a:r>
              <a:rPr kumimoji="0" lang="en-US" sz="1200" b="1" i="0" u="none" strike="noStrike" kern="0" cap="none" spc="0" normalizeH="0" baseline="0" noProof="0" dirty="0" smtClean="0">
                <a:ln>
                  <a:noFill/>
                </a:ln>
                <a:solidFill>
                  <a:schemeClr val="tx1"/>
                </a:solidFill>
                <a:effectLst/>
                <a:uLnTx/>
                <a:uFillTx/>
                <a:latin typeface="Calibri" pitchFamily="34" charset="0"/>
                <a:ea typeface="+mn-ea"/>
                <a:cs typeface="+mn-cs"/>
              </a:rPr>
              <a:t>lower funnel terms </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that contain specific product names (i.e. “buy </a:t>
            </a:r>
            <a:r>
              <a:rPr kumimoji="0" lang="en-US" sz="1200" b="0" i="0" u="none" strike="noStrike" kern="0" cap="none" spc="0" normalizeH="0" baseline="0" noProof="0" dirty="0" err="1" smtClean="0">
                <a:ln>
                  <a:noFill/>
                </a:ln>
                <a:solidFill>
                  <a:schemeClr val="tx1"/>
                </a:solidFill>
                <a:effectLst/>
                <a:uLnTx/>
                <a:uFillTx/>
                <a:latin typeface="Calibri" pitchFamily="34" charset="0"/>
                <a:ea typeface="+mn-ea"/>
                <a:cs typeface="+mn-cs"/>
              </a:rPr>
              <a:t>olay</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 </a:t>
            </a:r>
            <a:r>
              <a:rPr kumimoji="0" lang="en-US" sz="1200" b="0" i="0" u="none" strike="noStrike" kern="0" cap="none" spc="0" normalizeH="0" baseline="0" noProof="0" dirty="0" err="1" smtClean="0">
                <a:ln>
                  <a:noFill/>
                </a:ln>
                <a:solidFill>
                  <a:schemeClr val="tx1"/>
                </a:solidFill>
                <a:effectLst/>
                <a:uLnTx/>
                <a:uFillTx/>
                <a:latin typeface="Calibri" pitchFamily="34" charset="0"/>
                <a:ea typeface="+mn-ea"/>
                <a:cs typeface="+mn-cs"/>
              </a:rPr>
              <a:t>regenerist</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 </a:t>
            </a:r>
            <a:r>
              <a:rPr kumimoji="0" lang="en-US" sz="1200" b="0" i="0" u="none" strike="noStrike" kern="0" cap="none" spc="0" normalizeH="0" baseline="0" noProof="0" dirty="0" err="1" smtClean="0">
                <a:ln>
                  <a:noFill/>
                </a:ln>
                <a:solidFill>
                  <a:schemeClr val="tx1"/>
                </a:solidFill>
                <a:effectLst/>
                <a:uLnTx/>
                <a:uFillTx/>
                <a:latin typeface="Calibri" pitchFamily="34" charset="0"/>
                <a:ea typeface="+mn-ea"/>
                <a:cs typeface="+mn-cs"/>
              </a:rPr>
              <a:t>microsculpting</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 serum”)</a:t>
            </a:r>
          </a:p>
          <a:p>
            <a:pPr marL="342900" marR="0" lvl="0" indent="-342900" algn="l" defTabSz="914400" rtl="0" eaLnBrk="0" fontAlgn="base" latinLnBrk="0" hangingPunct="0">
              <a:lnSpc>
                <a:spcPct val="100000"/>
              </a:lnSpc>
              <a:spcBef>
                <a:spcPct val="75000"/>
              </a:spcBef>
              <a:spcAft>
                <a:spcPct val="0"/>
              </a:spcAft>
              <a:buClr>
                <a:schemeClr val="tx2"/>
              </a:buClr>
              <a:buSzTx/>
              <a:buFontTx/>
              <a:buNone/>
              <a:tabLst/>
              <a:defRPr/>
            </a:pPr>
            <a:endParaRPr kumimoji="0" lang="en-US" sz="14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1026" name="Picture 2"/>
          <p:cNvPicPr>
            <a:picLocks noChangeAspect="1" noChangeArrowheads="1"/>
          </p:cNvPicPr>
          <p:nvPr/>
        </p:nvPicPr>
        <p:blipFill>
          <a:blip r:embed="rId2" cstate="print"/>
          <a:srcRect/>
          <a:stretch>
            <a:fillRect/>
          </a:stretch>
        </p:blipFill>
        <p:spPr bwMode="auto">
          <a:xfrm>
            <a:off x="3505200" y="4876800"/>
            <a:ext cx="2854138" cy="762000"/>
          </a:xfrm>
          <a:prstGeom prst="rect">
            <a:avLst/>
          </a:prstGeom>
          <a:noFill/>
          <a:ln w="9525">
            <a:noFill/>
            <a:miter lim="800000"/>
            <a:headEnd/>
            <a:tailEnd/>
          </a:ln>
        </p:spPr>
      </p:pic>
      <p:sp>
        <p:nvSpPr>
          <p:cNvPr id="16" name="TextBox 15"/>
          <p:cNvSpPr txBox="1"/>
          <p:nvPr/>
        </p:nvSpPr>
        <p:spPr>
          <a:xfrm>
            <a:off x="3429000" y="4114800"/>
            <a:ext cx="1447800" cy="707886"/>
          </a:xfrm>
          <a:prstGeom prst="rect">
            <a:avLst/>
          </a:prstGeom>
          <a:solidFill>
            <a:schemeClr val="tx1"/>
          </a:solidFill>
          <a:ln>
            <a:solidFill>
              <a:schemeClr val="bg1"/>
            </a:solidFill>
          </a:ln>
        </p:spPr>
        <p:txBody>
          <a:bodyPr wrap="square" rtlCol="0">
            <a:spAutoFit/>
          </a:bodyPr>
          <a:lstStyle/>
          <a:p>
            <a:r>
              <a:rPr lang="en-US" sz="800" b="1" u="sng" dirty="0" smtClean="0">
                <a:solidFill>
                  <a:schemeClr val="bg1"/>
                </a:solidFill>
              </a:rPr>
              <a:t>Olay Has A New Face</a:t>
            </a:r>
          </a:p>
          <a:p>
            <a:r>
              <a:rPr lang="en-US" sz="800" dirty="0" smtClean="0">
                <a:solidFill>
                  <a:schemeClr val="bg1"/>
                </a:solidFill>
              </a:rPr>
              <a:t>Carrie Underwood Has Joined Olay To Make A Difference In Your Skin</a:t>
            </a:r>
          </a:p>
          <a:p>
            <a:r>
              <a:rPr lang="en-US" sz="800" dirty="0" smtClean="0">
                <a:solidFill>
                  <a:schemeClr val="bg1"/>
                </a:solidFill>
              </a:rPr>
              <a:t>facebook.com/olay</a:t>
            </a:r>
          </a:p>
        </p:txBody>
      </p:sp>
      <p:cxnSp>
        <p:nvCxnSpPr>
          <p:cNvPr id="18" name="Straight Connector 17"/>
          <p:cNvCxnSpPr/>
          <p:nvPr/>
        </p:nvCxnSpPr>
        <p:spPr bwMode="auto">
          <a:xfrm>
            <a:off x="4876800" y="4800600"/>
            <a:ext cx="609600" cy="533400"/>
          </a:xfrm>
          <a:prstGeom prst="line">
            <a:avLst/>
          </a:prstGeom>
          <a:solidFill>
            <a:schemeClr val="bg1"/>
          </a:solidFill>
          <a:ln w="12700" cap="flat" cmpd="sng" algn="ctr">
            <a:solidFill>
              <a:schemeClr val="tx2"/>
            </a:solidFill>
            <a:prstDash val="solid"/>
            <a:round/>
            <a:headEnd type="none" w="med" len="med"/>
            <a:tailEnd type="none" w="med" len="med"/>
          </a:ln>
          <a:effectLst/>
        </p:spPr>
      </p:cxnSp>
      <p:cxnSp>
        <p:nvCxnSpPr>
          <p:cNvPr id="19" name="Straight Connector 18"/>
          <p:cNvCxnSpPr/>
          <p:nvPr/>
        </p:nvCxnSpPr>
        <p:spPr bwMode="auto">
          <a:xfrm>
            <a:off x="4876800" y="4800600"/>
            <a:ext cx="1447800" cy="304800"/>
          </a:xfrm>
          <a:prstGeom prst="line">
            <a:avLst/>
          </a:prstGeom>
          <a:solidFill>
            <a:schemeClr val="bg1"/>
          </a:solidFill>
          <a:ln w="12700" cap="flat" cmpd="sng" algn="ctr">
            <a:solidFill>
              <a:schemeClr val="tx2"/>
            </a:solidFill>
            <a:prstDash val="solid"/>
            <a:round/>
            <a:headEnd type="none" w="med" len="med"/>
            <a:tailEnd type="none" w="med" len="med"/>
          </a:ln>
          <a:effectLst/>
        </p:spPr>
      </p:cxnSp>
      <p:grpSp>
        <p:nvGrpSpPr>
          <p:cNvPr id="29" name="Group 6"/>
          <p:cNvGrpSpPr/>
          <p:nvPr/>
        </p:nvGrpSpPr>
        <p:grpSpPr>
          <a:xfrm>
            <a:off x="3505200" y="5715000"/>
            <a:ext cx="3048000" cy="990600"/>
            <a:chOff x="116775" y="1600200"/>
            <a:chExt cx="5105400" cy="1600200"/>
          </a:xfrm>
        </p:grpSpPr>
        <p:pic>
          <p:nvPicPr>
            <p:cNvPr id="30" name="Picture 29"/>
            <p:cNvPicPr/>
            <p:nvPr/>
          </p:nvPicPr>
          <p:blipFill>
            <a:blip r:embed="rId3" cstate="print"/>
            <a:srcRect/>
            <a:stretch>
              <a:fillRect/>
            </a:stretch>
          </p:blipFill>
          <p:spPr bwMode="auto">
            <a:xfrm>
              <a:off x="116775" y="1600200"/>
              <a:ext cx="5105400" cy="1600200"/>
            </a:xfrm>
            <a:prstGeom prst="rect">
              <a:avLst/>
            </a:prstGeom>
            <a:noFill/>
            <a:ln w="9525">
              <a:solidFill>
                <a:srgbClr val="948A54"/>
              </a:solidFill>
              <a:miter lim="800000"/>
              <a:headEnd/>
              <a:tailEnd/>
            </a:ln>
          </p:spPr>
        </p:pic>
        <p:sp>
          <p:nvSpPr>
            <p:cNvPr id="31" name="Rectangle 30"/>
            <p:cNvSpPr/>
            <p:nvPr/>
          </p:nvSpPr>
          <p:spPr>
            <a:xfrm>
              <a:off x="1066800" y="2057400"/>
              <a:ext cx="3429000" cy="381000"/>
            </a:xfrm>
            <a:prstGeom prst="rect">
              <a:avLst/>
            </a:prstGeom>
            <a:noFill/>
            <a:ln>
              <a:solidFill>
                <a:srgbClr val="948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Content Placeholder 2"/>
          <p:cNvSpPr txBox="1">
            <a:spLocks/>
          </p:cNvSpPr>
          <p:nvPr/>
        </p:nvSpPr>
        <p:spPr>
          <a:xfrm>
            <a:off x="6553200" y="914400"/>
            <a:ext cx="2274125" cy="5027988"/>
          </a:xfrm>
          <a:prstGeom prst="rect">
            <a:avLst/>
          </a:prstGeom>
        </p:spPr>
        <p:txBody>
          <a:bodyPr/>
          <a:lstStyle/>
          <a:p>
            <a:pPr marL="342900" marR="0" lvl="0" indent="-342900" algn="l" defTabSz="914400" rtl="0" eaLnBrk="0" fontAlgn="base" latinLnBrk="0" hangingPunct="0">
              <a:lnSpc>
                <a:spcPct val="100000"/>
              </a:lnSpc>
              <a:spcBef>
                <a:spcPct val="75000"/>
              </a:spcBef>
              <a:spcAft>
                <a:spcPct val="0"/>
              </a:spcAft>
              <a:buClr>
                <a:schemeClr val="tx2"/>
              </a:buClr>
              <a:buSzTx/>
              <a:buFontTx/>
              <a:buNone/>
              <a:tabLst/>
              <a:defRPr/>
            </a:pPr>
            <a:r>
              <a:rPr kumimoji="0" lang="en-US" b="1" i="0" u="none" strike="noStrike" kern="0" cap="none" spc="0" normalizeH="0" baseline="0" noProof="0" dirty="0" smtClean="0">
                <a:ln>
                  <a:noFill/>
                </a:ln>
                <a:solidFill>
                  <a:schemeClr val="tx1"/>
                </a:solidFill>
                <a:effectLst/>
                <a:uLnTx/>
                <a:uFillTx/>
                <a:latin typeface="Calibri" pitchFamily="34" charset="0"/>
                <a:ea typeface="+mn-ea"/>
                <a:cs typeface="+mn-cs"/>
              </a:rPr>
              <a:t>Issue: </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e-Retailers are actively bidding on the same terms as Olay.</a:t>
            </a:r>
          </a:p>
          <a:p>
            <a:pPr marL="342900" marR="0" lvl="0" indent="-342900" algn="l" defTabSz="914400" rtl="0" eaLnBrk="0" fontAlgn="base" latinLnBrk="0" hangingPunct="0">
              <a:lnSpc>
                <a:spcPct val="100000"/>
              </a:lnSpc>
              <a:spcBef>
                <a:spcPct val="75000"/>
              </a:spcBef>
              <a:spcAft>
                <a:spcPct val="0"/>
              </a:spcAft>
              <a:buClr>
                <a:schemeClr val="tx2"/>
              </a:buClr>
              <a:buSzTx/>
              <a:buFontTx/>
              <a:buNone/>
              <a:tabLst/>
              <a:defRPr/>
            </a:pPr>
            <a:r>
              <a:rPr kumimoji="0" lang="en-US" b="1" i="0" u="none" strike="noStrike" kern="0" cap="none" spc="0" normalizeH="0" baseline="0" noProof="0" dirty="0" smtClean="0">
                <a:ln>
                  <a:noFill/>
                </a:ln>
                <a:solidFill>
                  <a:schemeClr val="tx1"/>
                </a:solidFill>
                <a:effectLst/>
                <a:uLnTx/>
                <a:uFillTx/>
                <a:latin typeface="Calibri" pitchFamily="34" charset="0"/>
                <a:ea typeface="+mn-ea"/>
                <a:cs typeface="+mn-cs"/>
              </a:rPr>
              <a:t>Strategies:</a:t>
            </a:r>
          </a:p>
          <a:p>
            <a:pPr marL="342900" marR="0" lvl="0" indent="-342900" algn="l" defTabSz="914400" rtl="0" eaLnBrk="0" fontAlgn="base" latinLnBrk="0" hangingPunct="0">
              <a:lnSpc>
                <a:spcPct val="100000"/>
              </a:lnSpc>
              <a:spcBef>
                <a:spcPct val="75000"/>
              </a:spcBef>
              <a:spcAft>
                <a:spcPct val="0"/>
              </a:spcAft>
              <a:buClrTx/>
              <a:buSzTx/>
              <a:buFont typeface="Arial" pitchFamily="34" charset="0"/>
              <a:buChar char="•"/>
              <a:tabLst/>
              <a:defRPr/>
            </a:pPr>
            <a:r>
              <a:rPr kumimoji="0" lang="en-US" sz="1200" b="1" i="0" u="none" strike="noStrike" kern="0" cap="none" spc="0" normalizeH="0" baseline="0" noProof="0" dirty="0" smtClean="0">
                <a:ln>
                  <a:noFill/>
                </a:ln>
                <a:solidFill>
                  <a:schemeClr val="tx1"/>
                </a:solidFill>
                <a:effectLst/>
                <a:uLnTx/>
                <a:uFillTx/>
                <a:latin typeface="Calibri" pitchFamily="34" charset="0"/>
                <a:ea typeface="+mn-ea"/>
                <a:cs typeface="+mn-cs"/>
              </a:rPr>
              <a:t>Partner with e-retailers </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at the regional level to determine a bidding strategy that maximizes budget efficiency and conversion to sales. </a:t>
            </a:r>
            <a:r>
              <a:rPr kumimoji="0" lang="en-US" sz="1200" b="0" i="1" u="none" strike="noStrike" kern="0" cap="none" spc="0" normalizeH="0" baseline="0" noProof="0" dirty="0" smtClean="0">
                <a:ln>
                  <a:noFill/>
                </a:ln>
                <a:solidFill>
                  <a:schemeClr val="tx1"/>
                </a:solidFill>
                <a:effectLst/>
                <a:uLnTx/>
                <a:uFillTx/>
                <a:latin typeface="Calibri" pitchFamily="34" charset="0"/>
                <a:ea typeface="+mn-ea"/>
                <a:cs typeface="+mn-cs"/>
              </a:rPr>
              <a:t>Partnership recommendations will be further developed in the Global e-Commerce Strategy (March 2011)</a:t>
            </a:r>
          </a:p>
          <a:p>
            <a:pPr marL="342900" marR="0" lvl="0" indent="-342900" algn="l" defTabSz="914400" rtl="0" eaLnBrk="0" fontAlgn="base" latinLnBrk="0" hangingPunct="0">
              <a:lnSpc>
                <a:spcPct val="100000"/>
              </a:lnSpc>
              <a:spcBef>
                <a:spcPct val="75000"/>
              </a:spcBef>
              <a:spcAft>
                <a:spcPct val="0"/>
              </a:spcAft>
              <a:buClrTx/>
              <a:buSzTx/>
              <a:buFont typeface="Arial" pitchFamily="34" charset="0"/>
              <a:buChar char="•"/>
              <a:tabLst/>
              <a:defRPr/>
            </a:pP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Consider having only e-retailers bid on </a:t>
            </a:r>
            <a:r>
              <a:rPr kumimoji="0" lang="en-US" sz="1200" b="1" i="0" u="none" strike="noStrike" kern="0" cap="none" spc="0" normalizeH="0" baseline="0" noProof="0" dirty="0" smtClean="0">
                <a:ln>
                  <a:noFill/>
                </a:ln>
                <a:solidFill>
                  <a:schemeClr val="tx1"/>
                </a:solidFill>
                <a:effectLst/>
                <a:uLnTx/>
                <a:uFillTx/>
                <a:latin typeface="Calibri" pitchFamily="34" charset="0"/>
                <a:ea typeface="+mn-ea"/>
                <a:cs typeface="+mn-cs"/>
              </a:rPr>
              <a:t>lower funnel terms </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that contain specific product names (i.e. “buy </a:t>
            </a:r>
            <a:r>
              <a:rPr kumimoji="0" lang="en-US" sz="1200" b="0" i="0" u="none" strike="noStrike" kern="0" cap="none" spc="0" normalizeH="0" baseline="0" noProof="0" dirty="0" err="1" smtClean="0">
                <a:ln>
                  <a:noFill/>
                </a:ln>
                <a:solidFill>
                  <a:schemeClr val="tx1"/>
                </a:solidFill>
                <a:effectLst/>
                <a:uLnTx/>
                <a:uFillTx/>
                <a:latin typeface="Calibri" pitchFamily="34" charset="0"/>
                <a:ea typeface="+mn-ea"/>
                <a:cs typeface="+mn-cs"/>
              </a:rPr>
              <a:t>olay</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 </a:t>
            </a:r>
            <a:r>
              <a:rPr kumimoji="0" lang="en-US" sz="1200" b="0" i="0" u="none" strike="noStrike" kern="0" cap="none" spc="0" normalizeH="0" baseline="0" noProof="0" dirty="0" err="1" smtClean="0">
                <a:ln>
                  <a:noFill/>
                </a:ln>
                <a:solidFill>
                  <a:schemeClr val="tx1"/>
                </a:solidFill>
                <a:effectLst/>
                <a:uLnTx/>
                <a:uFillTx/>
                <a:latin typeface="Calibri" pitchFamily="34" charset="0"/>
                <a:ea typeface="+mn-ea"/>
                <a:cs typeface="+mn-cs"/>
              </a:rPr>
              <a:t>regenerist</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 </a:t>
            </a:r>
            <a:r>
              <a:rPr kumimoji="0" lang="en-US" sz="1200" b="0" i="0" u="none" strike="noStrike" kern="0" cap="none" spc="0" normalizeH="0" baseline="0" noProof="0" dirty="0" err="1" smtClean="0">
                <a:ln>
                  <a:noFill/>
                </a:ln>
                <a:solidFill>
                  <a:schemeClr val="tx1"/>
                </a:solidFill>
                <a:effectLst/>
                <a:uLnTx/>
                <a:uFillTx/>
                <a:latin typeface="Calibri" pitchFamily="34" charset="0"/>
                <a:ea typeface="+mn-ea"/>
                <a:cs typeface="+mn-cs"/>
              </a:rPr>
              <a:t>microsculpting</a:t>
            </a:r>
            <a:r>
              <a:rPr kumimoji="0" lang="en-US" sz="1200" b="0" i="0" u="none" strike="noStrike" kern="0" cap="none" spc="0" normalizeH="0" baseline="0" noProof="0" dirty="0" smtClean="0">
                <a:ln>
                  <a:noFill/>
                </a:ln>
                <a:solidFill>
                  <a:schemeClr val="tx1"/>
                </a:solidFill>
                <a:effectLst/>
                <a:uLnTx/>
                <a:uFillTx/>
                <a:latin typeface="Calibri" pitchFamily="34" charset="0"/>
                <a:ea typeface="+mn-ea"/>
                <a:cs typeface="+mn-cs"/>
              </a:rPr>
              <a:t> serum”)</a:t>
            </a:r>
          </a:p>
          <a:p>
            <a:pPr marL="342900" marR="0" lvl="0" indent="-342900" algn="l" defTabSz="914400" rtl="0" eaLnBrk="0" fontAlgn="base" latinLnBrk="0" hangingPunct="0">
              <a:lnSpc>
                <a:spcPct val="100000"/>
              </a:lnSpc>
              <a:spcBef>
                <a:spcPct val="75000"/>
              </a:spcBef>
              <a:spcAft>
                <a:spcPct val="0"/>
              </a:spcAft>
              <a:buClr>
                <a:schemeClr val="tx2"/>
              </a:buClr>
              <a:buSzTx/>
              <a:buFontTx/>
              <a:buNone/>
              <a:tabLst/>
              <a:defRPr/>
            </a:pPr>
            <a:endParaRPr kumimoji="0" lang="en-US" sz="14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35" name="Picture 3"/>
          <p:cNvPicPr>
            <a:picLocks noChangeAspect="1" noChangeArrowheads="1"/>
          </p:cNvPicPr>
          <p:nvPr/>
        </p:nvPicPr>
        <p:blipFill>
          <a:blip r:embed="rId4" cstate="print"/>
          <a:srcRect/>
          <a:stretch>
            <a:fillRect/>
          </a:stretch>
        </p:blipFill>
        <p:spPr bwMode="auto">
          <a:xfrm>
            <a:off x="6629400" y="5410200"/>
            <a:ext cx="2514600" cy="667424"/>
          </a:xfrm>
          <a:prstGeom prst="rect">
            <a:avLst/>
          </a:prstGeom>
          <a:noFill/>
          <a:ln w="19050">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Progressive Enhancement</a:t>
            </a:r>
          </a:p>
        </p:txBody>
      </p:sp>
      <p:sp>
        <p:nvSpPr>
          <p:cNvPr id="8" name="Content Placeholder 7"/>
          <p:cNvSpPr>
            <a:spLocks noGrp="1"/>
          </p:cNvSpPr>
          <p:nvPr>
            <p:ph idx="1"/>
          </p:nvPr>
        </p:nvSpPr>
        <p:spPr>
          <a:xfrm>
            <a:off x="381000" y="914400"/>
            <a:ext cx="8229600" cy="533400"/>
          </a:xfrm>
        </p:spPr>
        <p:txBody>
          <a:bodyPr>
            <a:normAutofit/>
          </a:bodyPr>
          <a:lstStyle/>
          <a:p>
            <a:r>
              <a:rPr lang="en-US" sz="2200" b="1" dirty="0" smtClean="0"/>
              <a:t>Progressive Enhancement Example</a:t>
            </a:r>
          </a:p>
        </p:txBody>
      </p:sp>
      <p:pic>
        <p:nvPicPr>
          <p:cNvPr id="4" name="Picture 3"/>
          <p:cNvPicPr/>
          <p:nvPr/>
        </p:nvPicPr>
        <p:blipFill>
          <a:blip r:embed="rId3" cstate="print"/>
          <a:srcRect/>
          <a:stretch>
            <a:fillRect/>
          </a:stretch>
        </p:blipFill>
        <p:spPr bwMode="auto">
          <a:xfrm>
            <a:off x="2057400" y="1981200"/>
            <a:ext cx="4419600" cy="2608350"/>
          </a:xfrm>
          <a:prstGeom prst="rect">
            <a:avLst/>
          </a:prstGeom>
          <a:noFill/>
          <a:ln w="9525">
            <a:solidFill>
              <a:schemeClr val="tx1"/>
            </a:solidFill>
            <a:miter lim="800000"/>
            <a:headEnd/>
            <a:tailEnd/>
          </a:ln>
        </p:spPr>
      </p:pic>
      <p:sp>
        <p:nvSpPr>
          <p:cNvPr id="5" name="Content Placeholder 7"/>
          <p:cNvSpPr txBox="1">
            <a:spLocks/>
          </p:cNvSpPr>
          <p:nvPr/>
        </p:nvSpPr>
        <p:spPr>
          <a:xfrm>
            <a:off x="381000" y="1371600"/>
            <a:ext cx="8229600" cy="533400"/>
          </a:xfrm>
          <a:prstGeom prst="rect">
            <a:avLst/>
          </a:prstGeom>
        </p:spPr>
        <p:txBody>
          <a:bodyPr>
            <a:normAutofit/>
          </a:bodyPr>
          <a:lstStyle/>
          <a:p>
            <a:pPr marL="342900" indent="-342900" eaLnBrk="0" hangingPunct="0">
              <a:spcBef>
                <a:spcPct val="75000"/>
              </a:spcBef>
              <a:buClr>
                <a:srgbClr val="BA0000"/>
              </a:buClr>
              <a:defRPr/>
            </a:pPr>
            <a:r>
              <a:rPr lang="en-US" sz="1800" i="1" kern="0" dirty="0" smtClean="0">
                <a:latin typeface="Calibri" pitchFamily="34" charset="0"/>
              </a:rPr>
              <a:t>“The content forms a solid base on which you layer your style and interactivity.”</a:t>
            </a:r>
          </a:p>
        </p:txBody>
      </p:sp>
      <p:sp>
        <p:nvSpPr>
          <p:cNvPr id="7" name="Content Placeholder 7"/>
          <p:cNvSpPr txBox="1">
            <a:spLocks/>
          </p:cNvSpPr>
          <p:nvPr/>
        </p:nvSpPr>
        <p:spPr>
          <a:xfrm>
            <a:off x="6705600" y="5181600"/>
            <a:ext cx="1905000" cy="533400"/>
          </a:xfrm>
          <a:prstGeom prst="rect">
            <a:avLst/>
          </a:prstGeom>
        </p:spPr>
        <p:txBody>
          <a:bodyPr>
            <a:normAutofit/>
          </a:bodyPr>
          <a:lstStyle/>
          <a:p>
            <a:pPr marL="342900" indent="-342900" eaLnBrk="0" hangingPunct="0">
              <a:spcBef>
                <a:spcPct val="75000"/>
              </a:spcBef>
              <a:buClr>
                <a:srgbClr val="BA0000"/>
              </a:buClr>
              <a:defRPr/>
            </a:pPr>
            <a:r>
              <a:rPr lang="en-US" sz="1200" b="1" kern="0" dirty="0" smtClean="0">
                <a:latin typeface="Calibri" pitchFamily="34" charset="0"/>
              </a:rPr>
              <a:t>Source: </a:t>
            </a:r>
            <a:r>
              <a:rPr lang="en-US" sz="1200" b="1" kern="0" dirty="0" smtClean="0">
                <a:latin typeface="Calibri" pitchFamily="34" charset="0"/>
                <a:hlinkClick r:id="rId4"/>
              </a:rPr>
              <a:t>A List Apart</a:t>
            </a:r>
            <a:endParaRPr lang="en-US" sz="1200" b="1" kern="0" dirty="0" smtClean="0">
              <a:latin typeface="Calibri" pitchFamily="34" charset="0"/>
            </a:endParaRPr>
          </a:p>
        </p:txBody>
      </p:sp>
    </p:spTree>
  </p:cSld>
  <p:clrMapOvr>
    <a:masterClrMapping/>
  </p:clrMapOvr>
  <p:transition spd="med"/>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Progressive Enhancement</a:t>
            </a:r>
          </a:p>
        </p:txBody>
      </p:sp>
      <p:sp>
        <p:nvSpPr>
          <p:cNvPr id="8" name="Content Placeholder 7"/>
          <p:cNvSpPr>
            <a:spLocks noGrp="1"/>
          </p:cNvSpPr>
          <p:nvPr>
            <p:ph idx="1"/>
          </p:nvPr>
        </p:nvSpPr>
        <p:spPr>
          <a:xfrm>
            <a:off x="152400" y="838200"/>
            <a:ext cx="8763000" cy="4800600"/>
          </a:xfrm>
        </p:spPr>
        <p:txBody>
          <a:bodyPr>
            <a:normAutofit fontScale="25000" lnSpcReduction="20000"/>
          </a:bodyPr>
          <a:lstStyle/>
          <a:p>
            <a:r>
              <a:rPr lang="en-US" sz="8000" b="1" dirty="0" smtClean="0"/>
              <a:t>Additional Resources for Progressive Enhancement</a:t>
            </a:r>
          </a:p>
          <a:p>
            <a:pPr lvl="1">
              <a:buFont typeface="Arial" pitchFamily="34" charset="0"/>
              <a:buChar char="•"/>
            </a:pPr>
            <a:r>
              <a:rPr lang="en-US" sz="6400" b="1" i="1" dirty="0" smtClean="0"/>
              <a:t>A List Apart – Understanding PE </a:t>
            </a:r>
            <a:r>
              <a:rPr lang="en-US" sz="4300" u="sng" dirty="0" smtClean="0">
                <a:hlinkClick r:id="rId3"/>
              </a:rPr>
              <a:t>http://www.alistapart.com/articles/understandingprogressiveenhancement</a:t>
            </a:r>
            <a:endParaRPr lang="en-US" sz="4300" dirty="0" smtClean="0"/>
          </a:p>
          <a:p>
            <a:pPr lvl="2">
              <a:buFont typeface="Arial" pitchFamily="34" charset="0"/>
              <a:buChar char="•"/>
            </a:pPr>
            <a:r>
              <a:rPr lang="en-US" sz="5600" b="1" i="1" dirty="0" smtClean="0"/>
              <a:t>Key Takeaway: </a:t>
            </a:r>
            <a:r>
              <a:rPr lang="en-US" sz="5600" dirty="0" smtClean="0"/>
              <a:t>“Progressive enhancement focuses on the content. Note [that] I didn’t even mention browsers. Content is the reason we create websites to begin with. Some sites disseminate it, some collect it, some request it, some manipulate it, and some even do all of the above, but they all require it.</a:t>
            </a:r>
          </a:p>
          <a:p>
            <a:pPr lvl="1">
              <a:buFont typeface="Arial" pitchFamily="34" charset="0"/>
              <a:buChar char="•"/>
            </a:pPr>
            <a:r>
              <a:rPr lang="en-US" sz="6400" b="1" i="1" dirty="0" smtClean="0"/>
              <a:t>Wikipedia – PE Article </a:t>
            </a:r>
            <a:r>
              <a:rPr lang="en-US" sz="4300" b="1" i="1" dirty="0" smtClean="0"/>
              <a:t> </a:t>
            </a:r>
            <a:r>
              <a:rPr lang="en-US" sz="4300" u="sng" dirty="0" smtClean="0">
                <a:hlinkClick r:id="rId4"/>
              </a:rPr>
              <a:t>http://en.wikipedia.org/wiki/Progressive_enhancement</a:t>
            </a:r>
            <a:endParaRPr lang="en-US" sz="4300" dirty="0" smtClean="0"/>
          </a:p>
          <a:p>
            <a:pPr lvl="2">
              <a:buFont typeface="Arial" pitchFamily="34" charset="0"/>
              <a:buChar char="•"/>
            </a:pPr>
            <a:r>
              <a:rPr lang="en-US" sz="5600" b="1" i="1" dirty="0" err="1" smtClean="0"/>
              <a:t>KeyTakeaways</a:t>
            </a:r>
            <a:r>
              <a:rPr lang="en-US" sz="5600" b="1" i="1" dirty="0" smtClean="0"/>
              <a:t>: </a:t>
            </a:r>
            <a:r>
              <a:rPr lang="en-US" sz="5600" dirty="0" smtClean="0"/>
              <a:t>“The strategy is an attempt to subvert the traditional web design strategy known as "</a:t>
            </a:r>
            <a:r>
              <a:rPr lang="en-US" sz="5600" u="sng" dirty="0" smtClean="0">
                <a:hlinkClick r:id="rId5" tooltip="Graceful degradation"/>
              </a:rPr>
              <a:t>graceful degradation</a:t>
            </a:r>
            <a:r>
              <a:rPr lang="en-US" sz="5600" dirty="0" smtClean="0"/>
              <a:t>", wherein designers would create Web pages for the latest browsers that would also work well in older versions of browser software. Graceful degradation was supposed to allow the page to "degrade", or remain presentable even if certain technologies assumed by the design were not present…”</a:t>
            </a:r>
          </a:p>
          <a:p>
            <a:pPr lvl="2">
              <a:buFont typeface="Arial" pitchFamily="34" charset="0"/>
              <a:buChar char="•"/>
            </a:pPr>
            <a:r>
              <a:rPr lang="en-US" sz="5600" dirty="0" smtClean="0"/>
              <a:t>“In Progressive Enhancement (PE) the strategy is deliberately reversed: a basic markup document is created, geared towards the lowest common denominator of browser software functionality, and then the designer adds in functionality or enhancements to the presentation and behavior of the page, using modern technologies such as </a:t>
            </a:r>
            <a:r>
              <a:rPr lang="en-US" sz="5600" u="sng" dirty="0" smtClean="0">
                <a:hlinkClick r:id="rId6" tooltip="Cascading Style Sheets"/>
              </a:rPr>
              <a:t>Cascading Style Sheets</a:t>
            </a:r>
            <a:r>
              <a:rPr lang="en-US" sz="5600" dirty="0" smtClean="0"/>
              <a:t> or </a:t>
            </a:r>
            <a:r>
              <a:rPr lang="en-US" sz="5600" u="sng" dirty="0" smtClean="0">
                <a:hlinkClick r:id="rId7" tooltip="JavaScript"/>
              </a:rPr>
              <a:t>JavaScript</a:t>
            </a:r>
            <a:r>
              <a:rPr lang="en-US" sz="5600" dirty="0" smtClean="0"/>
              <a:t> (or other advanced technologies, such as </a:t>
            </a:r>
            <a:r>
              <a:rPr lang="en-US" sz="5600" u="sng" dirty="0" smtClean="0">
                <a:hlinkClick r:id="rId8" tooltip="Macromedia Flash"/>
              </a:rPr>
              <a:t>Flash</a:t>
            </a:r>
            <a:r>
              <a:rPr lang="en-US" sz="5600" dirty="0" smtClean="0"/>
              <a:t> or </a:t>
            </a:r>
            <a:r>
              <a:rPr lang="en-US" sz="5600" u="sng" dirty="0" smtClean="0">
                <a:hlinkClick r:id="rId9" tooltip="Java applet"/>
              </a:rPr>
              <a:t>Java applets</a:t>
            </a:r>
            <a:r>
              <a:rPr lang="en-US" sz="5600" dirty="0" smtClean="0"/>
              <a:t> or </a:t>
            </a:r>
            <a:r>
              <a:rPr lang="en-US" sz="5600" u="sng" dirty="0" smtClean="0">
                <a:hlinkClick r:id="rId10" tooltip="Scalable Vector Graphics"/>
              </a:rPr>
              <a:t>SVG</a:t>
            </a:r>
            <a:r>
              <a:rPr lang="en-US" sz="5600" dirty="0" smtClean="0"/>
              <a:t>, etc.) All such enhancements are externally linked, in order to avoid forcing browsers of lesser capability to "eat" data they do not understand and cannot handle, or which would swamp their Internet connection.”</a:t>
            </a:r>
          </a:p>
          <a:p>
            <a:r>
              <a:rPr lang="en-US" sz="7200" dirty="0" smtClean="0"/>
              <a:t> </a:t>
            </a:r>
          </a:p>
          <a:p>
            <a:pPr lvl="1">
              <a:buNone/>
            </a:pPr>
            <a:endParaRPr lang="en-US" sz="6400" dirty="0" smtClean="0"/>
          </a:p>
        </p:txBody>
      </p:sp>
    </p:spTree>
  </p:cSld>
  <p:clrMapOvr>
    <a:masterClrMapping/>
  </p:clrMapOvr>
  <p:transition spd="med"/>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SWFObject</a:t>
            </a:r>
            <a:r>
              <a:rPr lang="en-US" dirty="0" smtClean="0"/>
              <a:t> 2.0</a:t>
            </a:r>
          </a:p>
        </p:txBody>
      </p:sp>
      <p:sp>
        <p:nvSpPr>
          <p:cNvPr id="8" name="Content Placeholder 7"/>
          <p:cNvSpPr>
            <a:spLocks noGrp="1"/>
          </p:cNvSpPr>
          <p:nvPr>
            <p:ph idx="1"/>
          </p:nvPr>
        </p:nvSpPr>
        <p:spPr>
          <a:xfrm>
            <a:off x="457200" y="914400"/>
            <a:ext cx="8229600" cy="4572000"/>
          </a:xfrm>
        </p:spPr>
        <p:txBody>
          <a:bodyPr>
            <a:normAutofit fontScale="25000" lnSpcReduction="20000"/>
          </a:bodyPr>
          <a:lstStyle/>
          <a:p>
            <a:r>
              <a:rPr lang="en-US" sz="5600" dirty="0" err="1" smtClean="0"/>
              <a:t>SWFObject</a:t>
            </a:r>
            <a:r>
              <a:rPr lang="en-US" sz="5600" dirty="0" smtClean="0"/>
              <a:t> 2.0 offers two optimized Flash Player embed methods (Markup-based approach, JavaScript approach)</a:t>
            </a:r>
          </a:p>
          <a:p>
            <a:r>
              <a:rPr lang="en-US" sz="7200" dirty="0" smtClean="0"/>
              <a:t> How </a:t>
            </a:r>
            <a:r>
              <a:rPr lang="en-US" sz="7200" dirty="0" err="1" smtClean="0"/>
              <a:t>SWFObject</a:t>
            </a:r>
            <a:r>
              <a:rPr lang="en-US" sz="7200" dirty="0" smtClean="0"/>
              <a:t> 2.0 works:</a:t>
            </a:r>
          </a:p>
          <a:p>
            <a:pPr lvl="1"/>
            <a:r>
              <a:rPr lang="en-US" sz="5600" dirty="0" smtClean="0"/>
              <a:t>Embeds a Flash file and layers it with alternate text for people who browse the web without plug-ins</a:t>
            </a:r>
          </a:p>
          <a:p>
            <a:pPr lvl="1"/>
            <a:r>
              <a:rPr lang="en-US" sz="5600" dirty="0" smtClean="0"/>
              <a:t>Can point users to the Flash Player download page</a:t>
            </a:r>
          </a:p>
          <a:p>
            <a:pPr lvl="1"/>
            <a:r>
              <a:rPr lang="en-US" sz="5600" dirty="0" err="1" smtClean="0"/>
              <a:t>SWFObject</a:t>
            </a:r>
            <a:r>
              <a:rPr lang="en-US" sz="5600" dirty="0" smtClean="0"/>
              <a:t> 2.0 can also help search engines index content that is otherwise invisible or difficult to crawl</a:t>
            </a:r>
          </a:p>
          <a:p>
            <a:pPr lvl="1"/>
            <a:r>
              <a:rPr lang="en-US" sz="5600" dirty="0" smtClean="0"/>
              <a:t>The Web page starts with alternative (HTML) content and </a:t>
            </a:r>
            <a:r>
              <a:rPr lang="en-US" sz="5600" dirty="0" err="1" smtClean="0"/>
              <a:t>SWFObject</a:t>
            </a:r>
            <a:r>
              <a:rPr lang="en-US" sz="5600" dirty="0" smtClean="0"/>
              <a:t> script detects whether the browser supports Flash</a:t>
            </a:r>
          </a:p>
          <a:p>
            <a:pPr lvl="1"/>
            <a:r>
              <a:rPr lang="en-US" sz="5600" dirty="0" smtClean="0"/>
              <a:t>If the browser is not Flash-capable, the alternative content is displayed</a:t>
            </a:r>
          </a:p>
          <a:p>
            <a:pPr lvl="0"/>
            <a:r>
              <a:rPr lang="en-US" sz="7200" dirty="0" smtClean="0"/>
              <a:t>Things to Consider:</a:t>
            </a:r>
          </a:p>
          <a:p>
            <a:pPr lvl="1"/>
            <a:r>
              <a:rPr lang="en-US" sz="5600" dirty="0" smtClean="0"/>
              <a:t>Alternative HTML content </a:t>
            </a:r>
            <a:r>
              <a:rPr lang="en-US" sz="5600" i="1" dirty="0" smtClean="0"/>
              <a:t>must</a:t>
            </a:r>
            <a:r>
              <a:rPr lang="en-US" sz="5600" dirty="0" smtClean="0"/>
              <a:t> represent the content within the Flash file exactly</a:t>
            </a:r>
          </a:p>
          <a:p>
            <a:pPr lvl="1"/>
            <a:r>
              <a:rPr lang="en-US" sz="5600" dirty="0" smtClean="0"/>
              <a:t>Alternative content can be embedded in multiple ways:</a:t>
            </a:r>
          </a:p>
          <a:p>
            <a:pPr lvl="2"/>
            <a:r>
              <a:rPr lang="en-US" sz="4800" b="1" i="1" dirty="0" smtClean="0"/>
              <a:t>&lt;div&gt; tags</a:t>
            </a:r>
            <a:r>
              <a:rPr lang="en-US" sz="4800" dirty="0" smtClean="0"/>
              <a:t> – This method will get the content to appear in the HTML source. (</a:t>
            </a:r>
            <a:r>
              <a:rPr lang="en-US" sz="4800" dirty="0" err="1" smtClean="0"/>
              <a:t>SWFObject</a:t>
            </a:r>
            <a:r>
              <a:rPr lang="en-US" sz="4800" dirty="0" smtClean="0"/>
              <a:t> 2 does this automatically.)</a:t>
            </a:r>
          </a:p>
          <a:p>
            <a:pPr lvl="2"/>
            <a:r>
              <a:rPr lang="en-US" sz="4800" b="1" i="1" dirty="0" smtClean="0"/>
              <a:t>&lt;</a:t>
            </a:r>
            <a:r>
              <a:rPr lang="en-US" sz="4800" b="1" i="1" dirty="0" err="1" smtClean="0"/>
              <a:t>noscript</a:t>
            </a:r>
            <a:r>
              <a:rPr lang="en-US" sz="4800" b="1" i="1" dirty="0" smtClean="0"/>
              <a:t>&gt; tags</a:t>
            </a:r>
            <a:r>
              <a:rPr lang="en-US" sz="4800" i="1" dirty="0" smtClean="0"/>
              <a:t> – </a:t>
            </a:r>
            <a:r>
              <a:rPr lang="en-US" sz="4800" dirty="0" smtClean="0"/>
              <a:t>Place Flash content (links, copy, etc.) into this tag, which will display to browsers and search engine spiders when JavaScript is disabled</a:t>
            </a:r>
          </a:p>
          <a:p>
            <a:r>
              <a:rPr lang="en-US" sz="5600" dirty="0" smtClean="0"/>
              <a:t> </a:t>
            </a:r>
            <a:endParaRPr lang="en-US" sz="4900" dirty="0" smtClean="0"/>
          </a:p>
          <a:p>
            <a:pPr lvl="1">
              <a:buNone/>
            </a:pPr>
            <a:endParaRPr lang="en-US" dirty="0" smtClean="0"/>
          </a:p>
        </p:txBody>
      </p:sp>
    </p:spTree>
  </p:cSld>
  <p:clrMapOvr>
    <a:masterClrMapping/>
  </p:clrMapOvr>
  <p:transition spd="med"/>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SWFObject</a:t>
            </a:r>
            <a:r>
              <a:rPr lang="en-US" dirty="0" smtClean="0"/>
              <a:t> 2.0</a:t>
            </a:r>
          </a:p>
        </p:txBody>
      </p:sp>
      <p:sp>
        <p:nvSpPr>
          <p:cNvPr id="8" name="Content Placeholder 7"/>
          <p:cNvSpPr>
            <a:spLocks noGrp="1"/>
          </p:cNvSpPr>
          <p:nvPr>
            <p:ph idx="1"/>
          </p:nvPr>
        </p:nvSpPr>
        <p:spPr>
          <a:xfrm>
            <a:off x="152400" y="762000"/>
            <a:ext cx="8839200" cy="5334000"/>
          </a:xfrm>
        </p:spPr>
        <p:txBody>
          <a:bodyPr>
            <a:normAutofit fontScale="70000" lnSpcReduction="20000"/>
          </a:bodyPr>
          <a:lstStyle/>
          <a:p>
            <a:pPr lvl="0"/>
            <a:r>
              <a:rPr lang="en-US" sz="2900" b="1" dirty="0" smtClean="0"/>
              <a:t>  Additional Resources from the Adobe Flash Player Developer Center: </a:t>
            </a:r>
          </a:p>
          <a:p>
            <a:pPr marL="63500" lvl="1" indent="0">
              <a:buFont typeface="Arial" pitchFamily="34" charset="0"/>
              <a:buChar char="•"/>
            </a:pPr>
            <a:r>
              <a:rPr lang="en-US" b="1" i="1" dirty="0" smtClean="0"/>
              <a:t>  </a:t>
            </a:r>
            <a:r>
              <a:rPr lang="en-US" sz="2600" b="1" i="1" dirty="0" smtClean="0"/>
              <a:t>Providing Alternative Content for SWF Files</a:t>
            </a:r>
          </a:p>
          <a:p>
            <a:pPr marL="0" indent="0">
              <a:spcBef>
                <a:spcPts val="0"/>
              </a:spcBef>
              <a:buClrTx/>
            </a:pPr>
            <a:r>
              <a:rPr lang="en-US" sz="1900" b="1" i="1" dirty="0" smtClean="0"/>
              <a:t>       </a:t>
            </a:r>
            <a:r>
              <a:rPr lang="en-US" sz="1900" u="sng" dirty="0" smtClean="0">
                <a:hlinkClick r:id="rId3"/>
              </a:rPr>
              <a:t>http://www.adobe.com/devnet/flashplayer/articles/alternative_content.html</a:t>
            </a:r>
            <a:endParaRPr lang="en-US" sz="1900" u="sng" dirty="0" smtClean="0"/>
          </a:p>
          <a:p>
            <a:pPr marL="0" indent="0">
              <a:spcBef>
                <a:spcPts val="0"/>
              </a:spcBef>
              <a:buClrTx/>
              <a:buFont typeface="Arial" pitchFamily="34" charset="0"/>
              <a:buChar char="•"/>
            </a:pPr>
            <a:endParaRPr lang="en-US" dirty="0" smtClean="0"/>
          </a:p>
          <a:p>
            <a:pPr marL="457200" lvl="2" indent="0">
              <a:spcBef>
                <a:spcPts val="0"/>
              </a:spcBef>
              <a:buFont typeface="Arial" pitchFamily="34" charset="0"/>
              <a:buChar char="•"/>
            </a:pPr>
            <a:r>
              <a:rPr lang="en-US" b="1" i="1" dirty="0" smtClean="0"/>
              <a:t>  Key Takeaways</a:t>
            </a:r>
            <a:r>
              <a:rPr lang="en-US" dirty="0" smtClean="0"/>
              <a:t>: “Although Flash Player 9 currently has more than a </a:t>
            </a:r>
            <a:r>
              <a:rPr lang="en-US" u="sng" dirty="0" smtClean="0">
                <a:hlinkClick r:id="rId4"/>
              </a:rPr>
              <a:t>97% ubiquity</a:t>
            </a:r>
            <a:r>
              <a:rPr lang="en-US" dirty="0" smtClean="0"/>
              <a:t>, it does not necessarily follow that 97% of all people worldwide can view rich media content created for Flash Player 9.”</a:t>
            </a:r>
          </a:p>
          <a:p>
            <a:pPr marL="457200" lvl="2" indent="0">
              <a:spcBef>
                <a:spcPts val="0"/>
              </a:spcBef>
              <a:buFont typeface="Arial" pitchFamily="34" charset="0"/>
              <a:buChar char="•"/>
            </a:pPr>
            <a:endParaRPr lang="en-US" dirty="0" smtClean="0"/>
          </a:p>
          <a:p>
            <a:pPr marL="457200" lvl="2" indent="0">
              <a:spcBef>
                <a:spcPts val="0"/>
              </a:spcBef>
              <a:buFont typeface="Arial" pitchFamily="34" charset="0"/>
              <a:buChar char="•"/>
            </a:pPr>
            <a:r>
              <a:rPr lang="en-US" dirty="0" smtClean="0"/>
              <a:t>  Not all devices support content created for the Flash plug-in. “For example, the Apple </a:t>
            </a:r>
            <a:r>
              <a:rPr lang="en-US" dirty="0" err="1" smtClean="0"/>
              <a:t>iPhone</a:t>
            </a:r>
            <a:r>
              <a:rPr lang="en-US" dirty="0" smtClean="0"/>
              <a:t> does not currently support content created for Flash Player and will display a Lego-like block if you use an outdated embed method. This is probably not something that you would like to show to your visitors.”</a:t>
            </a:r>
          </a:p>
          <a:p>
            <a:pPr marL="457200" lvl="2" indent="0">
              <a:spcBef>
                <a:spcPts val="0"/>
              </a:spcBef>
              <a:buFont typeface="Arial" pitchFamily="34" charset="0"/>
              <a:buChar char="•"/>
            </a:pPr>
            <a:endParaRPr lang="en-US" dirty="0" smtClean="0"/>
          </a:p>
          <a:p>
            <a:pPr marL="457200" lvl="2" indent="0">
              <a:spcBef>
                <a:spcPts val="0"/>
              </a:spcBef>
              <a:buFont typeface="Arial" pitchFamily="34" charset="0"/>
              <a:buChar char="•"/>
            </a:pPr>
            <a:r>
              <a:rPr lang="en-US" dirty="0" smtClean="0"/>
              <a:t>  “Fallback content (also known as </a:t>
            </a:r>
            <a:r>
              <a:rPr lang="en-US" i="1" dirty="0" smtClean="0"/>
              <a:t>alternative content</a:t>
            </a:r>
            <a:r>
              <a:rPr lang="en-US" dirty="0" smtClean="0"/>
              <a:t>) offers a best-practice solution to work around this problem.”</a:t>
            </a:r>
            <a:endParaRPr lang="en-US" sz="3200" dirty="0" smtClean="0"/>
          </a:p>
          <a:p>
            <a:pPr marL="0" lvl="1" indent="0">
              <a:spcBef>
                <a:spcPts val="0"/>
              </a:spcBef>
              <a:buNone/>
            </a:pPr>
            <a:endParaRPr lang="en-US" b="1" i="1" dirty="0" smtClean="0"/>
          </a:p>
          <a:p>
            <a:pPr marL="0" lvl="1" indent="0">
              <a:spcBef>
                <a:spcPts val="0"/>
              </a:spcBef>
              <a:buFont typeface="Arial" pitchFamily="34" charset="0"/>
              <a:buChar char="•"/>
            </a:pPr>
            <a:r>
              <a:rPr lang="en-US" sz="2300" b="1" i="1" dirty="0" smtClean="0"/>
              <a:t> </a:t>
            </a:r>
            <a:r>
              <a:rPr lang="en-US" sz="2600" b="1" i="1" dirty="0" smtClean="0"/>
              <a:t>Detecting Flash Player versions and embedding SWF files with SWFObject 2</a:t>
            </a:r>
            <a:endParaRPr lang="en-US" sz="2600" dirty="0" smtClean="0"/>
          </a:p>
          <a:p>
            <a:pPr marL="0" indent="0">
              <a:spcBef>
                <a:spcPts val="0"/>
              </a:spcBef>
            </a:pPr>
            <a:r>
              <a:rPr lang="en-US" sz="1900" dirty="0" smtClean="0"/>
              <a:t>     </a:t>
            </a:r>
            <a:r>
              <a:rPr lang="en-US" sz="1900" u="sng" dirty="0" smtClean="0">
                <a:hlinkClick r:id="rId5"/>
              </a:rPr>
              <a:t> http://www.adobe.com/devnet/flashplayer/articles/swfobject.html</a:t>
            </a:r>
            <a:r>
              <a:rPr lang="en-US" sz="1900" dirty="0" smtClean="0"/>
              <a:t> </a:t>
            </a:r>
          </a:p>
          <a:p>
            <a:pPr marL="0" indent="0">
              <a:spcBef>
                <a:spcPts val="0"/>
              </a:spcBef>
            </a:pPr>
            <a:endParaRPr lang="en-US" dirty="0" smtClean="0"/>
          </a:p>
          <a:p>
            <a:pPr marL="406400" lvl="3" indent="0">
              <a:spcBef>
                <a:spcPts val="0"/>
              </a:spcBef>
              <a:buFont typeface="Arial" pitchFamily="34" charset="0"/>
              <a:buChar char="•"/>
            </a:pPr>
            <a:r>
              <a:rPr lang="en-US" b="1" i="1" dirty="0" smtClean="0"/>
              <a:t> Key Takeaways</a:t>
            </a:r>
            <a:r>
              <a:rPr lang="en-US" i="1" dirty="0" smtClean="0"/>
              <a:t>:</a:t>
            </a:r>
            <a:r>
              <a:rPr lang="en-US" dirty="0" smtClean="0"/>
              <a:t> “SWFObject 2 offers multiple standards-friendly methods to embed SWF files into web pages. It uses JavaScript to detect Flash Player and avoid broken SWF content, and is designed to make embedding SWFs as easy as possible.” </a:t>
            </a:r>
          </a:p>
          <a:p>
            <a:pPr marL="406400" lvl="3" indent="0">
              <a:spcBef>
                <a:spcPts val="0"/>
              </a:spcBef>
              <a:buFont typeface="Arial" pitchFamily="34" charset="0"/>
              <a:buChar char="•"/>
            </a:pPr>
            <a:endParaRPr lang="en-US" dirty="0" smtClean="0"/>
          </a:p>
          <a:p>
            <a:pPr marL="406400" lvl="3" indent="0">
              <a:spcBef>
                <a:spcPts val="0"/>
              </a:spcBef>
              <a:buFont typeface="Arial" pitchFamily="34" charset="0"/>
              <a:buChar char="•"/>
            </a:pPr>
            <a:r>
              <a:rPr lang="en-US" i="1" dirty="0" smtClean="0"/>
              <a:t> “</a:t>
            </a:r>
            <a:r>
              <a:rPr lang="en-US" dirty="0" smtClean="0"/>
              <a:t>It supports the use of </a:t>
            </a:r>
            <a:r>
              <a:rPr lang="en-US" u="sng" dirty="0" smtClean="0">
                <a:hlinkClick r:id="rId3"/>
              </a:rPr>
              <a:t>alternative content</a:t>
            </a:r>
            <a:r>
              <a:rPr lang="en-US" dirty="0" smtClean="0"/>
              <a:t> to display content to people that browse the web without plug-ins, to help search engines index your content, or to point visitors to the Flash Player download page.”</a:t>
            </a:r>
            <a:endParaRPr lang="en-US" sz="3200" dirty="0" smtClean="0"/>
          </a:p>
          <a:p>
            <a:r>
              <a:rPr lang="en-US" sz="5600" dirty="0" smtClean="0"/>
              <a:t> </a:t>
            </a:r>
            <a:endParaRPr lang="en-US" sz="4900" dirty="0" smtClean="0"/>
          </a:p>
          <a:p>
            <a:pPr lvl="1">
              <a:buNone/>
            </a:pPr>
            <a:endParaRPr lang="en-US" dirty="0" smtClean="0"/>
          </a:p>
        </p:txBody>
      </p:sp>
    </p:spTree>
  </p:cSld>
  <p:clrMapOvr>
    <a:masterClrMapping/>
  </p:clrMapOvr>
  <p:transition spd="med"/>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Flash &amp; HTML Hybrid</a:t>
            </a:r>
          </a:p>
        </p:txBody>
      </p:sp>
      <p:sp>
        <p:nvSpPr>
          <p:cNvPr id="8" name="Content Placeholder 7"/>
          <p:cNvSpPr>
            <a:spLocks noGrp="1"/>
          </p:cNvSpPr>
          <p:nvPr>
            <p:ph idx="1"/>
          </p:nvPr>
        </p:nvSpPr>
        <p:spPr>
          <a:xfrm>
            <a:off x="304800" y="1066800"/>
            <a:ext cx="8229600" cy="4572000"/>
          </a:xfrm>
        </p:spPr>
        <p:txBody>
          <a:bodyPr>
            <a:normAutofit/>
          </a:bodyPr>
          <a:lstStyle/>
          <a:p>
            <a:r>
              <a:rPr lang="en-US" sz="1800" dirty="0" smtClean="0"/>
              <a:t>In a hybrid site, Flash is used only to visually enhance a normal HTML site</a:t>
            </a:r>
          </a:p>
          <a:p>
            <a:pPr lvl="1">
              <a:buFont typeface="Arial" pitchFamily="34" charset="0"/>
              <a:buChar char="•"/>
            </a:pPr>
            <a:r>
              <a:rPr lang="en-US" sz="1800" dirty="0" smtClean="0"/>
              <a:t>Each page is a blend of HTML text and Flash elements</a:t>
            </a:r>
          </a:p>
          <a:p>
            <a:pPr lvl="1">
              <a:buFont typeface="Arial" pitchFamily="34" charset="0"/>
              <a:buChar char="•"/>
            </a:pPr>
            <a:r>
              <a:rPr lang="en-US" sz="1800" dirty="0" smtClean="0"/>
              <a:t>All Flash navigation is duplicated with a visible and accessible HTML equivalent</a:t>
            </a:r>
          </a:p>
          <a:p>
            <a:pPr lvl="1">
              <a:buFont typeface="Arial" pitchFamily="34" charset="0"/>
              <a:buChar char="•"/>
            </a:pPr>
            <a:r>
              <a:rPr lang="en-US" sz="1800" dirty="0" smtClean="0"/>
              <a:t> Accessible HTML pages mean that a visitor will have use of the back and forward buttons</a:t>
            </a:r>
          </a:p>
          <a:p>
            <a:pPr lvl="1">
              <a:buFont typeface="Arial" pitchFamily="34" charset="0"/>
              <a:buChar char="•"/>
            </a:pPr>
            <a:r>
              <a:rPr lang="en-US" sz="1800" dirty="0" smtClean="0"/>
              <a:t>Search engine spiders will be able to access the links, improving the credibility of these pages  </a:t>
            </a:r>
          </a:p>
          <a:p>
            <a:r>
              <a:rPr lang="en-US" sz="1800" dirty="0" smtClean="0"/>
              <a:t>In cases where only a few elements need to be rendered in Flash, the hybrid model is a good solution</a:t>
            </a:r>
          </a:p>
          <a:p>
            <a:r>
              <a:rPr lang="en-US" sz="1800" dirty="0" smtClean="0"/>
              <a:t>However, this may not be the best solution where more complex Flash is being used.</a:t>
            </a:r>
          </a:p>
          <a:p>
            <a:endParaRPr lang="en-US" sz="2800" dirty="0" smtClean="0"/>
          </a:p>
          <a:p>
            <a:pPr lvl="1">
              <a:buNone/>
            </a:pPr>
            <a:endParaRPr lang="en-US" dirty="0" smtClean="0"/>
          </a:p>
        </p:txBody>
      </p:sp>
    </p:spTree>
  </p:cSld>
  <p:clrMapOvr>
    <a:masterClrMapping/>
  </p:clrMapOvr>
  <p:transition spd="med"/>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Additional Helpful Resources</a:t>
            </a:r>
          </a:p>
        </p:txBody>
      </p:sp>
      <p:sp>
        <p:nvSpPr>
          <p:cNvPr id="7" name="Content Placeholder 7"/>
          <p:cNvSpPr>
            <a:spLocks noGrp="1"/>
          </p:cNvSpPr>
          <p:nvPr>
            <p:ph idx="1"/>
          </p:nvPr>
        </p:nvSpPr>
        <p:spPr>
          <a:xfrm>
            <a:off x="0" y="762000"/>
            <a:ext cx="8991600" cy="4953000"/>
          </a:xfrm>
        </p:spPr>
        <p:txBody>
          <a:bodyPr>
            <a:normAutofit fontScale="40000" lnSpcReduction="20000"/>
          </a:bodyPr>
          <a:lstStyle/>
          <a:p>
            <a:pPr lvl="0"/>
            <a:r>
              <a:rPr lang="en-US" sz="3500" b="1" dirty="0" smtClean="0"/>
              <a:t>Google’s Webmaster Help Center – Flash and other rich media files</a:t>
            </a:r>
          </a:p>
          <a:p>
            <a:pPr marL="393700" lvl="2" indent="0">
              <a:spcBef>
                <a:spcPts val="0"/>
              </a:spcBef>
              <a:buFont typeface="Arial" pitchFamily="34" charset="0"/>
              <a:buChar char="•"/>
            </a:pPr>
            <a:r>
              <a:rPr lang="en-US" sz="3500" b="1" dirty="0" smtClean="0"/>
              <a:t> </a:t>
            </a:r>
            <a:r>
              <a:rPr lang="en-US" sz="3000" b="1" dirty="0" smtClean="0"/>
              <a:t>Key Takeaway: “</a:t>
            </a:r>
            <a:r>
              <a:rPr lang="en-US" sz="3000" dirty="0" smtClean="0"/>
              <a:t>Provide text equivalents for all non-text files. This will not only increase </a:t>
            </a:r>
            <a:r>
              <a:rPr lang="en-US" sz="3000" dirty="0" err="1" smtClean="0"/>
              <a:t>Googlebot's</a:t>
            </a:r>
            <a:r>
              <a:rPr lang="en-US" sz="3000" dirty="0" smtClean="0"/>
              <a:t> ability to successfully crawl and index your content; it will also make your content more accessible. </a:t>
            </a:r>
            <a:r>
              <a:rPr lang="en-US" sz="3000" b="1" i="1" dirty="0" smtClean="0"/>
              <a:t>Many people, for example users with visual impairments, who use screen readers, or have low bandwidth connections, cannot see images on web pages, and providing text equivalents widens your audience.</a:t>
            </a:r>
            <a:r>
              <a:rPr lang="en-US" sz="3000" i="1" dirty="0" smtClean="0"/>
              <a:t>”</a:t>
            </a:r>
          </a:p>
          <a:p>
            <a:pPr marL="393700" lvl="2" indent="0">
              <a:spcBef>
                <a:spcPts val="0"/>
              </a:spcBef>
              <a:buFont typeface="Arial" pitchFamily="34" charset="0"/>
              <a:buChar char="•"/>
            </a:pPr>
            <a:endParaRPr lang="en-US" sz="1000" dirty="0" smtClean="0"/>
          </a:p>
          <a:p>
            <a:pPr marL="393700" lvl="2" indent="0">
              <a:spcBef>
                <a:spcPts val="0"/>
              </a:spcBef>
              <a:buFont typeface="Arial" pitchFamily="34" charset="0"/>
              <a:buChar char="•"/>
            </a:pPr>
            <a:r>
              <a:rPr lang="en-US" dirty="0" smtClean="0"/>
              <a:t> </a:t>
            </a:r>
            <a:r>
              <a:rPr lang="en-US" sz="3000" dirty="0" smtClean="0"/>
              <a:t>“Google can now discover and index text content in SWF files of all kinds, including self-contained Flash websites and Flash gadgets such as buttons or menus. This includes all textual content visible to the user. In addition, we can now find and follow URLs embedded in Flash files. We'll crawl and index this content in the same way that we crawl and index other content on your site - webmasters don't need to take any special action. However, we don't guarantee that we'll crawl or index all the content, Flash or otherwise.”</a:t>
            </a:r>
          </a:p>
          <a:p>
            <a:pPr marL="393700" lvl="2" indent="0">
              <a:spcBef>
                <a:spcPts val="0"/>
              </a:spcBef>
              <a:buFont typeface="Arial" pitchFamily="34" charset="0"/>
              <a:buChar char="•"/>
            </a:pPr>
            <a:endParaRPr lang="en-US" sz="1000" dirty="0" smtClean="0"/>
          </a:p>
          <a:p>
            <a:pPr marL="393700" lvl="2" indent="0">
              <a:spcBef>
                <a:spcPts val="0"/>
              </a:spcBef>
              <a:buFont typeface="Arial" pitchFamily="34" charset="0"/>
              <a:buChar char="•"/>
            </a:pPr>
            <a:r>
              <a:rPr lang="en-US" sz="3000" b="1" dirty="0" smtClean="0"/>
              <a:t> Best practices according to Google: </a:t>
            </a:r>
            <a:r>
              <a:rPr lang="en-US" sz="3000" u="sng" dirty="0" smtClean="0">
                <a:hlinkClick r:id="rId3"/>
              </a:rPr>
              <a:t>http://www.google.com/support/webmasters/bin/answer.py?hl=en&amp;answer=72746</a:t>
            </a:r>
            <a:r>
              <a:rPr lang="en-US" sz="3000" dirty="0" smtClean="0"/>
              <a:t> </a:t>
            </a:r>
          </a:p>
          <a:p>
            <a:pPr marL="800100" lvl="4" indent="0">
              <a:spcBef>
                <a:spcPts val="0"/>
              </a:spcBef>
              <a:buFont typeface="Arial" pitchFamily="34" charset="0"/>
              <a:buChar char="•"/>
            </a:pPr>
            <a:r>
              <a:rPr lang="en-US" sz="3000" dirty="0" smtClean="0"/>
              <a:t>Provide text equivalents for all non-text files</a:t>
            </a:r>
          </a:p>
          <a:p>
            <a:pPr marL="800100" lvl="4" indent="0">
              <a:spcBef>
                <a:spcPts val="0"/>
              </a:spcBef>
              <a:buFont typeface="Arial" pitchFamily="34" charset="0"/>
              <a:buChar char="•"/>
            </a:pPr>
            <a:r>
              <a:rPr lang="en-US" sz="3000" dirty="0" smtClean="0"/>
              <a:t>Use rich media only where it is needed. Navigation should be HTML</a:t>
            </a:r>
          </a:p>
          <a:p>
            <a:pPr marL="800100" lvl="4" indent="0">
              <a:spcBef>
                <a:spcPts val="0"/>
              </a:spcBef>
              <a:buFont typeface="Arial" pitchFamily="34" charset="0"/>
              <a:buChar char="•"/>
            </a:pPr>
            <a:r>
              <a:rPr lang="en-US" sz="3000" dirty="0" smtClean="0"/>
              <a:t>Consider using robots.txt to block rich media if a text version of the content is provided</a:t>
            </a:r>
          </a:p>
          <a:p>
            <a:pPr>
              <a:spcBef>
                <a:spcPts val="0"/>
              </a:spcBef>
            </a:pPr>
            <a:r>
              <a:rPr lang="en-US" b="1" dirty="0" smtClean="0"/>
              <a:t> </a:t>
            </a:r>
          </a:p>
          <a:p>
            <a:pPr>
              <a:spcBef>
                <a:spcPts val="0"/>
              </a:spcBef>
            </a:pPr>
            <a:r>
              <a:rPr lang="en-US" sz="3500" b="1" dirty="0" smtClean="0"/>
              <a:t>Adobe Developer Connection –</a:t>
            </a:r>
            <a:r>
              <a:rPr lang="en-US" sz="3500" dirty="0" smtClean="0"/>
              <a:t> </a:t>
            </a:r>
            <a:r>
              <a:rPr lang="en-US" sz="3500" b="1" dirty="0" smtClean="0"/>
              <a:t>Search optimization techniques for RIAs</a:t>
            </a:r>
            <a:endParaRPr lang="en-US" sz="3500" dirty="0" smtClean="0"/>
          </a:p>
          <a:p>
            <a:pPr marL="393700" lvl="2" indent="0">
              <a:spcBef>
                <a:spcPts val="0"/>
              </a:spcBef>
              <a:buFont typeface="Arial" pitchFamily="34" charset="0"/>
              <a:buChar char="•"/>
            </a:pPr>
            <a:r>
              <a:rPr lang="en-US" sz="3000" dirty="0" smtClean="0"/>
              <a:t>“ Considering all the different criteria that need to be considered and prioritized when developing rich internet applications (RIAs) it is very important in the planning stages to outline exactly how your RIA will comply with search. You will benefit in the long run if you spend the time up front to create a search-friendly RIA. The goal of this article is not to add another discipline to juggle, but to provide you with search best practices that can be integrated into the development cycle.” </a:t>
            </a:r>
            <a:r>
              <a:rPr lang="en-US" sz="3000" u="sng" dirty="0" smtClean="0">
                <a:hlinkClick r:id="rId4"/>
              </a:rPr>
              <a:t>http://www.adobe.com/devnet/seo/articles/techniques_ria_04.html</a:t>
            </a:r>
            <a:r>
              <a:rPr lang="en-US" sz="3000" dirty="0" smtClean="0"/>
              <a:t> </a:t>
            </a:r>
          </a:p>
          <a:p>
            <a:r>
              <a:rPr lang="en-US" b="1" dirty="0" smtClean="0"/>
              <a:t> </a:t>
            </a:r>
            <a:r>
              <a:rPr lang="en-US" sz="3500" b="1" dirty="0" smtClean="0"/>
              <a:t>Adobe Developer Connection –</a:t>
            </a:r>
            <a:r>
              <a:rPr lang="en-US" sz="3500" dirty="0" smtClean="0"/>
              <a:t> </a:t>
            </a:r>
            <a:r>
              <a:rPr lang="en-US" sz="3500" b="1" dirty="0" smtClean="0"/>
              <a:t>Adobe Flash Player version checking protocol</a:t>
            </a:r>
            <a:endParaRPr lang="en-US" sz="3500" dirty="0" smtClean="0"/>
          </a:p>
          <a:p>
            <a:pPr marL="393700" lvl="2" indent="0">
              <a:spcBef>
                <a:spcPts val="0"/>
              </a:spcBef>
              <a:buFont typeface="Arial" pitchFamily="34" charset="0"/>
              <a:buChar char="•"/>
            </a:pPr>
            <a:r>
              <a:rPr lang="en-US" dirty="0" smtClean="0"/>
              <a:t> </a:t>
            </a:r>
            <a:r>
              <a:rPr lang="en-US" sz="3000" dirty="0" smtClean="0"/>
              <a:t>“A common issue with websites that contain SWF content is that search engine spiders cannot enter the site to crawl its content. It's like the website has a </a:t>
            </a:r>
            <a:r>
              <a:rPr lang="en-US" sz="3000" u="sng" dirty="0" smtClean="0">
                <a:hlinkClick r:id="rId5"/>
              </a:rPr>
              <a:t>bouncer</a:t>
            </a:r>
            <a:r>
              <a:rPr lang="en-US" sz="3000" dirty="0" smtClean="0"/>
              <a:t> and the spider doesn't have proper identification to gain entry to the club. To prevent this scenario from happening, you need to ensure that all of your detection scripts for checking browser compatibility and Adobe Flash Player versions follow established best practices. This article walks you through the topics to watch out for and explains techniques you can utilize now to ensure that search engine spiders can walk right in your website's front door.” </a:t>
            </a:r>
            <a:r>
              <a:rPr lang="en-US" sz="3000" u="sng" dirty="0" smtClean="0">
                <a:hlinkClick r:id="rId6"/>
              </a:rPr>
              <a:t>http://www.adobe.com/devnet/flashplayer/articles/version_checking_protocol.html</a:t>
            </a:r>
            <a:r>
              <a:rPr lang="en-US" sz="3000" dirty="0" smtClean="0"/>
              <a:t> </a:t>
            </a:r>
          </a:p>
          <a:p>
            <a:r>
              <a:rPr lang="en-US" b="1" dirty="0" smtClean="0"/>
              <a:t> </a:t>
            </a:r>
            <a:r>
              <a:rPr lang="en-US" sz="3500" b="1" dirty="0" smtClean="0"/>
              <a:t>Google Webmaster Central Blog – Best Uses of Flash</a:t>
            </a:r>
            <a:endParaRPr lang="en-US" sz="3500" dirty="0" smtClean="0"/>
          </a:p>
          <a:p>
            <a:pPr marL="393700" lvl="2" indent="0">
              <a:spcBef>
                <a:spcPts val="0"/>
              </a:spcBef>
              <a:buFont typeface="Arial" pitchFamily="34" charset="0"/>
              <a:buChar char="•"/>
            </a:pPr>
            <a:r>
              <a:rPr lang="en-US" sz="3500" u="sng" dirty="0" smtClean="0">
                <a:hlinkClick r:id="rId7"/>
              </a:rPr>
              <a:t> </a:t>
            </a:r>
            <a:r>
              <a:rPr lang="en-US" sz="3000" u="sng" dirty="0" smtClean="0">
                <a:hlinkClick r:id="rId7"/>
              </a:rPr>
              <a:t>http://googlewebmastercentral.blogspot.com/2007/07/best-uses-of-flash.html</a:t>
            </a:r>
            <a:r>
              <a:rPr lang="en-US" sz="3000" dirty="0" smtClean="0"/>
              <a:t> </a:t>
            </a:r>
          </a:p>
          <a:p>
            <a:pPr lvl="1">
              <a:buNone/>
            </a:pPr>
            <a:endParaRPr lang="en-US" dirty="0" smtClean="0"/>
          </a:p>
          <a:p>
            <a:pPr lvl="1">
              <a:buNone/>
            </a:pPr>
            <a:endParaRPr lang="en-US" dirty="0" smtClean="0"/>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Paid Search:</a:t>
            </a:r>
            <a:br>
              <a:rPr lang="en-US" dirty="0" smtClean="0"/>
            </a:br>
            <a:r>
              <a:rPr lang="en-US" dirty="0" smtClean="0"/>
              <a:t> Optimize and measure success</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Always Optimize and Measure Paid Search Campaigns</a:t>
            </a:r>
            <a:endParaRPr lang="en-US" dirty="0"/>
          </a:p>
        </p:txBody>
      </p:sp>
      <p:sp>
        <p:nvSpPr>
          <p:cNvPr id="3" name="Content Placeholder 2"/>
          <p:cNvSpPr>
            <a:spLocks noGrp="1"/>
          </p:cNvSpPr>
          <p:nvPr>
            <p:ph idx="1"/>
          </p:nvPr>
        </p:nvSpPr>
        <p:spPr>
          <a:xfrm>
            <a:off x="161925" y="2134745"/>
            <a:ext cx="4098925" cy="838200"/>
          </a:xfrm>
        </p:spPr>
        <p:txBody>
          <a:bodyPr/>
          <a:lstStyle/>
          <a:p>
            <a:pPr algn="ctr"/>
            <a:r>
              <a:rPr lang="en-US" sz="1400" dirty="0" smtClean="0">
                <a:latin typeface="+mn-lt"/>
              </a:rPr>
              <a:t>Gauge which landing page is most effective </a:t>
            </a:r>
            <a:endParaRPr lang="en-US" sz="1400" dirty="0">
              <a:latin typeface="+mn-lt"/>
            </a:endParaRPr>
          </a:p>
        </p:txBody>
      </p:sp>
      <p:sp>
        <p:nvSpPr>
          <p:cNvPr id="5" name="Content Placeholder 2"/>
          <p:cNvSpPr txBox="1">
            <a:spLocks/>
          </p:cNvSpPr>
          <p:nvPr/>
        </p:nvSpPr>
        <p:spPr>
          <a:xfrm>
            <a:off x="4667250" y="2134745"/>
            <a:ext cx="4098925" cy="838200"/>
          </a:xfrm>
          <a:prstGeom prst="rect">
            <a:avLst/>
          </a:prstGeom>
        </p:spPr>
        <p:txBody>
          <a:bodyPr/>
          <a:lstStyle/>
          <a:p>
            <a:r>
              <a:rPr lang="en-US" dirty="0" smtClean="0">
                <a:latin typeface="+mn-lt"/>
              </a:rPr>
              <a:t>Determine which ad copy generates the most interest and site engagement</a:t>
            </a:r>
            <a:endParaRPr lang="en-US" dirty="0">
              <a:latin typeface="+mn-lt"/>
            </a:endParaRPr>
          </a:p>
        </p:txBody>
      </p:sp>
      <p:sp>
        <p:nvSpPr>
          <p:cNvPr id="7" name="TextBox 6"/>
          <p:cNvSpPr txBox="1"/>
          <p:nvPr/>
        </p:nvSpPr>
        <p:spPr>
          <a:xfrm>
            <a:off x="304800" y="3801562"/>
            <a:ext cx="1600200" cy="461665"/>
          </a:xfrm>
          <a:prstGeom prst="rect">
            <a:avLst/>
          </a:prstGeom>
          <a:noFill/>
        </p:spPr>
        <p:txBody>
          <a:bodyPr wrap="square" rtlCol="0">
            <a:spAutoFit/>
          </a:bodyPr>
          <a:lstStyle/>
          <a:p>
            <a:pPr algn="ctr" fontAlgn="auto">
              <a:spcBef>
                <a:spcPts val="0"/>
              </a:spcBef>
              <a:spcAft>
                <a:spcPts val="0"/>
              </a:spcAft>
            </a:pPr>
            <a:r>
              <a:rPr lang="en-US" sz="1200" b="1" dirty="0" smtClean="0">
                <a:latin typeface="Calibri"/>
              </a:rPr>
              <a:t>Landing Page A:  </a:t>
            </a:r>
          </a:p>
          <a:p>
            <a:pPr algn="ctr" fontAlgn="auto">
              <a:spcBef>
                <a:spcPts val="0"/>
              </a:spcBef>
              <a:spcAft>
                <a:spcPts val="0"/>
              </a:spcAft>
            </a:pPr>
            <a:r>
              <a:rPr lang="en-US" sz="1200" dirty="0" smtClean="0">
                <a:latin typeface="Calibri"/>
              </a:rPr>
              <a:t>All Boutiques</a:t>
            </a:r>
          </a:p>
        </p:txBody>
      </p:sp>
      <p:sp>
        <p:nvSpPr>
          <p:cNvPr id="8" name="TextBox 7"/>
          <p:cNvSpPr txBox="1"/>
          <p:nvPr/>
        </p:nvSpPr>
        <p:spPr>
          <a:xfrm>
            <a:off x="2362200" y="3725362"/>
            <a:ext cx="1600200" cy="646331"/>
          </a:xfrm>
          <a:prstGeom prst="rect">
            <a:avLst/>
          </a:prstGeom>
          <a:noFill/>
        </p:spPr>
        <p:txBody>
          <a:bodyPr wrap="square" rtlCol="0">
            <a:spAutoFit/>
          </a:bodyPr>
          <a:lstStyle/>
          <a:p>
            <a:pPr algn="ctr" fontAlgn="auto">
              <a:spcBef>
                <a:spcPts val="0"/>
              </a:spcBef>
              <a:spcAft>
                <a:spcPts val="0"/>
              </a:spcAft>
            </a:pPr>
            <a:r>
              <a:rPr lang="en-US" sz="1200" b="1" dirty="0" smtClean="0">
                <a:latin typeface="Calibri"/>
              </a:rPr>
              <a:t>Landing Page B:  </a:t>
            </a:r>
            <a:r>
              <a:rPr lang="en-US" sz="1200" dirty="0" smtClean="0">
                <a:latin typeface="Calibri"/>
              </a:rPr>
              <a:t>Specific Anti-Aging Boutique</a:t>
            </a:r>
          </a:p>
        </p:txBody>
      </p:sp>
      <p:pic>
        <p:nvPicPr>
          <p:cNvPr id="9" name="Picture 3"/>
          <p:cNvPicPr>
            <a:picLocks noChangeAspect="1" noChangeArrowheads="1"/>
          </p:cNvPicPr>
          <p:nvPr/>
        </p:nvPicPr>
        <p:blipFill>
          <a:blip r:embed="rId2" cstate="print"/>
          <a:srcRect/>
          <a:stretch>
            <a:fillRect/>
          </a:stretch>
        </p:blipFill>
        <p:spPr bwMode="auto">
          <a:xfrm>
            <a:off x="304800" y="4336206"/>
            <a:ext cx="1595722" cy="991844"/>
          </a:xfrm>
          <a:prstGeom prst="rect">
            <a:avLst/>
          </a:prstGeom>
          <a:noFill/>
          <a:ln w="38100">
            <a:solidFill>
              <a:schemeClr val="tx2"/>
            </a:solidFill>
            <a:miter lim="800000"/>
            <a:headEnd/>
            <a:tailEnd/>
          </a:ln>
        </p:spPr>
      </p:pic>
      <p:pic>
        <p:nvPicPr>
          <p:cNvPr id="10" name="Picture 4"/>
          <p:cNvPicPr>
            <a:picLocks noChangeAspect="1" noChangeArrowheads="1"/>
          </p:cNvPicPr>
          <p:nvPr/>
        </p:nvPicPr>
        <p:blipFill>
          <a:blip r:embed="rId3" cstate="print"/>
          <a:srcRect/>
          <a:stretch>
            <a:fillRect/>
          </a:stretch>
        </p:blipFill>
        <p:spPr bwMode="auto">
          <a:xfrm>
            <a:off x="2362200" y="4336206"/>
            <a:ext cx="1538968" cy="990600"/>
          </a:xfrm>
          <a:prstGeom prst="rect">
            <a:avLst/>
          </a:prstGeom>
          <a:noFill/>
          <a:ln w="38100">
            <a:solidFill>
              <a:schemeClr val="tx2"/>
            </a:solidFill>
            <a:miter lim="800000"/>
            <a:headEnd/>
            <a:tailEnd/>
          </a:ln>
        </p:spPr>
      </p:pic>
      <p:sp>
        <p:nvSpPr>
          <p:cNvPr id="11" name="Rectangle 10"/>
          <p:cNvSpPr/>
          <p:nvPr/>
        </p:nvSpPr>
        <p:spPr>
          <a:xfrm>
            <a:off x="1099457" y="2561520"/>
            <a:ext cx="2481943" cy="646331"/>
          </a:xfrm>
          <a:prstGeom prst="rect">
            <a:avLst/>
          </a:prstGeom>
          <a:ln>
            <a:solidFill>
              <a:srgbClr val="948A54"/>
            </a:solidFill>
          </a:ln>
        </p:spPr>
        <p:txBody>
          <a:bodyPr wrap="square">
            <a:spAutoFit/>
          </a:bodyPr>
          <a:lstStyle/>
          <a:p>
            <a:pPr>
              <a:defRPr/>
            </a:pPr>
            <a:r>
              <a:rPr lang="en-US" sz="900" b="1" u="sng" dirty="0">
                <a:solidFill>
                  <a:srgbClr val="4F81BD"/>
                </a:solidFill>
                <a:latin typeface="+mn-lt"/>
                <a:ea typeface="ＭＳ Ｐゴシック" pitchFamily="34" charset="-128"/>
                <a:cs typeface="Arial" pitchFamily="34" charset="0"/>
              </a:rPr>
              <a:t>Olay® Eye Wrinkle Cream</a:t>
            </a:r>
          </a:p>
          <a:p>
            <a:pPr>
              <a:defRPr/>
            </a:pPr>
            <a:r>
              <a:rPr lang="en-US" sz="900" dirty="0" smtClean="0">
                <a:solidFill>
                  <a:prstClr val="black"/>
                </a:solidFill>
                <a:latin typeface="+mn-lt"/>
                <a:ea typeface="ＭＳ Ｐゴシック" pitchFamily="34" charset="-128"/>
                <a:cs typeface="Arial" pitchFamily="34" charset="0"/>
              </a:rPr>
              <a:t>Look Younger Easier With </a:t>
            </a:r>
            <a:r>
              <a:rPr lang="en-US" sz="900" dirty="0" err="1" smtClean="0">
                <a:solidFill>
                  <a:prstClr val="black"/>
                </a:solidFill>
                <a:latin typeface="+mn-lt"/>
                <a:ea typeface="ＭＳ Ｐゴシック" pitchFamily="34" charset="-128"/>
                <a:cs typeface="Arial" pitchFamily="34" charset="0"/>
              </a:rPr>
              <a:t>Regenerist</a:t>
            </a:r>
            <a:endParaRPr lang="en-US" sz="900" dirty="0">
              <a:solidFill>
                <a:prstClr val="black"/>
              </a:solidFill>
              <a:latin typeface="+mn-lt"/>
              <a:ea typeface="ＭＳ Ｐゴシック" pitchFamily="34" charset="-128"/>
              <a:cs typeface="Arial" pitchFamily="34" charset="0"/>
            </a:endParaRPr>
          </a:p>
          <a:p>
            <a:pPr>
              <a:defRPr/>
            </a:pPr>
            <a:r>
              <a:rPr lang="en-US" sz="900" dirty="0" smtClean="0">
                <a:solidFill>
                  <a:prstClr val="black"/>
                </a:solidFill>
                <a:latin typeface="+mn-lt"/>
                <a:ea typeface="ＭＳ Ｐゴシック" pitchFamily="34" charset="-128"/>
                <a:cs typeface="Arial" pitchFamily="34" charset="0"/>
              </a:rPr>
              <a:t>From Olay. Try </a:t>
            </a:r>
            <a:r>
              <a:rPr lang="en-US" sz="900" dirty="0" err="1" smtClean="0">
                <a:solidFill>
                  <a:prstClr val="black"/>
                </a:solidFill>
                <a:latin typeface="+mn-lt"/>
                <a:ea typeface="ＭＳ Ｐゴシック" pitchFamily="34" charset="-128"/>
                <a:cs typeface="Arial" pitchFamily="34" charset="0"/>
              </a:rPr>
              <a:t>Regenerist</a:t>
            </a:r>
            <a:r>
              <a:rPr lang="en-US" sz="900" dirty="0" smtClean="0">
                <a:solidFill>
                  <a:prstClr val="black"/>
                </a:solidFill>
                <a:latin typeface="+mn-lt"/>
                <a:ea typeface="ＭＳ Ｐゴシック" pitchFamily="34" charset="-128"/>
                <a:cs typeface="Arial" pitchFamily="34" charset="0"/>
              </a:rPr>
              <a:t> Today!</a:t>
            </a:r>
            <a:endParaRPr lang="en-US" sz="900" dirty="0">
              <a:solidFill>
                <a:prstClr val="black"/>
              </a:solidFill>
              <a:latin typeface="+mn-lt"/>
              <a:ea typeface="ＭＳ Ｐゴシック" pitchFamily="34" charset="-128"/>
              <a:cs typeface="Arial" pitchFamily="34" charset="0"/>
            </a:endParaRPr>
          </a:p>
          <a:p>
            <a:pPr>
              <a:defRPr/>
            </a:pPr>
            <a:r>
              <a:rPr lang="en-US" sz="900" dirty="0" smtClean="0">
                <a:solidFill>
                  <a:srgbClr val="9BBB59"/>
                </a:solidFill>
                <a:latin typeface="+mn-lt"/>
                <a:ea typeface="ＭＳ Ｐゴシック" pitchFamily="34" charset="-128"/>
                <a:cs typeface="Arial" pitchFamily="34" charset="0"/>
              </a:rPr>
              <a:t>Olay.com/Anti -Aging</a:t>
            </a:r>
            <a:endParaRPr lang="en-US" sz="900" dirty="0">
              <a:solidFill>
                <a:srgbClr val="9BBB59"/>
              </a:solidFill>
              <a:latin typeface="+mn-lt"/>
              <a:ea typeface="ＭＳ Ｐゴシック" pitchFamily="34" charset="-128"/>
              <a:cs typeface="Arial" pitchFamily="34" charset="0"/>
            </a:endParaRPr>
          </a:p>
        </p:txBody>
      </p:sp>
      <p:sp>
        <p:nvSpPr>
          <p:cNvPr id="12" name="Rectangle 11"/>
          <p:cNvSpPr/>
          <p:nvPr/>
        </p:nvSpPr>
        <p:spPr>
          <a:xfrm>
            <a:off x="5038725" y="4502594"/>
            <a:ext cx="1828800" cy="646331"/>
          </a:xfrm>
          <a:prstGeom prst="rect">
            <a:avLst/>
          </a:prstGeom>
          <a:ln>
            <a:solidFill>
              <a:srgbClr val="948A54"/>
            </a:solidFill>
          </a:ln>
        </p:spPr>
        <p:txBody>
          <a:bodyPr wrap="square">
            <a:spAutoFit/>
          </a:bodyPr>
          <a:lstStyle/>
          <a:p>
            <a:pPr>
              <a:spcBef>
                <a:spcPct val="25000"/>
              </a:spcBef>
              <a:buClr>
                <a:srgbClr val="BA0000"/>
              </a:buClr>
              <a:buFont typeface="Wingdings" pitchFamily="2" charset="2"/>
              <a:buNone/>
            </a:pPr>
            <a:r>
              <a:rPr lang="en-US" sz="800" u="sng" dirty="0" smtClean="0">
                <a:solidFill>
                  <a:srgbClr val="3366FF"/>
                </a:solidFill>
                <a:latin typeface="+mn-lt"/>
              </a:rPr>
              <a:t>Olay </a:t>
            </a:r>
            <a:r>
              <a:rPr lang="en-US" sz="800" b="1" u="sng" dirty="0" smtClean="0">
                <a:solidFill>
                  <a:srgbClr val="3366FF"/>
                </a:solidFill>
                <a:latin typeface="+mn-lt"/>
              </a:rPr>
              <a:t>Anti-Wrinkle</a:t>
            </a:r>
            <a:endParaRPr lang="en-US" sz="800" u="sng" dirty="0" smtClean="0">
              <a:solidFill>
                <a:schemeClr val="bg1"/>
              </a:solidFill>
              <a:latin typeface="+mn-lt"/>
            </a:endParaRPr>
          </a:p>
          <a:p>
            <a:pPr>
              <a:spcBef>
                <a:spcPct val="25000"/>
              </a:spcBef>
              <a:buClr>
                <a:srgbClr val="BA0000"/>
              </a:buClr>
            </a:pPr>
            <a:r>
              <a:rPr lang="en-US" sz="800" dirty="0" smtClean="0">
                <a:latin typeface="+mn-lt"/>
              </a:rPr>
              <a:t>Reduce the look of wrinkles instantly with </a:t>
            </a:r>
            <a:r>
              <a:rPr lang="en-US" sz="800" dirty="0" err="1" smtClean="0">
                <a:latin typeface="+mn-lt"/>
              </a:rPr>
              <a:t>Regenerist</a:t>
            </a:r>
            <a:r>
              <a:rPr lang="en-US" sz="800" dirty="0" smtClean="0">
                <a:latin typeface="+mn-lt"/>
              </a:rPr>
              <a:t>.</a:t>
            </a:r>
          </a:p>
          <a:p>
            <a:pPr>
              <a:spcBef>
                <a:spcPct val="25000"/>
              </a:spcBef>
              <a:buClr>
                <a:srgbClr val="BA0000"/>
              </a:buClr>
            </a:pPr>
            <a:r>
              <a:rPr lang="en-US" sz="800" b="1" dirty="0" smtClean="0">
                <a:solidFill>
                  <a:srgbClr val="33CC33"/>
                </a:solidFill>
                <a:latin typeface="+mn-lt"/>
              </a:rPr>
              <a:t>www.Olay.com/Regenerist</a:t>
            </a:r>
          </a:p>
        </p:txBody>
      </p:sp>
      <p:sp>
        <p:nvSpPr>
          <p:cNvPr id="13" name="Rectangle 12"/>
          <p:cNvSpPr/>
          <p:nvPr/>
        </p:nvSpPr>
        <p:spPr>
          <a:xfrm>
            <a:off x="7019925" y="4502594"/>
            <a:ext cx="1828800" cy="646331"/>
          </a:xfrm>
          <a:prstGeom prst="rect">
            <a:avLst/>
          </a:prstGeom>
          <a:ln>
            <a:solidFill>
              <a:srgbClr val="948A54"/>
            </a:solidFill>
          </a:ln>
        </p:spPr>
        <p:txBody>
          <a:bodyPr wrap="square">
            <a:spAutoFit/>
          </a:bodyPr>
          <a:lstStyle/>
          <a:p>
            <a:pPr>
              <a:spcBef>
                <a:spcPct val="25000"/>
              </a:spcBef>
              <a:buClr>
                <a:srgbClr val="BA0000"/>
              </a:buClr>
              <a:buFont typeface="Wingdings" pitchFamily="2" charset="2"/>
              <a:buNone/>
            </a:pPr>
            <a:r>
              <a:rPr lang="en-US" sz="800" b="1" u="sng" dirty="0" smtClean="0">
                <a:solidFill>
                  <a:srgbClr val="3366FF"/>
                </a:solidFill>
                <a:latin typeface="+mn-lt"/>
              </a:rPr>
              <a:t>Official Olay Site</a:t>
            </a:r>
            <a:endParaRPr lang="en-US" sz="800" b="1" u="sng" dirty="0" smtClean="0">
              <a:solidFill>
                <a:schemeClr val="bg1"/>
              </a:solidFill>
              <a:latin typeface="+mn-lt"/>
            </a:endParaRPr>
          </a:p>
          <a:p>
            <a:pPr>
              <a:spcBef>
                <a:spcPct val="25000"/>
              </a:spcBef>
              <a:buClr>
                <a:srgbClr val="BA0000"/>
              </a:buClr>
            </a:pPr>
            <a:r>
              <a:rPr lang="en-US" sz="800" dirty="0" smtClean="0">
                <a:latin typeface="+mn-lt"/>
              </a:rPr>
              <a:t>Read </a:t>
            </a:r>
            <a:r>
              <a:rPr lang="en-US" sz="800" b="1" dirty="0" smtClean="0">
                <a:latin typeface="+mn-lt"/>
              </a:rPr>
              <a:t>reviews</a:t>
            </a:r>
            <a:r>
              <a:rPr lang="en-US" sz="800" dirty="0" smtClean="0">
                <a:latin typeface="+mn-lt"/>
              </a:rPr>
              <a:t> and see how </a:t>
            </a:r>
            <a:r>
              <a:rPr lang="en-US" sz="800" b="1" dirty="0" err="1" smtClean="0">
                <a:latin typeface="+mn-lt"/>
              </a:rPr>
              <a:t>Regenerist</a:t>
            </a:r>
            <a:r>
              <a:rPr lang="en-US" sz="800" b="1" dirty="0" smtClean="0">
                <a:latin typeface="+mn-lt"/>
              </a:rPr>
              <a:t> </a:t>
            </a:r>
            <a:r>
              <a:rPr lang="en-US" sz="800" dirty="0" smtClean="0">
                <a:latin typeface="+mn-lt"/>
              </a:rPr>
              <a:t>relaxes wrinkles instantly.</a:t>
            </a:r>
          </a:p>
          <a:p>
            <a:pPr>
              <a:spcBef>
                <a:spcPct val="25000"/>
              </a:spcBef>
              <a:buClr>
                <a:srgbClr val="BA0000"/>
              </a:buClr>
            </a:pPr>
            <a:r>
              <a:rPr lang="en-US" sz="800" b="1" dirty="0" smtClean="0">
                <a:solidFill>
                  <a:srgbClr val="33CC33"/>
                </a:solidFill>
                <a:latin typeface="+mn-lt"/>
              </a:rPr>
              <a:t>www.Olay.com/Regenerist</a:t>
            </a:r>
          </a:p>
        </p:txBody>
      </p:sp>
      <p:sp>
        <p:nvSpPr>
          <p:cNvPr id="14" name="TextBox 13"/>
          <p:cNvSpPr txBox="1"/>
          <p:nvPr/>
        </p:nvSpPr>
        <p:spPr>
          <a:xfrm>
            <a:off x="5191125" y="4186126"/>
            <a:ext cx="1600200" cy="276999"/>
          </a:xfrm>
          <a:prstGeom prst="rect">
            <a:avLst/>
          </a:prstGeom>
          <a:noFill/>
        </p:spPr>
        <p:txBody>
          <a:bodyPr wrap="square" rtlCol="0">
            <a:spAutoFit/>
          </a:bodyPr>
          <a:lstStyle/>
          <a:p>
            <a:pPr algn="ctr" fontAlgn="auto">
              <a:spcBef>
                <a:spcPts val="0"/>
              </a:spcBef>
              <a:spcAft>
                <a:spcPts val="0"/>
              </a:spcAft>
            </a:pPr>
            <a:r>
              <a:rPr lang="en-US" sz="1200" b="1" dirty="0" smtClean="0">
                <a:latin typeface="Calibri"/>
              </a:rPr>
              <a:t>Ad Copy A</a:t>
            </a:r>
          </a:p>
        </p:txBody>
      </p:sp>
      <p:sp>
        <p:nvSpPr>
          <p:cNvPr id="15" name="TextBox 14"/>
          <p:cNvSpPr txBox="1"/>
          <p:nvPr/>
        </p:nvSpPr>
        <p:spPr>
          <a:xfrm>
            <a:off x="7019925" y="4186126"/>
            <a:ext cx="1600200" cy="276999"/>
          </a:xfrm>
          <a:prstGeom prst="rect">
            <a:avLst/>
          </a:prstGeom>
          <a:noFill/>
        </p:spPr>
        <p:txBody>
          <a:bodyPr wrap="square" rtlCol="0">
            <a:spAutoFit/>
          </a:bodyPr>
          <a:lstStyle/>
          <a:p>
            <a:pPr algn="ctr" fontAlgn="auto">
              <a:spcBef>
                <a:spcPts val="0"/>
              </a:spcBef>
              <a:spcAft>
                <a:spcPts val="0"/>
              </a:spcAft>
            </a:pPr>
            <a:r>
              <a:rPr lang="en-US" sz="1200" b="1" dirty="0" smtClean="0">
                <a:latin typeface="Calibri"/>
              </a:rPr>
              <a:t>Ad Copy B</a:t>
            </a:r>
            <a:endParaRPr lang="en-US" sz="1200" dirty="0" smtClean="0">
              <a:latin typeface="Calibri"/>
            </a:endParaRPr>
          </a:p>
        </p:txBody>
      </p:sp>
      <p:pic>
        <p:nvPicPr>
          <p:cNvPr id="16" name="Picture 5"/>
          <p:cNvPicPr>
            <a:picLocks noChangeAspect="1" noChangeArrowheads="1"/>
          </p:cNvPicPr>
          <p:nvPr/>
        </p:nvPicPr>
        <p:blipFill>
          <a:blip r:embed="rId4" cstate="print"/>
          <a:srcRect/>
          <a:stretch>
            <a:fillRect/>
          </a:stretch>
        </p:blipFill>
        <p:spPr bwMode="auto">
          <a:xfrm>
            <a:off x="7124700" y="2937881"/>
            <a:ext cx="657225" cy="238125"/>
          </a:xfrm>
          <a:prstGeom prst="rect">
            <a:avLst/>
          </a:prstGeom>
          <a:noFill/>
          <a:ln w="9525">
            <a:noFill/>
            <a:miter lim="800000"/>
            <a:headEnd/>
            <a:tailEnd/>
          </a:ln>
          <a:effectLst/>
        </p:spPr>
      </p:pic>
      <p:sp>
        <p:nvSpPr>
          <p:cNvPr id="17" name="Rectangle 16"/>
          <p:cNvSpPr/>
          <p:nvPr/>
        </p:nvSpPr>
        <p:spPr>
          <a:xfrm>
            <a:off x="5343525" y="2957131"/>
            <a:ext cx="1752600" cy="228600"/>
          </a:xfrm>
          <a:prstGeom prst="rect">
            <a:avLst/>
          </a:prstGeom>
          <a:no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Anti wrinkle</a:t>
            </a:r>
            <a:endParaRPr lang="en-US" sz="1400" dirty="0">
              <a:solidFill>
                <a:schemeClr val="tx1"/>
              </a:solidFill>
            </a:endParaRPr>
          </a:p>
        </p:txBody>
      </p:sp>
      <p:cxnSp>
        <p:nvCxnSpPr>
          <p:cNvPr id="23" name="Straight Arrow Connector 22"/>
          <p:cNvCxnSpPr>
            <a:stCxn id="11" idx="2"/>
          </p:cNvCxnSpPr>
          <p:nvPr/>
        </p:nvCxnSpPr>
        <p:spPr bwMode="auto">
          <a:xfrm rot="5400000">
            <a:off x="1596637" y="3059015"/>
            <a:ext cx="594956" cy="892628"/>
          </a:xfrm>
          <a:prstGeom prst="straightConnector1">
            <a:avLst/>
          </a:prstGeom>
          <a:solidFill>
            <a:schemeClr val="bg1"/>
          </a:solidFill>
          <a:ln w="12700" cap="flat" cmpd="sng" algn="ctr">
            <a:solidFill>
              <a:srgbClr val="948A54"/>
            </a:solidFill>
            <a:prstDash val="sysDash"/>
            <a:round/>
            <a:headEnd type="none" w="med" len="med"/>
            <a:tailEnd type="triangle"/>
          </a:ln>
          <a:effectLst/>
        </p:spPr>
      </p:cxnSp>
      <p:cxnSp>
        <p:nvCxnSpPr>
          <p:cNvPr id="24" name="Straight Arrow Connector 23"/>
          <p:cNvCxnSpPr>
            <a:stCxn id="11" idx="2"/>
            <a:endCxn id="8" idx="0"/>
          </p:cNvCxnSpPr>
          <p:nvPr/>
        </p:nvCxnSpPr>
        <p:spPr bwMode="auto">
          <a:xfrm rot="16200000" flipH="1">
            <a:off x="2492609" y="3055670"/>
            <a:ext cx="517511" cy="821871"/>
          </a:xfrm>
          <a:prstGeom prst="straightConnector1">
            <a:avLst/>
          </a:prstGeom>
          <a:solidFill>
            <a:schemeClr val="bg1"/>
          </a:solidFill>
          <a:ln w="12700" cap="flat" cmpd="sng" algn="ctr">
            <a:solidFill>
              <a:srgbClr val="948A54"/>
            </a:solidFill>
            <a:prstDash val="sysDash"/>
            <a:round/>
            <a:headEnd type="none" w="med" len="med"/>
            <a:tailEnd type="triangle"/>
          </a:ln>
          <a:effectLst/>
        </p:spPr>
      </p:cxnSp>
      <p:cxnSp>
        <p:nvCxnSpPr>
          <p:cNvPr id="27" name="Straight Arrow Connector 26"/>
          <p:cNvCxnSpPr>
            <a:endCxn id="14" idx="0"/>
          </p:cNvCxnSpPr>
          <p:nvPr/>
        </p:nvCxnSpPr>
        <p:spPr bwMode="auto">
          <a:xfrm rot="5400000">
            <a:off x="5767776" y="3391176"/>
            <a:ext cx="1018399" cy="571500"/>
          </a:xfrm>
          <a:prstGeom prst="straightConnector1">
            <a:avLst/>
          </a:prstGeom>
          <a:solidFill>
            <a:schemeClr val="bg1"/>
          </a:solidFill>
          <a:ln w="12700" cap="flat" cmpd="sng" algn="ctr">
            <a:solidFill>
              <a:srgbClr val="948A54"/>
            </a:solidFill>
            <a:prstDash val="sysDash"/>
            <a:round/>
            <a:headEnd type="none" w="med" len="med"/>
            <a:tailEnd type="triangle"/>
          </a:ln>
          <a:effectLst/>
        </p:spPr>
      </p:cxnSp>
      <p:cxnSp>
        <p:nvCxnSpPr>
          <p:cNvPr id="28" name="Straight Arrow Connector 27"/>
          <p:cNvCxnSpPr/>
          <p:nvPr/>
        </p:nvCxnSpPr>
        <p:spPr bwMode="auto">
          <a:xfrm rot="16200000" flipH="1">
            <a:off x="6448767" y="3324567"/>
            <a:ext cx="996718" cy="736147"/>
          </a:xfrm>
          <a:prstGeom prst="straightConnector1">
            <a:avLst/>
          </a:prstGeom>
          <a:solidFill>
            <a:schemeClr val="bg1"/>
          </a:solidFill>
          <a:ln w="12700" cap="flat" cmpd="sng" algn="ctr">
            <a:solidFill>
              <a:srgbClr val="948A54"/>
            </a:solidFill>
            <a:prstDash val="sysDash"/>
            <a:round/>
            <a:headEnd type="none" w="med" len="med"/>
            <a:tailEnd type="triangle"/>
          </a:ln>
          <a:effectLst/>
        </p:spPr>
      </p:cxnSp>
      <p:cxnSp>
        <p:nvCxnSpPr>
          <p:cNvPr id="32" name="Straight Connector 31"/>
          <p:cNvCxnSpPr/>
          <p:nvPr/>
        </p:nvCxnSpPr>
        <p:spPr bwMode="auto">
          <a:xfrm rot="5400000">
            <a:off x="2733800" y="3543300"/>
            <a:ext cx="3429000" cy="0"/>
          </a:xfrm>
          <a:prstGeom prst="line">
            <a:avLst/>
          </a:prstGeom>
          <a:solidFill>
            <a:schemeClr val="bg1"/>
          </a:solidFill>
          <a:ln w="12700" cap="flat" cmpd="sng" algn="ctr">
            <a:solidFill>
              <a:srgbClr val="948A54"/>
            </a:solidFill>
            <a:prstDash val="sysDash"/>
            <a:round/>
            <a:headEnd type="none" w="med" len="med"/>
            <a:tailEnd type="none" w="med" len="med"/>
          </a:ln>
          <a:effectLst/>
        </p:spPr>
      </p:cxnSp>
      <p:sp>
        <p:nvSpPr>
          <p:cNvPr id="38" name="Isosceles Triangle 37"/>
          <p:cNvSpPr/>
          <p:nvPr/>
        </p:nvSpPr>
        <p:spPr>
          <a:xfrm flipV="1">
            <a:off x="914400" y="5456700"/>
            <a:ext cx="7086600" cy="381000"/>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TextBox 39"/>
          <p:cNvSpPr txBox="1"/>
          <p:nvPr/>
        </p:nvSpPr>
        <p:spPr>
          <a:xfrm>
            <a:off x="857000" y="5854525"/>
            <a:ext cx="7391400" cy="307777"/>
          </a:xfrm>
          <a:prstGeom prst="rect">
            <a:avLst/>
          </a:prstGeom>
          <a:noFill/>
        </p:spPr>
        <p:txBody>
          <a:bodyPr wrap="square" rtlCol="0">
            <a:spAutoFit/>
          </a:bodyPr>
          <a:lstStyle/>
          <a:p>
            <a:r>
              <a:rPr lang="en-US" b="1" dirty="0" smtClean="0">
                <a:latin typeface="Calibri" pitchFamily="34" charset="0"/>
              </a:rPr>
              <a:t>Evaluate success by looking at Click Through Rate, Bounce Rate, Time on Site and Conversions  </a:t>
            </a:r>
          </a:p>
        </p:txBody>
      </p:sp>
      <p:sp>
        <p:nvSpPr>
          <p:cNvPr id="26" name="Rounded Rectangle 25"/>
          <p:cNvSpPr/>
          <p:nvPr/>
        </p:nvSpPr>
        <p:spPr bwMode="auto">
          <a:xfrm>
            <a:off x="238125" y="1719925"/>
            <a:ext cx="4038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600" b="1" dirty="0" smtClean="0">
                <a:solidFill>
                  <a:schemeClr val="tx1"/>
                </a:solidFill>
                <a:latin typeface="+mn-lt"/>
                <a:ea typeface="ＭＳ Ｐゴシック" charset="-128"/>
              </a:rPr>
              <a:t>Test Landing Pages</a:t>
            </a:r>
          </a:p>
        </p:txBody>
      </p:sp>
      <p:sp>
        <p:nvSpPr>
          <p:cNvPr id="29" name="Rounded Rectangle 28"/>
          <p:cNvSpPr/>
          <p:nvPr/>
        </p:nvSpPr>
        <p:spPr bwMode="auto">
          <a:xfrm>
            <a:off x="4648200" y="1719925"/>
            <a:ext cx="40386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600" b="1" dirty="0" smtClean="0">
                <a:solidFill>
                  <a:schemeClr val="tx1"/>
                </a:solidFill>
                <a:latin typeface="+mn-lt"/>
                <a:ea typeface="ＭＳ Ｐゴシック" charset="-128"/>
              </a:rPr>
              <a:t>Rotate Ad Copy</a:t>
            </a:r>
          </a:p>
        </p:txBody>
      </p:sp>
      <p:sp>
        <p:nvSpPr>
          <p:cNvPr id="3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35" name="TextBox 24"/>
          <p:cNvSpPr txBox="1">
            <a:spLocks noChangeArrowheads="1"/>
          </p:cNvSpPr>
          <p:nvPr/>
        </p:nvSpPr>
        <p:spPr bwMode="auto">
          <a:xfrm>
            <a:off x="281050" y="839850"/>
            <a:ext cx="8180388" cy="646331"/>
          </a:xfrm>
          <a:prstGeom prst="rect">
            <a:avLst/>
          </a:prstGeom>
          <a:noFill/>
          <a:ln w="9525">
            <a:noFill/>
            <a:miter lim="800000"/>
            <a:headEnd/>
            <a:tailEnd/>
          </a:ln>
        </p:spPr>
        <p:txBody>
          <a:bodyPr>
            <a:spAutoFit/>
          </a:bodyPr>
          <a:lstStyle/>
          <a:p>
            <a:pPr defTabSz="457200"/>
            <a:r>
              <a:rPr lang="en-US" sz="1800" dirty="0" smtClean="0">
                <a:solidFill>
                  <a:prstClr val="black"/>
                </a:solidFill>
                <a:latin typeface="+mn-lt"/>
                <a:ea typeface="ＭＳ Ｐゴシック" pitchFamily="34" charset="-128"/>
              </a:rPr>
              <a:t>Local Search Agency should design and implement Test and Learn Agenda for Landing Pages and Ad Copy:</a:t>
            </a:r>
          </a:p>
        </p:txBody>
      </p:sp>
      <p:sp>
        <p:nvSpPr>
          <p:cNvPr id="30" name="Chevron 29"/>
          <p:cNvSpPr/>
          <p:nvPr/>
        </p:nvSpPr>
        <p:spPr bwMode="gray">
          <a:xfrm>
            <a:off x="7848600" y="69276"/>
            <a:ext cx="12524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Optimization</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Key Success Metrics as Benchmarks for Regional Performance</a:t>
            </a:r>
            <a:endParaRPr lang="en-US" dirty="0"/>
          </a:p>
        </p:txBody>
      </p:sp>
      <p:sp>
        <p:nvSpPr>
          <p:cNvPr id="5" name="AutoShape 40"/>
          <p:cNvSpPr>
            <a:spLocks noChangeArrowheads="1"/>
          </p:cNvSpPr>
          <p:nvPr/>
        </p:nvSpPr>
        <p:spPr bwMode="auto">
          <a:xfrm>
            <a:off x="1828800" y="1628617"/>
            <a:ext cx="3371850" cy="860425"/>
          </a:xfrm>
          <a:prstGeom prst="roundRect">
            <a:avLst>
              <a:gd name="adj" fmla="val 4481"/>
            </a:avLst>
          </a:prstGeom>
          <a:noFill/>
          <a:ln w="9525" algn="ctr">
            <a:noFill/>
            <a:round/>
            <a:headEnd/>
            <a:tailEnd/>
          </a:ln>
        </p:spPr>
        <p:txBody>
          <a:bodyPr lIns="45720" tIns="91440" rIns="45720" bIns="91440" anchor="ctr"/>
          <a:lstStyle/>
          <a:p>
            <a:pPr marL="117475" indent="-117475" defTabSz="457200">
              <a:spcBef>
                <a:spcPct val="25000"/>
              </a:spcBef>
              <a:buClr>
                <a:srgbClr val="1F497D"/>
              </a:buClr>
              <a:buFont typeface="Arial" pitchFamily="34" charset="0"/>
              <a:buChar char="•"/>
            </a:pPr>
            <a:endParaRPr lang="en-US" sz="1000" smtClean="0">
              <a:latin typeface="+mn-lt"/>
              <a:ea typeface="ＭＳ Ｐゴシック" pitchFamily="34" charset="-128"/>
            </a:endParaRPr>
          </a:p>
        </p:txBody>
      </p:sp>
      <p:sp>
        <p:nvSpPr>
          <p:cNvPr id="6" name="Line 23"/>
          <p:cNvSpPr>
            <a:spLocks noChangeShapeType="1"/>
          </p:cNvSpPr>
          <p:nvPr/>
        </p:nvSpPr>
        <p:spPr bwMode="auto">
          <a:xfrm>
            <a:off x="1752600" y="5257800"/>
            <a:ext cx="6934200" cy="0"/>
          </a:xfrm>
          <a:prstGeom prst="line">
            <a:avLst/>
          </a:prstGeom>
          <a:noFill/>
          <a:ln w="12700">
            <a:solidFill>
              <a:schemeClr val="bg1">
                <a:lumMod val="75000"/>
              </a:schemeClr>
            </a:solidFill>
            <a:round/>
            <a:headEnd/>
            <a:tailEnd/>
          </a:ln>
        </p:spPr>
        <p:txBody>
          <a:bodyPr/>
          <a:lstStyle/>
          <a:p>
            <a:pPr defTabSz="457200">
              <a:defRPr/>
            </a:pPr>
            <a:endParaRPr lang="en-US" sz="1800" dirty="0">
              <a:solidFill>
                <a:prstClr val="black"/>
              </a:solidFill>
              <a:latin typeface="+mn-lt"/>
              <a:ea typeface="ＭＳ Ｐゴシック" charset="-128"/>
            </a:endParaRPr>
          </a:p>
        </p:txBody>
      </p:sp>
      <p:sp>
        <p:nvSpPr>
          <p:cNvPr id="7" name="AutoShape 26"/>
          <p:cNvSpPr>
            <a:spLocks noChangeArrowheads="1"/>
          </p:cNvSpPr>
          <p:nvPr/>
        </p:nvSpPr>
        <p:spPr bwMode="auto">
          <a:xfrm>
            <a:off x="1828800" y="3538379"/>
            <a:ext cx="3371850" cy="838200"/>
          </a:xfrm>
          <a:prstGeom prst="roundRect">
            <a:avLst>
              <a:gd name="adj" fmla="val 4611"/>
            </a:avLst>
          </a:prstGeom>
          <a:noFill/>
          <a:ln w="9525" algn="ctr">
            <a:noFill/>
            <a:round/>
            <a:headEnd/>
            <a:tailEnd/>
          </a:ln>
        </p:spPr>
        <p:txBody>
          <a:bodyPr lIns="45720" tIns="91440" rIns="45720" bIns="91440" anchor="ctr"/>
          <a:lstStyle/>
          <a:p>
            <a:pPr marL="117475" indent="-117475" defTabSz="457200">
              <a:spcBef>
                <a:spcPct val="25000"/>
              </a:spcBef>
              <a:buClr>
                <a:srgbClr val="1F497D"/>
              </a:buClr>
              <a:buFont typeface="Arial" pitchFamily="34" charset="0"/>
              <a:buChar char="•"/>
            </a:pPr>
            <a:endParaRPr lang="en-US" sz="1000" smtClean="0">
              <a:latin typeface="+mn-lt"/>
              <a:ea typeface="ＭＳ Ｐゴシック" pitchFamily="34" charset="-128"/>
            </a:endParaRPr>
          </a:p>
        </p:txBody>
      </p:sp>
      <p:sp>
        <p:nvSpPr>
          <p:cNvPr id="8" name="AutoShape 40"/>
          <p:cNvSpPr>
            <a:spLocks noChangeArrowheads="1"/>
          </p:cNvSpPr>
          <p:nvPr/>
        </p:nvSpPr>
        <p:spPr bwMode="auto">
          <a:xfrm>
            <a:off x="1600200" y="2819400"/>
            <a:ext cx="3352800" cy="2408238"/>
          </a:xfrm>
          <a:prstGeom prst="roundRect">
            <a:avLst>
              <a:gd name="adj" fmla="val 4481"/>
            </a:avLst>
          </a:prstGeom>
          <a:noFill/>
          <a:ln w="9525" algn="ctr">
            <a:noFill/>
            <a:round/>
            <a:headEnd/>
            <a:tailEnd/>
          </a:ln>
        </p:spPr>
        <p:txBody>
          <a:bodyPr lIns="45720" tIns="91440" rIns="45720" bIns="91440"/>
          <a:lstStyle/>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Click through rate</a:t>
            </a:r>
          </a:p>
          <a:p>
            <a:pPr marL="574675" lvl="1"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Total clicks divided by the total amount of impressions</a:t>
            </a:r>
          </a:p>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Bounce rate</a:t>
            </a:r>
          </a:p>
          <a:p>
            <a:pPr marL="574675" lvl="1"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 of visits in which the user exits site from a landing page divided by the total # of site visits</a:t>
            </a:r>
          </a:p>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Time on Site</a:t>
            </a:r>
          </a:p>
          <a:p>
            <a:pPr marL="574675" lvl="1"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Average amount of time visitors spend on the site</a:t>
            </a:r>
          </a:p>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Pages per visit</a:t>
            </a:r>
          </a:p>
          <a:p>
            <a:pPr marL="574675" lvl="1" indent="-91440" defTabSz="457200">
              <a:spcBef>
                <a:spcPct val="25000"/>
              </a:spcBef>
              <a:buClr>
                <a:srgbClr val="1F497D"/>
              </a:buClr>
              <a:buFont typeface="Arial" pitchFamily="34" charset="0"/>
              <a:buChar char="•"/>
            </a:pPr>
            <a:r>
              <a:rPr lang="en-US" sz="1000" dirty="0" smtClean="0">
                <a:latin typeface="+mn-lt"/>
              </a:rPr>
              <a:t>Amount of pages a user navigates to per visit</a:t>
            </a:r>
          </a:p>
          <a:p>
            <a:pPr marL="117475" indent="-117475" defTabSz="457200">
              <a:spcBef>
                <a:spcPct val="25000"/>
              </a:spcBef>
              <a:buClr>
                <a:srgbClr val="1F497D"/>
              </a:buClr>
              <a:buFont typeface="Arial" pitchFamily="34" charset="0"/>
              <a:buChar char="•"/>
            </a:pPr>
            <a:r>
              <a:rPr lang="en-US" sz="1000" dirty="0" smtClean="0">
                <a:latin typeface="+mn-lt"/>
                <a:ea typeface="ＭＳ Ｐゴシック" pitchFamily="34" charset="-128"/>
              </a:rPr>
              <a:t>Engagement rate: Conversion to  buy now/where to buy, Club Olay sign up or Olay For You </a:t>
            </a:r>
          </a:p>
        </p:txBody>
      </p:sp>
      <p:sp>
        <p:nvSpPr>
          <p:cNvPr id="9" name="AutoShape 40"/>
          <p:cNvSpPr>
            <a:spLocks noChangeArrowheads="1"/>
          </p:cNvSpPr>
          <p:nvPr/>
        </p:nvSpPr>
        <p:spPr bwMode="auto">
          <a:xfrm>
            <a:off x="5181600" y="1628617"/>
            <a:ext cx="3657600" cy="858837"/>
          </a:xfrm>
          <a:prstGeom prst="roundRect">
            <a:avLst>
              <a:gd name="adj" fmla="val 4481"/>
            </a:avLst>
          </a:prstGeom>
          <a:noFill/>
          <a:ln w="9525" algn="ctr">
            <a:noFill/>
            <a:round/>
            <a:headEnd/>
            <a:tailEnd/>
          </a:ln>
        </p:spPr>
        <p:txBody>
          <a:bodyPr lIns="45720" tIns="91440" rIns="45720" bIns="91440" anchor="ctr"/>
          <a:lstStyle/>
          <a:p>
            <a:pPr marL="117475" indent="-117475" defTabSz="457200">
              <a:spcBef>
                <a:spcPct val="25000"/>
              </a:spcBef>
              <a:buClr>
                <a:srgbClr val="1F497D"/>
              </a:buClr>
              <a:buFont typeface="Arial" pitchFamily="34" charset="0"/>
              <a:buChar char="•"/>
            </a:pPr>
            <a:endParaRPr lang="en-US" sz="1000" smtClean="0">
              <a:latin typeface="+mn-lt"/>
              <a:ea typeface="ＭＳ Ｐゴシック" pitchFamily="34" charset="-128"/>
            </a:endParaRPr>
          </a:p>
        </p:txBody>
      </p:sp>
      <p:sp>
        <p:nvSpPr>
          <p:cNvPr id="11" name="AutoShape 40"/>
          <p:cNvSpPr>
            <a:spLocks noChangeArrowheads="1"/>
          </p:cNvSpPr>
          <p:nvPr/>
        </p:nvSpPr>
        <p:spPr bwMode="auto">
          <a:xfrm>
            <a:off x="5029200" y="2847975"/>
            <a:ext cx="3886200" cy="885825"/>
          </a:xfrm>
          <a:prstGeom prst="roundRect">
            <a:avLst>
              <a:gd name="adj" fmla="val 4481"/>
            </a:avLst>
          </a:prstGeom>
          <a:noFill/>
          <a:ln w="9525" algn="ctr">
            <a:noFill/>
            <a:round/>
            <a:headEnd/>
            <a:tailEnd/>
          </a:ln>
        </p:spPr>
        <p:txBody>
          <a:bodyPr lIns="45720" tIns="91440" rIns="45720" bIns="91440"/>
          <a:lstStyle/>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CTR benchmarks are typically set between 1-3% on the Search Network and between .02-.1% on the Content Network </a:t>
            </a:r>
          </a:p>
          <a:p>
            <a:pPr marL="117475" indent="-91440" defTabSz="457200">
              <a:spcBef>
                <a:spcPct val="25000"/>
              </a:spcBef>
              <a:buClr>
                <a:srgbClr val="1F497D"/>
              </a:buClr>
            </a:pPr>
            <a:endParaRPr lang="en-US" sz="1000" dirty="0" smtClean="0">
              <a:latin typeface="+mn-lt"/>
              <a:ea typeface="ＭＳ Ｐゴシック" pitchFamily="34" charset="-128"/>
            </a:endParaRPr>
          </a:p>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Average bounce rate for US paid search:  29.41%</a:t>
            </a:r>
          </a:p>
          <a:p>
            <a:pPr marL="117475" indent="-91440" defTabSz="457200">
              <a:spcBef>
                <a:spcPct val="25000"/>
              </a:spcBef>
              <a:buClr>
                <a:srgbClr val="1F497D"/>
              </a:buClr>
              <a:buFont typeface="Arial" pitchFamily="34" charset="0"/>
              <a:buChar char="•"/>
            </a:pPr>
            <a:endParaRPr lang="en-US" sz="1000" dirty="0" smtClean="0">
              <a:latin typeface="+mn-lt"/>
              <a:ea typeface="ＭＳ Ｐゴシック" pitchFamily="34" charset="-128"/>
            </a:endParaRPr>
          </a:p>
          <a:p>
            <a:pPr marL="117475" indent="-91440" defTabSz="457200">
              <a:spcBef>
                <a:spcPct val="25000"/>
              </a:spcBef>
              <a:buClr>
                <a:srgbClr val="1F497D"/>
              </a:buClr>
            </a:pPr>
            <a:endParaRPr lang="en-US" sz="1000" dirty="0" smtClean="0">
              <a:latin typeface="+mn-lt"/>
              <a:ea typeface="ＭＳ Ｐゴシック" pitchFamily="34" charset="-128"/>
            </a:endParaRPr>
          </a:p>
          <a:p>
            <a:pPr marL="117475" indent="-91440" defTabSz="457200">
              <a:spcBef>
                <a:spcPct val="25000"/>
              </a:spcBef>
              <a:buClr>
                <a:srgbClr val="1F497D"/>
              </a:buClr>
              <a:buFont typeface="Arial" pitchFamily="34" charset="0"/>
              <a:buChar char="•"/>
            </a:pPr>
            <a:r>
              <a:rPr lang="en-US" sz="1000" dirty="0" smtClean="0">
                <a:latin typeface="+mn-lt"/>
              </a:rPr>
              <a:t>Time on Site translates to how engaging users find the site content; average benchmarks set between 1:30 – 2 minutes</a:t>
            </a:r>
          </a:p>
          <a:p>
            <a:pPr marL="117475" indent="-91440" defTabSz="457200">
              <a:spcBef>
                <a:spcPct val="25000"/>
              </a:spcBef>
              <a:buClr>
                <a:srgbClr val="1F497D"/>
              </a:buClr>
              <a:buFont typeface="Arial" pitchFamily="34" charset="0"/>
              <a:buChar char="•"/>
            </a:pPr>
            <a:r>
              <a:rPr lang="en-US" sz="1000" dirty="0" smtClean="0">
                <a:latin typeface="+mn-lt"/>
              </a:rPr>
              <a:t>Pages per visit indicates how much a user navigates through the site; average benchmark for pages per visit is 3.5</a:t>
            </a:r>
          </a:p>
          <a:p>
            <a:pPr marL="117475" indent="-91440" defTabSz="457200">
              <a:spcBef>
                <a:spcPct val="25000"/>
              </a:spcBef>
              <a:buClr>
                <a:srgbClr val="1F497D"/>
              </a:buClr>
              <a:buFont typeface="Arial" pitchFamily="34" charset="0"/>
              <a:buChar char="•"/>
            </a:pPr>
            <a:r>
              <a:rPr lang="en-US" sz="1000" dirty="0" smtClean="0">
                <a:solidFill>
                  <a:schemeClr val="tx1"/>
                </a:solidFill>
                <a:latin typeface="+mn-lt"/>
                <a:ea typeface="ＭＳ Ｐゴシック" pitchFamily="34" charset="-128"/>
              </a:rPr>
              <a:t>Set up benchmarks based on regional site and conversion activities </a:t>
            </a:r>
          </a:p>
        </p:txBody>
      </p:sp>
      <p:sp>
        <p:nvSpPr>
          <p:cNvPr id="12" name="Rectangle 80"/>
          <p:cNvSpPr>
            <a:spLocks noChangeArrowheads="1"/>
          </p:cNvSpPr>
          <p:nvPr/>
        </p:nvSpPr>
        <p:spPr bwMode="auto">
          <a:xfrm>
            <a:off x="1676400" y="1572161"/>
            <a:ext cx="3200400" cy="1323439"/>
          </a:xfrm>
          <a:prstGeom prst="rect">
            <a:avLst/>
          </a:prstGeom>
          <a:noFill/>
          <a:ln w="9525">
            <a:noFill/>
            <a:miter lim="800000"/>
            <a:headEnd/>
            <a:tailEnd/>
          </a:ln>
        </p:spPr>
        <p:txBody>
          <a:bodyPr wrap="square">
            <a:spAutoFit/>
          </a:bodyPr>
          <a:lstStyle/>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Traffic to site by paid vs. organic or by keyword</a:t>
            </a:r>
          </a:p>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Share of Shelf</a:t>
            </a:r>
          </a:p>
          <a:p>
            <a:pPr marL="574675" lvl="1" indent="-91440" defTabSz="457200">
              <a:spcBef>
                <a:spcPct val="25000"/>
              </a:spcBef>
              <a:buClr>
                <a:srgbClr val="1F497D"/>
              </a:buClr>
              <a:buFont typeface="Arial" pitchFamily="34" charset="0"/>
              <a:buChar char="•"/>
            </a:pPr>
            <a:r>
              <a:rPr lang="en-US" sz="1000" dirty="0" smtClean="0">
                <a:latin typeface="+mn-lt"/>
              </a:rPr>
              <a:t>% of key phrase searches where brand is present on results page 1 (Google)</a:t>
            </a:r>
            <a:endParaRPr lang="en-US" sz="1000" dirty="0" smtClean="0">
              <a:latin typeface="+mn-lt"/>
              <a:ea typeface="ＭＳ Ｐゴシック" pitchFamily="34" charset="-128"/>
            </a:endParaRPr>
          </a:p>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Share of Clicks</a:t>
            </a:r>
          </a:p>
          <a:p>
            <a:pPr marL="574675" lvl="1" indent="-91440" defTabSz="457200">
              <a:spcBef>
                <a:spcPct val="25000"/>
              </a:spcBef>
              <a:buClr>
                <a:srgbClr val="1F497D"/>
              </a:buClr>
              <a:buFont typeface="Arial" pitchFamily="34" charset="0"/>
              <a:buChar char="•"/>
            </a:pPr>
            <a:r>
              <a:rPr lang="en-US" sz="1000" dirty="0" smtClean="0">
                <a:latin typeface="Calibri"/>
              </a:rPr>
              <a:t>% of search result clicks to brand content (</a:t>
            </a:r>
            <a:r>
              <a:rPr lang="en-US" sz="1000" dirty="0" err="1" smtClean="0">
                <a:latin typeface="Calibri"/>
              </a:rPr>
              <a:t>comScore</a:t>
            </a:r>
            <a:r>
              <a:rPr lang="en-US" sz="1000" dirty="0" smtClean="0">
                <a:latin typeface="Calibri"/>
              </a:rPr>
              <a:t>)</a:t>
            </a:r>
          </a:p>
        </p:txBody>
      </p:sp>
      <p:sp>
        <p:nvSpPr>
          <p:cNvPr id="14" name="Rectangle 22"/>
          <p:cNvSpPr>
            <a:spLocks noChangeArrowheads="1"/>
          </p:cNvSpPr>
          <p:nvPr/>
        </p:nvSpPr>
        <p:spPr bwMode="auto">
          <a:xfrm>
            <a:off x="5029200" y="1597561"/>
            <a:ext cx="3657600" cy="1169551"/>
          </a:xfrm>
          <a:prstGeom prst="rect">
            <a:avLst/>
          </a:prstGeom>
          <a:noFill/>
          <a:ln w="9525">
            <a:noFill/>
            <a:miter lim="800000"/>
            <a:headEnd/>
            <a:tailEnd/>
          </a:ln>
        </p:spPr>
        <p:txBody>
          <a:bodyPr wrap="square">
            <a:spAutoFit/>
          </a:bodyPr>
          <a:lstStyle/>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Helps determine success of paid search campaign or rank keyword performance</a:t>
            </a:r>
          </a:p>
          <a:p>
            <a:pPr marL="117475" indent="-91440" defTabSz="457200">
              <a:spcBef>
                <a:spcPct val="25000"/>
              </a:spcBef>
              <a:buClr>
                <a:srgbClr val="1F497D"/>
              </a:buClr>
              <a:buFont typeface="Arial" pitchFamily="34" charset="0"/>
              <a:buChar char="•"/>
            </a:pPr>
            <a:r>
              <a:rPr lang="en-US" sz="1000" dirty="0" smtClean="0">
                <a:latin typeface="+mn-lt"/>
              </a:rPr>
              <a:t>NA Benchmark: 30-70%</a:t>
            </a:r>
          </a:p>
          <a:p>
            <a:pPr marL="117475" indent="-91440" defTabSz="457200">
              <a:spcBef>
                <a:spcPct val="25000"/>
              </a:spcBef>
              <a:buClr>
                <a:srgbClr val="1F497D"/>
              </a:buClr>
              <a:buFont typeface="Arial" pitchFamily="34" charset="0"/>
              <a:buChar char="•"/>
            </a:pPr>
            <a:endParaRPr lang="en-US" sz="1000" dirty="0" smtClean="0">
              <a:latin typeface="+mn-lt"/>
              <a:ea typeface="ＭＳ Ｐゴシック" pitchFamily="34" charset="-128"/>
            </a:endParaRPr>
          </a:p>
          <a:p>
            <a:pPr marL="117475" indent="-91440" defTabSz="457200">
              <a:spcBef>
                <a:spcPct val="25000"/>
              </a:spcBef>
              <a:buClr>
                <a:srgbClr val="1F497D"/>
              </a:buClr>
              <a:buFont typeface="Arial" pitchFamily="34" charset="0"/>
              <a:buChar char="•"/>
            </a:pPr>
            <a:r>
              <a:rPr lang="en-US" sz="1000" dirty="0" smtClean="0">
                <a:latin typeface="+mn-lt"/>
              </a:rPr>
              <a:t>NA Benchmark: 1-3%</a:t>
            </a:r>
          </a:p>
          <a:p>
            <a:pPr marL="117475" indent="-91440" defTabSz="457200">
              <a:spcBef>
                <a:spcPct val="25000"/>
              </a:spcBef>
              <a:buClr>
                <a:srgbClr val="1F497D"/>
              </a:buClr>
              <a:buFont typeface="Arial" pitchFamily="34" charset="0"/>
              <a:buChar char="•"/>
            </a:pPr>
            <a:endParaRPr lang="en-US" sz="1000" dirty="0" smtClean="0">
              <a:latin typeface="+mn-lt"/>
              <a:ea typeface="ＭＳ Ｐゴシック" pitchFamily="34" charset="-128"/>
            </a:endParaRPr>
          </a:p>
        </p:txBody>
      </p:sp>
      <p:sp>
        <p:nvSpPr>
          <p:cNvPr id="17" name="Rectangle 16"/>
          <p:cNvSpPr/>
          <p:nvPr/>
        </p:nvSpPr>
        <p:spPr>
          <a:xfrm>
            <a:off x="228600" y="1607979"/>
            <a:ext cx="1371600" cy="858306"/>
          </a:xfrm>
          <a:prstGeom prst="rect">
            <a:avLst/>
          </a:prstGeom>
          <a:gradFill>
            <a:gsLst>
              <a:gs pos="0">
                <a:schemeClr val="tx1"/>
              </a:gs>
              <a:gs pos="68000">
                <a:srgbClr val="595959"/>
              </a:gs>
              <a:gs pos="100000">
                <a:schemeClr val="tx1"/>
              </a:gs>
            </a:gsLst>
            <a:lin ang="5400000" scaled="0"/>
          </a:gradFill>
          <a:ln w="9525">
            <a:noFill/>
            <a:miter lim="800000"/>
            <a:headEnd/>
            <a:tailEnd/>
          </a:ln>
          <a:effectLst>
            <a:outerShdw dist="23000" dir="5400000" rotWithShape="0">
              <a:srgbClr val="808080">
                <a:alpha val="34999"/>
              </a:srgbClr>
            </a:outerShdw>
          </a:effectLst>
        </p:spPr>
        <p:txBody>
          <a:bodyPr anchor="ctr"/>
          <a:lstStyle/>
          <a:p>
            <a:pPr algn="ctr" defTabSz="457200">
              <a:buClr>
                <a:srgbClr val="1F497D"/>
              </a:buClr>
              <a:defRPr/>
            </a:pPr>
            <a:r>
              <a:rPr lang="en-US" b="1" dirty="0" smtClean="0">
                <a:solidFill>
                  <a:srgbClr val="FFFFFF"/>
                </a:solidFill>
                <a:latin typeface="+mn-lt"/>
                <a:ea typeface="ＭＳ Ｐゴシック" charset="-128"/>
              </a:rPr>
              <a:t>Volume and Reach</a:t>
            </a:r>
            <a:endParaRPr lang="en-US" b="1" dirty="0">
              <a:solidFill>
                <a:srgbClr val="FFFFFF"/>
              </a:solidFill>
              <a:latin typeface="+mn-lt"/>
              <a:ea typeface="ＭＳ Ｐゴシック" charset="-128"/>
            </a:endParaRPr>
          </a:p>
        </p:txBody>
      </p:sp>
      <p:sp>
        <p:nvSpPr>
          <p:cNvPr id="18" name="Rectangle 17"/>
          <p:cNvSpPr/>
          <p:nvPr/>
        </p:nvSpPr>
        <p:spPr>
          <a:xfrm>
            <a:off x="228600" y="2989421"/>
            <a:ext cx="1371600" cy="838200"/>
          </a:xfrm>
          <a:prstGeom prst="rect">
            <a:avLst/>
          </a:prstGeom>
          <a:gradFill>
            <a:gsLst>
              <a:gs pos="0">
                <a:schemeClr val="tx1"/>
              </a:gs>
              <a:gs pos="68000">
                <a:srgbClr val="595959"/>
              </a:gs>
              <a:gs pos="100000">
                <a:schemeClr val="tx1"/>
              </a:gs>
            </a:gsLst>
            <a:lin ang="5400000" scaled="0"/>
          </a:gradFill>
          <a:ln w="9525">
            <a:noFill/>
            <a:miter lim="800000"/>
            <a:headEnd/>
            <a:tailEnd/>
          </a:ln>
          <a:effectLst>
            <a:outerShdw dist="23000" dir="5400000" rotWithShape="0">
              <a:srgbClr val="808080">
                <a:alpha val="34999"/>
              </a:srgbClr>
            </a:outerShdw>
          </a:effectLst>
        </p:spPr>
        <p:txBody>
          <a:bodyPr anchor="ctr"/>
          <a:lstStyle/>
          <a:p>
            <a:pPr algn="ctr" defTabSz="457200">
              <a:buClr>
                <a:srgbClr val="1F497D"/>
              </a:buClr>
              <a:defRPr/>
            </a:pPr>
            <a:r>
              <a:rPr lang="en-US" b="1" dirty="0" smtClean="0">
                <a:solidFill>
                  <a:srgbClr val="FFFFFF"/>
                </a:solidFill>
                <a:latin typeface="+mn-lt"/>
                <a:ea typeface="ＭＳ Ｐゴシック" charset="-128"/>
              </a:rPr>
              <a:t>Quality and Conversion</a:t>
            </a:r>
            <a:endParaRPr lang="en-US" b="1" dirty="0">
              <a:solidFill>
                <a:srgbClr val="FFFFFF"/>
              </a:solidFill>
              <a:latin typeface="+mn-lt"/>
              <a:ea typeface="ＭＳ Ｐゴシック" charset="-128"/>
            </a:endParaRPr>
          </a:p>
        </p:txBody>
      </p:sp>
      <p:sp>
        <p:nvSpPr>
          <p:cNvPr id="21" name="TextBox 24"/>
          <p:cNvSpPr txBox="1">
            <a:spLocks noChangeArrowheads="1"/>
          </p:cNvSpPr>
          <p:nvPr/>
        </p:nvSpPr>
        <p:spPr bwMode="auto">
          <a:xfrm>
            <a:off x="457200" y="863600"/>
            <a:ext cx="8180388" cy="338554"/>
          </a:xfrm>
          <a:prstGeom prst="rect">
            <a:avLst/>
          </a:prstGeom>
          <a:noFill/>
          <a:ln w="9525">
            <a:noFill/>
            <a:miter lim="800000"/>
            <a:headEnd/>
            <a:tailEnd/>
          </a:ln>
        </p:spPr>
        <p:txBody>
          <a:bodyPr>
            <a:spAutoFit/>
          </a:bodyPr>
          <a:lstStyle/>
          <a:p>
            <a:pPr defTabSz="457200"/>
            <a:r>
              <a:rPr lang="en-US" sz="1600" dirty="0" smtClean="0">
                <a:solidFill>
                  <a:prstClr val="black"/>
                </a:solidFill>
                <a:latin typeface="+mn-lt"/>
                <a:ea typeface="ＭＳ Ｐゴシック" pitchFamily="34" charset="-128"/>
              </a:rPr>
              <a:t>Establish engagement benchmarks by tracking priority metrics over time </a:t>
            </a:r>
          </a:p>
        </p:txBody>
      </p:sp>
      <p:cxnSp>
        <p:nvCxnSpPr>
          <p:cNvPr id="24" name="Straight Connector 23"/>
          <p:cNvCxnSpPr/>
          <p:nvPr/>
        </p:nvCxnSpPr>
        <p:spPr>
          <a:xfrm rot="16200000" flipH="1">
            <a:off x="2512139" y="3731341"/>
            <a:ext cx="5029360" cy="4762"/>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334000" y="6172200"/>
            <a:ext cx="3276600" cy="246221"/>
          </a:xfrm>
          <a:prstGeom prst="rect">
            <a:avLst/>
          </a:prstGeom>
          <a:noFill/>
        </p:spPr>
        <p:txBody>
          <a:bodyPr wrap="square" rtlCol="0">
            <a:spAutoFit/>
          </a:bodyPr>
          <a:lstStyle/>
          <a:p>
            <a:r>
              <a:rPr lang="en-US" sz="1000" dirty="0" smtClean="0">
                <a:latin typeface="+mn-lt"/>
              </a:rPr>
              <a:t>* Benchmarks based on US site activity</a:t>
            </a:r>
          </a:p>
        </p:txBody>
      </p:sp>
      <p:sp>
        <p:nvSpPr>
          <p:cNvPr id="35" name="Line 23"/>
          <p:cNvSpPr>
            <a:spLocks noChangeShapeType="1"/>
          </p:cNvSpPr>
          <p:nvPr/>
        </p:nvSpPr>
        <p:spPr bwMode="auto">
          <a:xfrm>
            <a:off x="1752600" y="2895600"/>
            <a:ext cx="6934200" cy="0"/>
          </a:xfrm>
          <a:prstGeom prst="line">
            <a:avLst/>
          </a:prstGeom>
          <a:noFill/>
          <a:ln w="12700">
            <a:solidFill>
              <a:schemeClr val="bg1">
                <a:lumMod val="75000"/>
              </a:schemeClr>
            </a:solidFill>
            <a:round/>
            <a:headEnd/>
            <a:tailEnd/>
          </a:ln>
        </p:spPr>
        <p:txBody>
          <a:bodyPr/>
          <a:lstStyle/>
          <a:p>
            <a:pPr defTabSz="457200">
              <a:defRPr/>
            </a:pPr>
            <a:endParaRPr lang="en-US" sz="1800" dirty="0">
              <a:solidFill>
                <a:prstClr val="black"/>
              </a:solidFill>
              <a:latin typeface="+mn-lt"/>
              <a:ea typeface="ＭＳ Ｐゴシック" charset="-128"/>
            </a:endParaRPr>
          </a:p>
        </p:txBody>
      </p:sp>
      <p:sp>
        <p:nvSpPr>
          <p:cNvPr id="36" name="Rectangle 80"/>
          <p:cNvSpPr>
            <a:spLocks noChangeArrowheads="1"/>
          </p:cNvSpPr>
          <p:nvPr/>
        </p:nvSpPr>
        <p:spPr bwMode="auto">
          <a:xfrm>
            <a:off x="1676400" y="5308937"/>
            <a:ext cx="3435350" cy="1015663"/>
          </a:xfrm>
          <a:prstGeom prst="rect">
            <a:avLst/>
          </a:prstGeom>
          <a:noFill/>
          <a:ln w="9525">
            <a:noFill/>
            <a:miter lim="800000"/>
            <a:headEnd/>
            <a:tailEnd/>
          </a:ln>
        </p:spPr>
        <p:txBody>
          <a:bodyPr wrap="square">
            <a:spAutoFit/>
          </a:bodyPr>
          <a:lstStyle/>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Cost per click</a:t>
            </a:r>
          </a:p>
          <a:p>
            <a:pPr marL="574675" lvl="1"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Total cost divided by total clicks</a:t>
            </a:r>
          </a:p>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Cost per conversion</a:t>
            </a:r>
          </a:p>
          <a:p>
            <a:pPr marL="574675" lvl="1"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Total cost divided by conversions</a:t>
            </a:r>
          </a:p>
          <a:p>
            <a:pPr marL="574675" lvl="1" indent="-117475" defTabSz="457200">
              <a:spcBef>
                <a:spcPct val="25000"/>
              </a:spcBef>
              <a:buClr>
                <a:srgbClr val="1F497D"/>
              </a:buClr>
              <a:buFont typeface="Arial" pitchFamily="34" charset="0"/>
              <a:buChar char="•"/>
            </a:pPr>
            <a:endParaRPr lang="en-US" sz="1000" dirty="0" smtClean="0">
              <a:latin typeface="+mn-lt"/>
              <a:ea typeface="ＭＳ Ｐゴシック" pitchFamily="34" charset="-128"/>
            </a:endParaRPr>
          </a:p>
        </p:txBody>
      </p:sp>
      <p:sp>
        <p:nvSpPr>
          <p:cNvPr id="37" name="Rectangle 22"/>
          <p:cNvSpPr>
            <a:spLocks noChangeArrowheads="1"/>
          </p:cNvSpPr>
          <p:nvPr/>
        </p:nvSpPr>
        <p:spPr bwMode="auto">
          <a:xfrm>
            <a:off x="5208588" y="5308937"/>
            <a:ext cx="3282950" cy="400110"/>
          </a:xfrm>
          <a:prstGeom prst="rect">
            <a:avLst/>
          </a:prstGeom>
          <a:noFill/>
          <a:ln w="9525">
            <a:noFill/>
            <a:miter lim="800000"/>
            <a:headEnd/>
            <a:tailEnd/>
          </a:ln>
        </p:spPr>
        <p:txBody>
          <a:bodyPr>
            <a:spAutoFit/>
          </a:bodyPr>
          <a:lstStyle/>
          <a:p>
            <a:pPr marL="117475" indent="-91440" defTabSz="457200">
              <a:spcBef>
                <a:spcPct val="25000"/>
              </a:spcBef>
              <a:buClr>
                <a:srgbClr val="1F497D"/>
              </a:buClr>
              <a:buFont typeface="Arial" pitchFamily="34" charset="0"/>
              <a:buChar char="•"/>
            </a:pPr>
            <a:r>
              <a:rPr lang="en-US" sz="1000" dirty="0" smtClean="0">
                <a:latin typeface="+mn-lt"/>
                <a:ea typeface="ＭＳ Ｐゴシック" pitchFamily="34" charset="-128"/>
              </a:rPr>
              <a:t>CPC can be calculated by keyword, ad group and/or account level to gauge efficacy</a:t>
            </a:r>
          </a:p>
        </p:txBody>
      </p:sp>
      <p:sp>
        <p:nvSpPr>
          <p:cNvPr id="38" name="Rectangle 37"/>
          <p:cNvSpPr/>
          <p:nvPr/>
        </p:nvSpPr>
        <p:spPr>
          <a:xfrm>
            <a:off x="228600" y="5257800"/>
            <a:ext cx="1371600" cy="858306"/>
          </a:xfrm>
          <a:prstGeom prst="rect">
            <a:avLst/>
          </a:prstGeom>
          <a:gradFill>
            <a:gsLst>
              <a:gs pos="0">
                <a:schemeClr val="tx1"/>
              </a:gs>
              <a:gs pos="68000">
                <a:srgbClr val="595959"/>
              </a:gs>
              <a:gs pos="100000">
                <a:schemeClr val="tx1"/>
              </a:gs>
            </a:gsLst>
            <a:lin ang="5400000" scaled="0"/>
          </a:gradFill>
          <a:ln w="9525">
            <a:noFill/>
            <a:miter lim="800000"/>
            <a:headEnd/>
            <a:tailEnd/>
          </a:ln>
          <a:effectLst>
            <a:outerShdw dist="23000" dir="5400000" rotWithShape="0">
              <a:srgbClr val="808080">
                <a:alpha val="34999"/>
              </a:srgbClr>
            </a:outerShdw>
          </a:effectLst>
        </p:spPr>
        <p:txBody>
          <a:bodyPr anchor="ctr"/>
          <a:lstStyle/>
          <a:p>
            <a:pPr algn="ctr" defTabSz="457200">
              <a:buClr>
                <a:srgbClr val="1F497D"/>
              </a:buClr>
              <a:defRPr/>
            </a:pPr>
            <a:r>
              <a:rPr lang="en-US" b="1" dirty="0" smtClean="0">
                <a:solidFill>
                  <a:srgbClr val="FFFFFF"/>
                </a:solidFill>
                <a:latin typeface="+mn-lt"/>
                <a:ea typeface="ＭＳ Ｐゴシック" charset="-128"/>
              </a:rPr>
              <a:t>Value</a:t>
            </a:r>
            <a:endParaRPr lang="en-US" b="1" dirty="0">
              <a:solidFill>
                <a:srgbClr val="FFFFFF"/>
              </a:solidFill>
              <a:latin typeface="+mn-lt"/>
              <a:ea typeface="ＭＳ Ｐゴシック" charset="-128"/>
            </a:endParaRPr>
          </a:p>
        </p:txBody>
      </p:sp>
      <p:sp>
        <p:nvSpPr>
          <p:cNvPr id="25" name="Rounded Rectangle 24"/>
          <p:cNvSpPr/>
          <p:nvPr/>
        </p:nvSpPr>
        <p:spPr bwMode="auto">
          <a:xfrm>
            <a:off x="1864425" y="1231075"/>
            <a:ext cx="30480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600" b="1" dirty="0" smtClean="0">
                <a:solidFill>
                  <a:schemeClr val="tx1"/>
                </a:solidFill>
                <a:latin typeface="+mn-lt"/>
                <a:ea typeface="ＭＳ Ｐゴシック" charset="-128"/>
              </a:rPr>
              <a:t>Metrics</a:t>
            </a:r>
          </a:p>
        </p:txBody>
      </p:sp>
      <p:sp>
        <p:nvSpPr>
          <p:cNvPr id="26" name="Rounded Rectangle 25"/>
          <p:cNvSpPr/>
          <p:nvPr/>
        </p:nvSpPr>
        <p:spPr bwMode="auto">
          <a:xfrm>
            <a:off x="5374575" y="1242950"/>
            <a:ext cx="30480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600" b="1" dirty="0" smtClean="0">
                <a:solidFill>
                  <a:schemeClr val="tx1"/>
                </a:solidFill>
                <a:latin typeface="+mn-lt"/>
                <a:ea typeface="ＭＳ Ｐゴシック" charset="-128"/>
              </a:rPr>
              <a:t>Rationale/Method</a:t>
            </a:r>
          </a:p>
        </p:txBody>
      </p:sp>
      <p:sp>
        <p:nvSpPr>
          <p:cNvPr id="31"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27" name="Chevron 26"/>
          <p:cNvSpPr/>
          <p:nvPr/>
        </p:nvSpPr>
        <p:spPr bwMode="gray">
          <a:xfrm>
            <a:off x="7848600" y="69276"/>
            <a:ext cx="12524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Optimization</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bwMode="auto">
          <a:xfrm>
            <a:off x="1981200" y="990600"/>
            <a:ext cx="20574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800" b="1" dirty="0" smtClean="0">
                <a:solidFill>
                  <a:schemeClr val="tx1"/>
                </a:solidFill>
                <a:latin typeface="+mn-lt"/>
                <a:ea typeface="ＭＳ Ｐゴシック" charset="-128"/>
              </a:rPr>
              <a:t>Issue</a:t>
            </a:r>
          </a:p>
        </p:txBody>
      </p:sp>
      <p:sp>
        <p:nvSpPr>
          <p:cNvPr id="2" name="Title 1"/>
          <p:cNvSpPr>
            <a:spLocks noGrp="1"/>
          </p:cNvSpPr>
          <p:nvPr>
            <p:ph type="title"/>
          </p:nvPr>
        </p:nvSpPr>
        <p:spPr/>
        <p:txBody>
          <a:bodyPr/>
          <a:lstStyle/>
          <a:p>
            <a:r>
              <a:rPr lang="en-US" dirty="0" smtClean="0"/>
              <a:t>Common Issues and Proposed Solutions</a:t>
            </a:r>
            <a:endParaRPr lang="en-US" dirty="0"/>
          </a:p>
        </p:txBody>
      </p:sp>
      <p:sp>
        <p:nvSpPr>
          <p:cNvPr id="4" name="Rectangle 3"/>
          <p:cNvSpPr/>
          <p:nvPr/>
        </p:nvSpPr>
        <p:spPr>
          <a:xfrm>
            <a:off x="304800" y="1371600"/>
            <a:ext cx="1371600" cy="1447800"/>
          </a:xfrm>
          <a:prstGeom prst="rect">
            <a:avLst/>
          </a:prstGeom>
          <a:gradFill>
            <a:gsLst>
              <a:gs pos="0">
                <a:schemeClr val="tx1"/>
              </a:gs>
              <a:gs pos="68000">
                <a:srgbClr val="595959"/>
              </a:gs>
              <a:gs pos="100000">
                <a:schemeClr val="tx1"/>
              </a:gs>
            </a:gsLst>
            <a:lin ang="5400000" scaled="0"/>
          </a:gradFill>
          <a:ln w="9525">
            <a:noFill/>
            <a:miter lim="800000"/>
            <a:headEnd/>
            <a:tailEnd/>
          </a:ln>
          <a:effectLst>
            <a:outerShdw dist="23000" dir="5400000" rotWithShape="0">
              <a:srgbClr val="808080">
                <a:alpha val="34999"/>
              </a:srgbClr>
            </a:outerShdw>
          </a:effectLst>
        </p:spPr>
        <p:txBody>
          <a:bodyPr anchor="ctr"/>
          <a:lstStyle/>
          <a:p>
            <a:pPr algn="ctr" defTabSz="457200">
              <a:buClr>
                <a:srgbClr val="1F497D"/>
              </a:buClr>
              <a:defRPr/>
            </a:pPr>
            <a:r>
              <a:rPr lang="en-US" b="1" dirty="0" smtClean="0">
                <a:solidFill>
                  <a:srgbClr val="FFFFFF"/>
                </a:solidFill>
                <a:latin typeface="+mn-lt"/>
                <a:ea typeface="ＭＳ Ｐゴシック" charset="-128"/>
              </a:rPr>
              <a:t>Volume and Reach</a:t>
            </a:r>
            <a:endParaRPr lang="en-US" b="1" dirty="0">
              <a:solidFill>
                <a:srgbClr val="FFFFFF"/>
              </a:solidFill>
              <a:latin typeface="+mn-lt"/>
              <a:ea typeface="ＭＳ Ｐゴシック" charset="-128"/>
            </a:endParaRPr>
          </a:p>
        </p:txBody>
      </p:sp>
      <p:sp>
        <p:nvSpPr>
          <p:cNvPr id="5" name="Rectangle 4"/>
          <p:cNvSpPr/>
          <p:nvPr/>
        </p:nvSpPr>
        <p:spPr>
          <a:xfrm>
            <a:off x="304800" y="2989420"/>
            <a:ext cx="1371600" cy="1658779"/>
          </a:xfrm>
          <a:prstGeom prst="rect">
            <a:avLst/>
          </a:prstGeom>
          <a:gradFill>
            <a:gsLst>
              <a:gs pos="0">
                <a:schemeClr val="tx1"/>
              </a:gs>
              <a:gs pos="68000">
                <a:srgbClr val="595959"/>
              </a:gs>
              <a:gs pos="100000">
                <a:schemeClr val="tx1"/>
              </a:gs>
            </a:gsLst>
            <a:lin ang="5400000" scaled="0"/>
          </a:gradFill>
          <a:ln w="9525">
            <a:noFill/>
            <a:miter lim="800000"/>
            <a:headEnd/>
            <a:tailEnd/>
          </a:ln>
          <a:effectLst>
            <a:outerShdw dist="23000" dir="5400000" rotWithShape="0">
              <a:srgbClr val="808080">
                <a:alpha val="34999"/>
              </a:srgbClr>
            </a:outerShdw>
          </a:effectLst>
        </p:spPr>
        <p:txBody>
          <a:bodyPr anchor="ctr"/>
          <a:lstStyle/>
          <a:p>
            <a:pPr algn="ctr" defTabSz="457200">
              <a:buClr>
                <a:srgbClr val="1F497D"/>
              </a:buClr>
              <a:defRPr/>
            </a:pPr>
            <a:r>
              <a:rPr lang="en-US" b="1" dirty="0" smtClean="0">
                <a:solidFill>
                  <a:srgbClr val="FFFFFF"/>
                </a:solidFill>
                <a:latin typeface="+mn-lt"/>
                <a:ea typeface="ＭＳ Ｐゴシック" charset="-128"/>
              </a:rPr>
              <a:t>Quality and Conversion</a:t>
            </a:r>
            <a:endParaRPr lang="en-US" b="1" dirty="0">
              <a:solidFill>
                <a:srgbClr val="FFFFFF"/>
              </a:solidFill>
              <a:latin typeface="+mn-lt"/>
              <a:ea typeface="ＭＳ Ｐゴシック" charset="-128"/>
            </a:endParaRPr>
          </a:p>
        </p:txBody>
      </p:sp>
      <p:sp>
        <p:nvSpPr>
          <p:cNvPr id="6" name="Rectangle 5"/>
          <p:cNvSpPr/>
          <p:nvPr/>
        </p:nvSpPr>
        <p:spPr>
          <a:xfrm>
            <a:off x="304800" y="4851006"/>
            <a:ext cx="1371600" cy="1168793"/>
          </a:xfrm>
          <a:prstGeom prst="rect">
            <a:avLst/>
          </a:prstGeom>
          <a:gradFill>
            <a:gsLst>
              <a:gs pos="0">
                <a:schemeClr val="tx1"/>
              </a:gs>
              <a:gs pos="68000">
                <a:srgbClr val="595959"/>
              </a:gs>
              <a:gs pos="100000">
                <a:schemeClr val="tx1"/>
              </a:gs>
            </a:gsLst>
            <a:lin ang="5400000" scaled="0"/>
          </a:gradFill>
          <a:ln w="9525">
            <a:noFill/>
            <a:miter lim="800000"/>
            <a:headEnd/>
            <a:tailEnd/>
          </a:ln>
          <a:effectLst>
            <a:outerShdw dist="23000" dir="5400000" rotWithShape="0">
              <a:srgbClr val="808080">
                <a:alpha val="34999"/>
              </a:srgbClr>
            </a:outerShdw>
          </a:effectLst>
        </p:spPr>
        <p:txBody>
          <a:bodyPr anchor="ctr"/>
          <a:lstStyle/>
          <a:p>
            <a:pPr algn="ctr" defTabSz="457200">
              <a:buClr>
                <a:srgbClr val="1F497D"/>
              </a:buClr>
              <a:defRPr/>
            </a:pPr>
            <a:r>
              <a:rPr lang="en-US" b="1" dirty="0" smtClean="0">
                <a:solidFill>
                  <a:srgbClr val="FFFFFF"/>
                </a:solidFill>
                <a:latin typeface="+mn-lt"/>
                <a:ea typeface="ＭＳ Ｐゴシック" charset="-128"/>
              </a:rPr>
              <a:t>Value</a:t>
            </a:r>
            <a:endParaRPr lang="en-US" b="1" dirty="0">
              <a:solidFill>
                <a:srgbClr val="FFFFFF"/>
              </a:solidFill>
              <a:latin typeface="+mn-lt"/>
              <a:ea typeface="ＭＳ Ｐゴシック" charset="-128"/>
            </a:endParaRPr>
          </a:p>
        </p:txBody>
      </p:sp>
      <p:sp>
        <p:nvSpPr>
          <p:cNvPr id="7" name="Rectangle 6"/>
          <p:cNvSpPr/>
          <p:nvPr/>
        </p:nvSpPr>
        <p:spPr bwMode="auto">
          <a:xfrm>
            <a:off x="1981200" y="1371600"/>
            <a:ext cx="2057400" cy="1447800"/>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baseline="0" dirty="0" smtClean="0">
                <a:ln>
                  <a:noFill/>
                </a:ln>
                <a:solidFill>
                  <a:srgbClr val="000000"/>
                </a:solidFill>
                <a:effectLst/>
                <a:latin typeface="+mn-lt"/>
              </a:rPr>
              <a:t>Low Share of</a:t>
            </a:r>
            <a:r>
              <a:rPr kumimoji="0" lang="en-US" sz="1400" b="0" i="0" u="none" strike="noStrike" cap="none" normalizeH="0" dirty="0" smtClean="0">
                <a:ln>
                  <a:noFill/>
                </a:ln>
                <a:solidFill>
                  <a:srgbClr val="000000"/>
                </a:solidFill>
                <a:effectLst/>
                <a:latin typeface="+mn-lt"/>
              </a:rPr>
              <a:t> Shelf</a:t>
            </a:r>
            <a:endParaRPr lang="en-US" dirty="0" smtClean="0">
              <a:latin typeface="+mn-lt"/>
            </a:endParaRP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Low Share of Clicks</a:t>
            </a:r>
            <a:endParaRPr kumimoji="0" lang="en-US" sz="1400" b="0" i="0" u="none" strike="noStrike" cap="none" normalizeH="0" dirty="0" smtClean="0">
              <a:ln>
                <a:noFill/>
              </a:ln>
              <a:solidFill>
                <a:srgbClr val="000000"/>
              </a:solidFill>
              <a:effectLst/>
              <a:latin typeface="+mn-lt"/>
            </a:endParaRPr>
          </a:p>
        </p:txBody>
      </p:sp>
      <p:sp>
        <p:nvSpPr>
          <p:cNvPr id="8" name="Rectangle 7"/>
          <p:cNvSpPr/>
          <p:nvPr/>
        </p:nvSpPr>
        <p:spPr bwMode="auto">
          <a:xfrm>
            <a:off x="4267200" y="1371600"/>
            <a:ext cx="2057400" cy="1447800"/>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High competition for your Keywords</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or…</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baseline="0" dirty="0" smtClean="0">
                <a:ln>
                  <a:noFill/>
                </a:ln>
                <a:solidFill>
                  <a:srgbClr val="000000"/>
                </a:solidFill>
                <a:effectLst/>
                <a:latin typeface="+mn-lt"/>
              </a:rPr>
              <a:t>Consumers</a:t>
            </a:r>
            <a:r>
              <a:rPr kumimoji="0" lang="en-US" sz="1400" b="0" i="0" u="none" strike="noStrike" cap="none" normalizeH="0" dirty="0" smtClean="0">
                <a:ln>
                  <a:noFill/>
                </a:ln>
                <a:solidFill>
                  <a:srgbClr val="000000"/>
                </a:solidFill>
                <a:effectLst/>
                <a:latin typeface="+mn-lt"/>
              </a:rPr>
              <a:t> do not think your Keywords are relevant to Olay</a:t>
            </a:r>
            <a:endParaRPr kumimoji="0" lang="en-US" sz="1400" b="0" i="0" u="none" strike="noStrike" cap="none" normalizeH="0" baseline="0" dirty="0" smtClean="0">
              <a:ln>
                <a:noFill/>
              </a:ln>
              <a:solidFill>
                <a:srgbClr val="000000"/>
              </a:solidFill>
              <a:effectLst/>
              <a:latin typeface="+mn-lt"/>
            </a:endParaRPr>
          </a:p>
        </p:txBody>
      </p:sp>
      <p:sp>
        <p:nvSpPr>
          <p:cNvPr id="9" name="Rectangle 8"/>
          <p:cNvSpPr/>
          <p:nvPr/>
        </p:nvSpPr>
        <p:spPr bwMode="auto">
          <a:xfrm>
            <a:off x="6541324" y="1371600"/>
            <a:ext cx="2057400" cy="1447800"/>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Re-evaluate</a:t>
            </a:r>
            <a:r>
              <a:rPr kumimoji="0" lang="en-US" sz="1400" b="1" i="0" u="none" strike="noStrike" cap="none" normalizeH="0" dirty="0" smtClean="0">
                <a:ln>
                  <a:noFill/>
                </a:ln>
                <a:solidFill>
                  <a:srgbClr val="000000"/>
                </a:solidFill>
                <a:effectLst/>
                <a:latin typeface="+mn-lt"/>
              </a:rPr>
              <a:t> Keyword List</a:t>
            </a:r>
            <a:endParaRPr kumimoji="0" lang="en-US" sz="1400" b="1" i="0" u="none" strike="noStrike" cap="none" normalizeH="0" baseline="0" dirty="0" smtClean="0">
              <a:ln>
                <a:noFill/>
              </a:ln>
              <a:solidFill>
                <a:srgbClr val="000000"/>
              </a:solidFill>
              <a:effectLst/>
              <a:latin typeface="+mn-lt"/>
            </a:endParaRPr>
          </a:p>
        </p:txBody>
      </p:sp>
      <p:sp>
        <p:nvSpPr>
          <p:cNvPr id="10" name="Rectangle 9"/>
          <p:cNvSpPr/>
          <p:nvPr/>
        </p:nvSpPr>
        <p:spPr bwMode="auto">
          <a:xfrm>
            <a:off x="1981200" y="2989420"/>
            <a:ext cx="2057400" cy="165877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baseline="0" dirty="0" smtClean="0">
                <a:ln>
                  <a:noFill/>
                </a:ln>
                <a:solidFill>
                  <a:srgbClr val="000000"/>
                </a:solidFill>
                <a:effectLst/>
                <a:latin typeface="+mn-lt"/>
              </a:rPr>
              <a:t>High Bounce Rate</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baseline="0" dirty="0" smtClean="0">
                <a:ln>
                  <a:noFill/>
                </a:ln>
                <a:solidFill>
                  <a:srgbClr val="000000"/>
                </a:solidFill>
                <a:effectLst/>
                <a:latin typeface="+mn-lt"/>
              </a:rPr>
              <a:t>Low Time</a:t>
            </a:r>
            <a:r>
              <a:rPr kumimoji="0" lang="en-US" sz="1400" b="0" i="0" u="none" strike="noStrike" cap="none" normalizeH="0" dirty="0" smtClean="0">
                <a:ln>
                  <a:noFill/>
                </a:ln>
                <a:solidFill>
                  <a:srgbClr val="000000"/>
                </a:solidFill>
                <a:effectLst/>
                <a:latin typeface="+mn-lt"/>
              </a:rPr>
              <a:t> on Site</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dirty="0" smtClean="0">
                <a:ln>
                  <a:noFill/>
                </a:ln>
                <a:solidFill>
                  <a:srgbClr val="000000"/>
                </a:solidFill>
                <a:effectLst/>
                <a:latin typeface="+mn-lt"/>
              </a:rPr>
              <a:t>Low Pages per Visit</a:t>
            </a:r>
            <a:endParaRPr kumimoji="0" lang="en-US" sz="1400" b="0" i="0" u="none" strike="noStrike" cap="none" normalizeH="0" baseline="0" dirty="0" smtClean="0">
              <a:ln>
                <a:noFill/>
              </a:ln>
              <a:solidFill>
                <a:srgbClr val="000000"/>
              </a:solidFill>
              <a:effectLst/>
              <a:latin typeface="+mn-lt"/>
            </a:endParaRPr>
          </a:p>
        </p:txBody>
      </p:sp>
      <p:sp>
        <p:nvSpPr>
          <p:cNvPr id="11" name="Rectangle 10"/>
          <p:cNvSpPr/>
          <p:nvPr/>
        </p:nvSpPr>
        <p:spPr bwMode="auto">
          <a:xfrm>
            <a:off x="4267200" y="2989420"/>
            <a:ext cx="2057400" cy="165877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Disconnect between Search Ad Copy and Landing Page Content</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or…</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baseline="0" dirty="0" smtClean="0">
                <a:ln>
                  <a:noFill/>
                </a:ln>
                <a:solidFill>
                  <a:srgbClr val="000000"/>
                </a:solidFill>
                <a:effectLst/>
                <a:latin typeface="+mn-lt"/>
              </a:rPr>
              <a:t>Landing Page Content does not</a:t>
            </a:r>
            <a:r>
              <a:rPr kumimoji="0" lang="en-US" sz="1400" b="0" i="0" u="none" strike="noStrike" cap="none" normalizeH="0" dirty="0" smtClean="0">
                <a:ln>
                  <a:noFill/>
                </a:ln>
                <a:solidFill>
                  <a:srgbClr val="000000"/>
                </a:solidFill>
                <a:effectLst/>
                <a:latin typeface="+mn-lt"/>
              </a:rPr>
              <a:t> strongly reflect searcher intent</a:t>
            </a:r>
            <a:endParaRPr kumimoji="0" lang="en-US" sz="1400" b="0" i="0" u="none" strike="noStrike" cap="none" normalizeH="0" baseline="0" dirty="0" smtClean="0">
              <a:ln>
                <a:noFill/>
              </a:ln>
              <a:solidFill>
                <a:srgbClr val="000000"/>
              </a:solidFill>
              <a:effectLst/>
              <a:latin typeface="+mn-lt"/>
            </a:endParaRPr>
          </a:p>
        </p:txBody>
      </p:sp>
      <p:sp>
        <p:nvSpPr>
          <p:cNvPr id="12" name="Rectangle 11"/>
          <p:cNvSpPr/>
          <p:nvPr/>
        </p:nvSpPr>
        <p:spPr bwMode="auto">
          <a:xfrm>
            <a:off x="6541324" y="2989420"/>
            <a:ext cx="2057400" cy="165877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Test alternate Landing</a:t>
            </a:r>
            <a:r>
              <a:rPr kumimoji="0" lang="en-US" sz="1400" b="1" i="0" u="none" strike="noStrike" cap="none" normalizeH="0" dirty="0" smtClean="0">
                <a:ln>
                  <a:noFill/>
                </a:ln>
                <a:solidFill>
                  <a:srgbClr val="000000"/>
                </a:solidFill>
                <a:effectLst/>
                <a:latin typeface="+mn-lt"/>
              </a:rPr>
              <a:t> Pages </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dirty="0" smtClean="0">
                <a:ln>
                  <a:noFill/>
                </a:ln>
                <a:solidFill>
                  <a:srgbClr val="000000"/>
                </a:solidFill>
                <a:effectLst/>
                <a:latin typeface="+mn-lt"/>
              </a:rPr>
              <a:t>and/or… </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dirty="0" smtClean="0">
                <a:ln>
                  <a:noFill/>
                </a:ln>
                <a:solidFill>
                  <a:srgbClr val="000000"/>
                </a:solidFill>
                <a:effectLst/>
                <a:latin typeface="+mn-lt"/>
              </a:rPr>
              <a:t>Develop new Landing Pages to support searcher interests</a:t>
            </a:r>
            <a:endParaRPr kumimoji="0" lang="en-US" sz="1400" b="1" i="0" u="none" strike="noStrike" cap="none" normalizeH="0" baseline="0" dirty="0" smtClean="0">
              <a:ln>
                <a:noFill/>
              </a:ln>
              <a:solidFill>
                <a:srgbClr val="000000"/>
              </a:solidFill>
              <a:effectLst/>
              <a:latin typeface="+mn-lt"/>
            </a:endParaRPr>
          </a:p>
        </p:txBody>
      </p:sp>
      <p:sp>
        <p:nvSpPr>
          <p:cNvPr id="23" name="Rounded Rectangle 22"/>
          <p:cNvSpPr/>
          <p:nvPr/>
        </p:nvSpPr>
        <p:spPr bwMode="auto">
          <a:xfrm>
            <a:off x="4267200" y="990600"/>
            <a:ext cx="20574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800" b="1" dirty="0" smtClean="0">
                <a:solidFill>
                  <a:schemeClr val="tx1"/>
                </a:solidFill>
                <a:latin typeface="+mn-lt"/>
                <a:ea typeface="ＭＳ Ｐゴシック" charset="-128"/>
              </a:rPr>
              <a:t>Cause</a:t>
            </a:r>
          </a:p>
        </p:txBody>
      </p:sp>
      <p:sp>
        <p:nvSpPr>
          <p:cNvPr id="24" name="Rounded Rectangle 23"/>
          <p:cNvSpPr/>
          <p:nvPr/>
        </p:nvSpPr>
        <p:spPr bwMode="auto">
          <a:xfrm>
            <a:off x="6541324" y="990600"/>
            <a:ext cx="20574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800" b="1" dirty="0" smtClean="0">
                <a:solidFill>
                  <a:schemeClr val="tx1"/>
                </a:solidFill>
                <a:latin typeface="+mn-lt"/>
                <a:ea typeface="ＭＳ Ｐゴシック" charset="-128"/>
              </a:rPr>
              <a:t>Solution</a:t>
            </a:r>
          </a:p>
        </p:txBody>
      </p:sp>
      <p:sp>
        <p:nvSpPr>
          <p:cNvPr id="2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27" name="Rectangle 26"/>
          <p:cNvSpPr/>
          <p:nvPr/>
        </p:nvSpPr>
        <p:spPr bwMode="auto">
          <a:xfrm>
            <a:off x="1981200" y="4851005"/>
            <a:ext cx="2057400" cy="1168793"/>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0" i="0" u="none" strike="noStrike" cap="none" normalizeH="0" baseline="0" dirty="0" smtClean="0">
                <a:ln>
                  <a:noFill/>
                </a:ln>
                <a:solidFill>
                  <a:srgbClr val="000000"/>
                </a:solidFill>
                <a:effectLst/>
                <a:latin typeface="+mn-lt"/>
              </a:rPr>
              <a:t>High</a:t>
            </a:r>
            <a:r>
              <a:rPr kumimoji="0" lang="en-US" sz="1400" b="0" i="0" u="none" strike="noStrike" cap="none" normalizeH="0" dirty="0" smtClean="0">
                <a:ln>
                  <a:noFill/>
                </a:ln>
                <a:solidFill>
                  <a:srgbClr val="000000"/>
                </a:solidFill>
                <a:effectLst/>
                <a:latin typeface="+mn-lt"/>
              </a:rPr>
              <a:t> Cost per Click</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baseline="0" dirty="0" smtClean="0">
                <a:latin typeface="+mn-lt"/>
              </a:rPr>
              <a:t>High</a:t>
            </a:r>
            <a:r>
              <a:rPr lang="en-US" dirty="0" smtClean="0">
                <a:latin typeface="+mn-lt"/>
              </a:rPr>
              <a:t> Cost per Conversion</a:t>
            </a:r>
            <a:endParaRPr kumimoji="0" lang="en-US" sz="1400" b="0" i="0" u="none" strike="noStrike" cap="none" normalizeH="0" baseline="0" dirty="0" smtClean="0">
              <a:ln>
                <a:noFill/>
              </a:ln>
              <a:solidFill>
                <a:srgbClr val="000000"/>
              </a:solidFill>
              <a:effectLst/>
              <a:latin typeface="+mn-lt"/>
            </a:endParaRPr>
          </a:p>
        </p:txBody>
      </p:sp>
      <p:sp>
        <p:nvSpPr>
          <p:cNvPr id="28" name="Rectangle 27"/>
          <p:cNvSpPr/>
          <p:nvPr/>
        </p:nvSpPr>
        <p:spPr bwMode="auto">
          <a:xfrm>
            <a:off x="4267200" y="4851005"/>
            <a:ext cx="2057400" cy="1168793"/>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Low Quality Score on Landing Pages</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or…</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High competition for your Keywords</a:t>
            </a:r>
            <a:endParaRPr kumimoji="0" lang="en-US" sz="1400" b="0" i="0" u="none" strike="noStrike" cap="none" normalizeH="0" baseline="0" dirty="0" smtClean="0">
              <a:ln>
                <a:noFill/>
              </a:ln>
              <a:solidFill>
                <a:srgbClr val="000000"/>
              </a:solidFill>
              <a:effectLst/>
              <a:latin typeface="+mn-lt"/>
            </a:endParaRPr>
          </a:p>
        </p:txBody>
      </p:sp>
      <p:sp>
        <p:nvSpPr>
          <p:cNvPr id="29" name="Rectangle 28"/>
          <p:cNvSpPr/>
          <p:nvPr/>
        </p:nvSpPr>
        <p:spPr bwMode="auto">
          <a:xfrm>
            <a:off x="6541324" y="4851005"/>
            <a:ext cx="2057400" cy="1168793"/>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Test alternate Landing</a:t>
            </a:r>
            <a:r>
              <a:rPr kumimoji="0" lang="en-US" sz="1400" b="1" i="0" u="none" strike="noStrike" cap="none" normalizeH="0" dirty="0" smtClean="0">
                <a:ln>
                  <a:noFill/>
                </a:ln>
                <a:solidFill>
                  <a:srgbClr val="000000"/>
                </a:solidFill>
                <a:effectLst/>
                <a:latin typeface="+mn-lt"/>
              </a:rPr>
              <a:t> Pages </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dirty="0" smtClean="0">
                <a:ln>
                  <a:noFill/>
                </a:ln>
                <a:solidFill>
                  <a:srgbClr val="000000"/>
                </a:solidFill>
                <a:effectLst/>
                <a:latin typeface="+mn-lt"/>
              </a:rPr>
              <a:t>and/or… </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dirty="0" smtClean="0">
                <a:ln>
                  <a:noFill/>
                </a:ln>
                <a:solidFill>
                  <a:srgbClr val="000000"/>
                </a:solidFill>
                <a:effectLst/>
                <a:latin typeface="+mn-lt"/>
              </a:rPr>
              <a:t>Re-evaluate Keyword List</a:t>
            </a:r>
            <a:endParaRPr kumimoji="0" lang="en-US" sz="1400" b="1" i="0" u="none" strike="noStrike" cap="none" normalizeH="0" baseline="0" dirty="0" smtClean="0">
              <a:ln>
                <a:noFill/>
              </a:ln>
              <a:solidFill>
                <a:srgbClr val="000000"/>
              </a:solidFill>
              <a:effectLst/>
              <a:latin typeface="+mn-lt"/>
            </a:endParaRPr>
          </a:p>
        </p:txBody>
      </p:sp>
      <p:sp>
        <p:nvSpPr>
          <p:cNvPr id="25" name="Chevron 24"/>
          <p:cNvSpPr/>
          <p:nvPr/>
        </p:nvSpPr>
        <p:spPr bwMode="gray">
          <a:xfrm>
            <a:off x="7848600" y="69276"/>
            <a:ext cx="12524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Optimization</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 on Paid Search:</a:t>
            </a:r>
            <a:endParaRPr lang="en-US" dirty="0"/>
          </a:p>
        </p:txBody>
      </p:sp>
      <p:sp>
        <p:nvSpPr>
          <p:cNvPr id="3" name="Content Placeholder 2"/>
          <p:cNvSpPr>
            <a:spLocks noGrp="1"/>
          </p:cNvSpPr>
          <p:nvPr>
            <p:ph idx="1"/>
          </p:nvPr>
        </p:nvSpPr>
        <p:spPr/>
        <p:txBody>
          <a:bodyPr/>
          <a:lstStyle/>
          <a:p>
            <a:pPr marL="0" indent="0"/>
            <a:r>
              <a:rPr lang="en-US" sz="1800" b="1" dirty="0" smtClean="0"/>
              <a:t>Paid Search Global Toolkit (</a:t>
            </a:r>
            <a:r>
              <a:rPr lang="en-US" sz="1800" b="1" dirty="0" smtClean="0">
                <a:hlinkClick r:id="rId2" action="ppaction://hlinksldjump"/>
              </a:rPr>
              <a:t>click here</a:t>
            </a:r>
            <a:r>
              <a:rPr lang="en-US" sz="1800" b="1" dirty="0" smtClean="0"/>
              <a:t>):</a:t>
            </a:r>
          </a:p>
          <a:p>
            <a:pPr marL="231775" indent="-231775">
              <a:spcBef>
                <a:spcPts val="600"/>
              </a:spcBef>
              <a:buClrTx/>
              <a:buFont typeface="Arial" pitchFamily="34" charset="0"/>
              <a:buChar char="•"/>
            </a:pPr>
            <a:r>
              <a:rPr lang="en-US" sz="1800" dirty="0" smtClean="0"/>
              <a:t>Account Structure</a:t>
            </a:r>
          </a:p>
          <a:p>
            <a:pPr marL="231775" indent="-231775">
              <a:spcBef>
                <a:spcPts val="600"/>
              </a:spcBef>
              <a:buClrTx/>
              <a:buFont typeface="Arial" pitchFamily="34" charset="0"/>
              <a:buChar char="•"/>
            </a:pPr>
            <a:r>
              <a:rPr lang="en-US" sz="1800" dirty="0" smtClean="0"/>
              <a:t>Campaign Structure</a:t>
            </a:r>
          </a:p>
          <a:p>
            <a:pPr marL="231775" indent="-231775">
              <a:spcBef>
                <a:spcPts val="600"/>
              </a:spcBef>
              <a:buClrTx/>
              <a:buFont typeface="Arial" pitchFamily="34" charset="0"/>
              <a:buChar char="•"/>
            </a:pPr>
            <a:r>
              <a:rPr lang="en-US" sz="1800" dirty="0" smtClean="0"/>
              <a:t>Ad Group Structure</a:t>
            </a:r>
          </a:p>
          <a:p>
            <a:pPr marL="231775" indent="-231775">
              <a:spcBef>
                <a:spcPts val="600"/>
              </a:spcBef>
              <a:buClrTx/>
              <a:buFont typeface="Arial" pitchFamily="34" charset="0"/>
              <a:buChar char="•"/>
            </a:pPr>
            <a:r>
              <a:rPr lang="en-US" sz="1800" dirty="0" smtClean="0"/>
              <a:t>Keyword Generation</a:t>
            </a:r>
          </a:p>
          <a:p>
            <a:pPr marL="231775" indent="-231775">
              <a:spcBef>
                <a:spcPts val="600"/>
              </a:spcBef>
              <a:buClrTx/>
              <a:buFont typeface="Arial" pitchFamily="34" charset="0"/>
              <a:buChar char="•"/>
            </a:pPr>
            <a:r>
              <a:rPr lang="en-US" sz="1800" dirty="0" smtClean="0"/>
              <a:t>Global Keywords</a:t>
            </a:r>
          </a:p>
          <a:p>
            <a:pPr marL="231775" indent="-231775">
              <a:spcBef>
                <a:spcPts val="600"/>
              </a:spcBef>
              <a:buClrTx/>
              <a:buFont typeface="Arial" pitchFamily="34" charset="0"/>
              <a:buChar char="•"/>
            </a:pPr>
            <a:r>
              <a:rPr lang="en-US" sz="1800" dirty="0" smtClean="0"/>
              <a:t>Match Types</a:t>
            </a:r>
          </a:p>
          <a:p>
            <a:pPr marL="231775" indent="-231775">
              <a:spcBef>
                <a:spcPts val="600"/>
              </a:spcBef>
              <a:buClrTx/>
              <a:buFont typeface="Arial" pitchFamily="34" charset="0"/>
              <a:buChar char="•"/>
            </a:pPr>
            <a:r>
              <a:rPr lang="en-US" sz="1800" dirty="0" smtClean="0"/>
              <a:t>Content Network</a:t>
            </a:r>
          </a:p>
          <a:p>
            <a:pPr marL="231775" indent="-231775">
              <a:spcBef>
                <a:spcPts val="600"/>
              </a:spcBef>
              <a:buClrTx/>
              <a:buFont typeface="Arial" pitchFamily="34" charset="0"/>
              <a:buChar char="•"/>
            </a:pPr>
            <a:r>
              <a:rPr lang="en-US" sz="1800" dirty="0" smtClean="0"/>
              <a:t>Ad Copy</a:t>
            </a:r>
          </a:p>
          <a:p>
            <a:pPr marL="231775" indent="-231775">
              <a:spcBef>
                <a:spcPts val="600"/>
              </a:spcBef>
              <a:buClrTx/>
              <a:buFont typeface="Arial" pitchFamily="34" charset="0"/>
              <a:buChar char="•"/>
            </a:pPr>
            <a:r>
              <a:rPr lang="en-US" sz="1800" dirty="0" smtClean="0"/>
              <a:t>Landing Pages</a:t>
            </a:r>
          </a:p>
          <a:p>
            <a:pPr marL="231775" indent="-231775">
              <a:spcBef>
                <a:spcPts val="600"/>
              </a:spcBef>
              <a:buClrTx/>
              <a:buFont typeface="Arial" pitchFamily="34" charset="0"/>
              <a:buChar char="•"/>
            </a:pPr>
            <a:r>
              <a:rPr lang="en-US" sz="1800" dirty="0" smtClean="0"/>
              <a:t>Budgeting</a:t>
            </a:r>
          </a:p>
          <a:p>
            <a:pPr marL="231775" indent="-231775">
              <a:spcBef>
                <a:spcPts val="600"/>
              </a:spcBef>
              <a:buClrTx/>
              <a:buFont typeface="Arial" pitchFamily="34" charset="0"/>
              <a:buChar char="•"/>
            </a:pPr>
            <a:r>
              <a:rPr lang="en-US" sz="1800" dirty="0" smtClean="0"/>
              <a:t>Bidding</a:t>
            </a:r>
          </a:p>
          <a:p>
            <a:pPr marL="231775" indent="-231775">
              <a:spcBef>
                <a:spcPts val="600"/>
              </a:spcBef>
              <a:buClrTx/>
              <a:buFont typeface="Arial" pitchFamily="34" charset="0"/>
              <a:buChar char="•"/>
            </a:pPr>
            <a:r>
              <a:rPr lang="en-US" sz="1800" dirty="0" smtClean="0"/>
              <a:t>Success Metrics</a:t>
            </a:r>
          </a:p>
          <a:p>
            <a:pPr marL="231775" indent="-231775">
              <a:spcBef>
                <a:spcPts val="600"/>
              </a:spcBef>
              <a:buClrTx/>
              <a:buFont typeface="Arial" pitchFamily="34" charset="0"/>
              <a:buChar char="•"/>
            </a:pPr>
            <a:r>
              <a:rPr lang="en-US" sz="1800" dirty="0" smtClean="0"/>
              <a:t>Optimization</a:t>
            </a:r>
          </a:p>
          <a:p>
            <a:pPr marL="231775" indent="-231775">
              <a:spcBef>
                <a:spcPts val="600"/>
              </a:spcBef>
              <a:buClrTx/>
              <a:buFont typeface="Arial" pitchFamily="34" charset="0"/>
              <a:buChar char="•"/>
            </a:pPr>
            <a:r>
              <a:rPr lang="en-US" sz="1800" dirty="0" smtClean="0"/>
              <a:t>Olay Best Practices</a:t>
            </a:r>
          </a:p>
        </p:txBody>
      </p:sp>
      <p:sp>
        <p:nvSpPr>
          <p:cNvPr id="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6" name="Chevron 5"/>
          <p:cNvSpPr/>
          <p:nvPr/>
        </p:nvSpPr>
        <p:spPr bwMode="gray">
          <a:xfrm>
            <a:off x="7848600" y="69276"/>
            <a:ext cx="12524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pPr>
              <a:defRPr/>
            </a:pPr>
            <a:r>
              <a:rPr lang="en-US" dirty="0" smtClean="0"/>
              <a:t>Organic Search:</a:t>
            </a:r>
            <a:br>
              <a:rPr lang="en-US" dirty="0" smtClean="0"/>
            </a:br>
            <a:r>
              <a:rPr lang="en-US" dirty="0" smtClean="0"/>
              <a:t>Current Performance and Optimization Recommendations</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Objective</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153400" cy="457200"/>
          </a:xfrm>
        </p:spPr>
        <p:txBody>
          <a:bodyPr/>
          <a:lstStyle/>
          <a:p>
            <a:r>
              <a:rPr lang="en-US" dirty="0" smtClean="0"/>
              <a:t>Current Performance: </a:t>
            </a:r>
            <a:br>
              <a:rPr lang="en-US" dirty="0" smtClean="0"/>
            </a:br>
            <a:r>
              <a:rPr lang="en-US" dirty="0" smtClean="0"/>
              <a:t>Olay.com US leads in SEO due to Global site redesign</a:t>
            </a:r>
            <a:endParaRPr lang="en-US" dirty="0"/>
          </a:p>
        </p:txBody>
      </p:sp>
      <p:graphicFrame>
        <p:nvGraphicFramePr>
          <p:cNvPr id="5" name="Content Placeholder 3"/>
          <p:cNvGraphicFramePr>
            <a:graphicFrameLocks/>
          </p:cNvGraphicFramePr>
          <p:nvPr/>
        </p:nvGraphicFramePr>
        <p:xfrm>
          <a:off x="381000" y="1732280"/>
          <a:ext cx="8229600" cy="2169160"/>
        </p:xfrm>
        <a:graphic>
          <a:graphicData uri="http://schemas.openxmlformats.org/drawingml/2006/table">
            <a:tbl>
              <a:tblPr firstRow="1" bandRow="1">
                <a:tableStyleId>{5C22544A-7EE6-4342-B048-85BDC9FD1C3A}</a:tableStyleId>
              </a:tblPr>
              <a:tblGrid>
                <a:gridCol w="914400"/>
                <a:gridCol w="731520"/>
                <a:gridCol w="822960"/>
                <a:gridCol w="822960"/>
                <a:gridCol w="822960"/>
                <a:gridCol w="822960"/>
                <a:gridCol w="822960"/>
                <a:gridCol w="822960"/>
                <a:gridCol w="822960"/>
                <a:gridCol w="822960"/>
              </a:tblGrid>
              <a:tr h="370840">
                <a:tc>
                  <a:txBody>
                    <a:bodyPr/>
                    <a:lstStyle/>
                    <a:p>
                      <a:pPr algn="ctr"/>
                      <a:r>
                        <a:rPr lang="en-US" sz="1100" dirty="0" smtClean="0"/>
                        <a:t>SearchMart Scores</a:t>
                      </a:r>
                      <a:endParaRPr lang="en-US" sz="1100" dirty="0"/>
                    </a:p>
                  </a:txBody>
                  <a:tcPr anchor="ctr">
                    <a:solidFill>
                      <a:schemeClr val="tx1"/>
                    </a:solidFill>
                  </a:tcPr>
                </a:tc>
                <a:tc>
                  <a:txBody>
                    <a:bodyPr/>
                    <a:lstStyle/>
                    <a:p>
                      <a:pPr algn="ctr"/>
                      <a:r>
                        <a:rPr lang="en-US" sz="1100" i="1" dirty="0" smtClean="0">
                          <a:solidFill>
                            <a:schemeClr val="tx1"/>
                          </a:solidFill>
                        </a:rPr>
                        <a:t>P&amp;G Norm</a:t>
                      </a:r>
                      <a:endParaRPr lang="en-US" sz="1100" i="1" dirty="0">
                        <a:solidFill>
                          <a:schemeClr val="tx1"/>
                        </a:solidFill>
                      </a:endParaRPr>
                    </a:p>
                  </a:txBody>
                  <a:tcPr anchor="ctr">
                    <a:solidFill>
                      <a:schemeClr val="bg2">
                        <a:lumMod val="75000"/>
                      </a:schemeClr>
                    </a:solidFill>
                  </a:tcPr>
                </a:tc>
                <a:tc>
                  <a:txBody>
                    <a:bodyPr/>
                    <a:lstStyle/>
                    <a:p>
                      <a:pPr algn="ctr"/>
                      <a:r>
                        <a:rPr lang="en-US" sz="1100" dirty="0" smtClean="0">
                          <a:solidFill>
                            <a:schemeClr val="tx1"/>
                          </a:solidFill>
                        </a:rPr>
                        <a:t>US</a:t>
                      </a:r>
                      <a:endParaRPr lang="en-US" sz="1100" dirty="0">
                        <a:solidFill>
                          <a:schemeClr val="tx1"/>
                        </a:solidFill>
                      </a:endParaRPr>
                    </a:p>
                  </a:txBody>
                  <a:tcPr anchor="ctr">
                    <a:solidFill>
                      <a:schemeClr val="bg2">
                        <a:lumMod val="75000"/>
                      </a:schemeClr>
                    </a:solidFill>
                  </a:tcPr>
                </a:tc>
                <a:tc>
                  <a:txBody>
                    <a:bodyPr/>
                    <a:lstStyle/>
                    <a:p>
                      <a:pPr algn="ctr"/>
                      <a:r>
                        <a:rPr lang="en-US" sz="1100" dirty="0" smtClean="0">
                          <a:solidFill>
                            <a:schemeClr val="tx1"/>
                          </a:solidFill>
                        </a:rPr>
                        <a:t>Germany</a:t>
                      </a:r>
                      <a:endParaRPr lang="en-US" sz="1100" dirty="0">
                        <a:solidFill>
                          <a:schemeClr val="tx1"/>
                        </a:solidFill>
                      </a:endParaRPr>
                    </a:p>
                  </a:txBody>
                  <a:tcPr anchor="ctr">
                    <a:solidFill>
                      <a:schemeClr val="bg2">
                        <a:lumMod val="75000"/>
                      </a:schemeClr>
                    </a:solidFill>
                  </a:tcPr>
                </a:tc>
                <a:tc>
                  <a:txBody>
                    <a:bodyPr/>
                    <a:lstStyle/>
                    <a:p>
                      <a:pPr algn="ctr"/>
                      <a:r>
                        <a:rPr lang="en-US" sz="1100" dirty="0" smtClean="0">
                          <a:solidFill>
                            <a:schemeClr val="tx1"/>
                          </a:solidFill>
                        </a:rPr>
                        <a:t>Nether-lands</a:t>
                      </a:r>
                      <a:endParaRPr lang="en-US" sz="1100" dirty="0">
                        <a:solidFill>
                          <a:schemeClr val="tx1"/>
                        </a:solidFill>
                      </a:endParaRPr>
                    </a:p>
                  </a:txBody>
                  <a:tcPr anchor="ctr">
                    <a:solidFill>
                      <a:schemeClr val="bg2">
                        <a:lumMod val="75000"/>
                      </a:schemeClr>
                    </a:solidFill>
                  </a:tcPr>
                </a:tc>
                <a:tc>
                  <a:txBody>
                    <a:bodyPr/>
                    <a:lstStyle/>
                    <a:p>
                      <a:pPr algn="ctr"/>
                      <a:r>
                        <a:rPr lang="en-US" sz="1100" dirty="0" smtClean="0">
                          <a:solidFill>
                            <a:schemeClr val="tx1"/>
                          </a:solidFill>
                        </a:rPr>
                        <a:t>Australia</a:t>
                      </a:r>
                      <a:endParaRPr lang="en-US" sz="1100" dirty="0">
                        <a:solidFill>
                          <a:schemeClr val="tx1"/>
                        </a:solidFill>
                      </a:endParaRPr>
                    </a:p>
                  </a:txBody>
                  <a:tcPr anchor="ctr">
                    <a:solidFill>
                      <a:schemeClr val="bg2">
                        <a:lumMod val="75000"/>
                      </a:schemeClr>
                    </a:solidFill>
                  </a:tcPr>
                </a:tc>
                <a:tc>
                  <a:txBody>
                    <a:bodyPr/>
                    <a:lstStyle/>
                    <a:p>
                      <a:pPr algn="ctr"/>
                      <a:r>
                        <a:rPr lang="en-US" sz="1100" dirty="0" smtClean="0">
                          <a:solidFill>
                            <a:schemeClr val="tx1"/>
                          </a:solidFill>
                        </a:rPr>
                        <a:t>UK</a:t>
                      </a:r>
                      <a:endParaRPr lang="en-US" sz="1100" dirty="0">
                        <a:solidFill>
                          <a:schemeClr val="tx1"/>
                        </a:solidFill>
                      </a:endParaRPr>
                    </a:p>
                  </a:txBody>
                  <a:tcPr anchor="ctr">
                    <a:solidFill>
                      <a:schemeClr val="bg2">
                        <a:lumMod val="75000"/>
                      </a:schemeClr>
                    </a:solidFill>
                  </a:tcPr>
                </a:tc>
                <a:tc>
                  <a:txBody>
                    <a:bodyPr/>
                    <a:lstStyle/>
                    <a:p>
                      <a:pPr algn="ctr"/>
                      <a:r>
                        <a:rPr lang="en-US" sz="1100" dirty="0" smtClean="0">
                          <a:solidFill>
                            <a:schemeClr val="tx1"/>
                          </a:solidFill>
                        </a:rPr>
                        <a:t>Spain</a:t>
                      </a:r>
                      <a:endParaRPr lang="en-US" sz="1100" dirty="0">
                        <a:solidFill>
                          <a:schemeClr val="tx1"/>
                        </a:solidFill>
                      </a:endParaRPr>
                    </a:p>
                  </a:txBody>
                  <a:tcPr anchor="ctr">
                    <a:solidFill>
                      <a:schemeClr val="bg2">
                        <a:lumMod val="75000"/>
                      </a:schemeClr>
                    </a:solidFill>
                  </a:tcPr>
                </a:tc>
                <a:tc>
                  <a:txBody>
                    <a:bodyPr/>
                    <a:lstStyle/>
                    <a:p>
                      <a:pPr algn="ctr"/>
                      <a:r>
                        <a:rPr lang="en-US" sz="1100" dirty="0" smtClean="0">
                          <a:solidFill>
                            <a:schemeClr val="tx1"/>
                          </a:solidFill>
                        </a:rPr>
                        <a:t>Italy</a:t>
                      </a:r>
                      <a:endParaRPr lang="en-US" sz="1100" dirty="0">
                        <a:solidFill>
                          <a:schemeClr val="tx1"/>
                        </a:solidFill>
                      </a:endParaRPr>
                    </a:p>
                  </a:txBody>
                  <a:tcPr anchor="ctr">
                    <a:solidFill>
                      <a:schemeClr val="bg2">
                        <a:lumMod val="75000"/>
                      </a:schemeClr>
                    </a:solidFill>
                  </a:tcPr>
                </a:tc>
                <a:tc>
                  <a:txBody>
                    <a:bodyPr/>
                    <a:lstStyle/>
                    <a:p>
                      <a:pPr algn="ctr"/>
                      <a:r>
                        <a:rPr lang="en-US" sz="1100" dirty="0" smtClean="0">
                          <a:solidFill>
                            <a:schemeClr val="tx1"/>
                          </a:solidFill>
                        </a:rPr>
                        <a:t>Philippines</a:t>
                      </a:r>
                      <a:endParaRPr lang="en-US" sz="1100" dirty="0">
                        <a:solidFill>
                          <a:schemeClr val="tx1"/>
                        </a:solidFill>
                      </a:endParaRPr>
                    </a:p>
                  </a:txBody>
                  <a:tcPr anchor="ctr">
                    <a:solidFill>
                      <a:schemeClr val="bg2">
                        <a:lumMod val="75000"/>
                      </a:schemeClr>
                    </a:solidFill>
                  </a:tcPr>
                </a:tc>
              </a:tr>
              <a:tr h="370840">
                <a:tc>
                  <a:txBody>
                    <a:bodyPr/>
                    <a:lstStyle/>
                    <a:p>
                      <a:pPr algn="ctr"/>
                      <a:r>
                        <a:rPr lang="en-US" sz="1200" b="1" dirty="0" smtClean="0"/>
                        <a:t>Overall Audit </a:t>
                      </a:r>
                      <a:endParaRPr lang="en-US" sz="1200" b="1" dirty="0"/>
                    </a:p>
                  </a:txBody>
                  <a:tcPr anchor="ctr"/>
                </a:tc>
                <a:tc>
                  <a:txBody>
                    <a:bodyPr/>
                    <a:lstStyle/>
                    <a:p>
                      <a:pPr algn="ctr"/>
                      <a:r>
                        <a:rPr lang="en-US" sz="1200" i="1" dirty="0" smtClean="0"/>
                        <a:t>50</a:t>
                      </a:r>
                      <a:endParaRPr lang="en-US" sz="1200" i="1" dirty="0"/>
                    </a:p>
                  </a:txBody>
                  <a:tcPr anchor="ctr"/>
                </a:tc>
                <a:tc>
                  <a:txBody>
                    <a:bodyPr/>
                    <a:lstStyle/>
                    <a:p>
                      <a:pPr algn="ctr"/>
                      <a:r>
                        <a:rPr lang="en-US" sz="1200" dirty="0" smtClean="0">
                          <a:solidFill>
                            <a:schemeClr val="tx1"/>
                          </a:solidFill>
                        </a:rPr>
                        <a:t>89</a:t>
                      </a:r>
                      <a:endParaRPr lang="en-US" sz="1200" dirty="0">
                        <a:solidFill>
                          <a:schemeClr val="tx1"/>
                        </a:solidFill>
                      </a:endParaRPr>
                    </a:p>
                  </a:txBody>
                  <a:tcPr anchor="ctr">
                    <a:solidFill>
                      <a:srgbClr val="FFFF00"/>
                    </a:solidFill>
                  </a:tcPr>
                </a:tc>
                <a:tc>
                  <a:txBody>
                    <a:bodyPr/>
                    <a:lstStyle/>
                    <a:p>
                      <a:pPr algn="ctr"/>
                      <a:r>
                        <a:rPr lang="en-US" sz="1200" dirty="0" smtClean="0">
                          <a:solidFill>
                            <a:schemeClr val="bg1"/>
                          </a:solidFill>
                        </a:rPr>
                        <a:t>62</a:t>
                      </a:r>
                      <a:endParaRPr lang="en-US" sz="1200" dirty="0">
                        <a:solidFill>
                          <a:schemeClr val="bg1"/>
                        </a:solidFill>
                      </a:endParaRPr>
                    </a:p>
                  </a:txBody>
                  <a:tcPr anchor="ctr">
                    <a:solidFill>
                      <a:schemeClr val="tx2"/>
                    </a:solidFill>
                  </a:tcPr>
                </a:tc>
                <a:tc>
                  <a:txBody>
                    <a:bodyPr/>
                    <a:lstStyle/>
                    <a:p>
                      <a:pPr algn="ctr"/>
                      <a:r>
                        <a:rPr lang="en-US" sz="1200" dirty="0" smtClean="0">
                          <a:solidFill>
                            <a:schemeClr val="bg1"/>
                          </a:solidFill>
                        </a:rPr>
                        <a:t>60</a:t>
                      </a:r>
                      <a:endParaRPr lang="en-US" sz="1200" dirty="0">
                        <a:solidFill>
                          <a:schemeClr val="bg1"/>
                        </a:solidFill>
                      </a:endParaRPr>
                    </a:p>
                  </a:txBody>
                  <a:tcPr anchor="ctr">
                    <a:solidFill>
                      <a:schemeClr val="tx2"/>
                    </a:solidFill>
                  </a:tcPr>
                </a:tc>
                <a:tc>
                  <a:txBody>
                    <a:bodyPr/>
                    <a:lstStyle/>
                    <a:p>
                      <a:pPr algn="ctr"/>
                      <a:r>
                        <a:rPr lang="en-US" sz="1200" dirty="0" smtClean="0">
                          <a:solidFill>
                            <a:schemeClr val="bg1"/>
                          </a:solidFill>
                        </a:rPr>
                        <a:t>53</a:t>
                      </a:r>
                      <a:endParaRPr lang="en-US" sz="1200" dirty="0">
                        <a:solidFill>
                          <a:schemeClr val="bg1"/>
                        </a:solidFill>
                      </a:endParaRPr>
                    </a:p>
                  </a:txBody>
                  <a:tcPr anchor="ctr">
                    <a:solidFill>
                      <a:schemeClr val="tx2"/>
                    </a:solidFill>
                  </a:tcPr>
                </a:tc>
                <a:tc>
                  <a:txBody>
                    <a:bodyPr/>
                    <a:lstStyle/>
                    <a:p>
                      <a:pPr algn="ctr"/>
                      <a:r>
                        <a:rPr lang="en-US" sz="1200" dirty="0" smtClean="0">
                          <a:solidFill>
                            <a:schemeClr val="bg1"/>
                          </a:solidFill>
                        </a:rPr>
                        <a:t>49</a:t>
                      </a:r>
                      <a:endParaRPr lang="en-US" sz="1200" dirty="0">
                        <a:solidFill>
                          <a:schemeClr val="bg1"/>
                        </a:solidFill>
                      </a:endParaRPr>
                    </a:p>
                  </a:txBody>
                  <a:tcPr anchor="ctr">
                    <a:solidFill>
                      <a:schemeClr val="tx2"/>
                    </a:solidFill>
                  </a:tcPr>
                </a:tc>
                <a:tc>
                  <a:txBody>
                    <a:bodyPr/>
                    <a:lstStyle/>
                    <a:p>
                      <a:pPr algn="ctr"/>
                      <a:r>
                        <a:rPr lang="en-US" sz="1200" dirty="0" smtClean="0">
                          <a:solidFill>
                            <a:schemeClr val="bg1"/>
                          </a:solidFill>
                        </a:rPr>
                        <a:t>49</a:t>
                      </a:r>
                      <a:endParaRPr lang="en-US" sz="1200" dirty="0">
                        <a:solidFill>
                          <a:schemeClr val="bg1"/>
                        </a:solidFill>
                      </a:endParaRPr>
                    </a:p>
                  </a:txBody>
                  <a:tcPr anchor="ctr">
                    <a:solidFill>
                      <a:schemeClr val="tx2"/>
                    </a:solidFill>
                  </a:tcPr>
                </a:tc>
                <a:tc>
                  <a:txBody>
                    <a:bodyPr/>
                    <a:lstStyle/>
                    <a:p>
                      <a:pPr algn="ctr"/>
                      <a:r>
                        <a:rPr lang="en-US" sz="1200" dirty="0" smtClean="0">
                          <a:solidFill>
                            <a:schemeClr val="bg1"/>
                          </a:solidFill>
                        </a:rPr>
                        <a:t>48</a:t>
                      </a:r>
                      <a:endParaRPr lang="en-US" sz="1200" dirty="0">
                        <a:solidFill>
                          <a:schemeClr val="bg1"/>
                        </a:solidFill>
                      </a:endParaRPr>
                    </a:p>
                  </a:txBody>
                  <a:tcPr anchor="ctr">
                    <a:solidFill>
                      <a:schemeClr val="tx2"/>
                    </a:solidFill>
                  </a:tcPr>
                </a:tc>
                <a:tc>
                  <a:txBody>
                    <a:bodyPr/>
                    <a:lstStyle/>
                    <a:p>
                      <a:pPr algn="ctr"/>
                      <a:r>
                        <a:rPr lang="en-US" sz="1200" dirty="0" smtClean="0">
                          <a:solidFill>
                            <a:schemeClr val="bg1"/>
                          </a:solidFill>
                        </a:rPr>
                        <a:t>37</a:t>
                      </a:r>
                      <a:endParaRPr lang="en-US" sz="1200" dirty="0">
                        <a:solidFill>
                          <a:schemeClr val="bg1"/>
                        </a:solidFill>
                      </a:endParaRPr>
                    </a:p>
                  </a:txBody>
                  <a:tcPr anchor="ctr">
                    <a:solidFill>
                      <a:schemeClr val="tx2"/>
                    </a:solidFill>
                  </a:tcPr>
                </a:tc>
              </a:tr>
              <a:tr h="370840">
                <a:tc>
                  <a:txBody>
                    <a:bodyPr/>
                    <a:lstStyle/>
                    <a:p>
                      <a:pPr algn="ctr"/>
                      <a:r>
                        <a:rPr lang="en-US" sz="1200" b="1" dirty="0" smtClean="0"/>
                        <a:t>Technical Audit</a:t>
                      </a:r>
                      <a:endParaRPr lang="en-US" sz="1200" b="1" dirty="0"/>
                    </a:p>
                  </a:txBody>
                  <a:tcPr anchor="ctr"/>
                </a:tc>
                <a:tc>
                  <a:txBody>
                    <a:bodyPr/>
                    <a:lstStyle/>
                    <a:p>
                      <a:pPr algn="ctr"/>
                      <a:r>
                        <a:rPr lang="en-US" sz="1200" i="1" dirty="0" smtClean="0"/>
                        <a:t>85</a:t>
                      </a:r>
                      <a:endParaRPr lang="en-US" sz="1200" i="1" dirty="0"/>
                    </a:p>
                  </a:txBody>
                  <a:tcPr anchor="ctr"/>
                </a:tc>
                <a:tc>
                  <a:txBody>
                    <a:bodyPr/>
                    <a:lstStyle/>
                    <a:p>
                      <a:pPr algn="ctr"/>
                      <a:r>
                        <a:rPr lang="en-US" sz="1200" dirty="0" smtClean="0">
                          <a:solidFill>
                            <a:schemeClr val="tx1"/>
                          </a:solidFill>
                        </a:rPr>
                        <a:t>96</a:t>
                      </a:r>
                      <a:endParaRPr lang="en-US" sz="1200" dirty="0">
                        <a:solidFill>
                          <a:schemeClr val="tx1"/>
                        </a:solidFill>
                      </a:endParaRPr>
                    </a:p>
                  </a:txBody>
                  <a:tcPr anchor="ctr">
                    <a:solidFill>
                      <a:srgbClr val="EAEBF2"/>
                    </a:solidFill>
                  </a:tcPr>
                </a:tc>
                <a:tc>
                  <a:txBody>
                    <a:bodyPr/>
                    <a:lstStyle/>
                    <a:p>
                      <a:pPr algn="ctr"/>
                      <a:r>
                        <a:rPr lang="en-US" sz="1200" dirty="0" smtClean="0"/>
                        <a:t>95</a:t>
                      </a:r>
                      <a:endParaRPr lang="en-US" sz="1200" dirty="0"/>
                    </a:p>
                  </a:txBody>
                  <a:tcPr anchor="ctr">
                    <a:solidFill>
                      <a:srgbClr val="EAEBF2"/>
                    </a:solidFill>
                  </a:tcPr>
                </a:tc>
                <a:tc>
                  <a:txBody>
                    <a:bodyPr/>
                    <a:lstStyle/>
                    <a:p>
                      <a:pPr algn="ctr"/>
                      <a:r>
                        <a:rPr lang="en-US" sz="1200" dirty="0" smtClean="0"/>
                        <a:t>100</a:t>
                      </a:r>
                      <a:endParaRPr lang="en-US" sz="1200" dirty="0"/>
                    </a:p>
                  </a:txBody>
                  <a:tcPr anchor="ctr"/>
                </a:tc>
                <a:tc>
                  <a:txBody>
                    <a:bodyPr/>
                    <a:lstStyle/>
                    <a:p>
                      <a:pPr algn="ctr"/>
                      <a:r>
                        <a:rPr lang="en-US" sz="1200" dirty="0" smtClean="0"/>
                        <a:t>100</a:t>
                      </a:r>
                      <a:endParaRPr lang="en-US" sz="1200" dirty="0"/>
                    </a:p>
                  </a:txBody>
                  <a:tcPr anchor="ctr"/>
                </a:tc>
                <a:tc>
                  <a:txBody>
                    <a:bodyPr/>
                    <a:lstStyle/>
                    <a:p>
                      <a:pPr algn="ctr"/>
                      <a:r>
                        <a:rPr lang="en-US" sz="1200" dirty="0" smtClean="0"/>
                        <a:t>100</a:t>
                      </a:r>
                      <a:endParaRPr lang="en-US" sz="1200" dirty="0"/>
                    </a:p>
                  </a:txBody>
                  <a:tcPr anchor="ctr"/>
                </a:tc>
                <a:tc>
                  <a:txBody>
                    <a:bodyPr/>
                    <a:lstStyle/>
                    <a:p>
                      <a:pPr algn="ctr"/>
                      <a:r>
                        <a:rPr lang="en-US" sz="1200" dirty="0" smtClean="0"/>
                        <a:t>100</a:t>
                      </a:r>
                      <a:endParaRPr lang="en-US" sz="1200" dirty="0"/>
                    </a:p>
                  </a:txBody>
                  <a:tcPr anchor="ctr"/>
                </a:tc>
                <a:tc>
                  <a:txBody>
                    <a:bodyPr/>
                    <a:lstStyle/>
                    <a:p>
                      <a:pPr algn="ctr"/>
                      <a:r>
                        <a:rPr lang="en-US" sz="1200" dirty="0" smtClean="0"/>
                        <a:t>100</a:t>
                      </a:r>
                      <a:endParaRPr lang="en-US" sz="1200" dirty="0"/>
                    </a:p>
                  </a:txBody>
                  <a:tcPr anchor="ctr"/>
                </a:tc>
                <a:tc>
                  <a:txBody>
                    <a:bodyPr/>
                    <a:lstStyle/>
                    <a:p>
                      <a:pPr algn="ctr"/>
                      <a:r>
                        <a:rPr lang="en-US" sz="1200" dirty="0" smtClean="0"/>
                        <a:t>90</a:t>
                      </a:r>
                      <a:endParaRPr lang="en-US" sz="1200" dirty="0"/>
                    </a:p>
                  </a:txBody>
                  <a:tcPr anchor="ctr"/>
                </a:tc>
              </a:tr>
              <a:tr h="370840">
                <a:tc>
                  <a:txBody>
                    <a:bodyPr/>
                    <a:lstStyle/>
                    <a:p>
                      <a:pPr algn="ctr"/>
                      <a:r>
                        <a:rPr lang="en-US" sz="1200" b="1" dirty="0" smtClean="0"/>
                        <a:t>Content Audit</a:t>
                      </a:r>
                      <a:endParaRPr lang="en-US" sz="1200" b="1" dirty="0"/>
                    </a:p>
                  </a:txBody>
                  <a:tcPr anchor="ctr"/>
                </a:tc>
                <a:tc>
                  <a:txBody>
                    <a:bodyPr/>
                    <a:lstStyle/>
                    <a:p>
                      <a:pPr algn="ctr"/>
                      <a:r>
                        <a:rPr lang="en-US" sz="1200" i="1" dirty="0" smtClean="0"/>
                        <a:t>58</a:t>
                      </a:r>
                      <a:endParaRPr lang="en-US" sz="1200" i="1" dirty="0"/>
                    </a:p>
                  </a:txBody>
                  <a:tcPr anchor="ctr"/>
                </a:tc>
                <a:tc>
                  <a:txBody>
                    <a:bodyPr/>
                    <a:lstStyle/>
                    <a:p>
                      <a:pPr algn="ctr"/>
                      <a:r>
                        <a:rPr lang="en-US" sz="1200" dirty="0" smtClean="0">
                          <a:solidFill>
                            <a:schemeClr val="tx1"/>
                          </a:solidFill>
                        </a:rPr>
                        <a:t>82</a:t>
                      </a:r>
                      <a:endParaRPr lang="en-US" sz="1200" dirty="0">
                        <a:solidFill>
                          <a:schemeClr val="tx1"/>
                        </a:solidFill>
                      </a:endParaRPr>
                    </a:p>
                  </a:txBody>
                  <a:tcPr anchor="ctr">
                    <a:solidFill>
                      <a:srgbClr val="D1D4E4"/>
                    </a:solidFill>
                  </a:tcPr>
                </a:tc>
                <a:tc>
                  <a:txBody>
                    <a:bodyPr/>
                    <a:lstStyle/>
                    <a:p>
                      <a:pPr algn="ctr"/>
                      <a:r>
                        <a:rPr lang="en-US" sz="1200" dirty="0" smtClean="0"/>
                        <a:t>58</a:t>
                      </a:r>
                      <a:endParaRPr lang="en-US" sz="1200" dirty="0"/>
                    </a:p>
                  </a:txBody>
                  <a:tcPr anchor="ctr">
                    <a:solidFill>
                      <a:srgbClr val="D1D4E4"/>
                    </a:solidFill>
                  </a:tcPr>
                </a:tc>
                <a:tc>
                  <a:txBody>
                    <a:bodyPr/>
                    <a:lstStyle/>
                    <a:p>
                      <a:pPr algn="ctr"/>
                      <a:r>
                        <a:rPr lang="en-US" sz="1200" dirty="0" smtClean="0"/>
                        <a:t>55</a:t>
                      </a:r>
                      <a:endParaRPr lang="en-US" sz="1200" dirty="0"/>
                    </a:p>
                  </a:txBody>
                  <a:tcPr anchor="ctr"/>
                </a:tc>
                <a:tc>
                  <a:txBody>
                    <a:bodyPr/>
                    <a:lstStyle/>
                    <a:p>
                      <a:pPr algn="ctr"/>
                      <a:r>
                        <a:rPr lang="en-US" sz="1200" dirty="0" smtClean="0"/>
                        <a:t>68</a:t>
                      </a:r>
                      <a:endParaRPr lang="en-US" sz="1200" dirty="0"/>
                    </a:p>
                  </a:txBody>
                  <a:tcPr anchor="ctr"/>
                </a:tc>
                <a:tc>
                  <a:txBody>
                    <a:bodyPr/>
                    <a:lstStyle/>
                    <a:p>
                      <a:pPr algn="ctr"/>
                      <a:r>
                        <a:rPr lang="en-US" sz="1200" dirty="0" smtClean="0"/>
                        <a:t>46</a:t>
                      </a:r>
                      <a:endParaRPr lang="en-US" sz="1200" dirty="0"/>
                    </a:p>
                  </a:txBody>
                  <a:tcPr anchor="ctr"/>
                </a:tc>
                <a:tc>
                  <a:txBody>
                    <a:bodyPr/>
                    <a:lstStyle/>
                    <a:p>
                      <a:pPr algn="ctr"/>
                      <a:r>
                        <a:rPr lang="en-US" sz="1200" dirty="0" smtClean="0"/>
                        <a:t>56</a:t>
                      </a:r>
                      <a:endParaRPr lang="en-US" sz="1200" dirty="0"/>
                    </a:p>
                  </a:txBody>
                  <a:tcPr anchor="ctr"/>
                </a:tc>
                <a:tc>
                  <a:txBody>
                    <a:bodyPr/>
                    <a:lstStyle/>
                    <a:p>
                      <a:pPr algn="ctr"/>
                      <a:r>
                        <a:rPr lang="en-US" sz="1200" dirty="0" smtClean="0"/>
                        <a:t>52</a:t>
                      </a:r>
                      <a:endParaRPr lang="en-US" sz="1200" dirty="0"/>
                    </a:p>
                  </a:txBody>
                  <a:tcPr anchor="ctr"/>
                </a:tc>
                <a:tc>
                  <a:txBody>
                    <a:bodyPr/>
                    <a:lstStyle/>
                    <a:p>
                      <a:pPr algn="ctr"/>
                      <a:r>
                        <a:rPr lang="en-US" sz="1200" dirty="0" smtClean="0"/>
                        <a:t>55</a:t>
                      </a:r>
                      <a:endParaRPr lang="en-US" sz="1200" dirty="0"/>
                    </a:p>
                  </a:txBody>
                  <a:tcPr anchor="ctr"/>
                </a:tc>
              </a:tr>
              <a:tr h="370840">
                <a:tc>
                  <a:txBody>
                    <a:bodyPr/>
                    <a:lstStyle/>
                    <a:p>
                      <a:pPr algn="ctr"/>
                      <a:r>
                        <a:rPr lang="en-US" sz="1200" b="1" dirty="0" smtClean="0"/>
                        <a:t>Link Audit</a:t>
                      </a:r>
                      <a:endParaRPr lang="en-US" sz="1200" b="1" dirty="0"/>
                    </a:p>
                  </a:txBody>
                  <a:tcPr anchor="ctr"/>
                </a:tc>
                <a:tc>
                  <a:txBody>
                    <a:bodyPr/>
                    <a:lstStyle/>
                    <a:p>
                      <a:pPr algn="ctr"/>
                      <a:r>
                        <a:rPr lang="en-US" sz="1200" i="1" dirty="0" smtClean="0"/>
                        <a:t>3</a:t>
                      </a:r>
                      <a:endParaRPr lang="en-US" sz="1200" i="1" dirty="0"/>
                    </a:p>
                  </a:txBody>
                  <a:tcPr anchor="ctr"/>
                </a:tc>
                <a:tc>
                  <a:txBody>
                    <a:bodyPr/>
                    <a:lstStyle/>
                    <a:p>
                      <a:pPr algn="ctr"/>
                      <a:r>
                        <a:rPr lang="en-US" sz="1200" dirty="0" smtClean="0">
                          <a:solidFill>
                            <a:schemeClr val="tx1"/>
                          </a:solidFill>
                        </a:rPr>
                        <a:t>7</a:t>
                      </a:r>
                      <a:endParaRPr lang="en-US" sz="1200" dirty="0">
                        <a:solidFill>
                          <a:schemeClr val="tx1"/>
                        </a:solidFill>
                      </a:endParaRPr>
                    </a:p>
                  </a:txBody>
                  <a:tcPr anchor="ctr">
                    <a:solidFill>
                      <a:srgbClr val="EAEBF2"/>
                    </a:solidFill>
                  </a:tcPr>
                </a:tc>
                <a:tc>
                  <a:txBody>
                    <a:bodyPr/>
                    <a:lstStyle/>
                    <a:p>
                      <a:pPr algn="ctr"/>
                      <a:r>
                        <a:rPr lang="en-US" sz="1200" dirty="0" smtClean="0"/>
                        <a:t>4</a:t>
                      </a:r>
                      <a:endParaRPr lang="en-US" sz="1200" dirty="0"/>
                    </a:p>
                  </a:txBody>
                  <a:tcPr anchor="ctr"/>
                </a:tc>
                <a:tc>
                  <a:txBody>
                    <a:bodyPr/>
                    <a:lstStyle/>
                    <a:p>
                      <a:pPr algn="ctr"/>
                      <a:r>
                        <a:rPr lang="en-US" sz="1200" dirty="0" smtClean="0"/>
                        <a:t>4</a:t>
                      </a:r>
                      <a:endParaRPr lang="en-US" sz="1200" dirty="0"/>
                    </a:p>
                  </a:txBody>
                  <a:tcPr anchor="ctr"/>
                </a:tc>
                <a:tc>
                  <a:txBody>
                    <a:bodyPr/>
                    <a:lstStyle/>
                    <a:p>
                      <a:pPr algn="ctr"/>
                      <a:r>
                        <a:rPr lang="en-US" sz="1200" dirty="0" smtClean="0"/>
                        <a:t>3</a:t>
                      </a:r>
                      <a:endParaRPr lang="en-US" sz="1200" dirty="0"/>
                    </a:p>
                  </a:txBody>
                  <a:tcPr anchor="ctr"/>
                </a:tc>
                <a:tc>
                  <a:txBody>
                    <a:bodyPr/>
                    <a:lstStyle/>
                    <a:p>
                      <a:pPr algn="ctr"/>
                      <a:r>
                        <a:rPr lang="en-US" sz="1200" dirty="0" smtClean="0"/>
                        <a:t>4</a:t>
                      </a:r>
                      <a:endParaRPr lang="en-US" sz="1200" dirty="0"/>
                    </a:p>
                  </a:txBody>
                  <a:tcPr anchor="ctr"/>
                </a:tc>
                <a:tc>
                  <a:txBody>
                    <a:bodyPr/>
                    <a:lstStyle/>
                    <a:p>
                      <a:pPr algn="ctr"/>
                      <a:r>
                        <a:rPr lang="en-US" sz="1200" dirty="0" smtClean="0"/>
                        <a:t>4</a:t>
                      </a:r>
                      <a:endParaRPr lang="en-US" sz="1200" dirty="0"/>
                    </a:p>
                  </a:txBody>
                  <a:tcPr anchor="ctr"/>
                </a:tc>
                <a:tc>
                  <a:txBody>
                    <a:bodyPr/>
                    <a:lstStyle/>
                    <a:p>
                      <a:pPr algn="ctr"/>
                      <a:r>
                        <a:rPr lang="en-US" sz="1200" dirty="0" smtClean="0"/>
                        <a:t>4</a:t>
                      </a:r>
                      <a:endParaRPr lang="en-US" sz="1200" dirty="0"/>
                    </a:p>
                  </a:txBody>
                  <a:tcPr anchor="ctr"/>
                </a:tc>
                <a:tc>
                  <a:txBody>
                    <a:bodyPr/>
                    <a:lstStyle/>
                    <a:p>
                      <a:pPr algn="ctr"/>
                      <a:r>
                        <a:rPr lang="en-US" sz="1200" dirty="0" smtClean="0"/>
                        <a:t>3</a:t>
                      </a:r>
                      <a:endParaRPr lang="en-US" sz="1200" dirty="0"/>
                    </a:p>
                  </a:txBody>
                  <a:tcPr anchor="ctr"/>
                </a:tc>
              </a:tr>
            </a:tbl>
          </a:graphicData>
        </a:graphic>
      </p:graphicFrame>
      <p:pic>
        <p:nvPicPr>
          <p:cNvPr id="7" name="Picture 3"/>
          <p:cNvPicPr>
            <a:picLocks noChangeAspect="1" noChangeArrowheads="1"/>
          </p:cNvPicPr>
          <p:nvPr/>
        </p:nvPicPr>
        <p:blipFill>
          <a:blip r:embed="rId3" cstate="print"/>
          <a:srcRect/>
          <a:stretch>
            <a:fillRect/>
          </a:stretch>
        </p:blipFill>
        <p:spPr bwMode="auto">
          <a:xfrm>
            <a:off x="2400300" y="4003344"/>
            <a:ext cx="4229100" cy="866775"/>
          </a:xfrm>
          <a:prstGeom prst="rect">
            <a:avLst/>
          </a:prstGeom>
          <a:ln w="3175" cap="sq">
            <a:solidFill>
              <a:schemeClr val="tx1"/>
            </a:solidFill>
            <a:prstDash val="solid"/>
            <a:miter lim="800000"/>
          </a:ln>
          <a:effectLst>
            <a:outerShdw blurRad="50800" dist="38100" dir="2700000" algn="tl" rotWithShape="0">
              <a:srgbClr val="000000">
                <a:alpha val="43000"/>
              </a:srgbClr>
            </a:outerShdw>
          </a:effectLst>
        </p:spPr>
      </p:pic>
      <p:sp>
        <p:nvSpPr>
          <p:cNvPr id="10" name="Content Placeholder 2"/>
          <p:cNvSpPr>
            <a:spLocks noGrp="1"/>
          </p:cNvSpPr>
          <p:nvPr>
            <p:ph idx="1"/>
          </p:nvPr>
        </p:nvSpPr>
        <p:spPr>
          <a:xfrm>
            <a:off x="304800" y="5420100"/>
            <a:ext cx="8610600" cy="990600"/>
          </a:xfrm>
        </p:spPr>
        <p:txBody>
          <a:bodyPr/>
          <a:lstStyle/>
          <a:p>
            <a:pPr marL="341313" lvl="3" indent="-109538">
              <a:spcBef>
                <a:spcPts val="0"/>
              </a:spcBef>
              <a:buFont typeface="Arial" pitchFamily="34" charset="0"/>
              <a:buChar char="•"/>
            </a:pPr>
            <a:r>
              <a:rPr lang="en-US" sz="1000" b="1" dirty="0" smtClean="0"/>
              <a:t>The Search Mart audit score acts as a summary around the site’s overall SEO health</a:t>
            </a:r>
          </a:p>
          <a:p>
            <a:pPr marL="341313" lvl="3" indent="-109538">
              <a:spcBef>
                <a:spcPts val="0"/>
              </a:spcBef>
              <a:buFont typeface="Arial" pitchFamily="34" charset="0"/>
              <a:buChar char="•"/>
            </a:pPr>
            <a:r>
              <a:rPr lang="en-US" sz="1000" b="1" dirty="0" smtClean="0"/>
              <a:t>Technical Audit Score: </a:t>
            </a:r>
            <a:r>
              <a:rPr lang="en-US" sz="1000" dirty="0" smtClean="0"/>
              <a:t>A measurement of how well search engine spiders are able to crawl and index pages on a website.</a:t>
            </a:r>
          </a:p>
          <a:p>
            <a:pPr marL="341313" lvl="3" indent="-109538">
              <a:spcBef>
                <a:spcPts val="0"/>
              </a:spcBef>
              <a:buFont typeface="Arial" pitchFamily="34" charset="0"/>
              <a:buChar char="•"/>
            </a:pPr>
            <a:r>
              <a:rPr lang="en-US" sz="1000" b="1" dirty="0" smtClean="0"/>
              <a:t>Content Audit Score: </a:t>
            </a:r>
            <a:r>
              <a:rPr lang="en-US" sz="1000" dirty="0" smtClean="0"/>
              <a:t>A measurement of the incorporation of a gold keyword in the content, meta data, URL, and headers on each page of a website.</a:t>
            </a:r>
          </a:p>
          <a:p>
            <a:pPr marL="341313" lvl="3" indent="-109538">
              <a:spcBef>
                <a:spcPts val="0"/>
              </a:spcBef>
              <a:buFont typeface="Arial" pitchFamily="34" charset="0"/>
              <a:buChar char="•"/>
            </a:pPr>
            <a:r>
              <a:rPr lang="en-US" sz="1000" b="1" dirty="0" smtClean="0"/>
              <a:t>Link Audit Score: </a:t>
            </a:r>
            <a:r>
              <a:rPr lang="en-US" sz="1000" dirty="0" smtClean="0"/>
              <a:t>A measurement of the number and anchor text of links pointing to each page of a website.</a:t>
            </a:r>
          </a:p>
        </p:txBody>
      </p:sp>
      <p:sp>
        <p:nvSpPr>
          <p:cNvPr id="11" name="Content Placeholder 2"/>
          <p:cNvSpPr txBox="1">
            <a:spLocks/>
          </p:cNvSpPr>
          <p:nvPr/>
        </p:nvSpPr>
        <p:spPr>
          <a:xfrm>
            <a:off x="314700" y="843150"/>
            <a:ext cx="8272463" cy="3352800"/>
          </a:xfrm>
          <a:prstGeom prst="rect">
            <a:avLst/>
          </a:prstGeom>
        </p:spPr>
        <p:txBody>
          <a:bodyPr/>
          <a:lstStyle/>
          <a:p>
            <a:pPr marL="342900" lvl="0" indent="-342900" eaLnBrk="0" hangingPunct="0">
              <a:spcBef>
                <a:spcPct val="75000"/>
              </a:spcBef>
              <a:buFont typeface="Arial" pitchFamily="34" charset="0"/>
              <a:buChar char="•"/>
            </a:pPr>
            <a:r>
              <a:rPr lang="en-US" sz="1800" kern="0" dirty="0" smtClean="0">
                <a:solidFill>
                  <a:sysClr val="windowText" lastClr="000000"/>
                </a:solidFill>
                <a:latin typeface="Calibri" pitchFamily="34" charset="0"/>
              </a:rPr>
              <a:t>Other regions are scoring in the “needs improvement” category</a:t>
            </a:r>
            <a:endParaRPr kumimoji="0" lang="en-US" sz="1800" b="0" i="0" u="none" strike="noStrike" kern="0" cap="none" spc="0" normalizeH="0" baseline="0" noProof="0" dirty="0">
              <a:ln>
                <a:noFill/>
              </a:ln>
              <a:solidFill>
                <a:schemeClr val="tx1"/>
              </a:solidFill>
              <a:effectLst/>
              <a:uLnTx/>
              <a:uFillTx/>
              <a:latin typeface="Calibri" pitchFamily="34" charset="0"/>
              <a:ea typeface="+mn-ea"/>
              <a:cs typeface="+mn-cs"/>
            </a:endParaRPr>
          </a:p>
        </p:txBody>
      </p:sp>
      <p:sp>
        <p:nvSpPr>
          <p:cNvPr id="12" name="Rectangle 11"/>
          <p:cNvSpPr/>
          <p:nvPr/>
        </p:nvSpPr>
        <p:spPr bwMode="auto">
          <a:xfrm>
            <a:off x="381000" y="1752600"/>
            <a:ext cx="8229600" cy="2133600"/>
          </a:xfrm>
          <a:prstGeom prst="rect">
            <a:avLst/>
          </a:prstGeom>
          <a:noFill/>
          <a:ln w="12700" cap="flat" cmpd="sng" algn="ctr">
            <a:solidFill>
              <a:schemeClr val="folHlink"/>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9" name="TextBox 8"/>
          <p:cNvSpPr txBox="1"/>
          <p:nvPr/>
        </p:nvSpPr>
        <p:spPr>
          <a:xfrm>
            <a:off x="381000" y="1447800"/>
            <a:ext cx="4343400" cy="276999"/>
          </a:xfrm>
          <a:prstGeom prst="rect">
            <a:avLst/>
          </a:prstGeom>
          <a:noFill/>
        </p:spPr>
        <p:txBody>
          <a:bodyPr wrap="square" rtlCol="0">
            <a:spAutoFit/>
          </a:bodyPr>
          <a:lstStyle/>
          <a:p>
            <a:r>
              <a:rPr lang="en-US" sz="1200" b="1" dirty="0" smtClean="0">
                <a:latin typeface="+mn-lt"/>
              </a:rPr>
              <a:t>Regional Olay.com SearchMart Audit Scores as of 11/30/10:</a:t>
            </a:r>
          </a:p>
        </p:txBody>
      </p:sp>
      <p:sp>
        <p:nvSpPr>
          <p:cNvPr id="13" name="Rectangle 12"/>
          <p:cNvSpPr/>
          <p:nvPr/>
        </p:nvSpPr>
        <p:spPr bwMode="auto">
          <a:xfrm>
            <a:off x="2476500" y="4238625"/>
            <a:ext cx="381000" cy="152400"/>
          </a:xfrm>
          <a:prstGeom prst="rect">
            <a:avLst/>
          </a:prstGeom>
          <a:solidFill>
            <a:srgbClr val="008E40"/>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14" name="Rectangle 13"/>
          <p:cNvSpPr/>
          <p:nvPr/>
        </p:nvSpPr>
        <p:spPr bwMode="auto">
          <a:xfrm>
            <a:off x="2476500" y="4419600"/>
            <a:ext cx="381000" cy="152400"/>
          </a:xfrm>
          <a:prstGeom prst="rect">
            <a:avLst/>
          </a:prstGeom>
          <a:solidFill>
            <a:srgbClr val="FFFF00"/>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15" name="Rectangle 14"/>
          <p:cNvSpPr/>
          <p:nvPr/>
        </p:nvSpPr>
        <p:spPr bwMode="auto">
          <a:xfrm>
            <a:off x="2476500" y="4629150"/>
            <a:ext cx="381000" cy="152400"/>
          </a:xfrm>
          <a:prstGeom prst="rect">
            <a:avLst/>
          </a:prstGeom>
          <a:solidFill>
            <a:schemeClr val="tx2"/>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1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pic>
        <p:nvPicPr>
          <p:cNvPr id="17" name="Picture 3"/>
          <p:cNvPicPr>
            <a:picLocks noChangeAspect="1" noChangeArrowheads="1"/>
          </p:cNvPicPr>
          <p:nvPr/>
        </p:nvPicPr>
        <p:blipFill>
          <a:blip r:embed="rId4" cstate="print"/>
          <a:srcRect/>
          <a:stretch>
            <a:fillRect/>
          </a:stretch>
        </p:blipFill>
        <p:spPr bwMode="auto">
          <a:xfrm>
            <a:off x="5621975" y="4015398"/>
            <a:ext cx="990600" cy="281116"/>
          </a:xfrm>
          <a:prstGeom prst="rect">
            <a:avLst/>
          </a:prstGeom>
          <a:noFill/>
          <a:ln w="9525">
            <a:noFill/>
            <a:miter lim="800000"/>
            <a:headEnd/>
            <a:tailEnd/>
          </a:ln>
          <a:effectLst/>
        </p:spPr>
      </p:pic>
      <p:sp>
        <p:nvSpPr>
          <p:cNvPr id="18" name="TextBox 17"/>
          <p:cNvSpPr txBox="1"/>
          <p:nvPr/>
        </p:nvSpPr>
        <p:spPr>
          <a:xfrm>
            <a:off x="1295400" y="6400800"/>
            <a:ext cx="4191000" cy="276999"/>
          </a:xfrm>
          <a:prstGeom prst="rect">
            <a:avLst/>
          </a:prstGeom>
          <a:noFill/>
        </p:spPr>
        <p:txBody>
          <a:bodyPr wrap="square" rtlCol="0">
            <a:spAutoFit/>
          </a:bodyPr>
          <a:lstStyle/>
          <a:p>
            <a:r>
              <a:rPr lang="en-US" sz="1200" dirty="0" smtClean="0">
                <a:solidFill>
                  <a:schemeClr val="bg1"/>
                </a:solidFill>
                <a:latin typeface="+mn-lt"/>
              </a:rPr>
              <a:t>Source: SearchMart</a:t>
            </a:r>
          </a:p>
        </p:txBody>
      </p:sp>
      <p:sp>
        <p:nvSpPr>
          <p:cNvPr id="19" name="Chevron 18"/>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Organic Search</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Next Steps to Improve Regional Organic Search Performance</a:t>
            </a:r>
            <a:endParaRPr lang="en-US" dirty="0"/>
          </a:p>
        </p:txBody>
      </p:sp>
      <p:sp>
        <p:nvSpPr>
          <p:cNvPr id="5" name="Rounded Rectangle 4"/>
          <p:cNvSpPr/>
          <p:nvPr/>
        </p:nvSpPr>
        <p:spPr bwMode="auto">
          <a:xfrm>
            <a:off x="304800" y="838200"/>
            <a:ext cx="29718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800" b="1" dirty="0" smtClean="0">
                <a:solidFill>
                  <a:schemeClr val="tx1"/>
                </a:solidFill>
                <a:latin typeface="+mn-lt"/>
                <a:ea typeface="ＭＳ Ｐゴシック" charset="-128"/>
              </a:rPr>
              <a:t>Action Item</a:t>
            </a:r>
          </a:p>
        </p:txBody>
      </p:sp>
      <p:sp>
        <p:nvSpPr>
          <p:cNvPr id="8" name="Rectangle 7"/>
          <p:cNvSpPr/>
          <p:nvPr/>
        </p:nvSpPr>
        <p:spPr bwMode="auto">
          <a:xfrm>
            <a:off x="304800" y="1219200"/>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chemeClr val="tx2"/>
              </a:buClr>
            </a:pPr>
            <a:r>
              <a:rPr lang="en-US" dirty="0" smtClean="0">
                <a:latin typeface="+mn-lt"/>
              </a:rPr>
              <a:t>Evaluating gold keywords</a:t>
            </a:r>
          </a:p>
        </p:txBody>
      </p:sp>
      <p:sp>
        <p:nvSpPr>
          <p:cNvPr id="9" name="Rectangle 8"/>
          <p:cNvSpPr/>
          <p:nvPr/>
        </p:nvSpPr>
        <p:spPr bwMode="auto">
          <a:xfrm>
            <a:off x="3352800" y="2209800"/>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Search Agency loads to </a:t>
            </a:r>
            <a:r>
              <a:rPr lang="en-US" dirty="0" err="1" smtClean="0">
                <a:latin typeface="+mn-lt"/>
              </a:rPr>
              <a:t>SearchMart</a:t>
            </a:r>
            <a:r>
              <a:rPr lang="en-US" dirty="0" smtClean="0">
                <a:latin typeface="+mn-lt"/>
              </a:rPr>
              <a:t> </a:t>
            </a:r>
          </a:p>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Technical agency submits to search engines</a:t>
            </a:r>
            <a:endParaRPr kumimoji="0" lang="en-US" sz="1400" b="0" i="0" u="none" strike="noStrike" cap="none" normalizeH="0" baseline="0" dirty="0" smtClean="0">
              <a:ln>
                <a:noFill/>
              </a:ln>
              <a:solidFill>
                <a:srgbClr val="000000"/>
              </a:solidFill>
              <a:effectLst/>
              <a:latin typeface="+mn-lt"/>
            </a:endParaRPr>
          </a:p>
        </p:txBody>
      </p:sp>
      <p:sp>
        <p:nvSpPr>
          <p:cNvPr id="10" name="Rectangle 9"/>
          <p:cNvSpPr/>
          <p:nvPr/>
        </p:nvSpPr>
        <p:spPr bwMode="auto">
          <a:xfrm>
            <a:off x="6536375" y="1219200"/>
            <a:ext cx="20574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TBD</a:t>
            </a:r>
          </a:p>
        </p:txBody>
      </p:sp>
      <p:sp>
        <p:nvSpPr>
          <p:cNvPr id="14" name="Rounded Rectangle 13"/>
          <p:cNvSpPr/>
          <p:nvPr/>
        </p:nvSpPr>
        <p:spPr bwMode="auto">
          <a:xfrm>
            <a:off x="3352800" y="838200"/>
            <a:ext cx="29718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800" b="1" dirty="0" smtClean="0">
                <a:solidFill>
                  <a:schemeClr val="tx1"/>
                </a:solidFill>
                <a:latin typeface="+mn-lt"/>
                <a:ea typeface="ＭＳ Ｐゴシック" charset="-128"/>
              </a:rPr>
              <a:t>Owner</a:t>
            </a:r>
          </a:p>
        </p:txBody>
      </p:sp>
      <p:sp>
        <p:nvSpPr>
          <p:cNvPr id="15" name="Rounded Rectangle 14"/>
          <p:cNvSpPr/>
          <p:nvPr/>
        </p:nvSpPr>
        <p:spPr bwMode="auto">
          <a:xfrm>
            <a:off x="6541325" y="838200"/>
            <a:ext cx="2057400" cy="304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800" b="1" dirty="0" smtClean="0">
                <a:solidFill>
                  <a:schemeClr val="tx1"/>
                </a:solidFill>
                <a:latin typeface="+mn-lt"/>
                <a:ea typeface="ＭＳ Ｐゴシック" charset="-128"/>
              </a:rPr>
              <a:t>Link to Toolbox</a:t>
            </a:r>
          </a:p>
        </p:txBody>
      </p:sp>
      <p:sp>
        <p:nvSpPr>
          <p:cNvPr id="16" name="Rectangle 15"/>
          <p:cNvSpPr/>
          <p:nvPr/>
        </p:nvSpPr>
        <p:spPr bwMode="auto">
          <a:xfrm>
            <a:off x="304800" y="2209799"/>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chemeClr val="tx2"/>
              </a:buClr>
            </a:pPr>
            <a:r>
              <a:rPr lang="en-US" dirty="0" smtClean="0">
                <a:latin typeface="+mn-lt"/>
              </a:rPr>
              <a:t>Updating site map</a:t>
            </a:r>
          </a:p>
        </p:txBody>
      </p:sp>
      <p:sp>
        <p:nvSpPr>
          <p:cNvPr id="17" name="Rectangle 16"/>
          <p:cNvSpPr/>
          <p:nvPr/>
        </p:nvSpPr>
        <p:spPr bwMode="auto">
          <a:xfrm>
            <a:off x="3352800" y="1219199"/>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Brand manager, DMM, ER/PR, Search Agency, Digital Agency</a:t>
            </a:r>
            <a:endParaRPr kumimoji="0" lang="en-US" sz="1400" b="0" i="0" u="none" strike="noStrike" cap="none" normalizeH="0" baseline="0" dirty="0" smtClean="0">
              <a:ln>
                <a:noFill/>
              </a:ln>
              <a:solidFill>
                <a:srgbClr val="000000"/>
              </a:solidFill>
              <a:effectLst/>
              <a:latin typeface="+mn-lt"/>
            </a:endParaRPr>
          </a:p>
        </p:txBody>
      </p:sp>
      <p:sp>
        <p:nvSpPr>
          <p:cNvPr id="18" name="Rectangle 17"/>
          <p:cNvSpPr/>
          <p:nvPr/>
        </p:nvSpPr>
        <p:spPr bwMode="auto">
          <a:xfrm>
            <a:off x="6536375" y="2209799"/>
            <a:ext cx="20574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TBD</a:t>
            </a:r>
          </a:p>
        </p:txBody>
      </p:sp>
      <p:sp>
        <p:nvSpPr>
          <p:cNvPr id="19" name="Rectangle 18"/>
          <p:cNvSpPr/>
          <p:nvPr/>
        </p:nvSpPr>
        <p:spPr bwMode="auto">
          <a:xfrm>
            <a:off x="3352800" y="3200400"/>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lvl="0">
              <a:spcBef>
                <a:spcPct val="25000"/>
              </a:spcBef>
              <a:buClr>
                <a:srgbClr val="BA0000"/>
              </a:buClr>
            </a:pPr>
            <a:r>
              <a:rPr lang="en-US" dirty="0" smtClean="0">
                <a:latin typeface="Calibri"/>
              </a:rPr>
              <a:t>Brand manager, DMM, ER/PR, Search Agency, Digital Agency</a:t>
            </a:r>
          </a:p>
        </p:txBody>
      </p:sp>
      <p:sp>
        <p:nvSpPr>
          <p:cNvPr id="20" name="Rectangle 19"/>
          <p:cNvSpPr/>
          <p:nvPr/>
        </p:nvSpPr>
        <p:spPr bwMode="auto">
          <a:xfrm>
            <a:off x="304800" y="3200399"/>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chemeClr val="tx2"/>
              </a:buClr>
            </a:pPr>
            <a:r>
              <a:rPr lang="en-US" dirty="0" smtClean="0">
                <a:latin typeface="+mn-lt"/>
              </a:rPr>
              <a:t>Optimizing current content</a:t>
            </a:r>
          </a:p>
        </p:txBody>
      </p:sp>
      <p:sp>
        <p:nvSpPr>
          <p:cNvPr id="21" name="Rectangle 20"/>
          <p:cNvSpPr/>
          <p:nvPr/>
        </p:nvSpPr>
        <p:spPr bwMode="auto">
          <a:xfrm>
            <a:off x="6536375" y="3200399"/>
            <a:ext cx="20574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TBD</a:t>
            </a:r>
          </a:p>
        </p:txBody>
      </p:sp>
      <p:sp>
        <p:nvSpPr>
          <p:cNvPr id="22" name="Rectangle 21"/>
          <p:cNvSpPr/>
          <p:nvPr/>
        </p:nvSpPr>
        <p:spPr bwMode="auto">
          <a:xfrm>
            <a:off x="3352800" y="4191000"/>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lang="en-US" dirty="0" smtClean="0">
                <a:latin typeface="+mn-lt"/>
              </a:rPr>
              <a:t>Search Agency, Technical agency, ER/PR (to identify partnerships)</a:t>
            </a:r>
            <a:endParaRPr kumimoji="0" lang="en-US" sz="1400" b="0" i="0" u="none" strike="noStrike" cap="none" normalizeH="0" baseline="0" dirty="0" smtClean="0">
              <a:ln>
                <a:noFill/>
              </a:ln>
              <a:solidFill>
                <a:srgbClr val="000000"/>
              </a:solidFill>
              <a:effectLst/>
              <a:latin typeface="+mn-lt"/>
            </a:endParaRPr>
          </a:p>
        </p:txBody>
      </p:sp>
      <p:sp>
        <p:nvSpPr>
          <p:cNvPr id="23" name="Rectangle 22"/>
          <p:cNvSpPr/>
          <p:nvPr/>
        </p:nvSpPr>
        <p:spPr bwMode="auto">
          <a:xfrm>
            <a:off x="304800" y="4190999"/>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chemeClr val="tx2"/>
              </a:buClr>
            </a:pPr>
            <a:r>
              <a:rPr lang="en-US" dirty="0" smtClean="0">
                <a:latin typeface="+mn-lt"/>
              </a:rPr>
              <a:t>Improve technical audit score by increasing external linking</a:t>
            </a:r>
          </a:p>
        </p:txBody>
      </p:sp>
      <p:sp>
        <p:nvSpPr>
          <p:cNvPr id="24" name="Rectangle 23"/>
          <p:cNvSpPr/>
          <p:nvPr/>
        </p:nvSpPr>
        <p:spPr bwMode="auto">
          <a:xfrm>
            <a:off x="6536375" y="4190999"/>
            <a:ext cx="20574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TBD</a:t>
            </a:r>
          </a:p>
        </p:txBody>
      </p:sp>
      <p:sp>
        <p:nvSpPr>
          <p:cNvPr id="27" name="Rectangle 26"/>
          <p:cNvSpPr/>
          <p:nvPr/>
        </p:nvSpPr>
        <p:spPr bwMode="auto">
          <a:xfrm>
            <a:off x="3352800" y="5181601"/>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chemeClr val="tx2"/>
              </a:buClr>
            </a:pPr>
            <a:r>
              <a:rPr lang="en-US" dirty="0" smtClean="0">
                <a:latin typeface="+mn-lt"/>
              </a:rPr>
              <a:t>Brand manager, DDM, ER/PR, Search Agency, Digital Agency</a:t>
            </a:r>
          </a:p>
        </p:txBody>
      </p:sp>
      <p:sp>
        <p:nvSpPr>
          <p:cNvPr id="28" name="Rectangle 27"/>
          <p:cNvSpPr/>
          <p:nvPr/>
        </p:nvSpPr>
        <p:spPr bwMode="auto">
          <a:xfrm>
            <a:off x="304800" y="5181600"/>
            <a:ext cx="29718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spcBef>
                <a:spcPct val="25000"/>
              </a:spcBef>
              <a:buClr>
                <a:schemeClr val="tx2"/>
              </a:buClr>
            </a:pPr>
            <a:r>
              <a:rPr lang="en-US" dirty="0" smtClean="0">
                <a:latin typeface="+mn-lt"/>
              </a:rPr>
              <a:t>Optimize new content (developed based on brand needs and searcher intent)</a:t>
            </a:r>
          </a:p>
        </p:txBody>
      </p:sp>
      <p:sp>
        <p:nvSpPr>
          <p:cNvPr id="29" name="Rectangle 28"/>
          <p:cNvSpPr/>
          <p:nvPr/>
        </p:nvSpPr>
        <p:spPr bwMode="auto">
          <a:xfrm>
            <a:off x="6536375" y="5181600"/>
            <a:ext cx="2057400" cy="914399"/>
          </a:xfrm>
          <a:prstGeom prst="rect">
            <a:avLst/>
          </a:prstGeom>
          <a:solidFill>
            <a:schemeClr val="bg1"/>
          </a:solidFill>
          <a:ln w="12700" cap="flat" cmpd="sng" algn="ctr">
            <a:solidFill>
              <a:schemeClr val="bg1">
                <a:lumMod val="50000"/>
              </a:schemeClr>
            </a:solidFill>
            <a:prstDash val="sysDash"/>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r>
              <a:rPr kumimoji="0" lang="en-US" sz="1400" b="1" i="0" u="none" strike="noStrike" cap="none" normalizeH="0" baseline="0" dirty="0" smtClean="0">
                <a:ln>
                  <a:noFill/>
                </a:ln>
                <a:solidFill>
                  <a:srgbClr val="000000"/>
                </a:solidFill>
                <a:effectLst/>
                <a:latin typeface="+mn-lt"/>
              </a:rPr>
              <a:t>TBD</a:t>
            </a:r>
          </a:p>
        </p:txBody>
      </p:sp>
      <p:sp>
        <p:nvSpPr>
          <p:cNvPr id="25" name="Chevron 24"/>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Organic Search</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Process for Content Development</a:t>
            </a:r>
            <a:endParaRPr lang="en-US" dirty="0"/>
          </a:p>
        </p:txBody>
      </p:sp>
      <p:sp>
        <p:nvSpPr>
          <p:cNvPr id="3" name="Content Placeholder 2"/>
          <p:cNvSpPr>
            <a:spLocks noGrp="1"/>
          </p:cNvSpPr>
          <p:nvPr>
            <p:ph idx="1"/>
          </p:nvPr>
        </p:nvSpPr>
        <p:spPr>
          <a:xfrm>
            <a:off x="316675" y="924300"/>
            <a:ext cx="8141525" cy="5018088"/>
          </a:xfrm>
        </p:spPr>
        <p:txBody>
          <a:bodyPr/>
          <a:lstStyle/>
          <a:p>
            <a:r>
              <a:rPr lang="en-US" dirty="0" smtClean="0"/>
              <a:t>When creating new content, consider the following:</a:t>
            </a:r>
          </a:p>
        </p:txBody>
      </p:sp>
      <p:pic>
        <p:nvPicPr>
          <p:cNvPr id="5" name="Picture 2"/>
          <p:cNvPicPr>
            <a:picLocks noChangeAspect="1" noChangeArrowheads="1"/>
          </p:cNvPicPr>
          <p:nvPr/>
        </p:nvPicPr>
        <p:blipFill>
          <a:blip r:embed="rId2" cstate="print"/>
          <a:srcRect/>
          <a:stretch>
            <a:fillRect/>
          </a:stretch>
        </p:blipFill>
        <p:spPr bwMode="auto">
          <a:xfrm>
            <a:off x="5105400" y="1828800"/>
            <a:ext cx="3429000" cy="1981200"/>
          </a:xfrm>
          <a:prstGeom prst="rect">
            <a:avLst/>
          </a:prstGeom>
          <a:noFill/>
          <a:ln w="9525">
            <a:noFill/>
            <a:miter lim="800000"/>
            <a:headEnd/>
            <a:tailEnd/>
          </a:ln>
        </p:spPr>
      </p:pic>
      <p:sp>
        <p:nvSpPr>
          <p:cNvPr id="7" name="Rectangle 6"/>
          <p:cNvSpPr/>
          <p:nvPr/>
        </p:nvSpPr>
        <p:spPr>
          <a:xfrm>
            <a:off x="381000" y="1600200"/>
            <a:ext cx="4572000" cy="2800767"/>
          </a:xfrm>
          <a:prstGeom prst="rect">
            <a:avLst/>
          </a:prstGeom>
        </p:spPr>
        <p:txBody>
          <a:bodyPr>
            <a:spAutoFit/>
          </a:bodyPr>
          <a:lstStyle/>
          <a:p>
            <a:pPr marL="457200" indent="-457200">
              <a:buAutoNum type="arabicPeriod"/>
            </a:pPr>
            <a:r>
              <a:rPr lang="en-US" sz="1600" dirty="0" smtClean="0">
                <a:latin typeface="+mn-lt"/>
              </a:rPr>
              <a:t>Engage search agency along with other agencies during initial brainstorms</a:t>
            </a:r>
          </a:p>
          <a:p>
            <a:pPr marL="457200" indent="-457200">
              <a:buFont typeface="+mj-lt"/>
              <a:buAutoNum type="arabicPeriod"/>
            </a:pPr>
            <a:endParaRPr lang="en-US" sz="1600" dirty="0" smtClean="0">
              <a:latin typeface="+mn-lt"/>
            </a:endParaRPr>
          </a:p>
          <a:p>
            <a:pPr marL="457200" indent="-457200">
              <a:buAutoNum type="arabicPeriod"/>
            </a:pPr>
            <a:r>
              <a:rPr lang="en-US" sz="1600" dirty="0" smtClean="0">
                <a:latin typeface="+mn-lt"/>
              </a:rPr>
              <a:t>Make sure the page is a good balance of product and skin care content using key phrases that reflect searcher intent</a:t>
            </a:r>
          </a:p>
          <a:p>
            <a:pPr marL="457200" indent="-457200">
              <a:buFont typeface="+mj-lt"/>
              <a:buAutoNum type="arabicPeriod"/>
            </a:pPr>
            <a:endParaRPr lang="en-US" sz="1600" dirty="0" smtClean="0">
              <a:latin typeface="+mn-lt"/>
            </a:endParaRPr>
          </a:p>
          <a:p>
            <a:pPr marL="457200" indent="-457200">
              <a:buAutoNum type="arabicPeriod"/>
            </a:pPr>
            <a:r>
              <a:rPr lang="en-US" sz="1600" dirty="0" smtClean="0">
                <a:latin typeface="+mn-lt"/>
              </a:rPr>
              <a:t>Work with search agency to ensure the digital assets are all optimized for search (including copy, images, video, navigation, etc.)</a:t>
            </a:r>
          </a:p>
          <a:p>
            <a:endParaRPr lang="en-US" sz="1600" dirty="0" smtClean="0">
              <a:latin typeface="+mn-lt"/>
            </a:endParaRPr>
          </a:p>
        </p:txBody>
      </p:sp>
      <p:sp>
        <p:nvSpPr>
          <p:cNvPr id="8" name="Rounded Rectangle 7"/>
          <p:cNvSpPr/>
          <p:nvPr/>
        </p:nvSpPr>
        <p:spPr bwMode="auto">
          <a:xfrm>
            <a:off x="914400" y="4800600"/>
            <a:ext cx="7772400" cy="1066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dist="23000" dir="5400000" rotWithShape="0">
              <a:srgbClr val="808080">
                <a:alpha val="34999"/>
              </a:srgbClr>
            </a:outerShdw>
          </a:effectLst>
        </p:spPr>
        <p:txBody>
          <a:bodyPr anchor="ctr"/>
          <a:lstStyle/>
          <a:p>
            <a:pPr marL="0" marR="0" indent="0" algn="ctr" defTabSz="457200" eaLnBrk="1" latinLnBrk="0" hangingPunct="1">
              <a:lnSpc>
                <a:spcPct val="100000"/>
              </a:lnSpc>
              <a:buClr>
                <a:srgbClr val="1F497D"/>
              </a:buClr>
              <a:buSzTx/>
              <a:buFont typeface="Wingdings" pitchFamily="2" charset="2"/>
              <a:buNone/>
              <a:tabLst/>
              <a:defRPr/>
            </a:pPr>
            <a:r>
              <a:rPr lang="en-US" sz="1800" b="1" dirty="0" smtClean="0">
                <a:solidFill>
                  <a:schemeClr val="tx1"/>
                </a:solidFill>
                <a:latin typeface="+mn-lt"/>
                <a:ea typeface="ＭＳ Ｐゴシック" charset="-128"/>
              </a:rPr>
              <a:t>Adopting this process will ensure new content adheres to best practices and ultimately maximize its impact</a:t>
            </a:r>
          </a:p>
        </p:txBody>
      </p:sp>
      <p:sp>
        <p:nvSpPr>
          <p:cNvPr id="9" name="Chevron 8"/>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Organic Search</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Activation plan</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1524000"/>
            <a:ext cx="7696200" cy="4339650"/>
          </a:xfrm>
          <a:prstGeom prst="rect">
            <a:avLst/>
          </a:prstGeom>
        </p:spPr>
        <p:txBody>
          <a:bodyPr wrap="square">
            <a:spAutoFit/>
          </a:bodyPr>
          <a:lstStyle/>
          <a:p>
            <a:pPr lvl="0">
              <a:spcBef>
                <a:spcPts val="1000"/>
              </a:spcBef>
              <a:spcAft>
                <a:spcPts val="1000"/>
              </a:spcAft>
            </a:pPr>
            <a:r>
              <a:rPr lang="en-US" sz="1600" b="1" dirty="0" smtClean="0">
                <a:solidFill>
                  <a:prstClr val="black"/>
                </a:solidFill>
                <a:latin typeface="+mn-lt"/>
              </a:rPr>
              <a:t>Load your sitemap into </a:t>
            </a:r>
            <a:r>
              <a:rPr lang="en-US" sz="1600" b="1" dirty="0" err="1" smtClean="0">
                <a:solidFill>
                  <a:prstClr val="black"/>
                </a:solidFill>
                <a:latin typeface="+mn-lt"/>
              </a:rPr>
              <a:t>SearchMart</a:t>
            </a:r>
            <a:r>
              <a:rPr lang="en-US" sz="1600" b="1" dirty="0" smtClean="0">
                <a:solidFill>
                  <a:prstClr val="black"/>
                </a:solidFill>
                <a:latin typeface="+mn-lt"/>
              </a:rPr>
              <a:t> (Partner with your regional IPM).</a:t>
            </a:r>
          </a:p>
          <a:p>
            <a:pPr lvl="0">
              <a:spcBef>
                <a:spcPts val="1000"/>
              </a:spcBef>
              <a:spcAft>
                <a:spcPts val="1000"/>
              </a:spcAft>
            </a:pPr>
            <a:r>
              <a:rPr lang="en-US" sz="1600" b="1" dirty="0" smtClean="0">
                <a:solidFill>
                  <a:prstClr val="black"/>
                </a:solidFill>
                <a:latin typeface="+mn-lt"/>
              </a:rPr>
              <a:t>Engage with your search agency </a:t>
            </a:r>
            <a:r>
              <a:rPr lang="en-US" sz="1600" dirty="0" smtClean="0">
                <a:solidFill>
                  <a:prstClr val="black"/>
                </a:solidFill>
                <a:latin typeface="+mn-lt"/>
              </a:rPr>
              <a:t>to see where they are with organic optimization and paid search strategies.  Share the new search strategy with them.  </a:t>
            </a:r>
          </a:p>
          <a:p>
            <a:pPr lvl="0">
              <a:spcBef>
                <a:spcPts val="1000"/>
              </a:spcBef>
              <a:spcAft>
                <a:spcPts val="1000"/>
              </a:spcAft>
            </a:pPr>
            <a:r>
              <a:rPr lang="en-US" sz="1600" dirty="0" smtClean="0">
                <a:solidFill>
                  <a:prstClr val="black"/>
                </a:solidFill>
                <a:latin typeface="+mn-lt"/>
              </a:rPr>
              <a:t>Use </a:t>
            </a:r>
            <a:r>
              <a:rPr lang="en-US" sz="1600" b="1" dirty="0" smtClean="0">
                <a:solidFill>
                  <a:prstClr val="black"/>
                </a:solidFill>
                <a:latin typeface="+mn-lt"/>
              </a:rPr>
              <a:t>Gold Keyword Development Tool </a:t>
            </a:r>
            <a:r>
              <a:rPr lang="en-US" sz="1600" dirty="0" smtClean="0">
                <a:solidFill>
                  <a:prstClr val="black"/>
                </a:solidFill>
                <a:latin typeface="+mn-lt"/>
              </a:rPr>
              <a:t>to understand where Olay site is in terms of organic optimization and create your Gold Keyword list. </a:t>
            </a:r>
          </a:p>
          <a:p>
            <a:pPr lvl="0">
              <a:spcBef>
                <a:spcPts val="1000"/>
              </a:spcBef>
              <a:spcAft>
                <a:spcPts val="1000"/>
              </a:spcAft>
            </a:pPr>
            <a:r>
              <a:rPr lang="en-US" sz="1600" dirty="0" smtClean="0">
                <a:solidFill>
                  <a:prstClr val="black"/>
                </a:solidFill>
                <a:latin typeface="+mn-lt"/>
              </a:rPr>
              <a:t>Use exercise to </a:t>
            </a:r>
            <a:r>
              <a:rPr lang="en-US" sz="1600" b="1" dirty="0" smtClean="0">
                <a:solidFill>
                  <a:prstClr val="black"/>
                </a:solidFill>
                <a:latin typeface="+mn-lt"/>
              </a:rPr>
              <a:t>identify potential content needs </a:t>
            </a:r>
            <a:r>
              <a:rPr lang="en-US" sz="1600" dirty="0" smtClean="0">
                <a:solidFill>
                  <a:prstClr val="black"/>
                </a:solidFill>
                <a:latin typeface="+mn-lt"/>
              </a:rPr>
              <a:t>based on relevant high volume terms.</a:t>
            </a:r>
          </a:p>
          <a:p>
            <a:pPr lvl="0">
              <a:spcBef>
                <a:spcPts val="1000"/>
              </a:spcBef>
              <a:spcAft>
                <a:spcPts val="1000"/>
              </a:spcAft>
            </a:pPr>
            <a:r>
              <a:rPr lang="en-US" sz="1600" dirty="0" smtClean="0">
                <a:solidFill>
                  <a:prstClr val="black"/>
                </a:solidFill>
                <a:latin typeface="+mn-lt"/>
              </a:rPr>
              <a:t>Challenge your search agency to develop</a:t>
            </a:r>
            <a:r>
              <a:rPr lang="en-US" sz="1600" b="1" dirty="0" smtClean="0">
                <a:solidFill>
                  <a:prstClr val="black"/>
                </a:solidFill>
                <a:latin typeface="+mn-lt"/>
              </a:rPr>
              <a:t> tests to measure effectiveness of Gold Keywords </a:t>
            </a:r>
            <a:r>
              <a:rPr lang="en-US" sz="1600" dirty="0" smtClean="0">
                <a:solidFill>
                  <a:prstClr val="black"/>
                </a:solidFill>
                <a:latin typeface="+mn-lt"/>
              </a:rPr>
              <a:t>and establish </a:t>
            </a:r>
            <a:r>
              <a:rPr lang="en-US" sz="1600" b="1" dirty="0" smtClean="0">
                <a:solidFill>
                  <a:prstClr val="black"/>
                </a:solidFill>
                <a:latin typeface="+mn-lt"/>
              </a:rPr>
              <a:t>benchmarks for both paid search and organic search.</a:t>
            </a:r>
          </a:p>
          <a:p>
            <a:pPr lvl="0">
              <a:spcBef>
                <a:spcPts val="1000"/>
              </a:spcBef>
              <a:spcAft>
                <a:spcPts val="1000"/>
              </a:spcAft>
            </a:pPr>
            <a:r>
              <a:rPr lang="en-US" sz="1600" b="1" dirty="0" smtClean="0">
                <a:solidFill>
                  <a:prstClr val="black"/>
                </a:solidFill>
                <a:latin typeface="+mn-lt"/>
              </a:rPr>
              <a:t>Regularly review </a:t>
            </a:r>
            <a:r>
              <a:rPr lang="en-US" sz="1600" dirty="0" smtClean="0">
                <a:solidFill>
                  <a:prstClr val="black"/>
                </a:solidFill>
                <a:latin typeface="+mn-lt"/>
              </a:rPr>
              <a:t>your profile in </a:t>
            </a:r>
            <a:r>
              <a:rPr lang="en-US" sz="1600" dirty="0" err="1" smtClean="0">
                <a:solidFill>
                  <a:prstClr val="black"/>
                </a:solidFill>
                <a:latin typeface="+mn-lt"/>
              </a:rPr>
              <a:t>SearchMart</a:t>
            </a:r>
            <a:r>
              <a:rPr lang="en-US" sz="1600" dirty="0" smtClean="0">
                <a:solidFill>
                  <a:prstClr val="black"/>
                </a:solidFill>
                <a:latin typeface="+mn-lt"/>
              </a:rPr>
              <a:t> and Paid Search Efforts with your search agency.  Optimize accordingly.</a:t>
            </a:r>
          </a:p>
          <a:p>
            <a:pPr>
              <a:spcBef>
                <a:spcPts val="1000"/>
              </a:spcBef>
              <a:spcAft>
                <a:spcPts val="1000"/>
              </a:spcAft>
            </a:pPr>
            <a:r>
              <a:rPr lang="en-US" sz="1600" b="1" dirty="0" smtClean="0">
                <a:latin typeface="+mn-lt"/>
              </a:rPr>
              <a:t>Share learnings with BFO.</a:t>
            </a:r>
          </a:p>
        </p:txBody>
      </p:sp>
      <p:sp>
        <p:nvSpPr>
          <p:cNvPr id="10"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Calibri" pitchFamily="34"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chemeClr val="bg1"/>
              </a:solidFill>
              <a:effectLst/>
              <a:uLnTx/>
              <a:uFillTx/>
              <a:latin typeface="Calibri" pitchFamily="34" charset="0"/>
              <a:ea typeface="ＭＳ Ｐゴシック" charset="-128"/>
              <a:cs typeface="+mn-cs"/>
            </a:endParaRPr>
          </a:p>
        </p:txBody>
      </p:sp>
      <p:sp>
        <p:nvSpPr>
          <p:cNvPr id="22" name="Rectangle 21"/>
          <p:cNvSpPr/>
          <p:nvPr/>
        </p:nvSpPr>
        <p:spPr>
          <a:xfrm>
            <a:off x="762000" y="2057400"/>
            <a:ext cx="274320" cy="27432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a:scene3d>
            <a:camera prst="orthographicFront"/>
            <a:lightRig rig="threePt" dir="t"/>
          </a:scene3d>
          <a:sp3d>
            <a:bevelT/>
          </a:sp3d>
        </p:spPr>
        <p:txBody>
          <a:bodyPr anchor="ctr"/>
          <a:lstStyle/>
          <a:p>
            <a:pPr algn="ctr">
              <a:defRPr/>
            </a:pPr>
            <a:endParaRPr lang="en-US" sz="1600" b="1" dirty="0" smtClean="0">
              <a:solidFill>
                <a:schemeClr val="tx1"/>
              </a:solidFill>
              <a:ea typeface="ＭＳ Ｐゴシック" charset="-128"/>
            </a:endParaRPr>
          </a:p>
        </p:txBody>
      </p:sp>
      <p:sp>
        <p:nvSpPr>
          <p:cNvPr id="23" name="Rectangle 22"/>
          <p:cNvSpPr/>
          <p:nvPr/>
        </p:nvSpPr>
        <p:spPr>
          <a:xfrm>
            <a:off x="762000" y="2819400"/>
            <a:ext cx="274320" cy="27432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a:scene3d>
            <a:camera prst="orthographicFront"/>
            <a:lightRig rig="threePt" dir="t"/>
          </a:scene3d>
          <a:sp3d>
            <a:bevelT/>
          </a:sp3d>
        </p:spPr>
        <p:txBody>
          <a:bodyPr anchor="ctr"/>
          <a:lstStyle/>
          <a:p>
            <a:pPr algn="ctr">
              <a:defRPr/>
            </a:pPr>
            <a:endParaRPr lang="en-US" sz="1600" b="1" dirty="0" smtClean="0">
              <a:solidFill>
                <a:schemeClr val="tx1"/>
              </a:solidFill>
              <a:latin typeface="Arial" pitchFamily="34" charset="0"/>
              <a:ea typeface="ＭＳ Ｐゴシック" charset="-128"/>
            </a:endParaRPr>
          </a:p>
        </p:txBody>
      </p:sp>
      <p:sp>
        <p:nvSpPr>
          <p:cNvPr id="24" name="Rectangle 23"/>
          <p:cNvSpPr/>
          <p:nvPr/>
        </p:nvSpPr>
        <p:spPr>
          <a:xfrm>
            <a:off x="762000" y="3505200"/>
            <a:ext cx="274320" cy="27432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a:scene3d>
            <a:camera prst="orthographicFront"/>
            <a:lightRig rig="threePt" dir="t"/>
          </a:scene3d>
          <a:sp3d>
            <a:bevelT/>
          </a:sp3d>
        </p:spPr>
        <p:txBody>
          <a:bodyPr anchor="ctr"/>
          <a:lstStyle/>
          <a:p>
            <a:pPr algn="ctr">
              <a:defRPr/>
            </a:pPr>
            <a:endParaRPr lang="en-US" sz="1600" b="1" dirty="0" smtClean="0">
              <a:solidFill>
                <a:schemeClr val="tx1"/>
              </a:solidFill>
              <a:latin typeface="Arial" pitchFamily="34" charset="0"/>
              <a:ea typeface="ＭＳ Ｐゴシック" charset="-128"/>
            </a:endParaRPr>
          </a:p>
        </p:txBody>
      </p:sp>
      <p:sp>
        <p:nvSpPr>
          <p:cNvPr id="25" name="Rectangle 24"/>
          <p:cNvSpPr/>
          <p:nvPr/>
        </p:nvSpPr>
        <p:spPr>
          <a:xfrm>
            <a:off x="762000" y="4800600"/>
            <a:ext cx="274320" cy="27432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a:scene3d>
            <a:camera prst="orthographicFront"/>
            <a:lightRig rig="threePt" dir="t"/>
          </a:scene3d>
          <a:sp3d>
            <a:bevelT/>
          </a:sp3d>
        </p:spPr>
        <p:txBody>
          <a:bodyPr anchor="ctr"/>
          <a:lstStyle/>
          <a:p>
            <a:pPr algn="ctr">
              <a:defRPr/>
            </a:pPr>
            <a:endParaRPr lang="en-US" sz="1600" b="1" dirty="0" smtClean="0">
              <a:solidFill>
                <a:schemeClr val="tx1"/>
              </a:solidFill>
              <a:latin typeface="Arial" pitchFamily="34" charset="0"/>
              <a:ea typeface="ＭＳ Ｐゴシック" charset="-128"/>
            </a:endParaRPr>
          </a:p>
        </p:txBody>
      </p:sp>
      <p:sp>
        <p:nvSpPr>
          <p:cNvPr id="30" name="Rectangle 29"/>
          <p:cNvSpPr/>
          <p:nvPr/>
        </p:nvSpPr>
        <p:spPr>
          <a:xfrm>
            <a:off x="762000" y="1600200"/>
            <a:ext cx="274320" cy="27432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a:scene3d>
            <a:camera prst="orthographicFront"/>
            <a:lightRig rig="threePt" dir="t"/>
          </a:scene3d>
          <a:sp3d>
            <a:bevelT/>
          </a:sp3d>
        </p:spPr>
        <p:txBody>
          <a:bodyPr anchor="ctr"/>
          <a:lstStyle/>
          <a:p>
            <a:pPr algn="ctr">
              <a:defRPr/>
            </a:pPr>
            <a:endParaRPr lang="en-US" sz="1600" b="1" dirty="0" smtClean="0">
              <a:solidFill>
                <a:schemeClr val="tx1"/>
              </a:solidFill>
              <a:ea typeface="ＭＳ Ｐゴシック" charset="-128"/>
            </a:endParaRPr>
          </a:p>
        </p:txBody>
      </p:sp>
      <p:sp>
        <p:nvSpPr>
          <p:cNvPr id="18" name="Rectangle 17"/>
          <p:cNvSpPr/>
          <p:nvPr/>
        </p:nvSpPr>
        <p:spPr>
          <a:xfrm>
            <a:off x="762000" y="4038600"/>
            <a:ext cx="274320" cy="27432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a:scene3d>
            <a:camera prst="orthographicFront"/>
            <a:lightRig rig="threePt" dir="t"/>
          </a:scene3d>
          <a:sp3d>
            <a:bevelT/>
          </a:sp3d>
        </p:spPr>
        <p:txBody>
          <a:bodyPr anchor="ctr"/>
          <a:lstStyle/>
          <a:p>
            <a:pPr algn="ctr">
              <a:defRPr/>
            </a:pPr>
            <a:endParaRPr lang="en-US" sz="1600" b="1" dirty="0" smtClean="0">
              <a:solidFill>
                <a:schemeClr val="tx1"/>
              </a:solidFill>
              <a:latin typeface="Arial" pitchFamily="34" charset="0"/>
              <a:ea typeface="ＭＳ Ｐゴシック" charset="-128"/>
            </a:endParaRPr>
          </a:p>
        </p:txBody>
      </p:sp>
      <p:sp>
        <p:nvSpPr>
          <p:cNvPr id="19" name="Rectangle 18"/>
          <p:cNvSpPr/>
          <p:nvPr/>
        </p:nvSpPr>
        <p:spPr>
          <a:xfrm>
            <a:off x="762000" y="5562600"/>
            <a:ext cx="274320" cy="27432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a:scene3d>
            <a:camera prst="orthographicFront"/>
            <a:lightRig rig="threePt" dir="t"/>
          </a:scene3d>
          <a:sp3d>
            <a:bevelT/>
          </a:sp3d>
        </p:spPr>
        <p:txBody>
          <a:bodyPr anchor="ctr"/>
          <a:lstStyle/>
          <a:p>
            <a:pPr algn="ctr">
              <a:defRPr/>
            </a:pPr>
            <a:endParaRPr lang="en-US" sz="1600" b="1" dirty="0" smtClean="0">
              <a:solidFill>
                <a:schemeClr val="tx1"/>
              </a:solidFill>
              <a:latin typeface="Arial" pitchFamily="34" charset="0"/>
              <a:ea typeface="ＭＳ Ｐゴシック" charset="-128"/>
            </a:endParaRPr>
          </a:p>
        </p:txBody>
      </p:sp>
      <p:sp>
        <p:nvSpPr>
          <p:cNvPr id="15" name="Title 14"/>
          <p:cNvSpPr>
            <a:spLocks noGrp="1"/>
          </p:cNvSpPr>
          <p:nvPr>
            <p:ph type="title"/>
          </p:nvPr>
        </p:nvSpPr>
        <p:spPr/>
        <p:txBody>
          <a:bodyPr/>
          <a:lstStyle/>
          <a:p>
            <a:r>
              <a:rPr lang="en-US" dirty="0" smtClean="0"/>
              <a:t>RBU Activation Plan Checklist</a:t>
            </a:r>
            <a:endParaRPr lang="en-US" dirty="0"/>
          </a:p>
        </p:txBody>
      </p:sp>
      <p:sp>
        <p:nvSpPr>
          <p:cNvPr id="21" name="Chevron 20"/>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Activation Plan</a:t>
            </a:r>
            <a:endParaRPr lang="en-US" sz="900" b="1" dirty="0">
              <a:solidFill>
                <a:srgbClr val="FFFFFF"/>
              </a:solidFill>
              <a:latin typeface="Calibri" pitchFamily="34" charset="0"/>
              <a:ea typeface="ＭＳ Ｐゴシック" charset="-128"/>
            </a:endParaRPr>
          </a:p>
        </p:txBody>
      </p:sp>
      <p:sp>
        <p:nvSpPr>
          <p:cNvPr id="13" name="TextBox 12"/>
          <p:cNvSpPr txBox="1"/>
          <p:nvPr/>
        </p:nvSpPr>
        <p:spPr>
          <a:xfrm>
            <a:off x="762000" y="838200"/>
            <a:ext cx="7010400" cy="307777"/>
          </a:xfrm>
          <a:prstGeom prst="rect">
            <a:avLst/>
          </a:prstGeom>
          <a:noFill/>
        </p:spPr>
        <p:txBody>
          <a:bodyPr wrap="square" rtlCol="0">
            <a:spAutoFit/>
          </a:bodyPr>
          <a:lstStyle/>
          <a:p>
            <a:endParaRPr lang="en-US" dirty="0" smtClean="0"/>
          </a:p>
        </p:txBody>
      </p:sp>
      <p:sp>
        <p:nvSpPr>
          <p:cNvPr id="14" name="TextBox 13"/>
          <p:cNvSpPr txBox="1"/>
          <p:nvPr/>
        </p:nvSpPr>
        <p:spPr>
          <a:xfrm>
            <a:off x="533400" y="838200"/>
            <a:ext cx="8077200" cy="523220"/>
          </a:xfrm>
          <a:prstGeom prst="rect">
            <a:avLst/>
          </a:prstGeom>
          <a:noFill/>
        </p:spPr>
        <p:txBody>
          <a:bodyPr wrap="square" rtlCol="0">
            <a:spAutoFit/>
          </a:bodyPr>
          <a:lstStyle/>
          <a:p>
            <a:r>
              <a:rPr lang="en-US" dirty="0" smtClean="0"/>
              <a:t>The below checklist will ensure that the appropriate steps are being taken while activating new site or page strategies.</a:t>
            </a: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Search Toolkit:</a:t>
            </a:r>
            <a:br>
              <a:rPr lang="en-US" dirty="0" smtClean="0"/>
            </a:br>
            <a:r>
              <a:rPr lang="en-US" dirty="0" smtClean="0"/>
              <a:t>Search 101</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Organic Search</a:t>
            </a:r>
            <a:endParaRPr lang="en-US" dirty="0"/>
          </a:p>
        </p:txBody>
      </p:sp>
      <p:sp>
        <p:nvSpPr>
          <p:cNvPr id="3" name="Content Placeholder 2"/>
          <p:cNvSpPr>
            <a:spLocks noGrp="1"/>
          </p:cNvSpPr>
          <p:nvPr>
            <p:ph idx="1"/>
          </p:nvPr>
        </p:nvSpPr>
        <p:spPr>
          <a:xfrm>
            <a:off x="352301" y="959925"/>
            <a:ext cx="4219700" cy="5018088"/>
          </a:xfrm>
        </p:spPr>
        <p:txBody>
          <a:bodyPr/>
          <a:lstStyle/>
          <a:p>
            <a:pPr marL="119063" indent="-119063">
              <a:buClrTx/>
              <a:buFont typeface="Arial" pitchFamily="34" charset="0"/>
              <a:buChar char="•"/>
            </a:pPr>
            <a:r>
              <a:rPr lang="en-US" sz="1800" dirty="0" smtClean="0"/>
              <a:t>Similar to PR, but in the digital world</a:t>
            </a:r>
          </a:p>
          <a:p>
            <a:pPr marL="119063" indent="-119063">
              <a:buClrTx/>
              <a:buFont typeface="Arial" pitchFamily="34" charset="0"/>
              <a:buChar char="•"/>
            </a:pPr>
            <a:r>
              <a:rPr lang="en-US" sz="1800" dirty="0" smtClean="0"/>
              <a:t>Search engines </a:t>
            </a:r>
            <a:r>
              <a:rPr lang="en-US" sz="1800" b="1" dirty="0" smtClean="0"/>
              <a:t>crawl website content </a:t>
            </a:r>
            <a:r>
              <a:rPr lang="en-US" sz="1800" dirty="0" smtClean="0"/>
              <a:t>and rank sites according to an algorithm</a:t>
            </a:r>
          </a:p>
          <a:p>
            <a:pPr marL="119063" indent="-119063">
              <a:buClrTx/>
              <a:buFont typeface="Arial" pitchFamily="34" charset="0"/>
              <a:buChar char="•"/>
            </a:pPr>
            <a:r>
              <a:rPr lang="en-US" sz="1800" dirty="0" smtClean="0"/>
              <a:t>Easiest to win (rank highly) on </a:t>
            </a:r>
            <a:r>
              <a:rPr lang="en-US" sz="1800" b="1" dirty="0" smtClean="0"/>
              <a:t>branded terms</a:t>
            </a:r>
            <a:r>
              <a:rPr lang="en-US" sz="1800" dirty="0" smtClean="0"/>
              <a:t> (i.e. “olay”)</a:t>
            </a:r>
          </a:p>
          <a:p>
            <a:pPr marL="119063" indent="-119063">
              <a:buClrTx/>
              <a:buFont typeface="Arial" pitchFamily="34" charset="0"/>
              <a:buChar char="•"/>
            </a:pPr>
            <a:r>
              <a:rPr lang="en-US" sz="1800" dirty="0" smtClean="0"/>
              <a:t>Optimize sites according to </a:t>
            </a:r>
            <a:r>
              <a:rPr lang="en-US" sz="1800" b="1" dirty="0" smtClean="0"/>
              <a:t>“gold keywords”</a:t>
            </a:r>
            <a:r>
              <a:rPr lang="en-US" sz="1800" dirty="0" smtClean="0"/>
              <a:t> which are generally high volume and relevant non-branded phrases</a:t>
            </a:r>
          </a:p>
          <a:p>
            <a:pPr marL="119063" indent="-119063">
              <a:buClrTx/>
              <a:buFont typeface="Arial" pitchFamily="34" charset="0"/>
              <a:buChar char="•"/>
            </a:pPr>
            <a:r>
              <a:rPr lang="en-US" sz="1800" dirty="0" smtClean="0"/>
              <a:t>Improving organic ranking can require </a:t>
            </a:r>
            <a:r>
              <a:rPr lang="en-US" sz="1800" b="1" dirty="0" smtClean="0"/>
              <a:t>technical changes</a:t>
            </a:r>
            <a:r>
              <a:rPr lang="en-US" sz="1800" dirty="0" smtClean="0"/>
              <a:t>, content creation, and patience</a:t>
            </a:r>
          </a:p>
          <a:p>
            <a:pPr marL="119063" indent="-119063">
              <a:buClrTx/>
              <a:buFont typeface="Arial" pitchFamily="34" charset="0"/>
              <a:buChar char="•"/>
            </a:pPr>
            <a:r>
              <a:rPr lang="en-US" sz="1800" dirty="0" smtClean="0"/>
              <a:t>Use </a:t>
            </a:r>
            <a:r>
              <a:rPr lang="en-US" sz="1800" b="1" dirty="0" smtClean="0"/>
              <a:t>SearchMart</a:t>
            </a:r>
            <a:r>
              <a:rPr lang="en-US" sz="1800" dirty="0" smtClean="0"/>
              <a:t>  to identify areas of optimization on Olay.com</a:t>
            </a:r>
          </a:p>
          <a:p>
            <a:endParaRPr lang="en-US" dirty="0" smtClean="0"/>
          </a:p>
          <a:p>
            <a:endParaRPr lang="en-US" dirty="0" smtClean="0"/>
          </a:p>
          <a:p>
            <a:endParaRPr lang="en-US" dirty="0" smtClean="0"/>
          </a:p>
          <a:p>
            <a:endParaRPr lang="en-US" dirty="0"/>
          </a:p>
        </p:txBody>
      </p:sp>
      <p:pic>
        <p:nvPicPr>
          <p:cNvPr id="89090" name="Picture 2"/>
          <p:cNvPicPr>
            <a:picLocks noChangeAspect="1" noChangeArrowheads="1"/>
          </p:cNvPicPr>
          <p:nvPr/>
        </p:nvPicPr>
        <p:blipFill>
          <a:blip r:embed="rId2" cstate="print"/>
          <a:srcRect l="382" t="112" r="10693" b="7248"/>
          <a:stretch>
            <a:fillRect/>
          </a:stretch>
        </p:blipFill>
        <p:spPr bwMode="auto">
          <a:xfrm>
            <a:off x="4869546" y="785422"/>
            <a:ext cx="3841004" cy="5481727"/>
          </a:xfrm>
          <a:prstGeom prst="rect">
            <a:avLst/>
          </a:prstGeom>
          <a:noFill/>
          <a:ln w="9525">
            <a:noFill/>
            <a:miter lim="800000"/>
            <a:headEnd/>
            <a:tailEnd/>
          </a:ln>
          <a:effectLst/>
        </p:spPr>
      </p:pic>
      <p:sp>
        <p:nvSpPr>
          <p:cNvPr id="6" name="Rectangle 5"/>
          <p:cNvSpPr/>
          <p:nvPr/>
        </p:nvSpPr>
        <p:spPr bwMode="auto">
          <a:xfrm>
            <a:off x="7796150" y="1143000"/>
            <a:ext cx="914400" cy="1981200"/>
          </a:xfrm>
          <a:prstGeom prst="rect">
            <a:avLst/>
          </a:prstGeom>
          <a:solidFill>
            <a:schemeClr val="bg1">
              <a:lumMod val="85000"/>
            </a:schemeClr>
          </a:solidFill>
          <a:ln w="12700" cap="flat" cmpd="sng" algn="ctr">
            <a:solidFill>
              <a:schemeClr val="folHlink"/>
            </a:solidFill>
            <a:prstDash val="solid"/>
            <a:round/>
            <a:headEnd type="none" w="med" len="med"/>
            <a:tailEnd type="none" w="med" len="med"/>
          </a:ln>
          <a:effectLst>
            <a:softEdge rad="127000"/>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7" name="Rectangle 6"/>
          <p:cNvSpPr/>
          <p:nvPr/>
        </p:nvSpPr>
        <p:spPr bwMode="auto">
          <a:xfrm>
            <a:off x="5315200" y="1095500"/>
            <a:ext cx="2438400" cy="762000"/>
          </a:xfrm>
          <a:prstGeom prst="rect">
            <a:avLst/>
          </a:prstGeom>
          <a:solidFill>
            <a:schemeClr val="bg1">
              <a:lumMod val="85000"/>
            </a:schemeClr>
          </a:solidFill>
          <a:ln w="12700" cap="flat" cmpd="sng" algn="ctr">
            <a:solidFill>
              <a:schemeClr val="folHlink"/>
            </a:solidFill>
            <a:prstDash val="solid"/>
            <a:round/>
            <a:headEnd type="none" w="med" len="med"/>
            <a:tailEnd type="none" w="med" len="med"/>
          </a:ln>
          <a:effectLst>
            <a:softEdge rad="127000"/>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8" name="TextBox 7"/>
          <p:cNvSpPr txBox="1"/>
          <p:nvPr/>
        </p:nvSpPr>
        <p:spPr>
          <a:xfrm>
            <a:off x="2537635" y="6464598"/>
            <a:ext cx="4191000" cy="400110"/>
          </a:xfrm>
          <a:prstGeom prst="rect">
            <a:avLst/>
          </a:prstGeom>
          <a:noFill/>
        </p:spPr>
        <p:txBody>
          <a:bodyPr wrap="square" rtlCol="0">
            <a:spAutoFit/>
          </a:bodyPr>
          <a:lstStyle/>
          <a:p>
            <a:pPr algn="ctr"/>
            <a:r>
              <a:rPr lang="en-US" sz="1000" dirty="0" smtClean="0">
                <a:solidFill>
                  <a:schemeClr val="bg1"/>
                </a:solidFill>
                <a:latin typeface="Calibri" pitchFamily="34" charset="0"/>
                <a:cs typeface="Calibri" pitchFamily="34" charset="0"/>
              </a:rPr>
              <a:t>Gold Keywords gold keywords are generally lifestyle and category terms since Olay will naturally rank for branded terms</a:t>
            </a:r>
          </a:p>
        </p:txBody>
      </p:sp>
      <p:pic>
        <p:nvPicPr>
          <p:cNvPr id="89091" name="Picture 3"/>
          <p:cNvPicPr>
            <a:picLocks noChangeAspect="1" noChangeArrowheads="1"/>
          </p:cNvPicPr>
          <p:nvPr/>
        </p:nvPicPr>
        <p:blipFill>
          <a:blip r:embed="rId3" cstate="print"/>
          <a:srcRect/>
          <a:stretch>
            <a:fillRect/>
          </a:stretch>
        </p:blipFill>
        <p:spPr bwMode="auto">
          <a:xfrm>
            <a:off x="914400" y="5288110"/>
            <a:ext cx="1219200" cy="345989"/>
          </a:xfrm>
          <a:prstGeom prst="rect">
            <a:avLst/>
          </a:prstGeom>
          <a:noFill/>
          <a:ln w="9525">
            <a:noFill/>
            <a:miter lim="800000"/>
            <a:headEnd/>
            <a:tailEnd/>
          </a:ln>
          <a:effectLst/>
        </p:spPr>
      </p:pic>
      <p:sp>
        <p:nvSpPr>
          <p:cNvPr id="10"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4" name="Chevron 13"/>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Search 101</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Paid Search</a:t>
            </a:r>
            <a:endParaRPr lang="en-US" dirty="0"/>
          </a:p>
        </p:txBody>
      </p:sp>
      <p:sp>
        <p:nvSpPr>
          <p:cNvPr id="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pic>
        <p:nvPicPr>
          <p:cNvPr id="6" name="Picture 2"/>
          <p:cNvPicPr>
            <a:picLocks noChangeAspect="1" noChangeArrowheads="1"/>
          </p:cNvPicPr>
          <p:nvPr/>
        </p:nvPicPr>
        <p:blipFill>
          <a:blip r:embed="rId2" cstate="print"/>
          <a:srcRect l="382" t="112" r="10693" b="7248"/>
          <a:stretch>
            <a:fillRect/>
          </a:stretch>
        </p:blipFill>
        <p:spPr bwMode="auto">
          <a:xfrm>
            <a:off x="4869546" y="785422"/>
            <a:ext cx="3841004" cy="5481727"/>
          </a:xfrm>
          <a:prstGeom prst="rect">
            <a:avLst/>
          </a:prstGeom>
          <a:noFill/>
          <a:ln w="9525">
            <a:noFill/>
            <a:miter lim="800000"/>
            <a:headEnd/>
            <a:tailEnd/>
          </a:ln>
          <a:effectLst/>
        </p:spPr>
      </p:pic>
      <p:sp>
        <p:nvSpPr>
          <p:cNvPr id="7" name="Rectangle 6"/>
          <p:cNvSpPr/>
          <p:nvPr/>
        </p:nvSpPr>
        <p:spPr bwMode="auto">
          <a:xfrm>
            <a:off x="5322125" y="1716975"/>
            <a:ext cx="2438400" cy="4267200"/>
          </a:xfrm>
          <a:prstGeom prst="rect">
            <a:avLst/>
          </a:prstGeom>
          <a:solidFill>
            <a:schemeClr val="bg1">
              <a:lumMod val="85000"/>
            </a:schemeClr>
          </a:solidFill>
          <a:ln w="12700" cap="flat" cmpd="sng" algn="ctr">
            <a:solidFill>
              <a:schemeClr val="folHlink"/>
            </a:solidFill>
            <a:prstDash val="solid"/>
            <a:round/>
            <a:headEnd type="none" w="med" len="med"/>
            <a:tailEnd type="none" w="med" len="med"/>
          </a:ln>
          <a:effectLst>
            <a:softEdge rad="127000"/>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Arial" charset="0"/>
            </a:endParaRPr>
          </a:p>
        </p:txBody>
      </p:sp>
      <p:sp>
        <p:nvSpPr>
          <p:cNvPr id="8" name="Content Placeholder 2"/>
          <p:cNvSpPr>
            <a:spLocks noGrp="1"/>
          </p:cNvSpPr>
          <p:nvPr>
            <p:ph idx="1"/>
          </p:nvPr>
        </p:nvSpPr>
        <p:spPr>
          <a:xfrm>
            <a:off x="352301" y="959925"/>
            <a:ext cx="4219700" cy="5018088"/>
          </a:xfrm>
        </p:spPr>
        <p:txBody>
          <a:bodyPr/>
          <a:lstStyle/>
          <a:p>
            <a:pPr marL="119063" indent="-119063">
              <a:buClrTx/>
              <a:buFont typeface="Arial" pitchFamily="34" charset="0"/>
              <a:buChar char="•"/>
            </a:pPr>
            <a:r>
              <a:rPr lang="en-US" sz="1800" b="1" dirty="0" smtClean="0"/>
              <a:t>Advertising</a:t>
            </a:r>
            <a:r>
              <a:rPr lang="en-US" sz="1800" dirty="0" smtClean="0"/>
              <a:t> on search engines</a:t>
            </a:r>
          </a:p>
          <a:p>
            <a:pPr marL="119063" indent="-119063">
              <a:buClrTx/>
              <a:buFont typeface="Arial" pitchFamily="34" charset="0"/>
              <a:buChar char="•"/>
            </a:pPr>
            <a:r>
              <a:rPr lang="en-US" sz="1800" dirty="0" smtClean="0"/>
              <a:t>Run PPC campaigns on keywords relevant to </a:t>
            </a:r>
            <a:r>
              <a:rPr lang="en-US" sz="1800" b="1" dirty="0" smtClean="0"/>
              <a:t>initiatives</a:t>
            </a:r>
            <a:r>
              <a:rPr lang="en-US" sz="1800" dirty="0" smtClean="0"/>
              <a:t> or general branding </a:t>
            </a:r>
          </a:p>
          <a:p>
            <a:pPr marL="119063" indent="-119063">
              <a:buClrTx/>
              <a:buFont typeface="Arial" pitchFamily="34" charset="0"/>
              <a:buChar char="•"/>
            </a:pPr>
            <a:r>
              <a:rPr lang="en-US" sz="1800" dirty="0" smtClean="0"/>
              <a:t>Complements brand presence for more </a:t>
            </a:r>
            <a:r>
              <a:rPr lang="en-US" sz="1800" b="1" dirty="0" smtClean="0"/>
              <a:t>category interest-focused </a:t>
            </a:r>
            <a:r>
              <a:rPr lang="en-US" sz="1800" dirty="0" smtClean="0"/>
              <a:t>terms where Olay might not win organically</a:t>
            </a:r>
          </a:p>
          <a:p>
            <a:pPr marL="119063" indent="-119063">
              <a:buClrTx/>
              <a:buFont typeface="Arial" pitchFamily="34" charset="0"/>
              <a:buChar char="•"/>
            </a:pPr>
            <a:r>
              <a:rPr lang="en-US" sz="1800" dirty="0" smtClean="0"/>
              <a:t>Can determine which “gold keywords” drive the highest site engagement and conversion to buy</a:t>
            </a:r>
          </a:p>
          <a:p>
            <a:pPr marL="119063" indent="-119063">
              <a:buClrTx/>
              <a:buFont typeface="Arial" pitchFamily="34" charset="0"/>
              <a:buChar char="•"/>
            </a:pPr>
            <a:r>
              <a:rPr lang="en-US" sz="1800" dirty="0" smtClean="0"/>
              <a:t>Requires </a:t>
            </a:r>
            <a:r>
              <a:rPr lang="en-US" sz="1800" b="1" dirty="0" smtClean="0"/>
              <a:t>agility and testing </a:t>
            </a:r>
            <a:r>
              <a:rPr lang="en-US" sz="1800" dirty="0" smtClean="0"/>
              <a:t>to optimize</a:t>
            </a:r>
          </a:p>
          <a:p>
            <a:endParaRPr lang="en-US" dirty="0" smtClean="0"/>
          </a:p>
          <a:p>
            <a:endParaRPr lang="en-US" dirty="0" smtClean="0"/>
          </a:p>
          <a:p>
            <a:endParaRPr lang="en-US" dirty="0" smtClean="0"/>
          </a:p>
          <a:p>
            <a:endParaRPr lang="en-US" dirty="0"/>
          </a:p>
        </p:txBody>
      </p:sp>
      <p:sp>
        <p:nvSpPr>
          <p:cNvPr id="12" name="Chevron 11"/>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Search 101</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vs. Search Network</a:t>
            </a:r>
            <a:endParaRPr lang="en-US" dirty="0"/>
          </a:p>
        </p:txBody>
      </p:sp>
      <p:sp>
        <p:nvSpPr>
          <p:cNvPr id="7" name="Chevron 6"/>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Search 101</a:t>
            </a:r>
            <a:endParaRPr lang="en-US" sz="900" b="1" dirty="0">
              <a:solidFill>
                <a:srgbClr val="FFFFFF"/>
              </a:solidFill>
              <a:latin typeface="Calibri" pitchFamily="34" charset="0"/>
              <a:ea typeface="ＭＳ Ｐゴシック" charset="-128"/>
            </a:endParaRPr>
          </a:p>
        </p:txBody>
      </p:sp>
      <p:sp>
        <p:nvSpPr>
          <p:cNvPr id="6" name="Rectangle 3"/>
          <p:cNvSpPr txBox="1">
            <a:spLocks noChangeArrowheads="1"/>
          </p:cNvSpPr>
          <p:nvPr/>
        </p:nvSpPr>
        <p:spPr bwMode="auto">
          <a:xfrm>
            <a:off x="304800" y="914400"/>
            <a:ext cx="8153400" cy="838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i="0" u="none" strike="noStrike" kern="0" cap="none" spc="0" normalizeH="0" baseline="0" noProof="0" dirty="0" smtClean="0">
                <a:ln>
                  <a:noFill/>
                </a:ln>
                <a:solidFill>
                  <a:schemeClr val="tx1"/>
                </a:solidFill>
                <a:effectLst/>
                <a:uLnTx/>
                <a:uFillTx/>
                <a:latin typeface="+mn-lt"/>
                <a:ea typeface="+mn-ea"/>
                <a:cs typeface="+mn-cs"/>
              </a:rPr>
              <a:t>Users in search are actively searching for a product or service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i="0" u="none" strike="noStrike" kern="0" cap="none" spc="0" normalizeH="0" baseline="0" noProof="0" dirty="0" smtClean="0">
                <a:ln>
                  <a:noFill/>
                </a:ln>
                <a:solidFill>
                  <a:schemeClr val="tx1"/>
                </a:solidFill>
                <a:effectLst/>
                <a:uLnTx/>
                <a:uFillTx/>
                <a:latin typeface="+mn-lt"/>
                <a:ea typeface="+mn-ea"/>
                <a:cs typeface="+mn-cs"/>
              </a:rPr>
              <a:t>Users in the content network are conducting research</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8" name="Picture 5" descr="sales2"/>
          <p:cNvPicPr>
            <a:picLocks noChangeAspect="1" noChangeArrowheads="1"/>
          </p:cNvPicPr>
          <p:nvPr/>
        </p:nvPicPr>
        <p:blipFill>
          <a:blip r:embed="rId2" cstate="print"/>
          <a:srcRect/>
          <a:stretch>
            <a:fillRect/>
          </a:stretch>
        </p:blipFill>
        <p:spPr bwMode="auto">
          <a:xfrm>
            <a:off x="5105400" y="1905000"/>
            <a:ext cx="3505200" cy="3740081"/>
          </a:xfrm>
          <a:prstGeom prst="rect">
            <a:avLst/>
          </a:prstGeom>
          <a:noFill/>
          <a:ln w="9525">
            <a:noFill/>
            <a:miter lim="800000"/>
            <a:headEnd/>
            <a:tailEnd/>
          </a:ln>
        </p:spPr>
      </p:pic>
      <p:sp>
        <p:nvSpPr>
          <p:cNvPr id="9" name="Rectangle 8"/>
          <p:cNvSpPr/>
          <p:nvPr/>
        </p:nvSpPr>
        <p:spPr>
          <a:xfrm>
            <a:off x="5105400" y="1905000"/>
            <a:ext cx="3505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Purchase Funnel</a:t>
            </a:r>
            <a:endParaRPr lang="en-US" sz="1600" b="1" dirty="0">
              <a:solidFill>
                <a:schemeClr val="bg1"/>
              </a:solidFill>
            </a:endParaRPr>
          </a:p>
        </p:txBody>
      </p:sp>
      <p:sp>
        <p:nvSpPr>
          <p:cNvPr id="10" name="Rectangle 9"/>
          <p:cNvSpPr/>
          <p:nvPr/>
        </p:nvSpPr>
        <p:spPr>
          <a:xfrm>
            <a:off x="5105400" y="5410200"/>
            <a:ext cx="3505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Steps in the Purchase Cycle</a:t>
            </a:r>
            <a:endParaRPr lang="en-US" sz="1200" b="1" dirty="0">
              <a:solidFill>
                <a:schemeClr val="bg1"/>
              </a:solidFill>
            </a:endParaRPr>
          </a:p>
        </p:txBody>
      </p:sp>
      <p:sp>
        <p:nvSpPr>
          <p:cNvPr id="11" name="Rectangle 8"/>
          <p:cNvSpPr>
            <a:spLocks noChangeArrowheads="1"/>
          </p:cNvSpPr>
          <p:nvPr/>
        </p:nvSpPr>
        <p:spPr bwMode="auto">
          <a:xfrm>
            <a:off x="304800" y="2209800"/>
            <a:ext cx="3962400" cy="11430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marL="52388" indent="-52388" rtl="0" fontAlgn="base">
              <a:spcBef>
                <a:spcPct val="0"/>
              </a:spcBef>
              <a:spcAft>
                <a:spcPct val="0"/>
              </a:spcAft>
              <a:buFontTx/>
              <a:buChar char="•"/>
            </a:pPr>
            <a:r>
              <a:rPr lang="en-US" sz="1200" b="1" kern="1200" dirty="0" smtClean="0">
                <a:solidFill>
                  <a:schemeClr val="tx1"/>
                </a:solidFill>
                <a:latin typeface="Calibri" pitchFamily="34" charset="0"/>
                <a:cs typeface="Calibri" pitchFamily="34" charset="0"/>
              </a:rPr>
              <a:t> Consumers </a:t>
            </a:r>
            <a:r>
              <a:rPr lang="en-US" sz="1200" b="1" kern="1200" dirty="0">
                <a:solidFill>
                  <a:schemeClr val="tx1"/>
                </a:solidFill>
                <a:latin typeface="Calibri" pitchFamily="34" charset="0"/>
                <a:cs typeface="Calibri" pitchFamily="34" charset="0"/>
              </a:rPr>
              <a:t>become </a:t>
            </a:r>
            <a:r>
              <a:rPr lang="en-US" sz="1200" b="1" kern="1200" dirty="0" smtClean="0">
                <a:solidFill>
                  <a:schemeClr val="tx1"/>
                </a:solidFill>
                <a:latin typeface="Calibri" pitchFamily="34" charset="0"/>
                <a:cs typeface="Calibri" pitchFamily="34" charset="0"/>
              </a:rPr>
              <a:t>aware of Olay</a:t>
            </a:r>
          </a:p>
          <a:p>
            <a:pPr rtl="0" fontAlgn="base">
              <a:spcBef>
                <a:spcPct val="0"/>
              </a:spcBef>
              <a:spcAft>
                <a:spcPct val="0"/>
              </a:spcAft>
              <a:buFontTx/>
              <a:buChar char="•"/>
            </a:pPr>
            <a:endParaRPr lang="en-US" sz="1200" b="1" kern="1200" dirty="0">
              <a:solidFill>
                <a:schemeClr val="tx1"/>
              </a:solidFill>
              <a:latin typeface="Calibri" pitchFamily="34" charset="0"/>
              <a:cs typeface="Calibri" pitchFamily="34" charset="0"/>
            </a:endParaRPr>
          </a:p>
          <a:p>
            <a:pPr rtl="0" fontAlgn="base">
              <a:spcBef>
                <a:spcPct val="0"/>
              </a:spcBef>
              <a:spcAft>
                <a:spcPct val="0"/>
              </a:spcAft>
              <a:buFontTx/>
              <a:buChar char="•"/>
            </a:pPr>
            <a:r>
              <a:rPr lang="en-US" sz="1200" b="1" kern="1200" dirty="0" smtClean="0">
                <a:solidFill>
                  <a:schemeClr val="tx1"/>
                </a:solidFill>
                <a:latin typeface="Calibri" pitchFamily="34" charset="0"/>
                <a:cs typeface="Calibri" pitchFamily="34" charset="0"/>
              </a:rPr>
              <a:t> Consumers </a:t>
            </a:r>
            <a:r>
              <a:rPr lang="en-US" sz="1200" b="1" kern="1200" dirty="0">
                <a:solidFill>
                  <a:schemeClr val="tx1"/>
                </a:solidFill>
                <a:latin typeface="Calibri" pitchFamily="34" charset="0"/>
                <a:cs typeface="Calibri" pitchFamily="34" charset="0"/>
              </a:rPr>
              <a:t>relate </a:t>
            </a:r>
            <a:r>
              <a:rPr lang="en-US" sz="1200" b="1" kern="1200" dirty="0" smtClean="0">
                <a:solidFill>
                  <a:schemeClr val="tx1"/>
                </a:solidFill>
                <a:latin typeface="Calibri" pitchFamily="34" charset="0"/>
                <a:cs typeface="Calibri" pitchFamily="34" charset="0"/>
              </a:rPr>
              <a:t>Olay to </a:t>
            </a:r>
            <a:r>
              <a:rPr lang="en-US" sz="1200" b="1" kern="1200" dirty="0">
                <a:solidFill>
                  <a:schemeClr val="tx1"/>
                </a:solidFill>
                <a:latin typeface="Calibri" pitchFamily="34" charset="0"/>
                <a:cs typeface="Calibri" pitchFamily="34" charset="0"/>
              </a:rPr>
              <a:t>the product/service </a:t>
            </a:r>
            <a:endParaRPr lang="en-US" sz="1200" b="1" kern="1200" dirty="0" smtClean="0">
              <a:solidFill>
                <a:schemeClr val="tx1"/>
              </a:solidFill>
              <a:latin typeface="Calibri" pitchFamily="34" charset="0"/>
              <a:cs typeface="Calibri" pitchFamily="34" charset="0"/>
            </a:endParaRPr>
          </a:p>
          <a:p>
            <a:pPr rtl="0" fontAlgn="base">
              <a:spcBef>
                <a:spcPct val="0"/>
              </a:spcBef>
              <a:spcAft>
                <a:spcPct val="0"/>
              </a:spcAft>
            </a:pPr>
            <a:r>
              <a:rPr lang="en-US" sz="1200" b="1" dirty="0" smtClean="0">
                <a:solidFill>
                  <a:schemeClr val="tx1"/>
                </a:solidFill>
                <a:latin typeface="Calibri" pitchFamily="34" charset="0"/>
                <a:cs typeface="Calibri" pitchFamily="34" charset="0"/>
              </a:rPr>
              <a:t>   </a:t>
            </a:r>
            <a:r>
              <a:rPr lang="en-US" sz="1200" b="1" kern="1200" dirty="0" smtClean="0">
                <a:solidFill>
                  <a:schemeClr val="tx1"/>
                </a:solidFill>
                <a:latin typeface="Calibri" pitchFamily="34" charset="0"/>
                <a:cs typeface="Calibri" pitchFamily="34" charset="0"/>
              </a:rPr>
              <a:t>they’re researching</a:t>
            </a:r>
            <a:endParaRPr lang="en-US" sz="1200" b="1" kern="1200" dirty="0">
              <a:solidFill>
                <a:schemeClr val="tx1"/>
              </a:solidFill>
              <a:latin typeface="Calibri" pitchFamily="34" charset="0"/>
              <a:cs typeface="Calibri" pitchFamily="34" charset="0"/>
            </a:endParaRPr>
          </a:p>
        </p:txBody>
      </p:sp>
      <p:sp>
        <p:nvSpPr>
          <p:cNvPr id="12" name="TextBox 11"/>
          <p:cNvSpPr txBox="1"/>
          <p:nvPr/>
        </p:nvSpPr>
        <p:spPr>
          <a:xfrm>
            <a:off x="304800" y="1905000"/>
            <a:ext cx="3505200" cy="338554"/>
          </a:xfrm>
          <a:prstGeom prst="rect">
            <a:avLst/>
          </a:prstGeom>
          <a:noFill/>
        </p:spPr>
        <p:txBody>
          <a:bodyPr wrap="square" rtlCol="0">
            <a:spAutoFit/>
          </a:bodyPr>
          <a:lstStyle/>
          <a:p>
            <a:r>
              <a:rPr lang="en-US" sz="1600" b="1" dirty="0" smtClean="0">
                <a:latin typeface="+mn-lt"/>
              </a:rPr>
              <a:t>Search Network:</a:t>
            </a:r>
          </a:p>
        </p:txBody>
      </p:sp>
      <p:sp>
        <p:nvSpPr>
          <p:cNvPr id="13" name="AutoShape 12"/>
          <p:cNvSpPr>
            <a:spLocks noChangeArrowheads="1"/>
          </p:cNvSpPr>
          <p:nvPr/>
        </p:nvSpPr>
        <p:spPr bwMode="auto">
          <a:xfrm rot="5400000">
            <a:off x="2171700" y="3314700"/>
            <a:ext cx="381000" cy="609600"/>
          </a:xfrm>
          <a:custGeom>
            <a:avLst/>
            <a:gdLst>
              <a:gd name="T0" fmla="*/ 457200 w 21600"/>
              <a:gd name="T1" fmla="*/ 0 h 21600"/>
              <a:gd name="T2" fmla="*/ 0 w 21600"/>
              <a:gd name="T3" fmla="*/ 304800 h 21600"/>
              <a:gd name="T4" fmla="*/ 457200 w 21600"/>
              <a:gd name="T5" fmla="*/ 609600 h 21600"/>
              <a:gd name="T6" fmla="*/ 609600 w 21600"/>
              <a:gd name="T7" fmla="*/ 3048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00000"/>
          </a:solidFill>
          <a:ln w="9525">
            <a:solidFill>
              <a:schemeClr val="tx1"/>
            </a:solidFill>
            <a:miter lim="800000"/>
            <a:headEnd/>
            <a:tailEnd/>
          </a:ln>
        </p:spPr>
        <p:txBody>
          <a:bodyPr wrap="none" anchor="ctr"/>
          <a:lstStyle/>
          <a:p>
            <a:pPr algn="l" rtl="0" fontAlgn="base">
              <a:spcBef>
                <a:spcPct val="0"/>
              </a:spcBef>
              <a:spcAft>
                <a:spcPct val="0"/>
              </a:spcAft>
            </a:pPr>
            <a:endParaRPr lang="en-US" kern="1200" dirty="0">
              <a:solidFill>
                <a:srgbClr val="000000"/>
              </a:solidFill>
              <a:latin typeface="Arial" charset="0"/>
              <a:ea typeface="+mn-ea"/>
              <a:cs typeface="Arial" charset="0"/>
            </a:endParaRPr>
          </a:p>
        </p:txBody>
      </p:sp>
      <p:sp>
        <p:nvSpPr>
          <p:cNvPr id="14" name="TextBox 13"/>
          <p:cNvSpPr txBox="1"/>
          <p:nvPr/>
        </p:nvSpPr>
        <p:spPr>
          <a:xfrm>
            <a:off x="304800" y="3657600"/>
            <a:ext cx="3505200" cy="338554"/>
          </a:xfrm>
          <a:prstGeom prst="rect">
            <a:avLst/>
          </a:prstGeom>
          <a:noFill/>
        </p:spPr>
        <p:txBody>
          <a:bodyPr wrap="square" rtlCol="0">
            <a:spAutoFit/>
          </a:bodyPr>
          <a:lstStyle/>
          <a:p>
            <a:r>
              <a:rPr lang="en-US" sz="1600" b="1" dirty="0" smtClean="0">
                <a:latin typeface="+mn-lt"/>
              </a:rPr>
              <a:t>Content Network:</a:t>
            </a:r>
          </a:p>
        </p:txBody>
      </p:sp>
      <p:sp>
        <p:nvSpPr>
          <p:cNvPr id="15" name="Rectangle 13"/>
          <p:cNvSpPr>
            <a:spLocks noChangeArrowheads="1"/>
          </p:cNvSpPr>
          <p:nvPr/>
        </p:nvSpPr>
        <p:spPr bwMode="auto">
          <a:xfrm>
            <a:off x="381000" y="3962400"/>
            <a:ext cx="3886200" cy="838200"/>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rtl="0" fontAlgn="base">
              <a:spcBef>
                <a:spcPct val="0"/>
              </a:spcBef>
              <a:spcAft>
                <a:spcPct val="0"/>
              </a:spcAft>
              <a:buFontTx/>
              <a:buChar char="•"/>
            </a:pPr>
            <a:r>
              <a:rPr lang="en-US" sz="1200" b="1" kern="1200" dirty="0" smtClean="0">
                <a:solidFill>
                  <a:schemeClr val="tx1"/>
                </a:solidFill>
                <a:latin typeface="Calibri" pitchFamily="34" charset="0"/>
                <a:cs typeface="Calibri" pitchFamily="34" charset="0"/>
              </a:rPr>
              <a:t> Consumers </a:t>
            </a:r>
            <a:r>
              <a:rPr lang="en-US" sz="1200" b="1" kern="1200" dirty="0">
                <a:solidFill>
                  <a:schemeClr val="tx1"/>
                </a:solidFill>
                <a:latin typeface="Calibri" pitchFamily="34" charset="0"/>
                <a:cs typeface="Calibri" pitchFamily="34" charset="0"/>
              </a:rPr>
              <a:t>can find </a:t>
            </a:r>
            <a:r>
              <a:rPr lang="en-US" sz="1200" b="1" dirty="0" smtClean="0">
                <a:solidFill>
                  <a:schemeClr val="tx1"/>
                </a:solidFill>
                <a:latin typeface="Calibri" pitchFamily="34" charset="0"/>
                <a:cs typeface="Calibri" pitchFamily="34" charset="0"/>
              </a:rPr>
              <a:t>Olay </a:t>
            </a:r>
            <a:r>
              <a:rPr lang="en-US" sz="1200" b="1" kern="1200" dirty="0" smtClean="0">
                <a:solidFill>
                  <a:schemeClr val="tx1"/>
                </a:solidFill>
                <a:latin typeface="Calibri" pitchFamily="34" charset="0"/>
                <a:cs typeface="Calibri" pitchFamily="34" charset="0"/>
              </a:rPr>
              <a:t>products</a:t>
            </a:r>
            <a:r>
              <a:rPr lang="en-US" sz="1200" b="1" dirty="0" smtClean="0">
                <a:solidFill>
                  <a:schemeClr val="tx1"/>
                </a:solidFill>
                <a:latin typeface="Calibri" pitchFamily="34" charset="0"/>
                <a:cs typeface="Calibri" pitchFamily="34" charset="0"/>
              </a:rPr>
              <a:t> </a:t>
            </a:r>
            <a:r>
              <a:rPr lang="en-US" sz="1200" b="1" kern="1200" dirty="0" smtClean="0">
                <a:solidFill>
                  <a:schemeClr val="tx1"/>
                </a:solidFill>
                <a:latin typeface="Calibri" pitchFamily="34" charset="0"/>
                <a:cs typeface="Calibri" pitchFamily="34" charset="0"/>
              </a:rPr>
              <a:t>when </a:t>
            </a:r>
            <a:r>
              <a:rPr lang="en-US" sz="1200" b="1" kern="1200" dirty="0">
                <a:solidFill>
                  <a:schemeClr val="tx1"/>
                </a:solidFill>
                <a:latin typeface="Calibri" pitchFamily="34" charset="0"/>
                <a:cs typeface="Calibri" pitchFamily="34" charset="0"/>
              </a:rPr>
              <a:t>they’re ready </a:t>
            </a:r>
            <a:r>
              <a:rPr lang="en-US" sz="1200" b="1" kern="1200" dirty="0" smtClean="0">
                <a:solidFill>
                  <a:schemeClr val="tx1"/>
                </a:solidFill>
                <a:latin typeface="Calibri" pitchFamily="34" charset="0"/>
                <a:cs typeface="Calibri" pitchFamily="34" charset="0"/>
              </a:rPr>
              <a:t>to</a:t>
            </a:r>
            <a:br>
              <a:rPr lang="en-US" sz="1200" b="1" kern="1200" dirty="0" smtClean="0">
                <a:solidFill>
                  <a:schemeClr val="tx1"/>
                </a:solidFill>
                <a:latin typeface="Calibri" pitchFamily="34" charset="0"/>
                <a:cs typeface="Calibri" pitchFamily="34" charset="0"/>
              </a:rPr>
            </a:br>
            <a:r>
              <a:rPr lang="en-US" sz="1200" b="1" kern="1200" dirty="0" smtClean="0">
                <a:solidFill>
                  <a:schemeClr val="tx1"/>
                </a:solidFill>
                <a:latin typeface="Calibri" pitchFamily="34" charset="0"/>
                <a:cs typeface="Calibri" pitchFamily="34" charset="0"/>
              </a:rPr>
              <a:t>  convert</a:t>
            </a:r>
          </a:p>
          <a:p>
            <a:pPr marL="169863" indent="-169863" rtl="0" fontAlgn="base">
              <a:spcBef>
                <a:spcPct val="0"/>
              </a:spcBef>
              <a:spcAft>
                <a:spcPct val="0"/>
              </a:spcAft>
            </a:pPr>
            <a:endParaRPr lang="en-US" sz="1200" b="1" kern="1200" dirty="0">
              <a:solidFill>
                <a:schemeClr val="tx1"/>
              </a:solidFill>
              <a:latin typeface="Calibri" pitchFamily="34" charset="0"/>
              <a:cs typeface="Calibri" pitchFamily="34" charset="0"/>
            </a:endParaRPr>
          </a:p>
          <a:p>
            <a:pPr rtl="0" fontAlgn="base">
              <a:spcBef>
                <a:spcPct val="0"/>
              </a:spcBef>
              <a:spcAft>
                <a:spcPct val="0"/>
              </a:spcAft>
              <a:buFontTx/>
              <a:buChar char="•"/>
            </a:pPr>
            <a:r>
              <a:rPr lang="en-US" sz="1200" b="1" kern="1200" dirty="0" smtClean="0">
                <a:solidFill>
                  <a:schemeClr val="tx1"/>
                </a:solidFill>
                <a:latin typeface="Calibri" pitchFamily="34" charset="0"/>
                <a:cs typeface="Calibri" pitchFamily="34" charset="0"/>
              </a:rPr>
              <a:t> Higher </a:t>
            </a:r>
            <a:r>
              <a:rPr lang="en-US" sz="1200" b="1" kern="1200" dirty="0">
                <a:solidFill>
                  <a:schemeClr val="tx1"/>
                </a:solidFill>
                <a:latin typeface="Calibri" pitchFamily="34" charset="0"/>
                <a:cs typeface="Calibri" pitchFamily="34" charset="0"/>
              </a:rPr>
              <a:t>conversion rate</a:t>
            </a:r>
          </a:p>
        </p:txBody>
      </p:sp>
      <p:sp>
        <p:nvSpPr>
          <p:cNvPr id="16" name="Oval 6"/>
          <p:cNvSpPr>
            <a:spLocks noChangeArrowheads="1"/>
          </p:cNvSpPr>
          <p:nvPr/>
        </p:nvSpPr>
        <p:spPr bwMode="auto">
          <a:xfrm>
            <a:off x="4800600" y="2362200"/>
            <a:ext cx="2519577" cy="1214846"/>
          </a:xfrm>
          <a:prstGeom prst="ellipse">
            <a:avLst/>
          </a:prstGeom>
          <a:noFill/>
          <a:ln w="15875">
            <a:solidFill>
              <a:srgbClr val="FF0000"/>
            </a:solidFill>
            <a:round/>
            <a:headEnd/>
            <a:tailEnd/>
          </a:ln>
        </p:spPr>
        <p:txBody>
          <a:bodyPr wrap="none" anchor="ctr"/>
          <a:lstStyle/>
          <a:p>
            <a:pPr algn="l" rtl="0" fontAlgn="base">
              <a:spcBef>
                <a:spcPct val="0"/>
              </a:spcBef>
              <a:spcAft>
                <a:spcPct val="0"/>
              </a:spcAft>
            </a:pPr>
            <a:endParaRPr lang="en-US" kern="1200" dirty="0">
              <a:solidFill>
                <a:srgbClr val="000000"/>
              </a:solidFill>
              <a:latin typeface="Arial" charset="0"/>
              <a:ea typeface="+mn-ea"/>
              <a:cs typeface="Arial" charset="0"/>
            </a:endParaRPr>
          </a:p>
        </p:txBody>
      </p:sp>
      <p:sp>
        <p:nvSpPr>
          <p:cNvPr id="17" name="Line 11"/>
          <p:cNvSpPr>
            <a:spLocks noChangeShapeType="1"/>
          </p:cNvSpPr>
          <p:nvPr/>
        </p:nvSpPr>
        <p:spPr bwMode="auto">
          <a:xfrm flipH="1">
            <a:off x="4343400" y="2895600"/>
            <a:ext cx="457200" cy="0"/>
          </a:xfrm>
          <a:prstGeom prst="line">
            <a:avLst/>
          </a:prstGeom>
          <a:noFill/>
          <a:ln w="25400">
            <a:solidFill>
              <a:schemeClr val="tx1"/>
            </a:solidFill>
            <a:round/>
            <a:headEnd/>
            <a:tailEnd type="triangle" w="med" len="med"/>
          </a:ln>
        </p:spPr>
        <p:txBody>
          <a:bodyPr/>
          <a:lstStyle/>
          <a:p>
            <a:pPr algn="l" rtl="0" fontAlgn="base">
              <a:spcBef>
                <a:spcPct val="0"/>
              </a:spcBef>
              <a:spcAft>
                <a:spcPct val="0"/>
              </a:spcAft>
            </a:pPr>
            <a:endParaRPr lang="en-US" kern="1200" dirty="0">
              <a:solidFill>
                <a:srgbClr val="000000"/>
              </a:solidFill>
              <a:latin typeface="Arial" charset="0"/>
              <a:ea typeface="+mn-ea"/>
              <a:cs typeface="Arial" charset="0"/>
            </a:endParaRPr>
          </a:p>
        </p:txBody>
      </p:sp>
      <p:sp>
        <p:nvSpPr>
          <p:cNvPr id="18" name="Oval 7"/>
          <p:cNvSpPr>
            <a:spLocks noChangeArrowheads="1"/>
          </p:cNvSpPr>
          <p:nvPr/>
        </p:nvSpPr>
        <p:spPr bwMode="auto">
          <a:xfrm>
            <a:off x="4876800" y="3581400"/>
            <a:ext cx="2315287" cy="1012371"/>
          </a:xfrm>
          <a:prstGeom prst="ellipse">
            <a:avLst/>
          </a:prstGeom>
          <a:noFill/>
          <a:ln w="15875">
            <a:solidFill>
              <a:srgbClr val="0000FF"/>
            </a:solidFill>
            <a:round/>
            <a:headEnd/>
            <a:tailEnd/>
          </a:ln>
        </p:spPr>
        <p:txBody>
          <a:bodyPr wrap="none" anchor="ctr"/>
          <a:lstStyle/>
          <a:p>
            <a:pPr algn="l" rtl="0" fontAlgn="base">
              <a:spcBef>
                <a:spcPct val="0"/>
              </a:spcBef>
              <a:spcAft>
                <a:spcPct val="0"/>
              </a:spcAft>
            </a:pPr>
            <a:endParaRPr lang="en-US" kern="1200" dirty="0">
              <a:solidFill>
                <a:srgbClr val="000000"/>
              </a:solidFill>
              <a:latin typeface="Arial" charset="0"/>
              <a:ea typeface="+mn-ea"/>
              <a:cs typeface="Arial" charset="0"/>
            </a:endParaRPr>
          </a:p>
        </p:txBody>
      </p:sp>
      <p:sp>
        <p:nvSpPr>
          <p:cNvPr id="19" name="Line 11"/>
          <p:cNvSpPr>
            <a:spLocks noChangeShapeType="1"/>
          </p:cNvSpPr>
          <p:nvPr/>
        </p:nvSpPr>
        <p:spPr bwMode="auto">
          <a:xfrm flipH="1">
            <a:off x="4419600" y="4114800"/>
            <a:ext cx="457200" cy="0"/>
          </a:xfrm>
          <a:prstGeom prst="line">
            <a:avLst/>
          </a:prstGeom>
          <a:noFill/>
          <a:ln w="25400">
            <a:solidFill>
              <a:schemeClr val="tx1"/>
            </a:solidFill>
            <a:round/>
            <a:headEnd/>
            <a:tailEnd type="triangle" w="med" len="med"/>
          </a:ln>
        </p:spPr>
        <p:txBody>
          <a:bodyPr/>
          <a:lstStyle/>
          <a:p>
            <a:pPr algn="l" rtl="0" fontAlgn="base">
              <a:spcBef>
                <a:spcPct val="0"/>
              </a:spcBef>
              <a:spcAft>
                <a:spcPct val="0"/>
              </a:spcAft>
            </a:pPr>
            <a:endParaRPr lang="en-US" kern="1200" dirty="0">
              <a:solidFill>
                <a:srgbClr val="000000"/>
              </a:solidFill>
              <a:latin typeface="Arial" charset="0"/>
              <a:ea typeface="+mn-ea"/>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Search Toolkit:</a:t>
            </a:r>
            <a:br>
              <a:rPr lang="en-US" dirty="0" smtClean="0"/>
            </a:br>
            <a:r>
              <a:rPr lang="en-US" dirty="0" smtClean="0"/>
              <a:t>Search and the beauty category</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1295400" y="1828800"/>
            <a:ext cx="6781800" cy="4038600"/>
            <a:chOff x="381000" y="2438400"/>
            <a:chExt cx="6781800" cy="4038600"/>
          </a:xfrm>
        </p:grpSpPr>
        <p:pic>
          <p:nvPicPr>
            <p:cNvPr id="5" name="Picture 3734"/>
            <p:cNvPicPr>
              <a:picLocks noChangeAspect="1" noChangeArrowheads="1"/>
            </p:cNvPicPr>
            <p:nvPr/>
          </p:nvPicPr>
          <p:blipFill>
            <a:blip r:embed="rId2" cstate="print"/>
            <a:srcRect/>
            <a:stretch>
              <a:fillRect/>
            </a:stretch>
          </p:blipFill>
          <p:spPr bwMode="auto">
            <a:xfrm>
              <a:off x="470234" y="2509733"/>
              <a:ext cx="6603332" cy="3967267"/>
            </a:xfrm>
            <a:prstGeom prst="rect">
              <a:avLst/>
            </a:prstGeom>
            <a:noFill/>
            <a:ln w="9525">
              <a:noFill/>
              <a:miter lim="800000"/>
              <a:headEnd/>
              <a:tailEnd/>
            </a:ln>
          </p:spPr>
        </p:pic>
        <p:sp>
          <p:nvSpPr>
            <p:cNvPr id="8" name="Rectangle 7"/>
            <p:cNvSpPr/>
            <p:nvPr/>
          </p:nvSpPr>
          <p:spPr bwMode="auto">
            <a:xfrm>
              <a:off x="381000" y="2438400"/>
              <a:ext cx="6781800" cy="3950804"/>
            </a:xfrm>
            <a:prstGeom prst="rect">
              <a:avLst/>
            </a:prstGeom>
            <a:solidFill>
              <a:schemeClr val="bg1">
                <a:alpha val="81000"/>
              </a:schemeClr>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grpSp>
      <p:sp>
        <p:nvSpPr>
          <p:cNvPr id="2" name="Title 1"/>
          <p:cNvSpPr>
            <a:spLocks noGrp="1"/>
          </p:cNvSpPr>
          <p:nvPr>
            <p:ph type="title"/>
          </p:nvPr>
        </p:nvSpPr>
        <p:spPr>
          <a:noFill/>
        </p:spPr>
        <p:txBody>
          <a:bodyPr/>
          <a:lstStyle/>
          <a:p>
            <a:r>
              <a:rPr lang="en-US" dirty="0" smtClean="0"/>
              <a:t>Purpose and Goal of the Global Search Strategy</a:t>
            </a:r>
            <a:endParaRPr lang="en-US" dirty="0"/>
          </a:p>
        </p:txBody>
      </p:sp>
      <p:sp>
        <p:nvSpPr>
          <p:cNvPr id="3" name="Content Placeholder 2"/>
          <p:cNvSpPr>
            <a:spLocks noGrp="1"/>
          </p:cNvSpPr>
          <p:nvPr>
            <p:ph idx="1"/>
          </p:nvPr>
        </p:nvSpPr>
        <p:spPr>
          <a:xfrm>
            <a:off x="381000" y="1600200"/>
            <a:ext cx="8229600" cy="3276600"/>
          </a:xfrm>
        </p:spPr>
        <p:txBody>
          <a:bodyPr/>
          <a:lstStyle/>
          <a:p>
            <a:pPr marL="0" indent="0">
              <a:buNone/>
            </a:pPr>
            <a:r>
              <a:rPr lang="en-US" b="1" dirty="0" smtClean="0">
                <a:latin typeface="+mn-lt"/>
              </a:rPr>
              <a:t>Consumer </a:t>
            </a:r>
            <a:endParaRPr lang="en-US" b="1" dirty="0" smtClean="0">
              <a:solidFill>
                <a:schemeClr val="tx1"/>
              </a:solidFill>
              <a:latin typeface="+mn-lt"/>
            </a:endParaRPr>
          </a:p>
          <a:p>
            <a:pPr>
              <a:buClrTx/>
              <a:buFont typeface="Arial" pitchFamily="34" charset="0"/>
              <a:buChar char="•"/>
            </a:pPr>
            <a:r>
              <a:rPr lang="en-US" dirty="0" smtClean="0">
                <a:solidFill>
                  <a:schemeClr val="tx1"/>
                </a:solidFill>
                <a:latin typeface="+mn-lt"/>
                <a:cs typeface="Calibri" pitchFamily="34" charset="0"/>
              </a:rPr>
              <a:t>Leverage search as a vehicle to enable each of the Olay segments to easily </a:t>
            </a:r>
            <a:r>
              <a:rPr lang="en-US" dirty="0" smtClean="0">
                <a:latin typeface="+mn-lt"/>
                <a:cs typeface="Calibri" pitchFamily="34" charset="0"/>
              </a:rPr>
              <a:t> and </a:t>
            </a:r>
            <a:r>
              <a:rPr lang="en-US" dirty="0" smtClean="0">
                <a:solidFill>
                  <a:schemeClr val="tx1"/>
                </a:solidFill>
                <a:latin typeface="+mn-lt"/>
                <a:cs typeface="Calibri" pitchFamily="34" charset="0"/>
              </a:rPr>
              <a:t>effectively find relevant beauty and skin care information</a:t>
            </a:r>
          </a:p>
          <a:p>
            <a:pPr marL="0" indent="0">
              <a:buNone/>
            </a:pPr>
            <a:r>
              <a:rPr lang="en-US" b="1" dirty="0" smtClean="0">
                <a:latin typeface="+mn-lt"/>
              </a:rPr>
              <a:t>Business</a:t>
            </a:r>
          </a:p>
          <a:p>
            <a:r>
              <a:rPr lang="en-US" dirty="0" smtClean="0">
                <a:latin typeface="+mn-lt"/>
                <a:cs typeface="Calibri" pitchFamily="34" charset="0"/>
              </a:rPr>
              <a:t>To leverage search as a tool to:</a:t>
            </a:r>
          </a:p>
          <a:p>
            <a:pPr>
              <a:spcBef>
                <a:spcPts val="0"/>
              </a:spcBef>
              <a:buClrTx/>
              <a:buFont typeface="Arial" pitchFamily="34" charset="0"/>
              <a:buChar char="•"/>
            </a:pPr>
            <a:r>
              <a:rPr lang="en-US" dirty="0" smtClean="0">
                <a:latin typeface="+mn-lt"/>
                <a:cs typeface="Calibri" pitchFamily="34" charset="0"/>
              </a:rPr>
              <a:t>Increase Olay’s fair share of search shelf</a:t>
            </a:r>
          </a:p>
          <a:p>
            <a:pPr>
              <a:spcBef>
                <a:spcPts val="0"/>
              </a:spcBef>
              <a:buClrTx/>
              <a:buFont typeface="Arial" pitchFamily="34" charset="0"/>
              <a:buChar char="•"/>
            </a:pPr>
            <a:r>
              <a:rPr lang="en-US" dirty="0" smtClean="0">
                <a:latin typeface="+mn-lt"/>
                <a:cs typeface="Calibri" pitchFamily="34" charset="0"/>
              </a:rPr>
              <a:t>Drive online / off line sales</a:t>
            </a:r>
          </a:p>
          <a:p>
            <a:pPr>
              <a:spcBef>
                <a:spcPts val="0"/>
              </a:spcBef>
              <a:buClrTx/>
              <a:buFont typeface="Arial" pitchFamily="34" charset="0"/>
              <a:buChar char="•"/>
            </a:pPr>
            <a:r>
              <a:rPr lang="en-US" dirty="0" smtClean="0">
                <a:latin typeface="+mn-lt"/>
                <a:cs typeface="Calibri" pitchFamily="34" charset="0"/>
              </a:rPr>
              <a:t>Amplify the effectiveness of current Olay content</a:t>
            </a:r>
          </a:p>
          <a:p>
            <a:pPr>
              <a:spcBef>
                <a:spcPts val="0"/>
              </a:spcBef>
              <a:buClrTx/>
              <a:buFont typeface="Arial" pitchFamily="34" charset="0"/>
              <a:buChar char="•"/>
            </a:pPr>
            <a:r>
              <a:rPr lang="en-US" dirty="0" smtClean="0">
                <a:latin typeface="+mn-lt"/>
                <a:cs typeface="Calibri" pitchFamily="34" charset="0"/>
              </a:rPr>
              <a:t>Create cost effective and scalable global Olay search strategy</a:t>
            </a:r>
            <a:endParaRPr lang="en-US" dirty="0" smtClean="0">
              <a:solidFill>
                <a:schemeClr val="tx1"/>
              </a:solidFill>
              <a:latin typeface="+mn-lt"/>
              <a:cs typeface="Calibri" pitchFamily="34" charset="0"/>
            </a:endParaRPr>
          </a:p>
        </p:txBody>
      </p:sp>
      <p:sp>
        <p:nvSpPr>
          <p:cNvPr id="10" name="Rounded Rectangle 9"/>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a:buClr>
                <a:schemeClr val="tx2"/>
              </a:buClr>
            </a:pPr>
            <a:r>
              <a:rPr lang="en-US" sz="2400" b="1" dirty="0" smtClean="0">
                <a:latin typeface="+mn-lt"/>
              </a:rPr>
              <a:t>Key Objectives</a:t>
            </a:r>
          </a:p>
        </p:txBody>
      </p:sp>
      <p:grpSp>
        <p:nvGrpSpPr>
          <p:cNvPr id="11" name="Group 98"/>
          <p:cNvGrpSpPr>
            <a:grpSpLocks/>
          </p:cNvGrpSpPr>
          <p:nvPr/>
        </p:nvGrpSpPr>
        <p:grpSpPr bwMode="auto">
          <a:xfrm>
            <a:off x="8001000" y="5257800"/>
            <a:ext cx="923925" cy="838200"/>
            <a:chOff x="1411" y="2594"/>
            <a:chExt cx="553" cy="497"/>
          </a:xfrm>
        </p:grpSpPr>
        <p:sp>
          <p:nvSpPr>
            <p:cNvPr id="12" name="Text Box 99"/>
            <p:cNvSpPr txBox="1">
              <a:spLocks noChangeArrowheads="1"/>
            </p:cNvSpPr>
            <p:nvPr/>
          </p:nvSpPr>
          <p:spPr bwMode="auto">
            <a:xfrm>
              <a:off x="1411" y="2956"/>
              <a:ext cx="553" cy="135"/>
            </a:xfrm>
            <a:prstGeom prst="rect">
              <a:avLst/>
            </a:prstGeom>
            <a:noFill/>
            <a:ln w="9525" algn="ctr">
              <a:noFill/>
              <a:miter lim="800000"/>
              <a:headEnd/>
              <a:tailEnd/>
            </a:ln>
          </p:spPr>
          <p:txBody>
            <a:bodyPr/>
            <a:lstStyle/>
            <a:p>
              <a:pPr marL="174625" indent="-174625" algn="ctr">
                <a:spcBef>
                  <a:spcPct val="50000"/>
                </a:spcBef>
                <a:buClr>
                  <a:schemeClr val="hlink"/>
                </a:buClr>
                <a:buSzPct val="70000"/>
                <a:buFont typeface="Wingdings" pitchFamily="2" charset="2"/>
                <a:buNone/>
              </a:pPr>
              <a:r>
                <a:rPr lang="en-US" sz="1600" dirty="0">
                  <a:solidFill>
                    <a:schemeClr val="tx1">
                      <a:lumMod val="65000"/>
                      <a:lumOff val="35000"/>
                    </a:schemeClr>
                  </a:solidFill>
                  <a:latin typeface="Calibri" pitchFamily="34" charset="0"/>
                </a:rPr>
                <a:t>Search</a:t>
              </a:r>
            </a:p>
          </p:txBody>
        </p:sp>
        <p:pic>
          <p:nvPicPr>
            <p:cNvPr id="13" name="Picture 100" descr="Search"/>
            <p:cNvPicPr>
              <a:picLocks noChangeAspect="1" noChangeArrowheads="1"/>
            </p:cNvPicPr>
            <p:nvPr/>
          </p:nvPicPr>
          <p:blipFill>
            <a:blip r:embed="rId3" cstate="print"/>
            <a:srcRect/>
            <a:stretch>
              <a:fillRect/>
            </a:stretch>
          </p:blipFill>
          <p:spPr bwMode="auto">
            <a:xfrm>
              <a:off x="1505" y="2594"/>
              <a:ext cx="366" cy="365"/>
            </a:xfrm>
            <a:prstGeom prst="rect">
              <a:avLst/>
            </a:prstGeom>
            <a:noFill/>
            <a:ln w="9525">
              <a:noFill/>
              <a:miter lim="800000"/>
              <a:headEnd/>
              <a:tailEnd/>
            </a:ln>
          </p:spPr>
        </p:pic>
      </p:grpSp>
      <p:sp>
        <p:nvSpPr>
          <p:cNvPr id="1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5" name="Chevron 14"/>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Objective</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533400" y="1676400"/>
            <a:ext cx="4495800" cy="533400"/>
          </a:xfrm>
          <a:prstGeom prst="roundRect">
            <a:avLst/>
          </a:prstGeom>
          <a:solidFill>
            <a:schemeClr val="accent3">
              <a:lumMod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lvl="0" algn="ctr">
              <a:spcBef>
                <a:spcPct val="25000"/>
              </a:spcBef>
              <a:buClr>
                <a:schemeClr val="tx2"/>
              </a:buClr>
            </a:pPr>
            <a:r>
              <a:rPr lang="en-US" sz="3200" b="1" kern="0" dirty="0" smtClean="0">
                <a:solidFill>
                  <a:schemeClr val="tx1"/>
                </a:solidFill>
                <a:latin typeface="Calibri" pitchFamily="34" charset="0"/>
              </a:rPr>
              <a:t>64%</a:t>
            </a:r>
            <a:r>
              <a:rPr lang="en-US" sz="2000" b="1" kern="0" dirty="0" smtClean="0">
                <a:solidFill>
                  <a:schemeClr val="tx1"/>
                </a:solidFill>
                <a:latin typeface="Calibri" pitchFamily="34" charset="0"/>
              </a:rPr>
              <a:t> </a:t>
            </a:r>
            <a:r>
              <a:rPr lang="en-US" kern="0" dirty="0" smtClean="0">
                <a:solidFill>
                  <a:schemeClr val="tx1"/>
                </a:solidFill>
                <a:latin typeface="Calibri" pitchFamily="34" charset="0"/>
              </a:rPr>
              <a:t>more likely to make an </a:t>
            </a:r>
            <a:r>
              <a:rPr lang="en-US" b="1" kern="0" dirty="0" smtClean="0">
                <a:solidFill>
                  <a:schemeClr val="tx1"/>
                </a:solidFill>
                <a:latin typeface="Calibri" pitchFamily="34" charset="0"/>
              </a:rPr>
              <a:t>online beauty purchase</a:t>
            </a:r>
            <a:endParaRPr lang="en-US" sz="800" b="1" kern="0" dirty="0" smtClean="0">
              <a:solidFill>
                <a:schemeClr val="tx1"/>
              </a:solidFill>
              <a:latin typeface="Calibri" pitchFamily="34" charset="0"/>
            </a:endParaRPr>
          </a:p>
        </p:txBody>
      </p:sp>
      <p:sp>
        <p:nvSpPr>
          <p:cNvPr id="2" name="Title 1"/>
          <p:cNvSpPr>
            <a:spLocks noGrp="1"/>
          </p:cNvSpPr>
          <p:nvPr>
            <p:ph type="title"/>
          </p:nvPr>
        </p:nvSpPr>
        <p:spPr/>
        <p:txBody>
          <a:bodyPr/>
          <a:lstStyle/>
          <a:p>
            <a:r>
              <a:rPr lang="en-US" dirty="0" smtClean="0"/>
              <a:t>Beauty Searchers are primed to shop and buy</a:t>
            </a:r>
            <a:endParaRPr lang="en-US" dirty="0"/>
          </a:p>
        </p:txBody>
      </p:sp>
      <p:sp>
        <p:nvSpPr>
          <p:cNvPr id="3" name="Content Placeholder 2"/>
          <p:cNvSpPr>
            <a:spLocks noGrp="1"/>
          </p:cNvSpPr>
          <p:nvPr>
            <p:ph idx="1"/>
          </p:nvPr>
        </p:nvSpPr>
        <p:spPr>
          <a:xfrm>
            <a:off x="306485" y="1061493"/>
            <a:ext cx="8227915" cy="457200"/>
          </a:xfrm>
        </p:spPr>
        <p:txBody>
          <a:bodyPr/>
          <a:lstStyle/>
          <a:p>
            <a:r>
              <a:rPr lang="en-US" i="1" dirty="0" smtClean="0"/>
              <a:t>Compared to beauty shoppers who don’t use search, Beauty searchers are:</a:t>
            </a:r>
          </a:p>
        </p:txBody>
      </p:sp>
      <p:sp>
        <p:nvSpPr>
          <p:cNvPr id="5" name="TextBox 4"/>
          <p:cNvSpPr txBox="1"/>
          <p:nvPr/>
        </p:nvSpPr>
        <p:spPr>
          <a:xfrm>
            <a:off x="1071750" y="6410390"/>
            <a:ext cx="2667000" cy="400110"/>
          </a:xfrm>
          <a:prstGeom prst="rect">
            <a:avLst/>
          </a:prstGeom>
          <a:noFill/>
        </p:spPr>
        <p:txBody>
          <a:bodyPr wrap="square" rtlCol="0">
            <a:spAutoFit/>
          </a:bodyPr>
          <a:lstStyle/>
          <a:p>
            <a:r>
              <a:rPr lang="en-US" sz="1000" dirty="0" smtClean="0">
                <a:solidFill>
                  <a:schemeClr val="bg1"/>
                </a:solidFill>
                <a:latin typeface="Calibri"/>
              </a:rPr>
              <a:t>Source: Compete and Google Present: Searching for Beauty Shoppers, May 5, 2009</a:t>
            </a:r>
          </a:p>
        </p:txBody>
      </p:sp>
      <p:sp>
        <p:nvSpPr>
          <p:cNvPr id="6" name="Content Placeholder 2"/>
          <p:cNvSpPr txBox="1">
            <a:spLocks/>
          </p:cNvSpPr>
          <p:nvPr/>
        </p:nvSpPr>
        <p:spPr>
          <a:xfrm>
            <a:off x="611369" y="1506291"/>
            <a:ext cx="5560831" cy="5018088"/>
          </a:xfrm>
          <a:prstGeom prst="rect">
            <a:avLst/>
          </a:prstGeom>
        </p:spPr>
        <p:txBody>
          <a:bodyPr/>
          <a:lstStyle/>
          <a:p>
            <a:pPr marL="342900" marR="0" lvl="0" indent="-342900" algn="l" defTabSz="914400" rtl="0" eaLnBrk="0" fontAlgn="base" latinLnBrk="0" hangingPunct="0">
              <a:lnSpc>
                <a:spcPct val="100000"/>
              </a:lnSpc>
              <a:spcBef>
                <a:spcPts val="1000"/>
              </a:spcBef>
              <a:spcAft>
                <a:spcPct val="0"/>
              </a:spcAft>
              <a:buClrTx/>
              <a:buSzTx/>
              <a:tabLst/>
              <a:defRPr/>
            </a:pPr>
            <a:endParaRPr kumimoji="0" lang="en-US"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7" name="Picture 1"/>
          <p:cNvPicPr>
            <a:picLocks noChangeAspect="1" noChangeArrowheads="1"/>
          </p:cNvPicPr>
          <p:nvPr/>
        </p:nvPicPr>
        <p:blipFill>
          <a:blip r:embed="rId2" cstate="print"/>
          <a:srcRect/>
          <a:stretch>
            <a:fillRect/>
          </a:stretch>
        </p:blipFill>
        <p:spPr bwMode="auto">
          <a:xfrm>
            <a:off x="6172200" y="1626704"/>
            <a:ext cx="2286000" cy="3478696"/>
          </a:xfrm>
          <a:prstGeom prst="rect">
            <a:avLst/>
          </a:prstGeom>
          <a:noFill/>
          <a:ln w="9525">
            <a:noFill/>
            <a:miter lim="800000"/>
            <a:headEnd/>
            <a:tailEnd/>
          </a:ln>
        </p:spPr>
      </p:pic>
      <p:sp>
        <p:nvSpPr>
          <p:cNvPr id="9" name="Rounded Rectangle 8"/>
          <p:cNvSpPr/>
          <p:nvPr/>
        </p:nvSpPr>
        <p:spPr bwMode="auto">
          <a:xfrm>
            <a:off x="1143000" y="2463204"/>
            <a:ext cx="4724400" cy="533400"/>
          </a:xfrm>
          <a:prstGeom prst="roundRect">
            <a:avLst/>
          </a:prstGeom>
          <a:solidFill>
            <a:schemeClr val="bg1">
              <a:lumMod val="9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algn="ctr">
              <a:spcBef>
                <a:spcPct val="25000"/>
              </a:spcBef>
              <a:buClr>
                <a:schemeClr val="tx2"/>
              </a:buClr>
            </a:pPr>
            <a:r>
              <a:rPr lang="en-US" sz="3200" b="1" kern="0" dirty="0" smtClean="0">
                <a:solidFill>
                  <a:schemeClr val="tx1"/>
                </a:solidFill>
                <a:latin typeface="Calibri" pitchFamily="34" charset="0"/>
              </a:rPr>
              <a:t>4x</a:t>
            </a:r>
            <a:r>
              <a:rPr lang="en-US" sz="2000" b="1" kern="0" dirty="0" smtClean="0">
                <a:solidFill>
                  <a:schemeClr val="tx1"/>
                </a:solidFill>
                <a:latin typeface="Calibri" pitchFamily="34" charset="0"/>
              </a:rPr>
              <a:t> </a:t>
            </a:r>
            <a:r>
              <a:rPr lang="en-US" b="1" kern="0" dirty="0" smtClean="0">
                <a:solidFill>
                  <a:schemeClr val="tx1"/>
                </a:solidFill>
                <a:latin typeface="Calibri" pitchFamily="34" charset="0"/>
              </a:rPr>
              <a:t>more likely to spend &gt;$50/month </a:t>
            </a:r>
            <a:r>
              <a:rPr lang="en-US" kern="0" dirty="0" smtClean="0">
                <a:solidFill>
                  <a:schemeClr val="tx1"/>
                </a:solidFill>
                <a:latin typeface="Calibri" pitchFamily="34" charset="0"/>
              </a:rPr>
              <a:t>on beauty products</a:t>
            </a:r>
            <a:endParaRPr kumimoji="0" lang="en-US" sz="1400" b="0" i="0" u="none" strike="noStrike" cap="none" normalizeH="0" baseline="0" dirty="0" smtClean="0">
              <a:ln>
                <a:noFill/>
              </a:ln>
              <a:solidFill>
                <a:srgbClr val="000000"/>
              </a:solidFill>
              <a:effectLst/>
              <a:latin typeface="Calibri" pitchFamily="34" charset="0"/>
            </a:endParaRPr>
          </a:p>
        </p:txBody>
      </p:sp>
      <p:sp>
        <p:nvSpPr>
          <p:cNvPr id="10" name="Rounded Rectangle 9"/>
          <p:cNvSpPr/>
          <p:nvPr/>
        </p:nvSpPr>
        <p:spPr bwMode="auto">
          <a:xfrm>
            <a:off x="544033" y="3354569"/>
            <a:ext cx="4495800" cy="533400"/>
          </a:xfrm>
          <a:prstGeom prst="roundRect">
            <a:avLst/>
          </a:prstGeom>
          <a:solidFill>
            <a:schemeClr val="accent3">
              <a:lumMod val="8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lvl="0" algn="ctr">
              <a:spcBef>
                <a:spcPct val="25000"/>
              </a:spcBef>
              <a:buClr>
                <a:schemeClr val="tx2"/>
              </a:buClr>
            </a:pPr>
            <a:r>
              <a:rPr lang="en-US" sz="3200" b="1" kern="0" dirty="0" smtClean="0">
                <a:solidFill>
                  <a:schemeClr val="tx1"/>
                </a:solidFill>
                <a:latin typeface="Calibri" pitchFamily="34" charset="0"/>
              </a:rPr>
              <a:t>70%</a:t>
            </a:r>
            <a:r>
              <a:rPr lang="en-US" kern="0" dirty="0" smtClean="0">
                <a:solidFill>
                  <a:schemeClr val="tx1"/>
                </a:solidFill>
                <a:latin typeface="Calibri" pitchFamily="34" charset="0"/>
              </a:rPr>
              <a:t> more likely to </a:t>
            </a:r>
            <a:r>
              <a:rPr lang="en-US" b="1" kern="0" dirty="0" smtClean="0">
                <a:solidFill>
                  <a:schemeClr val="tx1"/>
                </a:solidFill>
                <a:latin typeface="Calibri" pitchFamily="34" charset="0"/>
              </a:rPr>
              <a:t>try new beauty products</a:t>
            </a:r>
          </a:p>
        </p:txBody>
      </p:sp>
      <p:sp>
        <p:nvSpPr>
          <p:cNvPr id="11" name="Rounded Rectangle 10"/>
          <p:cNvSpPr/>
          <p:nvPr/>
        </p:nvSpPr>
        <p:spPr bwMode="auto">
          <a:xfrm>
            <a:off x="1114639" y="4279602"/>
            <a:ext cx="4724400" cy="533400"/>
          </a:xfrm>
          <a:prstGeom prst="roundRect">
            <a:avLst/>
          </a:prstGeom>
          <a:solidFill>
            <a:schemeClr val="bg1">
              <a:lumMod val="95000"/>
            </a:schemeClr>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91440" rIns="91440" bIns="91440" numCol="1" rtlCol="0" anchor="ctr" anchorCtr="0" compatLnSpc="1">
            <a:prstTxWarp prst="textNoShape">
              <a:avLst/>
            </a:prstTxWarp>
          </a:bodyPr>
          <a:lstStyle/>
          <a:p>
            <a:pPr algn="ctr">
              <a:spcBef>
                <a:spcPct val="25000"/>
              </a:spcBef>
              <a:buClr>
                <a:schemeClr val="tx2"/>
              </a:buClr>
            </a:pPr>
            <a:r>
              <a:rPr lang="en-US" sz="3200" b="1" kern="0" dirty="0" smtClean="0">
                <a:solidFill>
                  <a:schemeClr val="tx1"/>
                </a:solidFill>
                <a:latin typeface="Calibri" pitchFamily="34" charset="0"/>
              </a:rPr>
              <a:t>2x</a:t>
            </a:r>
            <a:r>
              <a:rPr lang="en-US" sz="2000" b="1" kern="0" dirty="0" smtClean="0">
                <a:solidFill>
                  <a:schemeClr val="tx1"/>
                </a:solidFill>
                <a:latin typeface="Calibri" pitchFamily="34" charset="0"/>
              </a:rPr>
              <a:t> </a:t>
            </a:r>
            <a:r>
              <a:rPr lang="en-US" b="1" kern="0" dirty="0" smtClean="0">
                <a:solidFill>
                  <a:schemeClr val="tx1"/>
                </a:solidFill>
                <a:latin typeface="Calibri" pitchFamily="34" charset="0"/>
              </a:rPr>
              <a:t>more likely to tell friends </a:t>
            </a:r>
            <a:r>
              <a:rPr lang="en-US" kern="0" dirty="0" smtClean="0">
                <a:solidFill>
                  <a:schemeClr val="tx1"/>
                </a:solidFill>
                <a:latin typeface="Calibri" pitchFamily="34" charset="0"/>
              </a:rPr>
              <a:t>about products they use</a:t>
            </a:r>
            <a:endParaRPr lang="en-US" b="1" kern="0" dirty="0" smtClean="0">
              <a:solidFill>
                <a:schemeClr val="tx1"/>
              </a:solidFill>
              <a:latin typeface="Calibri" pitchFamily="34" charset="0"/>
            </a:endParaRPr>
          </a:p>
        </p:txBody>
      </p:sp>
      <p:sp>
        <p:nvSpPr>
          <p:cNvPr id="12" name="TextBox 11"/>
          <p:cNvSpPr txBox="1"/>
          <p:nvPr/>
        </p:nvSpPr>
        <p:spPr>
          <a:xfrm>
            <a:off x="152400" y="5506846"/>
            <a:ext cx="3886200" cy="707886"/>
          </a:xfrm>
          <a:prstGeom prst="rect">
            <a:avLst/>
          </a:prstGeom>
          <a:noFill/>
        </p:spPr>
        <p:txBody>
          <a:bodyPr wrap="square" rtlCol="0">
            <a:spAutoFit/>
          </a:bodyPr>
          <a:lstStyle/>
          <a:p>
            <a:r>
              <a:rPr lang="en-US" sz="1000" dirty="0" smtClean="0">
                <a:latin typeface="+mn-lt"/>
              </a:rPr>
              <a:t>Beauty Searchers are also Younger and More Affluent, 160% more likely to be viewed by peers as knowledgeable about beauty products, 25% more likely to use social networks and return 60% more often</a:t>
            </a:r>
          </a:p>
          <a:p>
            <a:pPr lvl="0"/>
            <a:r>
              <a:rPr lang="en-US" sz="1000" dirty="0" smtClean="0">
                <a:latin typeface="+mn-lt"/>
              </a:rPr>
              <a:t> </a:t>
            </a:r>
          </a:p>
        </p:txBody>
      </p:sp>
      <p:sp>
        <p:nvSpPr>
          <p:cNvPr id="1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7" name="Chevron 16"/>
          <p:cNvSpPr/>
          <p:nvPr/>
        </p:nvSpPr>
        <p:spPr bwMode="gray">
          <a:xfrm>
            <a:off x="7696200" y="69276"/>
            <a:ext cx="14048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Search &amp; Beauty Category</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839200" cy="457200"/>
          </a:xfrm>
        </p:spPr>
        <p:txBody>
          <a:bodyPr/>
          <a:lstStyle/>
          <a:p>
            <a:r>
              <a:rPr lang="en-US" dirty="0" smtClean="0"/>
              <a:t>Search is a crucial step in the shopping process</a:t>
            </a:r>
            <a:endParaRPr lang="en-US" dirty="0"/>
          </a:p>
        </p:txBody>
      </p:sp>
      <p:graphicFrame>
        <p:nvGraphicFramePr>
          <p:cNvPr id="5" name="Chart 4"/>
          <p:cNvGraphicFramePr/>
          <p:nvPr/>
        </p:nvGraphicFramePr>
        <p:xfrm>
          <a:off x="1600200" y="1981200"/>
          <a:ext cx="5741581" cy="352470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04800" y="990600"/>
            <a:ext cx="8229600" cy="646331"/>
          </a:xfrm>
          <a:prstGeom prst="rect">
            <a:avLst/>
          </a:prstGeom>
          <a:noFill/>
        </p:spPr>
        <p:txBody>
          <a:bodyPr wrap="square" rtlCol="0">
            <a:spAutoFit/>
          </a:bodyPr>
          <a:lstStyle/>
          <a:p>
            <a:pPr marL="342900" lvl="0" indent="-342900">
              <a:buFont typeface="Arial" pitchFamily="34" charset="0"/>
              <a:buChar char="•"/>
            </a:pPr>
            <a:r>
              <a:rPr lang="en-US" sz="1800" dirty="0" smtClean="0">
                <a:latin typeface="Calibri"/>
              </a:rPr>
              <a:t>Search is utilized throughout the path to purchase, helping beauty shoppers conduct research and ultimately reach a decision</a:t>
            </a:r>
          </a:p>
        </p:txBody>
      </p:sp>
      <p:sp>
        <p:nvSpPr>
          <p:cNvPr id="10" name="TextBox 9"/>
          <p:cNvSpPr txBox="1"/>
          <p:nvPr/>
        </p:nvSpPr>
        <p:spPr>
          <a:xfrm>
            <a:off x="1143000" y="6398515"/>
            <a:ext cx="2667000" cy="400110"/>
          </a:xfrm>
          <a:prstGeom prst="rect">
            <a:avLst/>
          </a:prstGeom>
          <a:noFill/>
        </p:spPr>
        <p:txBody>
          <a:bodyPr wrap="square" rtlCol="0">
            <a:spAutoFit/>
          </a:bodyPr>
          <a:lstStyle/>
          <a:p>
            <a:r>
              <a:rPr lang="en-US" sz="1000" dirty="0" smtClean="0">
                <a:solidFill>
                  <a:schemeClr val="bg1"/>
                </a:solidFill>
                <a:latin typeface="Calibri"/>
              </a:rPr>
              <a:t>Source: Compete and Google Present: Searching for Beauty Shoppers, May 5, 2009</a:t>
            </a:r>
          </a:p>
        </p:txBody>
      </p:sp>
      <p:sp>
        <p:nvSpPr>
          <p:cNvPr id="9"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6" name="Chevron 15"/>
          <p:cNvSpPr/>
          <p:nvPr/>
        </p:nvSpPr>
        <p:spPr bwMode="gray">
          <a:xfrm>
            <a:off x="7696200" y="69276"/>
            <a:ext cx="14048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Search &amp; Beauty Category</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They are looking for a mix of Branded and Non-Branded Terms</a:t>
            </a:r>
            <a:endParaRPr lang="en-US" dirty="0"/>
          </a:p>
        </p:txBody>
      </p:sp>
      <p:sp>
        <p:nvSpPr>
          <p:cNvPr id="3" name="Content Placeholder 2"/>
          <p:cNvSpPr>
            <a:spLocks noGrp="1"/>
          </p:cNvSpPr>
          <p:nvPr>
            <p:ph idx="1"/>
          </p:nvPr>
        </p:nvSpPr>
        <p:spPr>
          <a:xfrm>
            <a:off x="457200" y="914400"/>
            <a:ext cx="8272463" cy="3352800"/>
          </a:xfrm>
        </p:spPr>
        <p:txBody>
          <a:bodyPr/>
          <a:lstStyle/>
          <a:p>
            <a:pPr>
              <a:buClrTx/>
              <a:buFont typeface="Arial" pitchFamily="34" charset="0"/>
              <a:buChar char="•"/>
            </a:pPr>
            <a:r>
              <a:rPr lang="en-US" sz="1800" dirty="0" smtClean="0"/>
              <a:t>Depending on </a:t>
            </a:r>
            <a:r>
              <a:rPr lang="en-US" sz="1800" b="1" dirty="0" smtClean="0"/>
              <a:t>where she is in the purchase funnel</a:t>
            </a:r>
            <a:r>
              <a:rPr lang="en-US" sz="1800" dirty="0" smtClean="0"/>
              <a:t>, a beauty searcher will search for branded terms like “olay face cream ” or non-branded terms like “facial moisturizer”</a:t>
            </a:r>
          </a:p>
          <a:p>
            <a:pPr>
              <a:buClrTx/>
              <a:buFont typeface="Arial" pitchFamily="34" charset="0"/>
              <a:buChar char="•"/>
            </a:pPr>
            <a:r>
              <a:rPr lang="en-US" sz="1800" dirty="0" smtClean="0"/>
              <a:t>Olay needs to have </a:t>
            </a:r>
            <a:r>
              <a:rPr lang="en-US" sz="1800" b="1" dirty="0" smtClean="0"/>
              <a:t>a mix of both branded and non-branded keywords </a:t>
            </a:r>
            <a:r>
              <a:rPr lang="en-US" sz="1800" dirty="0" smtClean="0"/>
              <a:t>to capture incremental interest in the brand</a:t>
            </a:r>
            <a:endParaRPr lang="en-US" sz="1800" dirty="0"/>
          </a:p>
        </p:txBody>
      </p:sp>
      <p:graphicFrame>
        <p:nvGraphicFramePr>
          <p:cNvPr id="6" name="Chart 5"/>
          <p:cNvGraphicFramePr/>
          <p:nvPr/>
        </p:nvGraphicFramePr>
        <p:xfrm>
          <a:off x="1676400" y="2743200"/>
          <a:ext cx="5867400"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096000" y="5791200"/>
            <a:ext cx="3048000" cy="553998"/>
          </a:xfrm>
          <a:prstGeom prst="rect">
            <a:avLst/>
          </a:prstGeom>
          <a:noFill/>
        </p:spPr>
        <p:txBody>
          <a:bodyPr wrap="square" rtlCol="0">
            <a:spAutoFit/>
          </a:bodyPr>
          <a:lstStyle/>
          <a:p>
            <a:r>
              <a:rPr lang="en-US" sz="1000" dirty="0" smtClean="0">
                <a:latin typeface="+mn-lt"/>
              </a:rPr>
              <a:t>Term type composition of click-throughs, Q3 2008</a:t>
            </a:r>
          </a:p>
          <a:p>
            <a:r>
              <a:rPr lang="en-US" sz="1000" dirty="0" smtClean="0">
                <a:latin typeface="+mn-lt"/>
              </a:rPr>
              <a:t>From: Compete and Google Present: Searching for Beauty Shoppers, May 5, 2009</a:t>
            </a:r>
          </a:p>
        </p:txBody>
      </p:sp>
      <p:sp>
        <p:nvSpPr>
          <p:cNvPr id="8"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5" name="Chevron 14"/>
          <p:cNvSpPr/>
          <p:nvPr/>
        </p:nvSpPr>
        <p:spPr bwMode="gray">
          <a:xfrm>
            <a:off x="7696200" y="69276"/>
            <a:ext cx="14048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Search &amp; Beauty Category</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Search Toolkit:</a:t>
            </a:r>
            <a:br>
              <a:rPr lang="en-US" dirty="0" smtClean="0"/>
            </a:br>
            <a:r>
              <a:rPr lang="en-US" dirty="0" smtClean="0"/>
              <a:t>Growth of Mobile Search</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Desktop Search and Mobile Search Behaviors Are Distinct</a:t>
            </a:r>
            <a:endParaRPr lang="en-US" dirty="0"/>
          </a:p>
        </p:txBody>
      </p:sp>
      <p:sp>
        <p:nvSpPr>
          <p:cNvPr id="5" name="Chevron 4"/>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Desktop vs. Mobile</a:t>
            </a:r>
            <a:endParaRPr lang="en-US" sz="900" b="1" dirty="0">
              <a:solidFill>
                <a:srgbClr val="FFFFFF"/>
              </a:solidFill>
              <a:latin typeface="Calibri" pitchFamily="34" charset="0"/>
              <a:ea typeface="ＭＳ Ｐゴシック" charset="-128"/>
            </a:endParaRPr>
          </a:p>
        </p:txBody>
      </p:sp>
      <p:sp>
        <p:nvSpPr>
          <p:cNvPr id="6" name="Rounded Rectangle 5"/>
          <p:cNvSpPr/>
          <p:nvPr/>
        </p:nvSpPr>
        <p:spPr bwMode="auto">
          <a:xfrm>
            <a:off x="304800" y="1143000"/>
            <a:ext cx="4114800" cy="1219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marL="0" marR="0" indent="0" defTabSz="914400" eaLnBrk="1" latinLnBrk="0" hangingPunct="1">
              <a:lnSpc>
                <a:spcPct val="100000"/>
              </a:lnSpc>
              <a:buClr>
                <a:schemeClr val="tx2"/>
              </a:buClr>
              <a:buSzTx/>
              <a:buFont typeface="Wingdings" pitchFamily="2" charset="2"/>
              <a:buNone/>
              <a:tabLst/>
            </a:pPr>
            <a:r>
              <a:rPr lang="en-US" sz="2800" b="1" dirty="0" smtClean="0">
                <a:latin typeface="+mn-lt"/>
              </a:rPr>
              <a:t>Desktop Searchers</a:t>
            </a:r>
          </a:p>
        </p:txBody>
      </p:sp>
      <p:sp>
        <p:nvSpPr>
          <p:cNvPr id="7" name="Rounded Rectangle 6"/>
          <p:cNvSpPr/>
          <p:nvPr/>
        </p:nvSpPr>
        <p:spPr bwMode="auto">
          <a:xfrm>
            <a:off x="4661848" y="1143000"/>
            <a:ext cx="4114800" cy="12192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p:spPr>
        <p:txBody>
          <a:bodyPr anchor="ctr"/>
          <a:lstStyle/>
          <a:p>
            <a:pPr>
              <a:buClr>
                <a:schemeClr val="tx2"/>
              </a:buClr>
            </a:pPr>
            <a:r>
              <a:rPr lang="en-US" sz="2800" b="1" dirty="0" smtClean="0">
                <a:latin typeface="+mn-lt"/>
              </a:rPr>
              <a:t>Mobile Searchers</a:t>
            </a:r>
          </a:p>
        </p:txBody>
      </p:sp>
      <p:pic>
        <p:nvPicPr>
          <p:cNvPr id="8" name="Picture 2"/>
          <p:cNvPicPr>
            <a:picLocks noChangeAspect="1" noChangeArrowheads="1"/>
          </p:cNvPicPr>
          <p:nvPr/>
        </p:nvPicPr>
        <p:blipFill>
          <a:blip r:embed="rId2" cstate="print"/>
          <a:srcRect/>
          <a:stretch>
            <a:fillRect/>
          </a:stretch>
        </p:blipFill>
        <p:spPr bwMode="auto">
          <a:xfrm>
            <a:off x="3200400" y="1254456"/>
            <a:ext cx="1000125" cy="1000125"/>
          </a:xfrm>
          <a:prstGeom prst="rect">
            <a:avLst/>
          </a:prstGeom>
          <a:noFill/>
          <a:ln w="9525">
            <a:solidFill>
              <a:schemeClr val="tx1"/>
            </a:solidFill>
            <a:miter lim="800000"/>
            <a:headEnd/>
            <a:tailEnd/>
          </a:ln>
        </p:spPr>
      </p:pic>
      <p:pic>
        <p:nvPicPr>
          <p:cNvPr id="9" name="Picture 2" descr="C:\Documents and Settings\mgringer\Desktop\Mobile Taskforce\iphone_home.gif"/>
          <p:cNvPicPr>
            <a:picLocks noChangeAspect="1" noChangeArrowheads="1"/>
          </p:cNvPicPr>
          <p:nvPr/>
        </p:nvPicPr>
        <p:blipFill>
          <a:blip r:embed="rId3" cstate="print"/>
          <a:srcRect/>
          <a:stretch>
            <a:fillRect/>
          </a:stretch>
        </p:blipFill>
        <p:spPr bwMode="auto">
          <a:xfrm>
            <a:off x="7696200" y="1268104"/>
            <a:ext cx="735584" cy="985157"/>
          </a:xfrm>
          <a:prstGeom prst="rect">
            <a:avLst/>
          </a:prstGeom>
          <a:noFill/>
          <a:ln>
            <a:solidFill>
              <a:schemeClr val="tx1"/>
            </a:solidFill>
          </a:ln>
        </p:spPr>
      </p:pic>
      <p:sp>
        <p:nvSpPr>
          <p:cNvPr id="10" name="TextBox 9"/>
          <p:cNvSpPr txBox="1"/>
          <p:nvPr/>
        </p:nvSpPr>
        <p:spPr>
          <a:xfrm>
            <a:off x="304800" y="2438400"/>
            <a:ext cx="4114800" cy="646331"/>
          </a:xfrm>
          <a:prstGeom prst="rect">
            <a:avLst/>
          </a:prstGeom>
          <a:noFill/>
        </p:spPr>
        <p:txBody>
          <a:bodyPr wrap="square" rtlCol="0">
            <a:spAutoFit/>
          </a:bodyPr>
          <a:lstStyle/>
          <a:p>
            <a:pPr marL="231775" indent="-231775">
              <a:buFont typeface="Arial" pitchFamily="34" charset="0"/>
              <a:buChar char="•"/>
            </a:pPr>
            <a:r>
              <a:rPr lang="en-US" sz="1800" dirty="0" smtClean="0">
                <a:latin typeface="+mn-lt"/>
              </a:rPr>
              <a:t>Likely at home or work</a:t>
            </a:r>
          </a:p>
          <a:p>
            <a:pPr marL="231775" indent="-231775">
              <a:buFont typeface="Arial" pitchFamily="34" charset="0"/>
              <a:buChar char="•"/>
            </a:pPr>
            <a:r>
              <a:rPr lang="en-US" sz="1800" dirty="0" smtClean="0">
                <a:latin typeface="+mn-lt"/>
              </a:rPr>
              <a:t>UPDATE</a:t>
            </a:r>
          </a:p>
        </p:txBody>
      </p:sp>
      <p:sp>
        <p:nvSpPr>
          <p:cNvPr id="11" name="TextBox 10"/>
          <p:cNvSpPr txBox="1"/>
          <p:nvPr/>
        </p:nvSpPr>
        <p:spPr>
          <a:xfrm>
            <a:off x="4661848" y="2438400"/>
            <a:ext cx="4114800" cy="4031873"/>
          </a:xfrm>
          <a:prstGeom prst="rect">
            <a:avLst/>
          </a:prstGeom>
          <a:noFill/>
        </p:spPr>
        <p:txBody>
          <a:bodyPr wrap="square" rtlCol="0">
            <a:spAutoFit/>
          </a:bodyPr>
          <a:lstStyle/>
          <a:p>
            <a:pPr marL="231775" indent="-231775">
              <a:spcBef>
                <a:spcPts val="600"/>
              </a:spcBef>
              <a:buFont typeface="Arial" pitchFamily="34" charset="0"/>
              <a:buChar char="•"/>
            </a:pPr>
            <a:r>
              <a:rPr lang="en-US" sz="1800" dirty="0" smtClean="0">
                <a:latin typeface="+mn-lt"/>
              </a:rPr>
              <a:t>Likely “on the go”</a:t>
            </a:r>
          </a:p>
          <a:p>
            <a:pPr marL="231775" indent="-231775">
              <a:spcBef>
                <a:spcPts val="600"/>
              </a:spcBef>
              <a:buFont typeface="Arial" pitchFamily="34" charset="0"/>
              <a:buChar char="•"/>
            </a:pPr>
            <a:r>
              <a:rPr lang="en-US" sz="1800" dirty="0" smtClean="0">
                <a:latin typeface="+mn-lt"/>
              </a:rPr>
              <a:t>Browsing for local content and “I need/want it now” searches</a:t>
            </a:r>
          </a:p>
          <a:p>
            <a:pPr marL="231775" indent="-231775">
              <a:spcBef>
                <a:spcPts val="600"/>
              </a:spcBef>
              <a:buFont typeface="Arial" pitchFamily="34" charset="0"/>
              <a:buChar char="•"/>
            </a:pPr>
            <a:r>
              <a:rPr lang="en-US" sz="1800" dirty="0" smtClean="0">
                <a:latin typeface="+mn-lt"/>
              </a:rPr>
              <a:t>Enter shorter queries (50% contain 3 words or less)</a:t>
            </a:r>
          </a:p>
          <a:p>
            <a:pPr marL="231775" indent="-231775">
              <a:spcBef>
                <a:spcPts val="600"/>
              </a:spcBef>
              <a:buFont typeface="Arial" pitchFamily="34" charset="0"/>
              <a:buChar char="•"/>
            </a:pPr>
            <a:r>
              <a:rPr lang="en-US" sz="1800" dirty="0" smtClean="0">
                <a:latin typeface="+mn-lt"/>
              </a:rPr>
              <a:t>Do not navigate past Page 1</a:t>
            </a:r>
          </a:p>
          <a:p>
            <a:pPr marL="231775" indent="-231775">
              <a:spcBef>
                <a:spcPts val="600"/>
              </a:spcBef>
              <a:buFont typeface="Arial" pitchFamily="34" charset="0"/>
              <a:buChar char="•"/>
            </a:pPr>
            <a:r>
              <a:rPr lang="en-US" sz="1800" dirty="0" smtClean="0">
                <a:latin typeface="+mn-lt"/>
              </a:rPr>
              <a:t>2x likely to search for a brand name</a:t>
            </a:r>
          </a:p>
          <a:p>
            <a:pPr marL="231775" indent="-231775">
              <a:spcBef>
                <a:spcPts val="600"/>
              </a:spcBef>
              <a:buFont typeface="Arial" pitchFamily="34" charset="0"/>
              <a:buChar char="•"/>
            </a:pPr>
            <a:r>
              <a:rPr lang="en-US" sz="1800" dirty="0" smtClean="0">
                <a:latin typeface="+mn-lt"/>
              </a:rPr>
              <a:t>May be further along the purchase funnel</a:t>
            </a:r>
          </a:p>
          <a:p>
            <a:pPr marL="231775" indent="-231775">
              <a:spcBef>
                <a:spcPts val="600"/>
              </a:spcBef>
              <a:buFont typeface="Arial" pitchFamily="34" charset="0"/>
              <a:buChar char="•"/>
            </a:pPr>
            <a:r>
              <a:rPr lang="en-US" sz="1800" dirty="0" smtClean="0">
                <a:latin typeface="+mn-lt"/>
              </a:rPr>
              <a:t>Use Search as shortcut to entering URLs</a:t>
            </a:r>
          </a:p>
          <a:p>
            <a:endParaRPr lang="en-US" sz="1800" dirty="0" smtClean="0">
              <a:latin typeface="+mn-lt"/>
            </a:endParaRPr>
          </a:p>
          <a:p>
            <a:endParaRPr lang="en-US" dirty="0" smtClean="0"/>
          </a:p>
          <a:p>
            <a:endParaRPr lang="en-US" dirty="0" smtClean="0"/>
          </a:p>
        </p:txBody>
      </p:sp>
      <p:cxnSp>
        <p:nvCxnSpPr>
          <p:cNvPr id="13" name="Straight Connector 12"/>
          <p:cNvCxnSpPr/>
          <p:nvPr/>
        </p:nvCxnSpPr>
        <p:spPr bwMode="auto">
          <a:xfrm rot="5400000">
            <a:off x="2106304" y="3657600"/>
            <a:ext cx="4876800" cy="0"/>
          </a:xfrm>
          <a:prstGeom prst="line">
            <a:avLst/>
          </a:prstGeom>
          <a:solidFill>
            <a:schemeClr val="bg1"/>
          </a:solidFill>
          <a:ln w="12700" cap="flat" cmpd="sng" algn="ctr">
            <a:solidFill>
              <a:schemeClr val="folHlink"/>
            </a:solidFill>
            <a:prstDash val="sysDash"/>
            <a:round/>
            <a:headEnd type="none" w="med" len="med"/>
            <a:tailEnd type="none" w="med" len="med"/>
          </a:ln>
          <a:effectLst/>
        </p:spPr>
      </p:cxnSp>
      <p:sp>
        <p:nvSpPr>
          <p:cNvPr id="12"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Search peaks on weekends and weeknights</a:t>
            </a:r>
            <a:endParaRPr lang="en-US" dirty="0"/>
          </a:p>
        </p:txBody>
      </p:sp>
      <p:sp>
        <p:nvSpPr>
          <p:cNvPr id="3" name="Content Placeholder 2"/>
          <p:cNvSpPr>
            <a:spLocks noGrp="1"/>
          </p:cNvSpPr>
          <p:nvPr>
            <p:ph idx="1"/>
          </p:nvPr>
        </p:nvSpPr>
        <p:spPr>
          <a:xfrm>
            <a:off x="228600" y="873456"/>
            <a:ext cx="8686800" cy="1219200"/>
          </a:xfrm>
        </p:spPr>
        <p:txBody>
          <a:bodyPr/>
          <a:lstStyle/>
          <a:p>
            <a:pPr marL="0" indent="0"/>
            <a:r>
              <a:rPr lang="en-US" dirty="0" smtClean="0"/>
              <a:t>Mobile Search peaks on the weekends, versus desktop search, which peaks during the work week. Further evidence that mobile search is for on the go, active searches. </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676400" y="1918648"/>
            <a:ext cx="5674056" cy="3887311"/>
          </a:xfrm>
          <a:prstGeom prst="rect">
            <a:avLst/>
          </a:prstGeom>
          <a:noFill/>
          <a:ln w="9525">
            <a:noFill/>
            <a:miter lim="800000"/>
            <a:headEnd/>
            <a:tailEnd/>
          </a:ln>
        </p:spPr>
      </p:pic>
      <p:sp>
        <p:nvSpPr>
          <p:cNvPr id="6" name="Chevron 5"/>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Desktop vs. Mobile</a:t>
            </a:r>
            <a:endParaRPr lang="en-US" sz="900" b="1" dirty="0">
              <a:solidFill>
                <a:srgbClr val="FFFFFF"/>
              </a:solidFill>
              <a:latin typeface="Calibri" pitchFamily="34" charset="0"/>
              <a:ea typeface="ＭＳ Ｐゴシック" charset="-128"/>
            </a:endParaRPr>
          </a:p>
        </p:txBody>
      </p:sp>
      <p:sp>
        <p:nvSpPr>
          <p:cNvPr id="7"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Search Needs Landing Pages that are Optimized for Mobile</a:t>
            </a:r>
            <a:endParaRPr lang="en-US" dirty="0"/>
          </a:p>
        </p:txBody>
      </p:sp>
      <p:pic>
        <p:nvPicPr>
          <p:cNvPr id="2050" name="Picture 88"/>
          <p:cNvPicPr>
            <a:picLocks noChangeAspect="1" noChangeArrowheads="1"/>
          </p:cNvPicPr>
          <p:nvPr/>
        </p:nvPicPr>
        <p:blipFill>
          <a:blip r:embed="rId2" cstate="print"/>
          <a:srcRect l="13915" t="12700" r="12059" b="7620"/>
          <a:stretch>
            <a:fillRect/>
          </a:stretch>
        </p:blipFill>
        <p:spPr bwMode="auto">
          <a:xfrm>
            <a:off x="4114800" y="1828800"/>
            <a:ext cx="4399781" cy="3460824"/>
          </a:xfrm>
          <a:prstGeom prst="rect">
            <a:avLst/>
          </a:prstGeom>
          <a:noFill/>
          <a:ln w="9525">
            <a:noFill/>
            <a:miter lim="800000"/>
            <a:headEnd/>
            <a:tailEnd/>
          </a:ln>
        </p:spPr>
      </p:pic>
      <p:sp>
        <p:nvSpPr>
          <p:cNvPr id="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762000" y="1840597"/>
            <a:ext cx="2535029" cy="3800475"/>
          </a:xfrm>
          <a:prstGeom prst="rect">
            <a:avLst/>
          </a:prstGeom>
          <a:noFill/>
          <a:ln w="9525">
            <a:noFill/>
            <a:miter lim="800000"/>
            <a:headEnd/>
            <a:tailEnd/>
          </a:ln>
          <a:effectLst/>
        </p:spPr>
      </p:pic>
      <p:sp>
        <p:nvSpPr>
          <p:cNvPr id="7" name="Rounded Rectangle 6"/>
          <p:cNvSpPr/>
          <p:nvPr/>
        </p:nvSpPr>
        <p:spPr bwMode="auto">
          <a:xfrm>
            <a:off x="3962400" y="1752600"/>
            <a:ext cx="4648200" cy="3657600"/>
          </a:xfrm>
          <a:prstGeom prst="roundRect">
            <a:avLst/>
          </a:prstGeom>
          <a:noFill/>
          <a:ln w="12700" cap="flat" cmpd="sng" algn="ctr">
            <a:solidFill>
              <a:schemeClr val="tx1"/>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8" name="TextBox 7"/>
          <p:cNvSpPr txBox="1"/>
          <p:nvPr/>
        </p:nvSpPr>
        <p:spPr>
          <a:xfrm>
            <a:off x="381000" y="1145272"/>
            <a:ext cx="3276600" cy="646331"/>
          </a:xfrm>
          <a:prstGeom prst="rect">
            <a:avLst/>
          </a:prstGeom>
          <a:noFill/>
        </p:spPr>
        <p:txBody>
          <a:bodyPr wrap="square" rtlCol="0">
            <a:spAutoFit/>
          </a:bodyPr>
          <a:lstStyle/>
          <a:p>
            <a:pPr algn="ctr"/>
            <a:r>
              <a:rPr lang="en-US" sz="1800" b="1" dirty="0" smtClean="0">
                <a:latin typeface="+mn-lt"/>
              </a:rPr>
              <a:t>Current Olay.com US Mobile Landing Page </a:t>
            </a:r>
          </a:p>
        </p:txBody>
      </p:sp>
      <p:sp>
        <p:nvSpPr>
          <p:cNvPr id="9" name="TextBox 8"/>
          <p:cNvSpPr txBox="1"/>
          <p:nvPr/>
        </p:nvSpPr>
        <p:spPr>
          <a:xfrm rot="19463596">
            <a:off x="963197" y="3696765"/>
            <a:ext cx="2057400" cy="304800"/>
          </a:xfrm>
          <a:prstGeom prst="rect">
            <a:avLst/>
          </a:prstGeom>
          <a:noFill/>
          <a:ln>
            <a:solidFill>
              <a:schemeClr val="bg1"/>
            </a:solidFill>
            <a:prstDash val="sysDash"/>
          </a:ln>
        </p:spPr>
        <p:txBody>
          <a:bodyPr wrap="square" rtlCol="0">
            <a:spAutoFit/>
          </a:bodyPr>
          <a:lstStyle/>
          <a:p>
            <a:r>
              <a:rPr lang="en-US" dirty="0" smtClean="0">
                <a:solidFill>
                  <a:schemeClr val="bg1"/>
                </a:solidFill>
                <a:latin typeface="+mn-lt"/>
              </a:rPr>
              <a:t>Not Optimized for Search</a:t>
            </a:r>
          </a:p>
        </p:txBody>
      </p:sp>
      <p:sp>
        <p:nvSpPr>
          <p:cNvPr id="10" name="TextBox 9"/>
          <p:cNvSpPr txBox="1"/>
          <p:nvPr/>
        </p:nvSpPr>
        <p:spPr>
          <a:xfrm>
            <a:off x="4648200" y="1143000"/>
            <a:ext cx="3276600" cy="646331"/>
          </a:xfrm>
          <a:prstGeom prst="rect">
            <a:avLst/>
          </a:prstGeom>
          <a:noFill/>
        </p:spPr>
        <p:txBody>
          <a:bodyPr wrap="square" rtlCol="0">
            <a:spAutoFit/>
          </a:bodyPr>
          <a:lstStyle/>
          <a:p>
            <a:pPr algn="ctr"/>
            <a:r>
              <a:rPr lang="en-US" sz="1800" b="1" dirty="0" smtClean="0">
                <a:latin typeface="+mn-lt"/>
              </a:rPr>
              <a:t>Best-In-Class* P&amp;G Mobile Landing Pages</a:t>
            </a:r>
          </a:p>
        </p:txBody>
      </p:sp>
      <p:sp>
        <p:nvSpPr>
          <p:cNvPr id="11" name="TextBox 10"/>
          <p:cNvSpPr txBox="1"/>
          <p:nvPr/>
        </p:nvSpPr>
        <p:spPr>
          <a:xfrm>
            <a:off x="4114800" y="5486400"/>
            <a:ext cx="4343400" cy="523220"/>
          </a:xfrm>
          <a:prstGeom prst="rect">
            <a:avLst/>
          </a:prstGeom>
          <a:noFill/>
        </p:spPr>
        <p:txBody>
          <a:bodyPr wrap="square" rtlCol="0">
            <a:spAutoFit/>
          </a:bodyPr>
          <a:lstStyle/>
          <a:p>
            <a:r>
              <a:rPr lang="en-US" dirty="0" smtClean="0">
                <a:latin typeface="+mn-lt"/>
              </a:rPr>
              <a:t>*Google has named Pantene and Duracell </a:t>
            </a:r>
            <a:r>
              <a:rPr lang="en-US" dirty="0" err="1" smtClean="0">
                <a:latin typeface="+mn-lt"/>
              </a:rPr>
              <a:t>SmartPower</a:t>
            </a:r>
            <a:r>
              <a:rPr lang="en-US" dirty="0" smtClean="0">
                <a:latin typeface="+mn-lt"/>
              </a:rPr>
              <a:t> “best-in-class” for P&amp;G Mobile Pages</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a Mobile Search Strategy</a:t>
            </a:r>
            <a:endParaRPr lang="en-US" dirty="0"/>
          </a:p>
        </p:txBody>
      </p:sp>
      <p:sp>
        <p:nvSpPr>
          <p:cNvPr id="3" name="Content Placeholder 2"/>
          <p:cNvSpPr>
            <a:spLocks noGrp="1"/>
          </p:cNvSpPr>
          <p:nvPr>
            <p:ph idx="1"/>
          </p:nvPr>
        </p:nvSpPr>
        <p:spPr/>
        <p:txBody>
          <a:bodyPr/>
          <a:lstStyle/>
          <a:p>
            <a:pPr marL="234950" indent="-234950">
              <a:spcBef>
                <a:spcPct val="50000"/>
              </a:spcBef>
              <a:buClrTx/>
              <a:buFont typeface="Arial" pitchFamily="34" charset="0"/>
              <a:buChar char="•"/>
              <a:defRPr/>
            </a:pPr>
            <a:r>
              <a:rPr lang="en-US" b="1" dirty="0" smtClean="0">
                <a:ea typeface="MS PGothic" pitchFamily="34" charset="-128"/>
                <a:cs typeface="ＭＳ Ｐゴシック" charset="-128"/>
              </a:rPr>
              <a:t>Local results more likely in mobile	</a:t>
            </a:r>
            <a:r>
              <a:rPr lang="en-US" dirty="0" smtClean="0">
                <a:ea typeface="MS PGothic" pitchFamily="34" charset="-128"/>
                <a:cs typeface="ＭＳ Ｐゴシック" charset="-128"/>
              </a:rPr>
              <a:t>	</a:t>
            </a:r>
          </a:p>
          <a:p>
            <a:pPr marL="804863" lvl="2" indent="-288925">
              <a:spcBef>
                <a:spcPct val="50000"/>
              </a:spcBef>
              <a:defRPr/>
            </a:pPr>
            <a:r>
              <a:rPr lang="en-US" dirty="0" smtClean="0">
                <a:ea typeface="MS PGothic" pitchFamily="34" charset="-128"/>
              </a:rPr>
              <a:t>Google places listings sometimes appears higher in results than they do in desktop</a:t>
            </a:r>
          </a:p>
          <a:p>
            <a:pPr marL="234950" indent="-234950">
              <a:spcBef>
                <a:spcPct val="50000"/>
              </a:spcBef>
              <a:buClrTx/>
              <a:buFont typeface="Arial" pitchFamily="34" charset="0"/>
              <a:buChar char="•"/>
              <a:defRPr/>
            </a:pPr>
            <a:r>
              <a:rPr lang="en-US" b="1" dirty="0" smtClean="0">
                <a:ea typeface="MS PGothic" pitchFamily="34" charset="-128"/>
                <a:cs typeface="ＭＳ Ｐゴシック" charset="-128"/>
              </a:rPr>
              <a:t>Limited number of organic search results displayed, so listing on Page 1 is critical</a:t>
            </a:r>
          </a:p>
          <a:p>
            <a:pPr marL="234950" indent="-234950">
              <a:spcBef>
                <a:spcPct val="50000"/>
              </a:spcBef>
              <a:buClrTx/>
              <a:buFont typeface="Arial" pitchFamily="34" charset="0"/>
              <a:buChar char="•"/>
              <a:defRPr/>
            </a:pPr>
            <a:r>
              <a:rPr lang="en-US" b="1" dirty="0" smtClean="0">
                <a:ea typeface="MS PGothic" pitchFamily="34" charset="-128"/>
                <a:cs typeface="ＭＳ Ｐゴシック" charset="-128"/>
              </a:rPr>
              <a:t>Different benchmarks for success</a:t>
            </a:r>
          </a:p>
          <a:p>
            <a:pPr marL="804863" lvl="2" indent="-288925">
              <a:spcBef>
                <a:spcPct val="50000"/>
              </a:spcBef>
              <a:defRPr/>
            </a:pPr>
            <a:r>
              <a:rPr lang="en-US" dirty="0" smtClean="0">
                <a:ea typeface="MS PGothic" pitchFamily="34" charset="-128"/>
              </a:rPr>
              <a:t>Click-through rate and bounce rate will likely vary in mobile </a:t>
            </a:r>
            <a:r>
              <a:rPr lang="en-US" dirty="0" err="1" smtClean="0">
                <a:ea typeface="MS PGothic" pitchFamily="34" charset="-128"/>
              </a:rPr>
              <a:t>smartphones</a:t>
            </a:r>
            <a:r>
              <a:rPr lang="en-US" dirty="0" smtClean="0">
                <a:ea typeface="MS PGothic" pitchFamily="34" charset="-128"/>
              </a:rPr>
              <a:t>, and will depend on user engagement and optimized mobile landing pages</a:t>
            </a:r>
          </a:p>
          <a:p>
            <a:endParaRPr lang="en-US" dirty="0"/>
          </a:p>
        </p:txBody>
      </p:sp>
      <p:sp>
        <p:nvSpPr>
          <p:cNvPr id="4" name="Chevron 3"/>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Desktop vs. Mobile</a:t>
            </a:r>
            <a:endParaRPr lang="en-US" sz="900" b="1" dirty="0">
              <a:solidFill>
                <a:srgbClr val="FFFFFF"/>
              </a:solidFill>
              <a:latin typeface="Calibri" pitchFamily="34" charset="0"/>
              <a:ea typeface="ＭＳ Ｐゴシック" charset="-128"/>
            </a:endParaRPr>
          </a:p>
        </p:txBody>
      </p:sp>
      <p:sp>
        <p:nvSpPr>
          <p:cNvPr id="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Search Toolkit:</a:t>
            </a:r>
            <a:br>
              <a:rPr lang="en-US" dirty="0" smtClean="0"/>
            </a:br>
            <a:r>
              <a:rPr lang="en-US" dirty="0" smtClean="0"/>
              <a:t>Paid Search and targeting our who</a:t>
            </a:r>
            <a:endParaRPr lang="en-US" dirty="0"/>
          </a:p>
        </p:txBody>
      </p:sp>
      <p:sp>
        <p:nvSpPr>
          <p:cNvPr id="3"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tx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10400" cy="457200"/>
          </a:xfrm>
        </p:spPr>
        <p:txBody>
          <a:bodyPr/>
          <a:lstStyle/>
          <a:p>
            <a:r>
              <a:rPr lang="en-US" dirty="0" smtClean="0">
                <a:solidFill>
                  <a:prstClr val="black"/>
                </a:solidFill>
                <a:ea typeface="ＭＳ Ｐゴシック" charset="-128"/>
                <a:cs typeface="Calibri" pitchFamily="34" charset="0"/>
              </a:rPr>
              <a:t>Consultancy Seeking Obsessed Non-Mass Shopper: </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Relevant Content Themes</a:t>
            </a:r>
            <a:endParaRPr lang="en-US" b="0" dirty="0"/>
          </a:p>
        </p:txBody>
      </p:sp>
      <p:pic>
        <p:nvPicPr>
          <p:cNvPr id="4" name="Picture 5" descr="05_OLAB009_Strategy_083110.jpg"/>
          <p:cNvPicPr>
            <a:picLocks noChangeAspect="1"/>
          </p:cNvPicPr>
          <p:nvPr/>
        </p:nvPicPr>
        <p:blipFill>
          <a:blip r:embed="rId2" cstate="print"/>
          <a:srcRect/>
          <a:stretch>
            <a:fillRect/>
          </a:stretch>
        </p:blipFill>
        <p:spPr bwMode="auto">
          <a:xfrm>
            <a:off x="-5688" y="-5145"/>
            <a:ext cx="1384300" cy="883920"/>
          </a:xfrm>
          <a:prstGeom prst="rect">
            <a:avLst/>
          </a:prstGeom>
          <a:noFill/>
          <a:ln w="9525">
            <a:noFill/>
            <a:miter lim="800000"/>
            <a:headEnd/>
            <a:tailEnd/>
          </a:ln>
        </p:spPr>
      </p:pic>
      <p:cxnSp>
        <p:nvCxnSpPr>
          <p:cNvPr id="8" name="Straight Connector 7"/>
          <p:cNvCxnSpPr/>
          <p:nvPr/>
        </p:nvCxnSpPr>
        <p:spPr>
          <a:xfrm rot="5400000">
            <a:off x="4914900" y="4076700"/>
            <a:ext cx="41910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Oval 52"/>
          <p:cNvSpPr>
            <a:spLocks noChangeArrowheads="1"/>
          </p:cNvSpPr>
          <p:nvPr/>
        </p:nvSpPr>
        <p:spPr bwMode="auto">
          <a:xfrm rot="-1132530">
            <a:off x="2730500" y="4813300"/>
            <a:ext cx="1031875" cy="287338"/>
          </a:xfrm>
          <a:prstGeom prst="ellipse">
            <a:avLst/>
          </a:prstGeom>
          <a:solidFill>
            <a:schemeClr val="bg1"/>
          </a:solidFill>
          <a:ln w="9525">
            <a:noFill/>
            <a:round/>
            <a:headEnd/>
            <a:tailEnd/>
          </a:ln>
        </p:spPr>
        <p:txBody>
          <a:bodyPr wrap="none" lIns="45720" rIns="45720" anchor="ctr"/>
          <a:lstStyle/>
          <a:p>
            <a:pPr algn="ctr" eaLnBrk="0" hangingPunct="0">
              <a:spcBef>
                <a:spcPct val="50000"/>
              </a:spcBef>
            </a:pPr>
            <a:endParaRPr lang="en-US" sz="1200" dirty="0">
              <a:solidFill>
                <a:prstClr val="black"/>
              </a:solidFill>
              <a:latin typeface="Calibri" pitchFamily="34" charset="0"/>
            </a:endParaRPr>
          </a:p>
        </p:txBody>
      </p:sp>
      <p:sp>
        <p:nvSpPr>
          <p:cNvPr id="10" name="Rectangle 8"/>
          <p:cNvSpPr>
            <a:spLocks noChangeArrowheads="1"/>
          </p:cNvSpPr>
          <p:nvPr/>
        </p:nvSpPr>
        <p:spPr bwMode="auto">
          <a:xfrm>
            <a:off x="363582" y="1802675"/>
            <a:ext cx="1119187" cy="2540725"/>
          </a:xfrm>
          <a:prstGeom prst="rect">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anchor="ctr"/>
          <a:lstStyle/>
          <a:p>
            <a:pPr algn="ctr"/>
            <a:r>
              <a:rPr lang="en-US" b="1" dirty="0">
                <a:solidFill>
                  <a:schemeClr val="bg1"/>
                </a:solidFill>
              </a:rPr>
              <a:t>Category</a:t>
            </a:r>
          </a:p>
          <a:p>
            <a:pPr algn="ctr"/>
            <a:r>
              <a:rPr lang="en-US" b="1" dirty="0">
                <a:solidFill>
                  <a:schemeClr val="bg1"/>
                </a:solidFill>
              </a:rPr>
              <a:t>Interest</a:t>
            </a: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p:txBody>
      </p:sp>
      <p:sp>
        <p:nvSpPr>
          <p:cNvPr id="11" name="Rectangle 9"/>
          <p:cNvSpPr>
            <a:spLocks noChangeArrowheads="1"/>
          </p:cNvSpPr>
          <p:nvPr/>
        </p:nvSpPr>
        <p:spPr bwMode="auto">
          <a:xfrm>
            <a:off x="363582" y="4419600"/>
            <a:ext cx="1119187" cy="1029245"/>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Brand</a:t>
            </a:r>
          </a:p>
          <a:p>
            <a:pPr algn="ctr"/>
            <a:r>
              <a:rPr lang="en-US" sz="1400" b="1" dirty="0">
                <a:solidFill>
                  <a:srgbClr val="FFFFFF"/>
                </a:solidFill>
              </a:rPr>
              <a:t>Awareness</a:t>
            </a:r>
          </a:p>
        </p:txBody>
      </p:sp>
      <p:sp>
        <p:nvSpPr>
          <p:cNvPr id="12" name="Rectangle 10"/>
          <p:cNvSpPr>
            <a:spLocks noChangeArrowheads="1"/>
          </p:cNvSpPr>
          <p:nvPr/>
        </p:nvSpPr>
        <p:spPr bwMode="auto">
          <a:xfrm>
            <a:off x="363582" y="5516899"/>
            <a:ext cx="1119187" cy="620576"/>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Trial</a:t>
            </a:r>
          </a:p>
        </p:txBody>
      </p:sp>
      <p:sp>
        <p:nvSpPr>
          <p:cNvPr id="13" name="AutoShape 63"/>
          <p:cNvSpPr>
            <a:spLocks noChangeArrowheads="1"/>
          </p:cNvSpPr>
          <p:nvPr/>
        </p:nvSpPr>
        <p:spPr bwMode="auto">
          <a:xfrm>
            <a:off x="-759" y="1800226"/>
            <a:ext cx="381058" cy="4143374"/>
          </a:xfrm>
          <a:prstGeom prst="downArrow">
            <a:avLst>
              <a:gd name="adj1" fmla="val 50000"/>
              <a:gd name="adj2" fmla="val 57075"/>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14" name="AutoShape 5"/>
          <p:cNvSpPr>
            <a:spLocks noChangeArrowheads="1"/>
          </p:cNvSpPr>
          <p:nvPr/>
        </p:nvSpPr>
        <p:spPr bwMode="auto">
          <a:xfrm>
            <a:off x="1676400" y="2743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Aging, Anti-Aging</a:t>
            </a:r>
          </a:p>
        </p:txBody>
      </p:sp>
      <p:sp>
        <p:nvSpPr>
          <p:cNvPr id="15" name="AutoShape 5"/>
          <p:cNvSpPr>
            <a:spLocks noChangeArrowheads="1"/>
          </p:cNvSpPr>
          <p:nvPr/>
        </p:nvSpPr>
        <p:spPr bwMode="auto">
          <a:xfrm>
            <a:off x="1676400" y="3124200"/>
            <a:ext cx="167640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Science &amp; Innovations</a:t>
            </a:r>
          </a:p>
        </p:txBody>
      </p:sp>
      <p:sp>
        <p:nvSpPr>
          <p:cNvPr id="16" name="AutoShape 5"/>
          <p:cNvSpPr>
            <a:spLocks noChangeArrowheads="1"/>
          </p:cNvSpPr>
          <p:nvPr/>
        </p:nvSpPr>
        <p:spPr bwMode="auto">
          <a:xfrm>
            <a:off x="3408693" y="2743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Whitening</a:t>
            </a:r>
          </a:p>
        </p:txBody>
      </p:sp>
      <p:sp>
        <p:nvSpPr>
          <p:cNvPr id="17" name="AutoShape 5"/>
          <p:cNvSpPr>
            <a:spLocks noChangeArrowheads="1"/>
          </p:cNvSpPr>
          <p:nvPr/>
        </p:nvSpPr>
        <p:spPr bwMode="auto">
          <a:xfrm>
            <a:off x="3408693" y="20161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Expert Beauty Advice</a:t>
            </a:r>
          </a:p>
        </p:txBody>
      </p:sp>
      <p:sp>
        <p:nvSpPr>
          <p:cNvPr id="18" name="AutoShape 5"/>
          <p:cNvSpPr>
            <a:spLocks noChangeArrowheads="1"/>
          </p:cNvSpPr>
          <p:nvPr/>
        </p:nvSpPr>
        <p:spPr bwMode="auto">
          <a:xfrm>
            <a:off x="1676400" y="20161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Special Occasions</a:t>
            </a:r>
          </a:p>
        </p:txBody>
      </p:sp>
      <p:sp>
        <p:nvSpPr>
          <p:cNvPr id="19" name="AutoShape 5"/>
          <p:cNvSpPr>
            <a:spLocks noChangeArrowheads="1"/>
          </p:cNvSpPr>
          <p:nvPr/>
        </p:nvSpPr>
        <p:spPr bwMode="auto">
          <a:xfrm>
            <a:off x="1609725" y="176566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Lifestyle, Health &amp; Beauty</a:t>
            </a:r>
            <a:endParaRPr lang="en-GB" sz="1400" b="1" dirty="0">
              <a:solidFill>
                <a:prstClr val="black"/>
              </a:solidFill>
              <a:latin typeface="Calibri" pitchFamily="34" charset="0"/>
            </a:endParaRPr>
          </a:p>
        </p:txBody>
      </p:sp>
      <p:sp>
        <p:nvSpPr>
          <p:cNvPr id="20" name="AutoShape 5"/>
          <p:cNvSpPr>
            <a:spLocks noChangeArrowheads="1"/>
          </p:cNvSpPr>
          <p:nvPr/>
        </p:nvSpPr>
        <p:spPr bwMode="auto">
          <a:xfrm>
            <a:off x="1609725" y="24713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Skin Care</a:t>
            </a:r>
            <a:endParaRPr lang="en-GB" sz="1400" b="1" dirty="0">
              <a:solidFill>
                <a:prstClr val="black"/>
              </a:solidFill>
              <a:latin typeface="Calibri" pitchFamily="34" charset="0"/>
            </a:endParaRPr>
          </a:p>
        </p:txBody>
      </p:sp>
      <p:sp>
        <p:nvSpPr>
          <p:cNvPr id="21" name="AutoShape 5"/>
          <p:cNvSpPr>
            <a:spLocks noChangeArrowheads="1"/>
          </p:cNvSpPr>
          <p:nvPr/>
        </p:nvSpPr>
        <p:spPr bwMode="auto">
          <a:xfrm>
            <a:off x="5181600" y="4648200"/>
            <a:ext cx="1677988"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Care Experts</a:t>
            </a:r>
          </a:p>
        </p:txBody>
      </p:sp>
      <p:sp>
        <p:nvSpPr>
          <p:cNvPr id="22" name="AutoShape 5"/>
          <p:cNvSpPr>
            <a:spLocks noChangeArrowheads="1"/>
          </p:cNvSpPr>
          <p:nvPr/>
        </p:nvSpPr>
        <p:spPr bwMode="auto">
          <a:xfrm>
            <a:off x="3408693"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Ratings, Reviews &amp; Testimonials</a:t>
            </a:r>
          </a:p>
        </p:txBody>
      </p:sp>
      <p:sp>
        <p:nvSpPr>
          <p:cNvPr id="23" name="AutoShape 5"/>
          <p:cNvSpPr>
            <a:spLocks noChangeArrowheads="1"/>
          </p:cNvSpPr>
          <p:nvPr/>
        </p:nvSpPr>
        <p:spPr bwMode="auto">
          <a:xfrm>
            <a:off x="1676400"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Clinical Information &amp; Results</a:t>
            </a:r>
          </a:p>
        </p:txBody>
      </p:sp>
      <p:sp>
        <p:nvSpPr>
          <p:cNvPr id="24" name="AutoShape 5"/>
          <p:cNvSpPr>
            <a:spLocks noChangeArrowheads="1"/>
          </p:cNvSpPr>
          <p:nvPr/>
        </p:nvSpPr>
        <p:spPr bwMode="auto">
          <a:xfrm>
            <a:off x="1609725" y="44196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Products</a:t>
            </a:r>
            <a:endParaRPr lang="en-GB" sz="1400" b="1" dirty="0">
              <a:solidFill>
                <a:prstClr val="black"/>
              </a:solidFill>
              <a:latin typeface="Calibri" pitchFamily="34" charset="0"/>
            </a:endParaRPr>
          </a:p>
        </p:txBody>
      </p:sp>
      <p:sp>
        <p:nvSpPr>
          <p:cNvPr id="25" name="AutoShape 5"/>
          <p:cNvSpPr>
            <a:spLocks noChangeArrowheads="1"/>
          </p:cNvSpPr>
          <p:nvPr/>
        </p:nvSpPr>
        <p:spPr bwMode="auto">
          <a:xfrm>
            <a:off x="1676400" y="5029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News, Events, Awards</a:t>
            </a:r>
          </a:p>
        </p:txBody>
      </p:sp>
      <p:sp>
        <p:nvSpPr>
          <p:cNvPr id="26" name="AutoShape 5"/>
          <p:cNvSpPr>
            <a:spLocks noChangeArrowheads="1"/>
          </p:cNvSpPr>
          <p:nvPr/>
        </p:nvSpPr>
        <p:spPr bwMode="auto">
          <a:xfrm>
            <a:off x="3408693" y="5029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Innovation &amp; Research</a:t>
            </a:r>
          </a:p>
        </p:txBody>
      </p:sp>
      <p:sp>
        <p:nvSpPr>
          <p:cNvPr id="27" name="AutoShape 5"/>
          <p:cNvSpPr>
            <a:spLocks noChangeArrowheads="1"/>
          </p:cNvSpPr>
          <p:nvPr/>
        </p:nvSpPr>
        <p:spPr bwMode="auto">
          <a:xfrm>
            <a:off x="5181600" y="5026025"/>
            <a:ext cx="1677988" cy="3079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Consultation</a:t>
            </a:r>
          </a:p>
        </p:txBody>
      </p:sp>
      <p:sp>
        <p:nvSpPr>
          <p:cNvPr id="28" name="AutoShape 5"/>
          <p:cNvSpPr>
            <a:spLocks noChangeArrowheads="1"/>
          </p:cNvSpPr>
          <p:nvPr/>
        </p:nvSpPr>
        <p:spPr bwMode="auto">
          <a:xfrm>
            <a:off x="1609725" y="55193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29" name="AutoShape 5"/>
          <p:cNvSpPr>
            <a:spLocks noChangeArrowheads="1"/>
          </p:cNvSpPr>
          <p:nvPr/>
        </p:nvSpPr>
        <p:spPr bwMode="auto">
          <a:xfrm>
            <a:off x="1609725" y="35814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Products</a:t>
            </a:r>
            <a:endParaRPr lang="en-GB" sz="1400" b="1" dirty="0">
              <a:solidFill>
                <a:prstClr val="black"/>
              </a:solidFill>
              <a:latin typeface="Calibri" pitchFamily="34" charset="0"/>
            </a:endParaRPr>
          </a:p>
        </p:txBody>
      </p:sp>
      <p:sp>
        <p:nvSpPr>
          <p:cNvPr id="30" name="Rounded Rectangle 29"/>
          <p:cNvSpPr/>
          <p:nvPr/>
        </p:nvSpPr>
        <p:spPr>
          <a:xfrm>
            <a:off x="52450" y="938150"/>
            <a:ext cx="2558142" cy="5334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sz="1200" b="1" dirty="0">
                <a:solidFill>
                  <a:prstClr val="black"/>
                </a:solidFill>
              </a:rPr>
              <a:t>Relevant Boutiques</a:t>
            </a:r>
          </a:p>
          <a:p>
            <a:pPr algn="ctr">
              <a:defRPr/>
            </a:pPr>
            <a:r>
              <a:rPr lang="en-US" sz="1200" dirty="0">
                <a:solidFill>
                  <a:prstClr val="black"/>
                </a:solidFill>
              </a:rPr>
              <a:t>Pro-X</a:t>
            </a:r>
          </a:p>
          <a:p>
            <a:pPr algn="ctr">
              <a:defRPr/>
            </a:pPr>
            <a:endParaRPr lang="en-US" sz="1000" dirty="0">
              <a:solidFill>
                <a:prstClr val="black"/>
              </a:solidFill>
            </a:endParaRPr>
          </a:p>
          <a:p>
            <a:pPr algn="ctr">
              <a:defRPr/>
            </a:pPr>
            <a:endParaRPr lang="en-US" sz="1000" dirty="0">
              <a:solidFill>
                <a:prstClr val="black"/>
              </a:solidFill>
            </a:endParaRPr>
          </a:p>
          <a:p>
            <a:pPr algn="ctr">
              <a:defRPr/>
            </a:pPr>
            <a:endParaRPr lang="en-US" sz="1000" dirty="0">
              <a:solidFill>
                <a:prstClr val="black"/>
              </a:solidFill>
            </a:endParaRPr>
          </a:p>
        </p:txBody>
      </p:sp>
      <p:sp>
        <p:nvSpPr>
          <p:cNvPr id="31" name="AutoShape 5"/>
          <p:cNvSpPr>
            <a:spLocks noChangeArrowheads="1"/>
          </p:cNvSpPr>
          <p:nvPr/>
        </p:nvSpPr>
        <p:spPr bwMode="auto">
          <a:xfrm>
            <a:off x="7162800" y="2743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Angie Harmon</a:t>
            </a:r>
          </a:p>
        </p:txBody>
      </p:sp>
      <p:sp>
        <p:nvSpPr>
          <p:cNvPr id="32" name="AutoShape 5"/>
          <p:cNvSpPr>
            <a:spLocks noChangeArrowheads="1"/>
          </p:cNvSpPr>
          <p:nvPr/>
        </p:nvSpPr>
        <p:spPr bwMode="auto">
          <a:xfrm>
            <a:off x="7162800"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Angie Harmon and Olay </a:t>
            </a:r>
            <a:r>
              <a:rPr lang="en-US" sz="1100" b="1" dirty="0" err="1">
                <a:solidFill>
                  <a:srgbClr val="FFFFFF"/>
                </a:solidFill>
                <a:latin typeface="Calibri" pitchFamily="34" charset="0"/>
              </a:rPr>
              <a:t>ProX</a:t>
            </a:r>
            <a:endParaRPr lang="en-US" sz="1100" b="1" dirty="0">
              <a:solidFill>
                <a:srgbClr val="FFFFFF"/>
              </a:solidFill>
              <a:latin typeface="Calibri" pitchFamily="34" charset="0"/>
            </a:endParaRPr>
          </a:p>
        </p:txBody>
      </p:sp>
      <p:sp>
        <p:nvSpPr>
          <p:cNvPr id="33" name="TextBox 32"/>
          <p:cNvSpPr txBox="1"/>
          <p:nvPr/>
        </p:nvSpPr>
        <p:spPr>
          <a:xfrm>
            <a:off x="1600200" y="1447800"/>
            <a:ext cx="1905000" cy="338554"/>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34" name="TextBox 33"/>
          <p:cNvSpPr txBox="1"/>
          <p:nvPr/>
        </p:nvSpPr>
        <p:spPr>
          <a:xfrm>
            <a:off x="7010400" y="1447800"/>
            <a:ext cx="1905000" cy="338554"/>
          </a:xfrm>
          <a:prstGeom prst="rect">
            <a:avLst/>
          </a:prstGeom>
          <a:noFill/>
        </p:spPr>
        <p:txBody>
          <a:bodyPr wrap="square" rtlCol="0">
            <a:spAutoFit/>
          </a:bodyPr>
          <a:lstStyle/>
          <a:p>
            <a:r>
              <a:rPr lang="en-US" sz="1600" b="1" dirty="0">
                <a:solidFill>
                  <a:prstClr val="black"/>
                </a:solidFill>
                <a:latin typeface="Calibri" pitchFamily="34" charset="0"/>
              </a:rPr>
              <a:t>Sample Initiative</a:t>
            </a:r>
          </a:p>
        </p:txBody>
      </p:sp>
      <p:sp>
        <p:nvSpPr>
          <p:cNvPr id="35" name="AutoShape 5"/>
          <p:cNvSpPr>
            <a:spLocks noChangeArrowheads="1"/>
          </p:cNvSpPr>
          <p:nvPr/>
        </p:nvSpPr>
        <p:spPr bwMode="auto">
          <a:xfrm>
            <a:off x="7162800" y="57499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Angie Harmon Special Offer</a:t>
            </a:r>
          </a:p>
        </p:txBody>
      </p:sp>
      <p:grpSp>
        <p:nvGrpSpPr>
          <p:cNvPr id="3" name="Group 36"/>
          <p:cNvGrpSpPr/>
          <p:nvPr/>
        </p:nvGrpSpPr>
        <p:grpSpPr>
          <a:xfrm>
            <a:off x="1295400" y="6383179"/>
            <a:ext cx="2619500" cy="469871"/>
            <a:chOff x="1295400" y="6383179"/>
            <a:chExt cx="2619500" cy="469871"/>
          </a:xfrm>
        </p:grpSpPr>
        <p:grpSp>
          <p:nvGrpSpPr>
            <p:cNvPr id="5" name="Group 66"/>
            <p:cNvGrpSpPr/>
            <p:nvPr/>
          </p:nvGrpSpPr>
          <p:grpSpPr>
            <a:xfrm>
              <a:off x="1295400" y="6383179"/>
              <a:ext cx="2619500" cy="246221"/>
              <a:chOff x="1295400" y="6383179"/>
              <a:chExt cx="2619500" cy="246221"/>
            </a:xfrm>
          </p:grpSpPr>
          <p:sp>
            <p:nvSpPr>
              <p:cNvPr id="42" name="Rounded Rectangle 41"/>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3" name="TextBox 42"/>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6" name="Group 67"/>
            <p:cNvGrpSpPr/>
            <p:nvPr/>
          </p:nvGrpSpPr>
          <p:grpSpPr>
            <a:xfrm>
              <a:off x="1295400" y="6606829"/>
              <a:ext cx="2619500" cy="246221"/>
              <a:chOff x="1295400" y="6383179"/>
              <a:chExt cx="2619500" cy="246221"/>
            </a:xfrm>
          </p:grpSpPr>
          <p:sp>
            <p:nvSpPr>
              <p:cNvPr id="40" name="Rounded Rectangle 39"/>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1" name="TextBox 40"/>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4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45" name="Chevron 44"/>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bwMode="auto">
          <a:xfrm>
            <a:off x="3810000" y="1524000"/>
            <a:ext cx="4800600" cy="2438400"/>
          </a:xfrm>
          <a:prstGeom prst="rect">
            <a:avLst/>
          </a:prstGeom>
          <a:solidFill>
            <a:schemeClr val="bg1">
              <a:lumMod val="85000"/>
            </a:schemeClr>
          </a:solidFill>
          <a:ln w="12700" cap="flat" cmpd="sng" algn="ctr">
            <a:noFill/>
            <a:prstDash val="solid"/>
            <a:round/>
            <a:headEnd type="none" w="med" len="med"/>
            <a:tailEnd type="none" w="med" len="med"/>
          </a:ln>
          <a:effectLst>
            <a:softEdge rad="127000"/>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2" name="Title 1"/>
          <p:cNvSpPr>
            <a:spLocks noGrp="1"/>
          </p:cNvSpPr>
          <p:nvPr>
            <p:ph type="title"/>
          </p:nvPr>
        </p:nvSpPr>
        <p:spPr/>
        <p:txBody>
          <a:bodyPr/>
          <a:lstStyle/>
          <a:p>
            <a:r>
              <a:rPr lang="en-US" dirty="0" smtClean="0"/>
              <a:t>Search is a key pillar of Olay’s overall digital strategy</a:t>
            </a:r>
            <a:endParaRPr lang="en-US" dirty="0"/>
          </a:p>
        </p:txBody>
      </p:sp>
      <p:cxnSp>
        <p:nvCxnSpPr>
          <p:cNvPr id="11" name="Straight Arrow Connector 10"/>
          <p:cNvCxnSpPr/>
          <p:nvPr/>
        </p:nvCxnSpPr>
        <p:spPr>
          <a:xfrm rot="5400000">
            <a:off x="109538" y="3213375"/>
            <a:ext cx="3135313" cy="158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373188" y="2953025"/>
            <a:ext cx="2589212" cy="158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2515394" y="2723631"/>
            <a:ext cx="2133600" cy="158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3771901" y="2457725"/>
            <a:ext cx="1600200" cy="3175"/>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6020594" y="2115619"/>
            <a:ext cx="1065212" cy="158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7277894" y="1847331"/>
            <a:ext cx="533400" cy="158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rrowheads="1"/>
          </p:cNvSpPr>
          <p:nvPr/>
        </p:nvSpPr>
        <p:spPr bwMode="auto">
          <a:xfrm>
            <a:off x="685800" y="1276625"/>
            <a:ext cx="7947025" cy="381000"/>
          </a:xfrm>
          <a:prstGeom prst="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defTabSz="457149">
              <a:buClr>
                <a:schemeClr val="tx2"/>
              </a:buClr>
              <a:defRPr/>
            </a:pPr>
            <a:r>
              <a:rPr lang="en-US" sz="2000" b="1" dirty="0" smtClean="0">
                <a:latin typeface="+mn-lt"/>
              </a:rPr>
              <a:t>Digital Pillar Strategy </a:t>
            </a:r>
            <a:r>
              <a:rPr lang="en-US" sz="2000" b="1" dirty="0">
                <a:latin typeface="+mn-lt"/>
              </a:rPr>
              <a:t>Phase</a:t>
            </a:r>
          </a:p>
        </p:txBody>
      </p:sp>
      <p:cxnSp>
        <p:nvCxnSpPr>
          <p:cNvPr id="18" name="Straight Arrow Connector 17"/>
          <p:cNvCxnSpPr/>
          <p:nvPr/>
        </p:nvCxnSpPr>
        <p:spPr>
          <a:xfrm rot="5400000">
            <a:off x="-1036498" y="3457712"/>
            <a:ext cx="3598586" cy="159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2" name="TextBox 14"/>
          <p:cNvSpPr txBox="1">
            <a:spLocks noChangeArrowheads="1"/>
          </p:cNvSpPr>
          <p:nvPr/>
        </p:nvSpPr>
        <p:spPr bwMode="auto">
          <a:xfrm>
            <a:off x="1143000" y="4400825"/>
            <a:ext cx="3048000" cy="369887"/>
          </a:xfrm>
          <a:prstGeom prst="rect">
            <a:avLst/>
          </a:prstGeom>
          <a:noFill/>
          <a:ln w="9525">
            <a:noFill/>
            <a:miter lim="800000"/>
            <a:headEnd/>
            <a:tailEnd/>
          </a:ln>
        </p:spPr>
        <p:txBody>
          <a:bodyPr>
            <a:spAutoFit/>
          </a:bodyPr>
          <a:lstStyle/>
          <a:p>
            <a:pPr algn="ctr"/>
            <a:r>
              <a:rPr lang="en-US" b="1" dirty="0">
                <a:latin typeface="Calibri" pitchFamily="34" charset="0"/>
              </a:rPr>
              <a:t>Content Strategy</a:t>
            </a:r>
            <a:endParaRPr lang="en-US" sz="1600" dirty="0">
              <a:latin typeface="Calibri" pitchFamily="34" charset="0"/>
            </a:endParaRPr>
          </a:p>
        </p:txBody>
      </p:sp>
      <p:sp>
        <p:nvSpPr>
          <p:cNvPr id="23" name="TextBox 19"/>
          <p:cNvSpPr txBox="1">
            <a:spLocks noChangeArrowheads="1"/>
          </p:cNvSpPr>
          <p:nvPr/>
        </p:nvSpPr>
        <p:spPr bwMode="auto">
          <a:xfrm>
            <a:off x="2057400" y="3924825"/>
            <a:ext cx="3048000" cy="369888"/>
          </a:xfrm>
          <a:prstGeom prst="rect">
            <a:avLst/>
          </a:prstGeom>
          <a:noFill/>
          <a:ln w="9525">
            <a:noFill/>
            <a:miter lim="800000"/>
            <a:headEnd/>
            <a:tailEnd/>
          </a:ln>
        </p:spPr>
        <p:txBody>
          <a:bodyPr>
            <a:spAutoFit/>
          </a:bodyPr>
          <a:lstStyle/>
          <a:p>
            <a:pPr algn="ctr"/>
            <a:r>
              <a:rPr lang="en-US" b="1" dirty="0">
                <a:latin typeface="Calibri" pitchFamily="34" charset="0"/>
              </a:rPr>
              <a:t>Search Strategy</a:t>
            </a:r>
            <a:endParaRPr lang="en-US" sz="1600" dirty="0">
              <a:latin typeface="Calibri" pitchFamily="34" charset="0"/>
            </a:endParaRPr>
          </a:p>
        </p:txBody>
      </p:sp>
      <p:sp>
        <p:nvSpPr>
          <p:cNvPr id="24" name="TextBox 21"/>
          <p:cNvSpPr txBox="1">
            <a:spLocks noChangeArrowheads="1"/>
          </p:cNvSpPr>
          <p:nvPr/>
        </p:nvSpPr>
        <p:spPr bwMode="auto">
          <a:xfrm>
            <a:off x="152400" y="4805550"/>
            <a:ext cx="3048000" cy="369888"/>
          </a:xfrm>
          <a:prstGeom prst="rect">
            <a:avLst/>
          </a:prstGeom>
          <a:noFill/>
          <a:ln w="9525">
            <a:noFill/>
            <a:miter lim="800000"/>
            <a:headEnd/>
            <a:tailEnd/>
          </a:ln>
        </p:spPr>
        <p:txBody>
          <a:bodyPr>
            <a:spAutoFit/>
          </a:bodyPr>
          <a:lstStyle/>
          <a:p>
            <a:pPr algn="ctr"/>
            <a:r>
              <a:rPr lang="en-US" b="1" dirty="0">
                <a:latin typeface="Calibri" pitchFamily="34" charset="0"/>
              </a:rPr>
              <a:t>Social Strategy</a:t>
            </a:r>
            <a:endParaRPr lang="en-US" sz="1600" dirty="0">
              <a:latin typeface="Calibri" pitchFamily="34" charset="0"/>
            </a:endParaRPr>
          </a:p>
        </p:txBody>
      </p:sp>
      <p:sp>
        <p:nvSpPr>
          <p:cNvPr id="25" name="TextBox 26"/>
          <p:cNvSpPr txBox="1">
            <a:spLocks noChangeArrowheads="1"/>
          </p:cNvSpPr>
          <p:nvPr/>
        </p:nvSpPr>
        <p:spPr bwMode="auto">
          <a:xfrm>
            <a:off x="3048000" y="3426023"/>
            <a:ext cx="3048000" cy="307777"/>
          </a:xfrm>
          <a:prstGeom prst="rect">
            <a:avLst/>
          </a:prstGeom>
          <a:noFill/>
          <a:ln w="9525">
            <a:noFill/>
            <a:miter lim="800000"/>
            <a:headEnd/>
            <a:tailEnd/>
          </a:ln>
        </p:spPr>
        <p:txBody>
          <a:bodyPr>
            <a:spAutoFit/>
          </a:bodyPr>
          <a:lstStyle/>
          <a:p>
            <a:pPr algn="ctr"/>
            <a:r>
              <a:rPr lang="en-US" b="1" dirty="0">
                <a:latin typeface="Calibri" pitchFamily="34" charset="0"/>
              </a:rPr>
              <a:t>eCommerce Strategy</a:t>
            </a:r>
            <a:endParaRPr lang="en-US" sz="1600" dirty="0">
              <a:latin typeface="Calibri" pitchFamily="34" charset="0"/>
            </a:endParaRPr>
          </a:p>
        </p:txBody>
      </p:sp>
      <p:sp>
        <p:nvSpPr>
          <p:cNvPr id="26" name="TextBox 32"/>
          <p:cNvSpPr txBox="1">
            <a:spLocks noChangeArrowheads="1"/>
          </p:cNvSpPr>
          <p:nvPr/>
        </p:nvSpPr>
        <p:spPr bwMode="auto">
          <a:xfrm>
            <a:off x="5029200" y="2648225"/>
            <a:ext cx="3048000" cy="307777"/>
          </a:xfrm>
          <a:prstGeom prst="rect">
            <a:avLst/>
          </a:prstGeom>
          <a:noFill/>
          <a:ln w="9525">
            <a:noFill/>
            <a:miter lim="800000"/>
            <a:headEnd/>
            <a:tailEnd/>
          </a:ln>
        </p:spPr>
        <p:txBody>
          <a:bodyPr>
            <a:spAutoFit/>
          </a:bodyPr>
          <a:lstStyle/>
          <a:p>
            <a:pPr algn="ctr"/>
            <a:r>
              <a:rPr lang="en-US" b="1" dirty="0">
                <a:latin typeface="Calibri" pitchFamily="34" charset="0"/>
              </a:rPr>
              <a:t>eCRM Strategy</a:t>
            </a:r>
            <a:endParaRPr lang="en-US" sz="1600" dirty="0">
              <a:latin typeface="Calibri" pitchFamily="34" charset="0"/>
            </a:endParaRPr>
          </a:p>
        </p:txBody>
      </p:sp>
      <p:sp>
        <p:nvSpPr>
          <p:cNvPr id="27" name="TextBox 35"/>
          <p:cNvSpPr txBox="1">
            <a:spLocks noChangeArrowheads="1"/>
          </p:cNvSpPr>
          <p:nvPr/>
        </p:nvSpPr>
        <p:spPr bwMode="auto">
          <a:xfrm>
            <a:off x="6019800" y="2267225"/>
            <a:ext cx="3048000" cy="369888"/>
          </a:xfrm>
          <a:prstGeom prst="rect">
            <a:avLst/>
          </a:prstGeom>
          <a:noFill/>
          <a:ln w="9525">
            <a:noFill/>
            <a:miter lim="800000"/>
            <a:headEnd/>
            <a:tailEnd/>
          </a:ln>
        </p:spPr>
        <p:txBody>
          <a:bodyPr>
            <a:spAutoFit/>
          </a:bodyPr>
          <a:lstStyle/>
          <a:p>
            <a:pPr algn="ctr"/>
            <a:r>
              <a:rPr lang="en-US" b="1" dirty="0">
                <a:latin typeface="Calibri" pitchFamily="34" charset="0"/>
              </a:rPr>
              <a:t>iMedia Strategy</a:t>
            </a:r>
            <a:endParaRPr lang="en-US" sz="1600" dirty="0">
              <a:latin typeface="Calibri" pitchFamily="34" charset="0"/>
            </a:endParaRPr>
          </a:p>
        </p:txBody>
      </p:sp>
      <p:sp>
        <p:nvSpPr>
          <p:cNvPr id="28" name="TextBox 22"/>
          <p:cNvSpPr txBox="1">
            <a:spLocks noChangeArrowheads="1"/>
          </p:cNvSpPr>
          <p:nvPr/>
        </p:nvSpPr>
        <p:spPr bwMode="auto">
          <a:xfrm>
            <a:off x="4038600" y="3048000"/>
            <a:ext cx="3048000" cy="369887"/>
          </a:xfrm>
          <a:prstGeom prst="rect">
            <a:avLst/>
          </a:prstGeom>
          <a:noFill/>
          <a:ln w="9525">
            <a:noFill/>
            <a:miter lim="800000"/>
            <a:headEnd/>
            <a:tailEnd/>
          </a:ln>
        </p:spPr>
        <p:txBody>
          <a:bodyPr>
            <a:spAutoFit/>
          </a:bodyPr>
          <a:lstStyle/>
          <a:p>
            <a:pPr algn="ctr"/>
            <a:r>
              <a:rPr lang="en-US" b="1" dirty="0">
                <a:latin typeface="Calibri" pitchFamily="34" charset="0"/>
              </a:rPr>
              <a:t>Mobile Strategy</a:t>
            </a:r>
            <a:endParaRPr lang="en-US" sz="1600" dirty="0">
              <a:latin typeface="Calibri" pitchFamily="34" charset="0"/>
            </a:endParaRPr>
          </a:p>
        </p:txBody>
      </p:sp>
      <p:cxnSp>
        <p:nvCxnSpPr>
          <p:cNvPr id="29" name="Straight Arrow Connector 28"/>
          <p:cNvCxnSpPr/>
          <p:nvPr/>
        </p:nvCxnSpPr>
        <p:spPr>
          <a:xfrm rot="5400000">
            <a:off x="4910138" y="2310087"/>
            <a:ext cx="1306513" cy="1588"/>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3" name="TextBox 21"/>
          <p:cNvSpPr txBox="1">
            <a:spLocks noChangeArrowheads="1"/>
          </p:cNvSpPr>
          <p:nvPr/>
        </p:nvSpPr>
        <p:spPr bwMode="auto">
          <a:xfrm>
            <a:off x="35625" y="5353800"/>
            <a:ext cx="1447800" cy="738664"/>
          </a:xfrm>
          <a:prstGeom prst="rect">
            <a:avLst/>
          </a:prstGeom>
          <a:noFill/>
          <a:ln w="9525">
            <a:noFill/>
            <a:miter lim="800000"/>
            <a:headEnd/>
            <a:tailEnd/>
          </a:ln>
        </p:spPr>
        <p:txBody>
          <a:bodyPr wrap="square">
            <a:spAutoFit/>
          </a:bodyPr>
          <a:lstStyle/>
          <a:p>
            <a:pPr algn="ctr"/>
            <a:r>
              <a:rPr lang="en-US" b="1" dirty="0" smtClean="0">
                <a:latin typeface="Calibri" pitchFamily="34" charset="0"/>
              </a:rPr>
              <a:t>Assess the Digital Landscape</a:t>
            </a:r>
            <a:endParaRPr lang="en-US" sz="1600" dirty="0">
              <a:latin typeface="Calibri" pitchFamily="34" charset="0"/>
            </a:endParaRPr>
          </a:p>
        </p:txBody>
      </p:sp>
      <p:sp>
        <p:nvSpPr>
          <p:cNvPr id="35" name="TextBox 34"/>
          <p:cNvSpPr txBox="1"/>
          <p:nvPr/>
        </p:nvSpPr>
        <p:spPr>
          <a:xfrm>
            <a:off x="6031675" y="3617025"/>
            <a:ext cx="2438400" cy="215444"/>
          </a:xfrm>
          <a:prstGeom prst="rect">
            <a:avLst/>
          </a:prstGeom>
          <a:noFill/>
        </p:spPr>
        <p:txBody>
          <a:bodyPr wrap="square" rtlCol="0">
            <a:spAutoFit/>
          </a:bodyPr>
          <a:lstStyle/>
          <a:p>
            <a:pPr algn="r"/>
            <a:r>
              <a:rPr lang="en-US" sz="800" dirty="0" smtClean="0">
                <a:latin typeface="+mn-lt"/>
              </a:rPr>
              <a:t>To be completed in 2011</a:t>
            </a:r>
          </a:p>
        </p:txBody>
      </p:sp>
      <p:sp>
        <p:nvSpPr>
          <p:cNvPr id="37" name="5-Point Star 36"/>
          <p:cNvSpPr/>
          <p:nvPr/>
        </p:nvSpPr>
        <p:spPr bwMode="auto">
          <a:xfrm>
            <a:off x="3400300" y="3581400"/>
            <a:ext cx="381000" cy="381000"/>
          </a:xfrm>
          <a:prstGeom prst="star5">
            <a:avLst/>
          </a:prstGeom>
          <a:solidFill>
            <a:schemeClr val="tx2"/>
          </a:solidFill>
          <a:ln w="12700" cap="flat" cmpd="sng" algn="ctr">
            <a:solidFill>
              <a:schemeClr val="tx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38"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30" name="Chevron 29"/>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Objective</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10400" cy="457200"/>
          </a:xfrm>
        </p:spPr>
        <p:txBody>
          <a:bodyPr/>
          <a:lstStyle/>
          <a:p>
            <a:r>
              <a:rPr lang="en-US" dirty="0" smtClean="0">
                <a:solidFill>
                  <a:prstClr val="black"/>
                </a:solidFill>
                <a:ea typeface="ＭＳ Ｐゴシック" charset="-128"/>
                <a:cs typeface="Calibri" pitchFamily="34" charset="0"/>
              </a:rPr>
              <a:t>Consultancy Seeking Obsessed Non-Mass Shopper: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Messaging Strategy</a:t>
            </a:r>
            <a:endParaRPr lang="en-US" b="0" dirty="0"/>
          </a:p>
        </p:txBody>
      </p:sp>
      <p:pic>
        <p:nvPicPr>
          <p:cNvPr id="4" name="Picture 5" descr="05_OLAB009_Strategy_083110.jpg"/>
          <p:cNvPicPr>
            <a:picLocks noChangeAspect="1"/>
          </p:cNvPicPr>
          <p:nvPr/>
        </p:nvPicPr>
        <p:blipFill>
          <a:blip r:embed="rId2" cstate="print"/>
          <a:srcRect/>
          <a:stretch>
            <a:fillRect/>
          </a:stretch>
        </p:blipFill>
        <p:spPr bwMode="auto">
          <a:xfrm>
            <a:off x="-5688" y="-5145"/>
            <a:ext cx="1384300" cy="883920"/>
          </a:xfrm>
          <a:prstGeom prst="rect">
            <a:avLst/>
          </a:prstGeom>
          <a:noFill/>
          <a:ln w="9525">
            <a:noFill/>
            <a:miter lim="800000"/>
            <a:headEnd/>
            <a:tailEnd/>
          </a:ln>
        </p:spPr>
      </p:pic>
      <p:sp>
        <p:nvSpPr>
          <p:cNvPr id="44" name="AutoShape 47"/>
          <p:cNvSpPr>
            <a:spLocks noChangeArrowheads="1"/>
          </p:cNvSpPr>
          <p:nvPr/>
        </p:nvSpPr>
        <p:spPr bwMode="auto">
          <a:xfrm>
            <a:off x="2286000" y="990599"/>
            <a:ext cx="6172200" cy="838201"/>
          </a:xfrm>
          <a:prstGeom prst="roundRect">
            <a:avLst>
              <a:gd name="adj" fmla="val 16667"/>
            </a:avLst>
          </a:prstGeom>
          <a:noFill/>
          <a:ln w="19050" algn="ctr">
            <a:solidFill>
              <a:schemeClr val="bg1">
                <a:lumMod val="75000"/>
              </a:schemeClr>
            </a:solidFill>
            <a:round/>
            <a:headEnd/>
            <a:tailEnd/>
          </a:ln>
        </p:spPr>
        <p:txBody>
          <a:bodyPr lIns="360000" anchor="ctr"/>
          <a:lstStyle/>
          <a:p>
            <a:pPr>
              <a:spcBef>
                <a:spcPts val="200"/>
              </a:spcBef>
              <a:spcAft>
                <a:spcPts val="200"/>
              </a:spcAft>
            </a:pPr>
            <a:endParaRPr lang="en-US" sz="1400" dirty="0">
              <a:solidFill>
                <a:prstClr val="black"/>
              </a:solidFill>
              <a:latin typeface="Calibri" pitchFamily="34" charset="0"/>
              <a:cs typeface="Arial" pitchFamily="34" charset="0"/>
            </a:endParaRPr>
          </a:p>
          <a:p>
            <a:pPr marL="342900" indent="-342900">
              <a:spcBef>
                <a:spcPts val="200"/>
              </a:spcBef>
              <a:spcAft>
                <a:spcPts val="200"/>
              </a:spcAft>
            </a:pPr>
            <a:r>
              <a:rPr lang="en-US" sz="1400" b="1" dirty="0">
                <a:solidFill>
                  <a:prstClr val="black"/>
                </a:solidFill>
                <a:latin typeface="Calibri" pitchFamily="34" charset="0"/>
                <a:cs typeface="Arial" pitchFamily="34" charset="0"/>
              </a:rPr>
              <a:t>Path to Purchase Barrier: General negative perception of mass </a:t>
            </a:r>
            <a:r>
              <a:rPr lang="en-US" sz="1400" b="1" dirty="0" smtClean="0">
                <a:solidFill>
                  <a:prstClr val="black"/>
                </a:solidFill>
                <a:latin typeface="Calibri" pitchFamily="34" charset="0"/>
                <a:cs typeface="Arial" pitchFamily="34" charset="0"/>
              </a:rPr>
              <a:t>brands</a:t>
            </a:r>
            <a:endParaRPr lang="en-US" sz="1400" b="1" dirty="0">
              <a:solidFill>
                <a:prstClr val="black"/>
              </a:solidFill>
              <a:latin typeface="Calibri" pitchFamily="34" charset="0"/>
              <a:cs typeface="Arial" pitchFamily="34" charset="0"/>
            </a:endParaRPr>
          </a:p>
          <a:p>
            <a:pPr>
              <a:spcBef>
                <a:spcPts val="200"/>
              </a:spcBef>
              <a:spcAft>
                <a:spcPts val="200"/>
              </a:spcAft>
            </a:pPr>
            <a:r>
              <a:rPr lang="en-US" sz="1200" dirty="0">
                <a:solidFill>
                  <a:prstClr val="black"/>
                </a:solidFill>
                <a:latin typeface="Calibri" pitchFamily="34" charset="0"/>
                <a:cs typeface="Arial" pitchFamily="34" charset="0"/>
              </a:rPr>
              <a:t>Engage with her by offering skincare topics she’s most interested in, ratings and reviews, expert endorsements and the credible 3rd party awards she needs for proof of efficacy.</a:t>
            </a:r>
          </a:p>
          <a:p>
            <a:pPr>
              <a:spcBef>
                <a:spcPts val="200"/>
              </a:spcBef>
              <a:spcAft>
                <a:spcPts val="200"/>
              </a:spcAft>
            </a:pPr>
            <a:endParaRPr lang="en-IE" sz="1400" dirty="0">
              <a:solidFill>
                <a:prstClr val="black"/>
              </a:solidFill>
              <a:latin typeface="Calibri" pitchFamily="34" charset="0"/>
              <a:cs typeface="Arial" pitchFamily="34" charset="0"/>
            </a:endParaRPr>
          </a:p>
        </p:txBody>
      </p:sp>
      <p:sp>
        <p:nvSpPr>
          <p:cNvPr id="45" name="AutoShape 60"/>
          <p:cNvSpPr>
            <a:spLocks noChangeArrowheads="1"/>
          </p:cNvSpPr>
          <p:nvPr/>
        </p:nvSpPr>
        <p:spPr bwMode="auto">
          <a:xfrm>
            <a:off x="533400" y="990600"/>
            <a:ext cx="1676400" cy="838201"/>
          </a:xfrm>
          <a:prstGeom prst="roundRect">
            <a:avLst>
              <a:gd name="adj" fmla="val 16667"/>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600" b="1" dirty="0">
                <a:solidFill>
                  <a:prstClr val="black"/>
                </a:solidFill>
                <a:latin typeface="Calibri" pitchFamily="34" charset="0"/>
              </a:rPr>
              <a:t>Messaging Strategy</a:t>
            </a:r>
            <a:endParaRPr lang="en-GB" sz="1600" b="1" dirty="0">
              <a:solidFill>
                <a:prstClr val="black"/>
              </a:solidFill>
              <a:latin typeface="Calibri" pitchFamily="34" charset="0"/>
            </a:endParaRPr>
          </a:p>
        </p:txBody>
      </p:sp>
      <p:sp>
        <p:nvSpPr>
          <p:cNvPr id="46" name="TextBox 45"/>
          <p:cNvSpPr txBox="1"/>
          <p:nvPr/>
        </p:nvSpPr>
        <p:spPr>
          <a:xfrm>
            <a:off x="2167579" y="2004950"/>
            <a:ext cx="2125967" cy="307777"/>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Keyword Phrases</a:t>
            </a:r>
            <a:endParaRPr lang="en-US" b="1" dirty="0">
              <a:solidFill>
                <a:prstClr val="black"/>
              </a:solidFill>
              <a:latin typeface="Calibri" pitchFamily="34" charset="0"/>
              <a:cs typeface="Arial" charset="0"/>
            </a:endParaRPr>
          </a:p>
        </p:txBody>
      </p:sp>
      <p:sp>
        <p:nvSpPr>
          <p:cNvPr id="47" name="TextBox 46"/>
          <p:cNvSpPr txBox="1"/>
          <p:nvPr/>
        </p:nvSpPr>
        <p:spPr>
          <a:xfrm>
            <a:off x="4404659" y="2004950"/>
            <a:ext cx="1763688"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Search </a:t>
            </a:r>
            <a:r>
              <a:rPr lang="en-US" b="1" dirty="0">
                <a:solidFill>
                  <a:prstClr val="black"/>
                </a:solidFill>
                <a:latin typeface="Calibri" pitchFamily="34" charset="0"/>
                <a:cs typeface="Arial" charset="0"/>
              </a:rPr>
              <a:t>Copy</a:t>
            </a:r>
          </a:p>
          <a:p>
            <a:pPr algn="ctr">
              <a:defRPr/>
            </a:pPr>
            <a:r>
              <a:rPr lang="en-US" sz="1200" i="1" dirty="0">
                <a:solidFill>
                  <a:prstClr val="black"/>
                </a:solidFill>
                <a:latin typeface="Calibri" pitchFamily="34" charset="0"/>
                <a:cs typeface="Arial" charset="0"/>
              </a:rPr>
              <a:t>(title + text)</a:t>
            </a:r>
          </a:p>
        </p:txBody>
      </p:sp>
      <p:sp>
        <p:nvSpPr>
          <p:cNvPr id="48" name="TextBox 47"/>
          <p:cNvSpPr txBox="1"/>
          <p:nvPr/>
        </p:nvSpPr>
        <p:spPr>
          <a:xfrm>
            <a:off x="6976606" y="2004950"/>
            <a:ext cx="1449115"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Content</a:t>
            </a:r>
            <a:endParaRPr lang="en-US" b="1" dirty="0">
              <a:solidFill>
                <a:prstClr val="black"/>
              </a:solidFill>
              <a:latin typeface="Calibri" pitchFamily="34" charset="0"/>
              <a:cs typeface="Arial" charset="0"/>
            </a:endParaRPr>
          </a:p>
          <a:p>
            <a:pPr algn="ctr">
              <a:defRPr/>
            </a:pPr>
            <a:r>
              <a:rPr lang="en-US" sz="1200" i="1" dirty="0">
                <a:solidFill>
                  <a:prstClr val="black"/>
                </a:solidFill>
                <a:latin typeface="Calibri" pitchFamily="34" charset="0"/>
                <a:cs typeface="Arial" charset="0"/>
              </a:rPr>
              <a:t>(landing page)</a:t>
            </a:r>
          </a:p>
        </p:txBody>
      </p:sp>
      <p:sp>
        <p:nvSpPr>
          <p:cNvPr id="49" name="TextBox 48"/>
          <p:cNvSpPr txBox="1"/>
          <p:nvPr/>
        </p:nvSpPr>
        <p:spPr>
          <a:xfrm>
            <a:off x="592775" y="2004950"/>
            <a:ext cx="1447800" cy="307776"/>
          </a:xfrm>
          <a:prstGeom prst="rect">
            <a:avLst/>
          </a:prstGeom>
          <a:noFill/>
        </p:spPr>
        <p:txBody>
          <a:bodyPr wrap="square">
            <a:spAutoFit/>
          </a:bodyPr>
          <a:lstStyle/>
          <a:p>
            <a:pPr algn="ctr">
              <a:defRPr/>
            </a:pPr>
            <a:r>
              <a:rPr lang="en-US" b="1" dirty="0">
                <a:solidFill>
                  <a:prstClr val="black"/>
                </a:solidFill>
                <a:latin typeface="Calibri" pitchFamily="34" charset="0"/>
                <a:cs typeface="Arial" charset="0"/>
              </a:rPr>
              <a:t>Topics</a:t>
            </a:r>
          </a:p>
        </p:txBody>
      </p:sp>
      <p:sp>
        <p:nvSpPr>
          <p:cNvPr id="50" name="AutoShape 48"/>
          <p:cNvSpPr>
            <a:spLocks noChangeArrowheads="1"/>
          </p:cNvSpPr>
          <p:nvPr/>
        </p:nvSpPr>
        <p:spPr bwMode="auto">
          <a:xfrm>
            <a:off x="381000" y="3513112"/>
            <a:ext cx="1822811" cy="969463"/>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Anti-aging</a:t>
            </a:r>
          </a:p>
          <a:p>
            <a:pPr marL="0" lvl="2" algn="ctr">
              <a:spcBef>
                <a:spcPts val="0"/>
              </a:spcBef>
            </a:pPr>
            <a:r>
              <a:rPr lang="en-IE" sz="1100" b="1" dirty="0">
                <a:solidFill>
                  <a:prstClr val="black"/>
                </a:solidFill>
                <a:latin typeface="Calibri" pitchFamily="34" charset="0"/>
              </a:rPr>
              <a:t>Science &amp; Innovations  </a:t>
            </a:r>
          </a:p>
          <a:p>
            <a:pPr marL="0" lvl="2" algn="ctr">
              <a:spcBef>
                <a:spcPts val="0"/>
              </a:spcBef>
            </a:pPr>
            <a:r>
              <a:rPr lang="en-IE" sz="1100" b="1" dirty="0">
                <a:solidFill>
                  <a:prstClr val="black"/>
                </a:solidFill>
                <a:latin typeface="Calibri" pitchFamily="34" charset="0"/>
              </a:rPr>
              <a:t>Whitening </a:t>
            </a:r>
          </a:p>
        </p:txBody>
      </p:sp>
      <p:sp>
        <p:nvSpPr>
          <p:cNvPr id="51" name="AutoShape 49"/>
          <p:cNvSpPr>
            <a:spLocks noChangeArrowheads="1"/>
          </p:cNvSpPr>
          <p:nvPr/>
        </p:nvSpPr>
        <p:spPr bwMode="auto">
          <a:xfrm>
            <a:off x="2346734" y="3513112"/>
            <a:ext cx="1755775" cy="969463"/>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0"/>
              </a:spcBef>
            </a:pPr>
            <a:r>
              <a:rPr lang="en-US" sz="1100" dirty="0">
                <a:solidFill>
                  <a:prstClr val="black"/>
                </a:solidFill>
                <a:latin typeface="+mj-lt"/>
              </a:rPr>
              <a:t>Anti-aging products </a:t>
            </a:r>
          </a:p>
          <a:p>
            <a:pPr algn="ctr">
              <a:spcBef>
                <a:spcPts val="0"/>
              </a:spcBef>
            </a:pPr>
            <a:r>
              <a:rPr lang="en-US" sz="1100" dirty="0" smtClean="0">
                <a:solidFill>
                  <a:prstClr val="black"/>
                </a:solidFill>
                <a:latin typeface="+mj-lt"/>
              </a:rPr>
              <a:t>Skin </a:t>
            </a:r>
            <a:r>
              <a:rPr lang="en-US" sz="1100" dirty="0">
                <a:solidFill>
                  <a:prstClr val="black"/>
                </a:solidFill>
                <a:latin typeface="+mj-lt"/>
              </a:rPr>
              <a:t>whitening products </a:t>
            </a:r>
          </a:p>
          <a:p>
            <a:pPr algn="ctr">
              <a:spcBef>
                <a:spcPts val="0"/>
              </a:spcBef>
            </a:pPr>
            <a:r>
              <a:rPr lang="en-US" sz="1100" dirty="0" smtClean="0">
                <a:solidFill>
                  <a:prstClr val="black"/>
                </a:solidFill>
                <a:latin typeface="+mj-lt"/>
              </a:rPr>
              <a:t>Skin Care Science </a:t>
            </a:r>
            <a:endParaRPr lang="en-US" sz="1100" dirty="0">
              <a:solidFill>
                <a:prstClr val="black"/>
              </a:solidFill>
              <a:latin typeface="+mj-lt"/>
            </a:endParaRPr>
          </a:p>
        </p:txBody>
      </p:sp>
      <p:sp>
        <p:nvSpPr>
          <p:cNvPr id="52" name="AutoShape 48"/>
          <p:cNvSpPr>
            <a:spLocks noChangeArrowheads="1"/>
          </p:cNvSpPr>
          <p:nvPr/>
        </p:nvSpPr>
        <p:spPr bwMode="auto">
          <a:xfrm>
            <a:off x="381000" y="2561459"/>
            <a:ext cx="1822811" cy="845366"/>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Special Occasions</a:t>
            </a:r>
          </a:p>
          <a:p>
            <a:pPr marL="0" lvl="2" algn="ctr">
              <a:spcBef>
                <a:spcPts val="0"/>
              </a:spcBef>
            </a:pPr>
            <a:r>
              <a:rPr lang="en-IE" sz="1100" b="1" dirty="0">
                <a:solidFill>
                  <a:prstClr val="black"/>
                </a:solidFill>
                <a:latin typeface="Calibri" pitchFamily="34" charset="0"/>
              </a:rPr>
              <a:t>Expert Beauty Advice</a:t>
            </a:r>
          </a:p>
        </p:txBody>
      </p:sp>
      <p:sp>
        <p:nvSpPr>
          <p:cNvPr id="53" name="AutoShape 48"/>
          <p:cNvSpPr>
            <a:spLocks noChangeArrowheads="1"/>
          </p:cNvSpPr>
          <p:nvPr/>
        </p:nvSpPr>
        <p:spPr bwMode="auto">
          <a:xfrm>
            <a:off x="381000" y="4604650"/>
            <a:ext cx="1822811" cy="1447800"/>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t"/>
          <a:lstStyle/>
          <a:p>
            <a:pPr marL="0" lvl="2" algn="ctr">
              <a:spcBef>
                <a:spcPts val="0"/>
              </a:spcBef>
            </a:pPr>
            <a:r>
              <a:rPr lang="en-IE" sz="1100" b="1" dirty="0">
                <a:solidFill>
                  <a:prstClr val="black"/>
                </a:solidFill>
                <a:latin typeface="Calibri" pitchFamily="34" charset="0"/>
              </a:rPr>
              <a:t>Ratings and Reviews</a:t>
            </a:r>
          </a:p>
          <a:p>
            <a:pPr marL="0" lvl="2" algn="ctr">
              <a:spcBef>
                <a:spcPts val="0"/>
              </a:spcBef>
            </a:pPr>
            <a:r>
              <a:rPr lang="en-IE" sz="1100" b="1" dirty="0">
                <a:solidFill>
                  <a:prstClr val="black"/>
                </a:solidFill>
                <a:latin typeface="Calibri" pitchFamily="34" charset="0"/>
              </a:rPr>
              <a:t>Clinical Information </a:t>
            </a:r>
            <a:r>
              <a:rPr lang="en-IE" sz="1100" b="1" dirty="0" smtClean="0">
                <a:solidFill>
                  <a:prstClr val="black"/>
                </a:solidFill>
                <a:latin typeface="Calibri" pitchFamily="34" charset="0"/>
              </a:rPr>
              <a:t>&amp; Results</a:t>
            </a:r>
            <a:endParaRPr lang="en-IE" sz="1100" b="1" dirty="0">
              <a:solidFill>
                <a:prstClr val="black"/>
              </a:solidFill>
              <a:latin typeface="Calibri" pitchFamily="34" charset="0"/>
            </a:endParaRPr>
          </a:p>
          <a:p>
            <a:pPr marL="0" lvl="2" algn="ctr">
              <a:spcBef>
                <a:spcPts val="0"/>
              </a:spcBef>
            </a:pPr>
            <a:r>
              <a:rPr lang="en-IE" sz="1100" b="1" dirty="0">
                <a:solidFill>
                  <a:prstClr val="black"/>
                </a:solidFill>
                <a:latin typeface="Calibri" pitchFamily="34" charset="0"/>
              </a:rPr>
              <a:t>News, Events, Awards</a:t>
            </a:r>
          </a:p>
          <a:p>
            <a:pPr marL="0" lvl="2" algn="ctr">
              <a:spcBef>
                <a:spcPts val="0"/>
              </a:spcBef>
            </a:pPr>
            <a:r>
              <a:rPr lang="en-IE" sz="1100" b="1" dirty="0">
                <a:solidFill>
                  <a:prstClr val="black"/>
                </a:solidFill>
                <a:latin typeface="Calibri" pitchFamily="34" charset="0"/>
              </a:rPr>
              <a:t>Innovation &amp; Research</a:t>
            </a:r>
          </a:p>
          <a:p>
            <a:pPr marL="0" lvl="2" algn="ctr">
              <a:spcBef>
                <a:spcPts val="0"/>
              </a:spcBef>
            </a:pPr>
            <a:r>
              <a:rPr lang="en-IE" sz="1100" b="1" dirty="0">
                <a:solidFill>
                  <a:prstClr val="black"/>
                </a:solidFill>
                <a:latin typeface="Calibri" pitchFamily="34" charset="0"/>
              </a:rPr>
              <a:t>Skin Care Experts</a:t>
            </a:r>
          </a:p>
          <a:p>
            <a:pPr marL="0" lvl="2" algn="ctr">
              <a:spcBef>
                <a:spcPts val="0"/>
              </a:spcBef>
            </a:pPr>
            <a:r>
              <a:rPr lang="en-IE" sz="1100" b="1" dirty="0">
                <a:solidFill>
                  <a:prstClr val="black"/>
                </a:solidFill>
                <a:latin typeface="Calibri" pitchFamily="34" charset="0"/>
              </a:rPr>
              <a:t>Skin Consultation</a:t>
            </a:r>
          </a:p>
        </p:txBody>
      </p:sp>
      <p:sp>
        <p:nvSpPr>
          <p:cNvPr id="54" name="AutoShape 49"/>
          <p:cNvSpPr>
            <a:spLocks noChangeArrowheads="1"/>
          </p:cNvSpPr>
          <p:nvPr/>
        </p:nvSpPr>
        <p:spPr bwMode="auto">
          <a:xfrm>
            <a:off x="2346734" y="2561459"/>
            <a:ext cx="1755775" cy="845366"/>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500"/>
              </a:spcBef>
            </a:pPr>
            <a:endParaRPr lang="en-IE" sz="1100" b="1" dirty="0">
              <a:solidFill>
                <a:prstClr val="black"/>
              </a:solidFill>
              <a:latin typeface="+mj-lt"/>
            </a:endParaRPr>
          </a:p>
          <a:p>
            <a:pPr algn="ctr">
              <a:spcBef>
                <a:spcPts val="500"/>
              </a:spcBef>
            </a:pPr>
            <a:endParaRPr lang="en-US" sz="1100" dirty="0" smtClean="0">
              <a:solidFill>
                <a:prstClr val="black"/>
              </a:solidFill>
              <a:latin typeface="+mj-lt"/>
            </a:endParaRPr>
          </a:p>
          <a:p>
            <a:pPr algn="ctr">
              <a:spcBef>
                <a:spcPts val="0"/>
              </a:spcBef>
            </a:pPr>
            <a:r>
              <a:rPr lang="en-US" sz="1100" dirty="0" smtClean="0">
                <a:solidFill>
                  <a:prstClr val="black"/>
                </a:solidFill>
                <a:latin typeface="+mj-lt"/>
              </a:rPr>
              <a:t>Wedding Skin</a:t>
            </a:r>
          </a:p>
          <a:p>
            <a:pPr algn="ctr">
              <a:spcBef>
                <a:spcPts val="0"/>
              </a:spcBef>
            </a:pPr>
            <a:r>
              <a:rPr lang="en-US" sz="1100" dirty="0" smtClean="0">
                <a:solidFill>
                  <a:prstClr val="black"/>
                </a:solidFill>
                <a:latin typeface="+mj-lt"/>
              </a:rPr>
              <a:t> Beauty tips</a:t>
            </a:r>
          </a:p>
          <a:p>
            <a:pPr algn="ctr">
              <a:spcBef>
                <a:spcPts val="0"/>
              </a:spcBef>
            </a:pPr>
            <a:r>
              <a:rPr lang="en-US" sz="1100" dirty="0" smtClean="0">
                <a:solidFill>
                  <a:prstClr val="black"/>
                </a:solidFill>
                <a:latin typeface="+mj-lt"/>
              </a:rPr>
              <a:t> Fashion </a:t>
            </a:r>
            <a:r>
              <a:rPr lang="en-US" sz="1100" dirty="0">
                <a:solidFill>
                  <a:prstClr val="black"/>
                </a:solidFill>
                <a:latin typeface="+mj-lt"/>
              </a:rPr>
              <a:t>A</a:t>
            </a:r>
            <a:r>
              <a:rPr lang="en-US" sz="1100" dirty="0" smtClean="0">
                <a:solidFill>
                  <a:prstClr val="black"/>
                </a:solidFill>
                <a:latin typeface="+mj-lt"/>
              </a:rPr>
              <a:t>dvice</a:t>
            </a:r>
            <a:endParaRPr lang="en-US" sz="1100" dirty="0">
              <a:solidFill>
                <a:prstClr val="black"/>
              </a:solidFill>
              <a:latin typeface="+mj-lt"/>
            </a:endParaRPr>
          </a:p>
          <a:p>
            <a:pPr algn="ctr">
              <a:spcBef>
                <a:spcPts val="500"/>
              </a:spcBef>
            </a:pPr>
            <a:endParaRPr lang="en-IE" sz="1100" b="1" dirty="0">
              <a:solidFill>
                <a:prstClr val="black"/>
              </a:solidFill>
              <a:latin typeface="+mj-lt"/>
            </a:endParaRPr>
          </a:p>
          <a:p>
            <a:pPr algn="ctr">
              <a:spcBef>
                <a:spcPts val="500"/>
              </a:spcBef>
            </a:pPr>
            <a:endParaRPr lang="en-IE" sz="1100" b="1" dirty="0">
              <a:solidFill>
                <a:srgbClr val="595959"/>
              </a:solidFill>
              <a:latin typeface="+mj-lt"/>
            </a:endParaRPr>
          </a:p>
        </p:txBody>
      </p:sp>
      <p:sp>
        <p:nvSpPr>
          <p:cNvPr id="55" name="AutoShape 49"/>
          <p:cNvSpPr>
            <a:spLocks noChangeArrowheads="1"/>
          </p:cNvSpPr>
          <p:nvPr/>
        </p:nvSpPr>
        <p:spPr bwMode="auto">
          <a:xfrm>
            <a:off x="2346734" y="4604650"/>
            <a:ext cx="1755775" cy="1447800"/>
          </a:xfrm>
          <a:prstGeom prst="roundRect">
            <a:avLst>
              <a:gd name="adj" fmla="val 8495"/>
            </a:avLst>
          </a:prstGeom>
          <a:noFill/>
          <a:ln w="19050" algn="ctr">
            <a:solidFill>
              <a:schemeClr val="bg2">
                <a:lumMod val="50000"/>
                <a:alpha val="39999"/>
              </a:schemeClr>
            </a:solidFill>
            <a:round/>
            <a:headEnd/>
            <a:tailEnd/>
          </a:ln>
        </p:spPr>
        <p:txBody>
          <a:bodyPr wrap="square" lIns="18288" rIns="18288" anchor="t">
            <a:noAutofit/>
          </a:bodyPr>
          <a:lstStyle/>
          <a:p>
            <a:pPr algn="ctr">
              <a:spcBef>
                <a:spcPts val="600"/>
              </a:spcBef>
            </a:pPr>
            <a:endParaRPr lang="en-US" sz="1100" dirty="0" smtClean="0">
              <a:solidFill>
                <a:prstClr val="black"/>
              </a:solidFill>
              <a:latin typeface="+mj-lt"/>
            </a:endParaRPr>
          </a:p>
          <a:p>
            <a:pPr algn="ctr">
              <a:spcBef>
                <a:spcPts val="0"/>
              </a:spcBef>
            </a:pPr>
            <a:r>
              <a:rPr lang="en-US" sz="1100" dirty="0" smtClean="0">
                <a:solidFill>
                  <a:prstClr val="black"/>
                </a:solidFill>
                <a:latin typeface="+mj-lt"/>
              </a:rPr>
              <a:t>Skin Care </a:t>
            </a:r>
            <a:r>
              <a:rPr lang="en-US" sz="1100" dirty="0">
                <a:solidFill>
                  <a:prstClr val="black"/>
                </a:solidFill>
                <a:latin typeface="+mj-lt"/>
              </a:rPr>
              <a:t>routine </a:t>
            </a:r>
          </a:p>
          <a:p>
            <a:pPr algn="ctr">
              <a:spcBef>
                <a:spcPts val="0"/>
              </a:spcBef>
            </a:pPr>
            <a:r>
              <a:rPr lang="en-US" sz="1100" dirty="0" smtClean="0">
                <a:solidFill>
                  <a:prstClr val="black"/>
                </a:solidFill>
                <a:latin typeface="+mj-lt"/>
              </a:rPr>
              <a:t>New Olay Products </a:t>
            </a:r>
            <a:endParaRPr lang="en-US" sz="1100" dirty="0">
              <a:solidFill>
                <a:prstClr val="black"/>
              </a:solidFill>
              <a:latin typeface="+mj-lt"/>
            </a:endParaRPr>
          </a:p>
          <a:p>
            <a:pPr algn="ctr">
              <a:spcBef>
                <a:spcPts val="0"/>
              </a:spcBef>
            </a:pPr>
            <a:r>
              <a:rPr lang="en-US" sz="1100" dirty="0" smtClean="0">
                <a:solidFill>
                  <a:prstClr val="black"/>
                </a:solidFill>
                <a:latin typeface="+mj-lt"/>
              </a:rPr>
              <a:t>Olay Products </a:t>
            </a:r>
            <a:endParaRPr lang="en-US" sz="1100" dirty="0">
              <a:solidFill>
                <a:prstClr val="black"/>
              </a:solidFill>
              <a:latin typeface="+mj-lt"/>
            </a:endParaRPr>
          </a:p>
          <a:p>
            <a:pPr algn="ctr">
              <a:spcBef>
                <a:spcPts val="0"/>
              </a:spcBef>
            </a:pPr>
            <a:r>
              <a:rPr lang="en-US" sz="1100" dirty="0" smtClean="0">
                <a:solidFill>
                  <a:prstClr val="black"/>
                </a:solidFill>
                <a:latin typeface="+mj-lt"/>
              </a:rPr>
              <a:t>Pro-x Products</a:t>
            </a:r>
            <a:endParaRPr lang="en-US" sz="1100" dirty="0">
              <a:solidFill>
                <a:prstClr val="black"/>
              </a:solidFill>
              <a:latin typeface="+mj-lt"/>
            </a:endParaRPr>
          </a:p>
          <a:p>
            <a:pPr algn="ctr">
              <a:spcBef>
                <a:spcPts val="0"/>
              </a:spcBef>
            </a:pPr>
            <a:r>
              <a:rPr lang="en-US" sz="1100" dirty="0">
                <a:solidFill>
                  <a:prstClr val="black"/>
                </a:solidFill>
                <a:latin typeface="+mj-lt"/>
              </a:rPr>
              <a:t> </a:t>
            </a:r>
            <a:r>
              <a:rPr lang="en-US" sz="1100" dirty="0" err="1">
                <a:solidFill>
                  <a:prstClr val="black"/>
                </a:solidFill>
                <a:latin typeface="+mj-lt"/>
              </a:rPr>
              <a:t>R</a:t>
            </a:r>
            <a:r>
              <a:rPr lang="en-US" sz="1100" dirty="0" err="1" smtClean="0">
                <a:solidFill>
                  <a:prstClr val="black"/>
                </a:solidFill>
                <a:latin typeface="+mj-lt"/>
              </a:rPr>
              <a:t>egenerist</a:t>
            </a:r>
            <a:r>
              <a:rPr lang="en-US" sz="1100" dirty="0" smtClean="0">
                <a:solidFill>
                  <a:prstClr val="black"/>
                </a:solidFill>
                <a:latin typeface="+mj-lt"/>
              </a:rPr>
              <a:t> </a:t>
            </a:r>
            <a:r>
              <a:rPr lang="en-US" sz="1100" dirty="0">
                <a:solidFill>
                  <a:prstClr val="black"/>
                </a:solidFill>
                <a:latin typeface="+mj-lt"/>
              </a:rPr>
              <a:t>skin </a:t>
            </a:r>
            <a:r>
              <a:rPr lang="en-US" sz="1100" dirty="0" smtClean="0">
                <a:solidFill>
                  <a:prstClr val="black"/>
                </a:solidFill>
                <a:latin typeface="+mj-lt"/>
              </a:rPr>
              <a:t>care </a:t>
            </a:r>
            <a:endParaRPr lang="en-US" sz="1100" dirty="0">
              <a:solidFill>
                <a:prstClr val="black"/>
              </a:solidFill>
              <a:latin typeface="+mj-lt"/>
            </a:endParaRPr>
          </a:p>
        </p:txBody>
      </p:sp>
      <p:sp>
        <p:nvSpPr>
          <p:cNvPr id="57" name="Rectangle 56"/>
          <p:cNvSpPr/>
          <p:nvPr/>
        </p:nvSpPr>
        <p:spPr>
          <a:xfrm>
            <a:off x="4245428" y="2561458"/>
            <a:ext cx="2133600" cy="845366"/>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Wedding Day Skin</a:t>
            </a:r>
          </a:p>
          <a:p>
            <a:pPr lvl="0">
              <a:defRPr/>
            </a:pPr>
            <a:r>
              <a:rPr lang="en-US" sz="1000" dirty="0" smtClean="0">
                <a:solidFill>
                  <a:prstClr val="black"/>
                </a:solidFill>
                <a:latin typeface="Arial" pitchFamily="34" charset="0"/>
                <a:ea typeface="ＭＳ Ｐゴシック" pitchFamily="34" charset="-128"/>
                <a:cs typeface="Arial" pitchFamily="34" charset="0"/>
              </a:rPr>
              <a:t>Use Olay® Eye Roller To Reduce Wrinkles on Your Big Day!</a:t>
            </a:r>
          </a:p>
          <a:p>
            <a:pPr lvl="0">
              <a:defRPr/>
            </a:pPr>
            <a:r>
              <a:rPr lang="en-US" sz="1000" dirty="0" smtClean="0">
                <a:solidFill>
                  <a:srgbClr val="92D050"/>
                </a:solidFill>
                <a:latin typeface="Arial" pitchFamily="34" charset="0"/>
                <a:ea typeface="ＭＳ Ｐゴシック" pitchFamily="34" charset="-128"/>
                <a:cs typeface="Arial" pitchFamily="34" charset="0"/>
              </a:rPr>
              <a:t>Olay.com/Eye-Roller</a:t>
            </a:r>
          </a:p>
          <a:p>
            <a:pPr algn="ctr">
              <a:defRPr/>
            </a:pPr>
            <a:endParaRPr lang="en-US" dirty="0">
              <a:solidFill>
                <a:prstClr val="white"/>
              </a:solidFill>
            </a:endParaRPr>
          </a:p>
        </p:txBody>
      </p:sp>
      <p:sp>
        <p:nvSpPr>
          <p:cNvPr id="60" name="Rectangle 59"/>
          <p:cNvSpPr/>
          <p:nvPr/>
        </p:nvSpPr>
        <p:spPr>
          <a:xfrm>
            <a:off x="4245428" y="4604650"/>
            <a:ext cx="2133600" cy="838200"/>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Award Winning Skin Care</a:t>
            </a:r>
          </a:p>
          <a:p>
            <a:pPr lvl="0">
              <a:defRPr/>
            </a:pPr>
            <a:r>
              <a:rPr lang="en-US" sz="1000" dirty="0" smtClean="0">
                <a:solidFill>
                  <a:prstClr val="black"/>
                </a:solidFill>
                <a:latin typeface="Arial" pitchFamily="34" charset="0"/>
                <a:ea typeface="ＭＳ Ｐゴシック" pitchFamily="34" charset="-128"/>
                <a:cs typeface="Arial" pitchFamily="34" charset="0"/>
              </a:rPr>
              <a:t>Olay® Pro-X Wrinkle Protocol Improves Results in just 28 Days!</a:t>
            </a:r>
          </a:p>
          <a:p>
            <a:pPr lvl="0">
              <a:defRPr/>
            </a:pPr>
            <a:r>
              <a:rPr lang="en-US" sz="1000" dirty="0" smtClean="0">
                <a:solidFill>
                  <a:prstClr val="black"/>
                </a:solidFill>
                <a:latin typeface="Arial" pitchFamily="34" charset="0"/>
                <a:ea typeface="ＭＳ Ｐゴシック" pitchFamily="34" charset="-128"/>
                <a:cs typeface="Arial" pitchFamily="34" charset="0"/>
              </a:rPr>
              <a:t> </a:t>
            </a:r>
            <a:r>
              <a:rPr lang="en-US" sz="1000" dirty="0" smtClean="0">
                <a:solidFill>
                  <a:srgbClr val="9BBB59"/>
                </a:solidFill>
                <a:latin typeface="Arial" pitchFamily="34" charset="0"/>
                <a:ea typeface="ＭＳ Ｐゴシック" pitchFamily="34" charset="-128"/>
                <a:cs typeface="Arial" pitchFamily="34" charset="0"/>
              </a:rPr>
              <a:t>Olay.com/</a:t>
            </a:r>
            <a:r>
              <a:rPr lang="en-US" sz="1000" dirty="0" err="1" smtClean="0">
                <a:solidFill>
                  <a:srgbClr val="9BBB59"/>
                </a:solidFill>
                <a:latin typeface="Arial" pitchFamily="34" charset="0"/>
                <a:ea typeface="ＭＳ Ｐゴシック" pitchFamily="34" charset="-128"/>
                <a:cs typeface="Arial" pitchFamily="34" charset="0"/>
              </a:rPr>
              <a:t>ProX</a:t>
            </a:r>
            <a:endParaRPr lang="en-US" sz="1000" dirty="0" smtClean="0">
              <a:solidFill>
                <a:srgbClr val="9BBB59"/>
              </a:solidFill>
              <a:latin typeface="Arial" pitchFamily="34" charset="0"/>
              <a:ea typeface="ＭＳ Ｐゴシック" pitchFamily="34" charset="-128"/>
              <a:cs typeface="Arial" pitchFamily="34" charset="0"/>
            </a:endParaRPr>
          </a:p>
          <a:p>
            <a:pPr algn="ctr">
              <a:defRPr/>
            </a:pPr>
            <a:endParaRPr lang="en-US" dirty="0">
              <a:solidFill>
                <a:prstClr val="white"/>
              </a:solidFill>
            </a:endParaRPr>
          </a:p>
        </p:txBody>
      </p:sp>
      <p:sp>
        <p:nvSpPr>
          <p:cNvPr id="63" name="Rectangle 62"/>
          <p:cNvSpPr/>
          <p:nvPr/>
        </p:nvSpPr>
        <p:spPr>
          <a:xfrm>
            <a:off x="4245428" y="3513112"/>
            <a:ext cx="2133600" cy="903514"/>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Olay® Eye Wrinkle Cream</a:t>
            </a:r>
          </a:p>
          <a:p>
            <a:pPr lvl="0">
              <a:defRPr/>
            </a:pPr>
            <a:r>
              <a:rPr lang="en-US" sz="1000" dirty="0" smtClean="0">
                <a:solidFill>
                  <a:prstClr val="black"/>
                </a:solidFill>
                <a:latin typeface="Arial" pitchFamily="34" charset="0"/>
                <a:ea typeface="ＭＳ Ｐゴシック" pitchFamily="34" charset="-128"/>
                <a:cs typeface="Arial" pitchFamily="34" charset="0"/>
              </a:rPr>
              <a:t>Use Top-Rated Olay® Anti Aging Products to Reduce Fine Lines.</a:t>
            </a:r>
          </a:p>
          <a:p>
            <a:pPr lvl="0">
              <a:defRPr/>
            </a:pPr>
            <a:r>
              <a:rPr lang="en-US" sz="1000" dirty="0" smtClean="0">
                <a:solidFill>
                  <a:srgbClr val="9BBB59"/>
                </a:solidFill>
                <a:latin typeface="Arial" pitchFamily="34" charset="0"/>
                <a:ea typeface="ＭＳ Ｐゴシック" pitchFamily="34" charset="-128"/>
                <a:cs typeface="Arial" pitchFamily="34" charset="0"/>
              </a:rPr>
              <a:t>Olay.com/Eye-Cream</a:t>
            </a:r>
          </a:p>
          <a:p>
            <a:pPr algn="ctr">
              <a:defRPr/>
            </a:pPr>
            <a:endParaRPr lang="en-US" dirty="0">
              <a:solidFill>
                <a:prstClr val="white"/>
              </a:solidFill>
            </a:endParaRPr>
          </a:p>
        </p:txBody>
      </p:sp>
      <p:pic>
        <p:nvPicPr>
          <p:cNvPr id="65" name="Picture 2"/>
          <p:cNvPicPr>
            <a:picLocks noChangeAspect="1" noChangeArrowheads="1"/>
          </p:cNvPicPr>
          <p:nvPr/>
        </p:nvPicPr>
        <p:blipFill>
          <a:blip r:embed="rId3" cstate="print"/>
          <a:srcRect/>
          <a:stretch>
            <a:fillRect/>
          </a:stretch>
        </p:blipFill>
        <p:spPr bwMode="auto">
          <a:xfrm>
            <a:off x="6477000" y="2497774"/>
            <a:ext cx="2438400" cy="1272208"/>
          </a:xfrm>
          <a:prstGeom prst="rect">
            <a:avLst/>
          </a:prstGeom>
          <a:noFill/>
          <a:ln w="9525">
            <a:noFill/>
            <a:miter lim="800000"/>
            <a:headEnd/>
            <a:tailEnd/>
          </a:ln>
        </p:spPr>
      </p:pic>
      <p:pic>
        <p:nvPicPr>
          <p:cNvPr id="66" name="Picture 3"/>
          <p:cNvPicPr>
            <a:picLocks noChangeAspect="1" noChangeArrowheads="1"/>
          </p:cNvPicPr>
          <p:nvPr/>
        </p:nvPicPr>
        <p:blipFill>
          <a:blip r:embed="rId4" cstate="print"/>
          <a:srcRect/>
          <a:stretch>
            <a:fillRect/>
          </a:stretch>
        </p:blipFill>
        <p:spPr bwMode="auto">
          <a:xfrm>
            <a:off x="6477000" y="3458686"/>
            <a:ext cx="2438400" cy="1381761"/>
          </a:xfrm>
          <a:prstGeom prst="rect">
            <a:avLst/>
          </a:prstGeom>
          <a:noFill/>
          <a:ln w="9525">
            <a:noFill/>
            <a:miter lim="800000"/>
            <a:headEnd/>
            <a:tailEnd/>
          </a:ln>
        </p:spPr>
      </p:pic>
      <p:pic>
        <p:nvPicPr>
          <p:cNvPr id="67" name="Picture 4"/>
          <p:cNvPicPr>
            <a:picLocks noChangeAspect="1" noChangeArrowheads="1"/>
          </p:cNvPicPr>
          <p:nvPr/>
        </p:nvPicPr>
        <p:blipFill>
          <a:blip r:embed="rId5" cstate="print"/>
          <a:srcRect/>
          <a:stretch>
            <a:fillRect/>
          </a:stretch>
        </p:blipFill>
        <p:spPr bwMode="auto">
          <a:xfrm>
            <a:off x="6477000" y="4571444"/>
            <a:ext cx="2438400" cy="1576552"/>
          </a:xfrm>
          <a:prstGeom prst="rect">
            <a:avLst/>
          </a:prstGeom>
          <a:noFill/>
          <a:ln w="9525">
            <a:noFill/>
            <a:miter lim="800000"/>
            <a:headEnd/>
            <a:tailEnd/>
          </a:ln>
        </p:spPr>
      </p:pic>
      <p:sp>
        <p:nvSpPr>
          <p:cNvPr id="2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27" name="Chevron 26"/>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05_OLAB009_Strategy_083110.jpg"/>
          <p:cNvPicPr>
            <a:picLocks noChangeAspect="1"/>
          </p:cNvPicPr>
          <p:nvPr/>
        </p:nvPicPr>
        <p:blipFill>
          <a:blip r:embed="rId2" cstate="print"/>
          <a:srcRect/>
          <a:stretch>
            <a:fillRect/>
          </a:stretch>
        </p:blipFill>
        <p:spPr bwMode="auto">
          <a:xfrm>
            <a:off x="2" y="0"/>
            <a:ext cx="1378611" cy="914568"/>
          </a:xfrm>
          <a:prstGeom prst="rect">
            <a:avLst/>
          </a:prstGeom>
          <a:noFill/>
          <a:ln w="9525">
            <a:noFill/>
            <a:miter lim="800000"/>
            <a:headEnd/>
            <a:tailEnd/>
          </a:ln>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Dramatic Transformation Seeker: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Relevant Content Themes</a:t>
            </a:r>
            <a:endParaRPr lang="en-US" b="0" dirty="0">
              <a:solidFill>
                <a:prstClr val="black"/>
              </a:solidFill>
              <a:ea typeface="ＭＳ Ｐゴシック" charset="-128"/>
              <a:cs typeface="Calibri" pitchFamily="34" charset="0"/>
            </a:endParaRPr>
          </a:p>
        </p:txBody>
      </p:sp>
      <p:grpSp>
        <p:nvGrpSpPr>
          <p:cNvPr id="4" name="Group 36"/>
          <p:cNvGrpSpPr/>
          <p:nvPr/>
        </p:nvGrpSpPr>
        <p:grpSpPr>
          <a:xfrm>
            <a:off x="1295400" y="6383179"/>
            <a:ext cx="2619500" cy="469871"/>
            <a:chOff x="1295400" y="6383179"/>
            <a:chExt cx="2619500" cy="469871"/>
          </a:xfrm>
        </p:grpSpPr>
        <p:grpSp>
          <p:nvGrpSpPr>
            <p:cNvPr id="5" name="Group 66"/>
            <p:cNvGrpSpPr/>
            <p:nvPr/>
          </p:nvGrpSpPr>
          <p:grpSpPr>
            <a:xfrm>
              <a:off x="1295400" y="6383179"/>
              <a:ext cx="2619500" cy="246221"/>
              <a:chOff x="1295400" y="6383179"/>
              <a:chExt cx="2619500" cy="246221"/>
            </a:xfrm>
          </p:grpSpPr>
          <p:sp>
            <p:nvSpPr>
              <p:cNvPr id="42" name="Rounded Rectangle 41"/>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3" name="TextBox 42"/>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8" name="Group 67"/>
            <p:cNvGrpSpPr/>
            <p:nvPr/>
          </p:nvGrpSpPr>
          <p:grpSpPr>
            <a:xfrm>
              <a:off x="1295400" y="6606829"/>
              <a:ext cx="2619500" cy="246221"/>
              <a:chOff x="1295400" y="6383179"/>
              <a:chExt cx="2619500" cy="246221"/>
            </a:xfrm>
          </p:grpSpPr>
          <p:sp>
            <p:nvSpPr>
              <p:cNvPr id="40" name="Rounded Rectangle 39"/>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1" name="TextBox 40"/>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45" name="Rectangle 8"/>
          <p:cNvSpPr>
            <a:spLocks noChangeArrowheads="1"/>
          </p:cNvSpPr>
          <p:nvPr/>
        </p:nvSpPr>
        <p:spPr bwMode="auto">
          <a:xfrm>
            <a:off x="363582" y="1802675"/>
            <a:ext cx="1119187" cy="2540725"/>
          </a:xfrm>
          <a:prstGeom prst="rect">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anchor="ctr"/>
          <a:lstStyle/>
          <a:p>
            <a:pPr algn="ctr"/>
            <a:r>
              <a:rPr lang="en-US" b="1" dirty="0">
                <a:solidFill>
                  <a:schemeClr val="bg1"/>
                </a:solidFill>
              </a:rPr>
              <a:t>Category</a:t>
            </a:r>
          </a:p>
          <a:p>
            <a:pPr algn="ctr"/>
            <a:r>
              <a:rPr lang="en-US" b="1" dirty="0">
                <a:solidFill>
                  <a:schemeClr val="bg1"/>
                </a:solidFill>
              </a:rPr>
              <a:t>Interest</a:t>
            </a: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endParaRPr lang="en-US" b="1" dirty="0">
              <a:solidFill>
                <a:schemeClr val="bg1"/>
              </a:solidFill>
            </a:endParaRPr>
          </a:p>
        </p:txBody>
      </p:sp>
      <p:sp>
        <p:nvSpPr>
          <p:cNvPr id="46" name="Rectangle 9"/>
          <p:cNvSpPr>
            <a:spLocks noChangeArrowheads="1"/>
          </p:cNvSpPr>
          <p:nvPr/>
        </p:nvSpPr>
        <p:spPr bwMode="auto">
          <a:xfrm>
            <a:off x="363582" y="4375876"/>
            <a:ext cx="1119187" cy="1029245"/>
          </a:xfrm>
          <a:prstGeom prst="rect">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anchor="ctr"/>
          <a:lstStyle/>
          <a:p>
            <a:pPr algn="ctr"/>
            <a:r>
              <a:rPr lang="en-US" b="1" dirty="0">
                <a:solidFill>
                  <a:schemeClr val="bg1"/>
                </a:solidFill>
              </a:rPr>
              <a:t>Brand</a:t>
            </a:r>
          </a:p>
          <a:p>
            <a:pPr algn="ctr"/>
            <a:r>
              <a:rPr lang="en-US" b="1" dirty="0">
                <a:solidFill>
                  <a:schemeClr val="bg1"/>
                </a:solidFill>
              </a:rPr>
              <a:t>Awareness</a:t>
            </a:r>
          </a:p>
        </p:txBody>
      </p:sp>
      <p:sp>
        <p:nvSpPr>
          <p:cNvPr id="47" name="Rectangle 10"/>
          <p:cNvSpPr>
            <a:spLocks noChangeArrowheads="1"/>
          </p:cNvSpPr>
          <p:nvPr/>
        </p:nvSpPr>
        <p:spPr bwMode="auto">
          <a:xfrm>
            <a:off x="363582" y="5475424"/>
            <a:ext cx="1119187" cy="620576"/>
          </a:xfrm>
          <a:prstGeom prst="rect">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anchor="ctr"/>
          <a:lstStyle/>
          <a:p>
            <a:pPr algn="ctr"/>
            <a:r>
              <a:rPr lang="en-US" b="1" dirty="0">
                <a:solidFill>
                  <a:schemeClr val="bg1"/>
                </a:solidFill>
              </a:rPr>
              <a:t>Trial</a:t>
            </a:r>
          </a:p>
        </p:txBody>
      </p:sp>
      <p:sp>
        <p:nvSpPr>
          <p:cNvPr id="48" name="AutoShape 63"/>
          <p:cNvSpPr>
            <a:spLocks noChangeArrowheads="1"/>
          </p:cNvSpPr>
          <p:nvPr/>
        </p:nvSpPr>
        <p:spPr bwMode="auto">
          <a:xfrm>
            <a:off x="-759" y="1817914"/>
            <a:ext cx="381058" cy="4219575"/>
          </a:xfrm>
          <a:prstGeom prst="downArrow">
            <a:avLst>
              <a:gd name="adj1" fmla="val 50000"/>
              <a:gd name="adj2" fmla="val 57075"/>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49" name="AutoShape 5"/>
          <p:cNvSpPr>
            <a:spLocks noChangeArrowheads="1"/>
          </p:cNvSpPr>
          <p:nvPr/>
        </p:nvSpPr>
        <p:spPr bwMode="auto">
          <a:xfrm>
            <a:off x="1656094" y="2743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Aging, Anti-Aging</a:t>
            </a:r>
          </a:p>
        </p:txBody>
      </p:sp>
      <p:sp>
        <p:nvSpPr>
          <p:cNvPr id="50" name="AutoShape 5"/>
          <p:cNvSpPr>
            <a:spLocks noChangeArrowheads="1"/>
          </p:cNvSpPr>
          <p:nvPr/>
        </p:nvSpPr>
        <p:spPr bwMode="auto">
          <a:xfrm>
            <a:off x="3429000" y="2743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Whitening</a:t>
            </a:r>
          </a:p>
        </p:txBody>
      </p:sp>
      <p:sp>
        <p:nvSpPr>
          <p:cNvPr id="51" name="AutoShape 5"/>
          <p:cNvSpPr>
            <a:spLocks noChangeArrowheads="1"/>
          </p:cNvSpPr>
          <p:nvPr/>
        </p:nvSpPr>
        <p:spPr bwMode="auto">
          <a:xfrm>
            <a:off x="1656094" y="20161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Expert Beauty Advice</a:t>
            </a:r>
          </a:p>
        </p:txBody>
      </p:sp>
      <p:sp>
        <p:nvSpPr>
          <p:cNvPr id="52" name="AutoShape 5"/>
          <p:cNvSpPr>
            <a:spLocks noChangeArrowheads="1"/>
          </p:cNvSpPr>
          <p:nvPr/>
        </p:nvSpPr>
        <p:spPr bwMode="auto">
          <a:xfrm>
            <a:off x="3429000" y="20161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Fashion, Hair and Makeup</a:t>
            </a:r>
          </a:p>
        </p:txBody>
      </p:sp>
      <p:sp>
        <p:nvSpPr>
          <p:cNvPr id="53" name="AutoShape 5"/>
          <p:cNvSpPr>
            <a:spLocks noChangeArrowheads="1"/>
          </p:cNvSpPr>
          <p:nvPr/>
        </p:nvSpPr>
        <p:spPr bwMode="auto">
          <a:xfrm>
            <a:off x="1609725" y="176566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Lifestyle, Health &amp; Beauty</a:t>
            </a:r>
            <a:endParaRPr lang="en-GB" sz="1400" b="1" dirty="0">
              <a:solidFill>
                <a:prstClr val="black"/>
              </a:solidFill>
              <a:latin typeface="Calibri" pitchFamily="34" charset="0"/>
            </a:endParaRPr>
          </a:p>
        </p:txBody>
      </p:sp>
      <p:sp>
        <p:nvSpPr>
          <p:cNvPr id="54" name="AutoShape 5"/>
          <p:cNvSpPr>
            <a:spLocks noChangeArrowheads="1"/>
          </p:cNvSpPr>
          <p:nvPr/>
        </p:nvSpPr>
        <p:spPr bwMode="auto">
          <a:xfrm>
            <a:off x="1609725" y="24713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Skin Care</a:t>
            </a:r>
            <a:endParaRPr lang="en-GB" sz="1400" b="1" dirty="0">
              <a:solidFill>
                <a:prstClr val="black"/>
              </a:solidFill>
              <a:latin typeface="Calibri" pitchFamily="34" charset="0"/>
            </a:endParaRPr>
          </a:p>
        </p:txBody>
      </p:sp>
      <p:sp>
        <p:nvSpPr>
          <p:cNvPr id="55" name="AutoShape 5"/>
          <p:cNvSpPr>
            <a:spLocks noChangeArrowheads="1"/>
          </p:cNvSpPr>
          <p:nvPr/>
        </p:nvSpPr>
        <p:spPr bwMode="auto">
          <a:xfrm>
            <a:off x="3429000" y="460447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Care Experts</a:t>
            </a:r>
          </a:p>
        </p:txBody>
      </p:sp>
      <p:sp>
        <p:nvSpPr>
          <p:cNvPr id="56" name="AutoShape 5"/>
          <p:cNvSpPr>
            <a:spLocks noChangeArrowheads="1"/>
          </p:cNvSpPr>
          <p:nvPr/>
        </p:nvSpPr>
        <p:spPr bwMode="auto">
          <a:xfrm>
            <a:off x="1656094" y="460447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Ratings, Reviews &amp; Testimonials</a:t>
            </a:r>
          </a:p>
        </p:txBody>
      </p:sp>
      <p:sp>
        <p:nvSpPr>
          <p:cNvPr id="57" name="AutoShape 5"/>
          <p:cNvSpPr>
            <a:spLocks noChangeArrowheads="1"/>
          </p:cNvSpPr>
          <p:nvPr/>
        </p:nvSpPr>
        <p:spPr bwMode="auto">
          <a:xfrm>
            <a:off x="1609725" y="4375876"/>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Products</a:t>
            </a:r>
            <a:endParaRPr lang="en-GB" sz="1400" b="1" dirty="0">
              <a:solidFill>
                <a:prstClr val="black"/>
              </a:solidFill>
              <a:latin typeface="Calibri" pitchFamily="34" charset="0"/>
            </a:endParaRPr>
          </a:p>
        </p:txBody>
      </p:sp>
      <p:sp>
        <p:nvSpPr>
          <p:cNvPr id="58" name="AutoShape 5"/>
          <p:cNvSpPr>
            <a:spLocks noChangeArrowheads="1"/>
          </p:cNvSpPr>
          <p:nvPr/>
        </p:nvSpPr>
        <p:spPr bwMode="auto">
          <a:xfrm>
            <a:off x="5181600" y="460447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Rewards and Incentives</a:t>
            </a:r>
          </a:p>
        </p:txBody>
      </p:sp>
      <p:sp>
        <p:nvSpPr>
          <p:cNvPr id="59" name="AutoShape 5"/>
          <p:cNvSpPr>
            <a:spLocks noChangeArrowheads="1"/>
          </p:cNvSpPr>
          <p:nvPr/>
        </p:nvSpPr>
        <p:spPr bwMode="auto">
          <a:xfrm>
            <a:off x="1609725" y="5399456"/>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60" name="AutoShape 5"/>
          <p:cNvSpPr>
            <a:spLocks noChangeArrowheads="1"/>
          </p:cNvSpPr>
          <p:nvPr/>
        </p:nvSpPr>
        <p:spPr bwMode="auto">
          <a:xfrm>
            <a:off x="1609725" y="35814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Products</a:t>
            </a:r>
            <a:endParaRPr lang="en-GB" sz="1400" b="1" dirty="0">
              <a:solidFill>
                <a:prstClr val="black"/>
              </a:solidFill>
              <a:latin typeface="Calibri" pitchFamily="34" charset="0"/>
            </a:endParaRPr>
          </a:p>
        </p:txBody>
      </p:sp>
      <p:sp>
        <p:nvSpPr>
          <p:cNvPr id="61" name="TextBox 60"/>
          <p:cNvSpPr txBox="1"/>
          <p:nvPr/>
        </p:nvSpPr>
        <p:spPr>
          <a:xfrm>
            <a:off x="1600200" y="1447800"/>
            <a:ext cx="1905000" cy="338553"/>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62" name="TextBox 61"/>
          <p:cNvSpPr txBox="1"/>
          <p:nvPr/>
        </p:nvSpPr>
        <p:spPr>
          <a:xfrm>
            <a:off x="7010400" y="1447800"/>
            <a:ext cx="1905000" cy="338553"/>
          </a:xfrm>
          <a:prstGeom prst="rect">
            <a:avLst/>
          </a:prstGeom>
          <a:noFill/>
        </p:spPr>
        <p:txBody>
          <a:bodyPr wrap="square" rtlCol="0">
            <a:spAutoFit/>
          </a:bodyPr>
          <a:lstStyle/>
          <a:p>
            <a:r>
              <a:rPr lang="en-US" sz="1600" b="1" dirty="0">
                <a:solidFill>
                  <a:prstClr val="black"/>
                </a:solidFill>
                <a:latin typeface="Calibri" pitchFamily="34" charset="0"/>
              </a:rPr>
              <a:t>Sample Initiative</a:t>
            </a:r>
          </a:p>
        </p:txBody>
      </p:sp>
      <p:sp>
        <p:nvSpPr>
          <p:cNvPr id="63" name="AutoShape 5"/>
          <p:cNvSpPr>
            <a:spLocks noChangeArrowheads="1"/>
          </p:cNvSpPr>
          <p:nvPr/>
        </p:nvSpPr>
        <p:spPr bwMode="auto">
          <a:xfrm>
            <a:off x="5181600" y="20161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Cosmetic Procedures</a:t>
            </a:r>
          </a:p>
        </p:txBody>
      </p:sp>
      <p:sp>
        <p:nvSpPr>
          <p:cNvPr id="64" name="AutoShape 5"/>
          <p:cNvSpPr>
            <a:spLocks noChangeArrowheads="1"/>
          </p:cNvSpPr>
          <p:nvPr/>
        </p:nvSpPr>
        <p:spPr bwMode="auto">
          <a:xfrm>
            <a:off x="7086600" y="5668101"/>
            <a:ext cx="1676400" cy="3079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Rewards and Incentives</a:t>
            </a:r>
          </a:p>
        </p:txBody>
      </p:sp>
      <p:sp>
        <p:nvSpPr>
          <p:cNvPr id="66" name="Rounded Rectangle 65"/>
          <p:cNvSpPr/>
          <p:nvPr/>
        </p:nvSpPr>
        <p:spPr>
          <a:xfrm>
            <a:off x="52450" y="938150"/>
            <a:ext cx="2558142" cy="5334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sz="1200" b="1" dirty="0">
                <a:solidFill>
                  <a:prstClr val="black"/>
                </a:solidFill>
              </a:rPr>
              <a:t>Relevant Boutiques</a:t>
            </a:r>
          </a:p>
          <a:p>
            <a:pPr algn="ctr">
              <a:defRPr/>
            </a:pPr>
            <a:r>
              <a:rPr lang="en-US" sz="1200" dirty="0" err="1" smtClean="0">
                <a:solidFill>
                  <a:prstClr val="black"/>
                </a:solidFill>
              </a:rPr>
              <a:t>Regenerist</a:t>
            </a:r>
            <a:r>
              <a:rPr lang="en-US" sz="1200" dirty="0" smtClean="0">
                <a:solidFill>
                  <a:prstClr val="black"/>
                </a:solidFill>
              </a:rPr>
              <a:t>, White Radiance</a:t>
            </a:r>
            <a:endParaRPr lang="en-US" sz="1200" dirty="0">
              <a:solidFill>
                <a:prstClr val="black"/>
              </a:solidFill>
            </a:endParaRPr>
          </a:p>
          <a:p>
            <a:pPr algn="ctr">
              <a:defRPr/>
            </a:pPr>
            <a:endParaRPr lang="en-US" sz="1000" dirty="0">
              <a:solidFill>
                <a:prstClr val="black"/>
              </a:solidFill>
            </a:endParaRPr>
          </a:p>
          <a:p>
            <a:pPr algn="ctr">
              <a:defRPr/>
            </a:pPr>
            <a:endParaRPr lang="en-US" sz="1000" dirty="0">
              <a:solidFill>
                <a:prstClr val="black"/>
              </a:solidFill>
            </a:endParaRPr>
          </a:p>
          <a:p>
            <a:pPr algn="ctr">
              <a:defRPr/>
            </a:pPr>
            <a:endParaRPr lang="en-US" sz="1000" dirty="0">
              <a:solidFill>
                <a:prstClr val="black"/>
              </a:solidFill>
            </a:endParaRPr>
          </a:p>
        </p:txBody>
      </p:sp>
      <p:cxnSp>
        <p:nvCxnSpPr>
          <p:cNvPr id="67" name="Straight Connector 66"/>
          <p:cNvCxnSpPr/>
          <p:nvPr/>
        </p:nvCxnSpPr>
        <p:spPr>
          <a:xfrm rot="5400000">
            <a:off x="4838700" y="4152900"/>
            <a:ext cx="43434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37" name="TextBox 36"/>
          <p:cNvSpPr txBox="1"/>
          <p:nvPr/>
        </p:nvSpPr>
        <p:spPr bwMode="gray">
          <a:xfrm>
            <a:off x="8043926" y="90176"/>
            <a:ext cx="1066801" cy="400110"/>
          </a:xfrm>
          <a:prstGeom prst="rect">
            <a:avLst/>
          </a:prstGeom>
          <a:noFill/>
          <a:effectLst/>
        </p:spPr>
        <p:txBody>
          <a:bodyPr wrap="square" rtlCol="0">
            <a:spAutoFit/>
          </a:bodyPr>
          <a:lstStyle/>
          <a:p>
            <a:pPr algn="ctr"/>
            <a:r>
              <a:rPr lang="en-US" sz="1000" b="1" dirty="0" smtClean="0">
                <a:solidFill>
                  <a:schemeClr val="bg1"/>
                </a:solidFill>
                <a:latin typeface="+mn-lt"/>
                <a:ea typeface="ＭＳ Ｐゴシック" charset="-128"/>
              </a:rPr>
              <a:t>Paid Search:</a:t>
            </a:r>
          </a:p>
          <a:p>
            <a:pPr algn="ctr"/>
            <a:r>
              <a:rPr lang="en-US" sz="1000" b="1" dirty="0" smtClean="0">
                <a:solidFill>
                  <a:schemeClr val="bg1"/>
                </a:solidFill>
                <a:latin typeface="+mn-lt"/>
                <a:ea typeface="ＭＳ Ｐゴシック" charset="-128"/>
              </a:rPr>
              <a:t>WHO</a:t>
            </a:r>
          </a:p>
        </p:txBody>
      </p:sp>
      <p:sp>
        <p:nvSpPr>
          <p:cNvPr id="69" name="Chevron 68"/>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05_OLAB009_Strategy_083110.jpg"/>
          <p:cNvPicPr>
            <a:picLocks noChangeAspect="1"/>
          </p:cNvPicPr>
          <p:nvPr/>
        </p:nvPicPr>
        <p:blipFill>
          <a:blip r:embed="rId2" cstate="print"/>
          <a:srcRect/>
          <a:stretch>
            <a:fillRect/>
          </a:stretch>
        </p:blipFill>
        <p:spPr bwMode="auto">
          <a:xfrm>
            <a:off x="2" y="0"/>
            <a:ext cx="1378611" cy="914568"/>
          </a:xfrm>
          <a:prstGeom prst="rect">
            <a:avLst/>
          </a:prstGeom>
          <a:noFill/>
          <a:ln w="9525">
            <a:noFill/>
            <a:miter lim="800000"/>
            <a:headEnd/>
            <a:tailEnd/>
          </a:ln>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Dramatic Transformation Seeker: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Messaging Strategy</a:t>
            </a:r>
            <a:endParaRPr lang="en-US" b="0" dirty="0">
              <a:solidFill>
                <a:prstClr val="black"/>
              </a:solidFill>
              <a:ea typeface="ＭＳ Ｐゴシック" charset="-128"/>
              <a:cs typeface="Calibri" pitchFamily="34" charset="0"/>
            </a:endParaRPr>
          </a:p>
        </p:txBody>
      </p:sp>
      <p:sp>
        <p:nvSpPr>
          <p:cNvPr id="38" name="TextBox 37"/>
          <p:cNvSpPr txBox="1"/>
          <p:nvPr/>
        </p:nvSpPr>
        <p:spPr>
          <a:xfrm>
            <a:off x="2025079" y="2057400"/>
            <a:ext cx="2125967" cy="307777"/>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Keyword Phrases</a:t>
            </a:r>
            <a:endParaRPr lang="en-US" b="1" dirty="0">
              <a:solidFill>
                <a:prstClr val="black"/>
              </a:solidFill>
              <a:latin typeface="Calibri" pitchFamily="34" charset="0"/>
              <a:cs typeface="Arial" charset="0"/>
            </a:endParaRPr>
          </a:p>
        </p:txBody>
      </p:sp>
      <p:sp>
        <p:nvSpPr>
          <p:cNvPr id="39" name="TextBox 38"/>
          <p:cNvSpPr txBox="1"/>
          <p:nvPr/>
        </p:nvSpPr>
        <p:spPr>
          <a:xfrm>
            <a:off x="4226534" y="2057400"/>
            <a:ext cx="1763688"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Search </a:t>
            </a:r>
            <a:r>
              <a:rPr lang="en-US" b="1" dirty="0">
                <a:solidFill>
                  <a:prstClr val="black"/>
                </a:solidFill>
                <a:latin typeface="Calibri" pitchFamily="34" charset="0"/>
                <a:cs typeface="Arial" charset="0"/>
              </a:rPr>
              <a:t>Copy</a:t>
            </a:r>
          </a:p>
          <a:p>
            <a:pPr algn="ctr">
              <a:defRPr/>
            </a:pPr>
            <a:r>
              <a:rPr lang="en-US" sz="1200" i="1" dirty="0">
                <a:solidFill>
                  <a:prstClr val="black"/>
                </a:solidFill>
                <a:latin typeface="Calibri" pitchFamily="34" charset="0"/>
                <a:cs typeface="Arial" charset="0"/>
              </a:rPr>
              <a:t>(title + text)</a:t>
            </a:r>
          </a:p>
        </p:txBody>
      </p:sp>
      <p:sp>
        <p:nvSpPr>
          <p:cNvPr id="65" name="TextBox 64"/>
          <p:cNvSpPr txBox="1"/>
          <p:nvPr/>
        </p:nvSpPr>
        <p:spPr>
          <a:xfrm>
            <a:off x="6834106" y="2057400"/>
            <a:ext cx="1449115"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Content</a:t>
            </a:r>
            <a:endParaRPr lang="en-US" b="1" dirty="0">
              <a:solidFill>
                <a:prstClr val="black"/>
              </a:solidFill>
              <a:latin typeface="Calibri" pitchFamily="34" charset="0"/>
              <a:cs typeface="Arial" charset="0"/>
            </a:endParaRPr>
          </a:p>
          <a:p>
            <a:pPr algn="ctr">
              <a:defRPr/>
            </a:pPr>
            <a:r>
              <a:rPr lang="en-US" sz="1200" i="1" dirty="0">
                <a:solidFill>
                  <a:prstClr val="black"/>
                </a:solidFill>
                <a:latin typeface="Calibri" pitchFamily="34" charset="0"/>
                <a:cs typeface="Arial" charset="0"/>
              </a:rPr>
              <a:t>(landing page)</a:t>
            </a:r>
          </a:p>
        </p:txBody>
      </p:sp>
      <p:sp>
        <p:nvSpPr>
          <p:cNvPr id="68" name="TextBox 67"/>
          <p:cNvSpPr txBox="1"/>
          <p:nvPr/>
        </p:nvSpPr>
        <p:spPr>
          <a:xfrm>
            <a:off x="762000" y="2057400"/>
            <a:ext cx="642035" cy="307776"/>
          </a:xfrm>
          <a:prstGeom prst="rect">
            <a:avLst/>
          </a:prstGeom>
          <a:noFill/>
        </p:spPr>
        <p:txBody>
          <a:bodyPr wrap="none">
            <a:spAutoFit/>
          </a:bodyPr>
          <a:lstStyle/>
          <a:p>
            <a:pPr>
              <a:defRPr/>
            </a:pPr>
            <a:r>
              <a:rPr lang="en-US" b="1" dirty="0">
                <a:solidFill>
                  <a:prstClr val="black"/>
                </a:solidFill>
                <a:latin typeface="Calibri" pitchFamily="34" charset="0"/>
                <a:cs typeface="Arial" charset="0"/>
              </a:rPr>
              <a:t>Topics</a:t>
            </a:r>
          </a:p>
        </p:txBody>
      </p:sp>
      <p:sp>
        <p:nvSpPr>
          <p:cNvPr id="69" name="AutoShape 48"/>
          <p:cNvSpPr>
            <a:spLocks noChangeArrowheads="1"/>
          </p:cNvSpPr>
          <p:nvPr/>
        </p:nvSpPr>
        <p:spPr bwMode="auto">
          <a:xfrm>
            <a:off x="228600" y="3790408"/>
            <a:ext cx="1820634" cy="781592"/>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Anti-aging</a:t>
            </a:r>
          </a:p>
          <a:p>
            <a:pPr marL="0" lvl="2" algn="ctr">
              <a:spcBef>
                <a:spcPts val="0"/>
              </a:spcBef>
            </a:pPr>
            <a:r>
              <a:rPr lang="en-IE" sz="1100" b="1" dirty="0">
                <a:solidFill>
                  <a:prstClr val="black"/>
                </a:solidFill>
                <a:latin typeface="Calibri" pitchFamily="34" charset="0"/>
              </a:rPr>
              <a:t>Whitening </a:t>
            </a:r>
          </a:p>
        </p:txBody>
      </p:sp>
      <p:sp>
        <p:nvSpPr>
          <p:cNvPr id="70" name="AutoShape 49"/>
          <p:cNvSpPr>
            <a:spLocks noChangeArrowheads="1"/>
          </p:cNvSpPr>
          <p:nvPr/>
        </p:nvSpPr>
        <p:spPr bwMode="auto">
          <a:xfrm>
            <a:off x="2192158" y="3790408"/>
            <a:ext cx="1755775" cy="781592"/>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r>
              <a:rPr lang="en-US" sz="1100" dirty="0" smtClean="0">
                <a:solidFill>
                  <a:prstClr val="black"/>
                </a:solidFill>
                <a:latin typeface="+mj-lt"/>
              </a:rPr>
              <a:t>Eye Cream</a:t>
            </a:r>
          </a:p>
          <a:p>
            <a:pPr algn="ctr"/>
            <a:r>
              <a:rPr lang="en-US" sz="1100" dirty="0" smtClean="0">
                <a:solidFill>
                  <a:prstClr val="black"/>
                </a:solidFill>
                <a:latin typeface="+mj-lt"/>
              </a:rPr>
              <a:t>Eye Wrinkles </a:t>
            </a:r>
          </a:p>
          <a:p>
            <a:pPr algn="ctr"/>
            <a:r>
              <a:rPr lang="en-US" sz="1100" dirty="0" smtClean="0">
                <a:solidFill>
                  <a:prstClr val="black"/>
                </a:solidFill>
                <a:latin typeface="+mj-lt"/>
              </a:rPr>
              <a:t>Age Defying Lotion</a:t>
            </a:r>
            <a:endParaRPr lang="en-US" sz="1100" dirty="0">
              <a:solidFill>
                <a:prstClr val="black"/>
              </a:solidFill>
              <a:latin typeface="+mj-lt"/>
            </a:endParaRPr>
          </a:p>
        </p:txBody>
      </p:sp>
      <p:sp>
        <p:nvSpPr>
          <p:cNvPr id="71" name="Rectangle 70"/>
          <p:cNvSpPr/>
          <p:nvPr/>
        </p:nvSpPr>
        <p:spPr>
          <a:xfrm>
            <a:off x="4090853" y="3790408"/>
            <a:ext cx="2133600" cy="781592"/>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Olay® </a:t>
            </a:r>
            <a:r>
              <a:rPr lang="en-US" sz="1000" b="1" u="sng" dirty="0" err="1" smtClean="0">
                <a:solidFill>
                  <a:srgbClr val="4F81BD"/>
                </a:solidFill>
                <a:latin typeface="Arial" pitchFamily="34" charset="0"/>
                <a:ea typeface="ＭＳ Ｐゴシック" pitchFamily="34" charset="-128"/>
                <a:cs typeface="Arial" pitchFamily="34" charset="0"/>
              </a:rPr>
              <a:t>Regenerist</a:t>
            </a:r>
            <a:r>
              <a:rPr lang="en-US" sz="1000" b="1" u="sng" dirty="0" smtClean="0">
                <a:solidFill>
                  <a:srgbClr val="4F81BD"/>
                </a:solidFill>
                <a:latin typeface="Arial" pitchFamily="34" charset="0"/>
                <a:ea typeface="ＭＳ Ｐゴシック" pitchFamily="34" charset="-128"/>
                <a:cs typeface="Arial" pitchFamily="34" charset="0"/>
              </a:rPr>
              <a:t> Cream</a:t>
            </a:r>
          </a:p>
          <a:p>
            <a:pPr lvl="0"/>
            <a:r>
              <a:rPr lang="en-US" sz="1000" dirty="0" smtClean="0">
                <a:solidFill>
                  <a:srgbClr val="000000"/>
                </a:solidFill>
                <a:latin typeface="Arial" pitchFamily="34" charset="0"/>
              </a:rPr>
              <a:t>Try Olay’s </a:t>
            </a:r>
            <a:r>
              <a:rPr lang="en-US" sz="1000" dirty="0" err="1" smtClean="0">
                <a:solidFill>
                  <a:srgbClr val="000000"/>
                </a:solidFill>
                <a:latin typeface="Arial" pitchFamily="34" charset="0"/>
              </a:rPr>
              <a:t>Regenerist</a:t>
            </a:r>
            <a:r>
              <a:rPr lang="en-US" sz="1000" dirty="0" smtClean="0">
                <a:solidFill>
                  <a:srgbClr val="000000"/>
                </a:solidFill>
                <a:latin typeface="Arial" pitchFamily="34" charset="0"/>
              </a:rPr>
              <a:t> Cream Voted Best by Marie Claire!</a:t>
            </a:r>
          </a:p>
          <a:p>
            <a:pPr lvl="0"/>
            <a:r>
              <a:rPr lang="en-US" sz="1000" dirty="0" smtClean="0">
                <a:solidFill>
                  <a:srgbClr val="9BBB59"/>
                </a:solidFill>
                <a:latin typeface="Arial" pitchFamily="34" charset="0"/>
                <a:ea typeface="ＭＳ Ｐゴシック" pitchFamily="34" charset="-128"/>
                <a:cs typeface="Arial" pitchFamily="34" charset="0"/>
              </a:rPr>
              <a:t>Olay.com/</a:t>
            </a:r>
            <a:r>
              <a:rPr lang="en-US" sz="1000" dirty="0" err="1" smtClean="0">
                <a:solidFill>
                  <a:srgbClr val="9BBB59"/>
                </a:solidFill>
                <a:latin typeface="Arial" pitchFamily="34" charset="0"/>
                <a:ea typeface="ＭＳ Ｐゴシック" pitchFamily="34" charset="-128"/>
                <a:cs typeface="Arial" pitchFamily="34" charset="0"/>
              </a:rPr>
              <a:t>Regenerist</a:t>
            </a:r>
            <a:endParaRPr lang="en-US" sz="1000" dirty="0" smtClean="0">
              <a:solidFill>
                <a:srgbClr val="9BBB59"/>
              </a:solidFill>
              <a:latin typeface="Arial" pitchFamily="34" charset="0"/>
              <a:ea typeface="ＭＳ Ｐゴシック" pitchFamily="34" charset="-128"/>
              <a:cs typeface="Arial" pitchFamily="34" charset="0"/>
            </a:endParaRPr>
          </a:p>
        </p:txBody>
      </p:sp>
      <p:sp>
        <p:nvSpPr>
          <p:cNvPr id="72" name="AutoShape 48"/>
          <p:cNvSpPr>
            <a:spLocks noChangeArrowheads="1"/>
          </p:cNvSpPr>
          <p:nvPr/>
        </p:nvSpPr>
        <p:spPr bwMode="auto">
          <a:xfrm>
            <a:off x="228600" y="2535733"/>
            <a:ext cx="1820634" cy="969464"/>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Expert Beauty Advice</a:t>
            </a:r>
          </a:p>
          <a:p>
            <a:pPr marL="0" lvl="2" algn="ctr">
              <a:spcBef>
                <a:spcPts val="0"/>
              </a:spcBef>
            </a:pPr>
            <a:r>
              <a:rPr lang="en-US" sz="1100" b="1" dirty="0">
                <a:solidFill>
                  <a:prstClr val="black"/>
                </a:solidFill>
                <a:latin typeface="Calibri" pitchFamily="34" charset="0"/>
              </a:rPr>
              <a:t>Fashion, Hair and Makeup</a:t>
            </a:r>
          </a:p>
          <a:p>
            <a:pPr marL="0" lvl="2" algn="ctr">
              <a:spcBef>
                <a:spcPts val="0"/>
              </a:spcBef>
            </a:pPr>
            <a:r>
              <a:rPr lang="en-US" sz="1100" b="1" dirty="0">
                <a:solidFill>
                  <a:prstClr val="black"/>
                </a:solidFill>
                <a:latin typeface="Calibri" pitchFamily="34" charset="0"/>
              </a:rPr>
              <a:t>Cosmetic </a:t>
            </a:r>
            <a:r>
              <a:rPr lang="en-US" sz="1100" b="1" dirty="0" smtClean="0">
                <a:solidFill>
                  <a:prstClr val="black"/>
                </a:solidFill>
                <a:latin typeface="Calibri" pitchFamily="34" charset="0"/>
              </a:rPr>
              <a:t>Procedures</a:t>
            </a:r>
            <a:endParaRPr lang="en-US" sz="1100" b="1" dirty="0">
              <a:solidFill>
                <a:prstClr val="black"/>
              </a:solidFill>
              <a:latin typeface="Calibri" pitchFamily="34" charset="0"/>
            </a:endParaRPr>
          </a:p>
        </p:txBody>
      </p:sp>
      <p:sp>
        <p:nvSpPr>
          <p:cNvPr id="73" name="AutoShape 48"/>
          <p:cNvSpPr>
            <a:spLocks noChangeArrowheads="1"/>
          </p:cNvSpPr>
          <p:nvPr/>
        </p:nvSpPr>
        <p:spPr bwMode="auto">
          <a:xfrm>
            <a:off x="228600" y="4864479"/>
            <a:ext cx="1820634" cy="1152344"/>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Ratings and Reviews</a:t>
            </a:r>
          </a:p>
          <a:p>
            <a:pPr marL="0" lvl="2" algn="ctr">
              <a:spcBef>
                <a:spcPts val="0"/>
              </a:spcBef>
            </a:pPr>
            <a:r>
              <a:rPr lang="en-IE" sz="1100" b="1" dirty="0">
                <a:solidFill>
                  <a:prstClr val="black"/>
                </a:solidFill>
                <a:latin typeface="Calibri" pitchFamily="34" charset="0"/>
              </a:rPr>
              <a:t>Skin Care </a:t>
            </a:r>
            <a:r>
              <a:rPr lang="en-IE" sz="1100" b="1" dirty="0" smtClean="0">
                <a:solidFill>
                  <a:prstClr val="black"/>
                </a:solidFill>
                <a:latin typeface="Calibri" pitchFamily="34" charset="0"/>
              </a:rPr>
              <a:t>Experts</a:t>
            </a:r>
            <a:endParaRPr lang="en-US" sz="1100" b="1" dirty="0">
              <a:solidFill>
                <a:prstClr val="black"/>
              </a:solidFill>
              <a:latin typeface="Calibri" pitchFamily="34" charset="0"/>
            </a:endParaRPr>
          </a:p>
          <a:p>
            <a:pPr marL="0" lvl="2" algn="ctr">
              <a:spcBef>
                <a:spcPts val="0"/>
              </a:spcBef>
              <a:defRPr/>
            </a:pPr>
            <a:r>
              <a:rPr lang="en-US" sz="1100" b="1" dirty="0">
                <a:solidFill>
                  <a:prstClr val="black"/>
                </a:solidFill>
                <a:latin typeface="Calibri" pitchFamily="34" charset="0"/>
              </a:rPr>
              <a:t>Rewards and Incentives</a:t>
            </a:r>
          </a:p>
        </p:txBody>
      </p:sp>
      <p:sp>
        <p:nvSpPr>
          <p:cNvPr id="74" name="AutoShape 49"/>
          <p:cNvSpPr>
            <a:spLocks noChangeArrowheads="1"/>
          </p:cNvSpPr>
          <p:nvPr/>
        </p:nvSpPr>
        <p:spPr bwMode="auto">
          <a:xfrm>
            <a:off x="2192158" y="2535733"/>
            <a:ext cx="1755775" cy="969464"/>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lvl="0" algn="ctr"/>
            <a:r>
              <a:rPr lang="en-US" sz="1100" dirty="0" smtClean="0">
                <a:solidFill>
                  <a:prstClr val="black"/>
                </a:solidFill>
                <a:latin typeface="Calibri"/>
              </a:rPr>
              <a:t>Makeup Tips</a:t>
            </a:r>
          </a:p>
          <a:p>
            <a:pPr lvl="0" algn="ctr"/>
            <a:r>
              <a:rPr lang="en-US" sz="1100" dirty="0" smtClean="0">
                <a:solidFill>
                  <a:prstClr val="black"/>
                </a:solidFill>
                <a:latin typeface="Calibri"/>
              </a:rPr>
              <a:t>Makeup Advice</a:t>
            </a:r>
          </a:p>
          <a:p>
            <a:pPr lvl="0" algn="ctr"/>
            <a:r>
              <a:rPr lang="en-US" sz="1100" dirty="0" smtClean="0">
                <a:solidFill>
                  <a:prstClr val="black"/>
                </a:solidFill>
                <a:latin typeface="Calibri"/>
              </a:rPr>
              <a:t>Best Foundation for Dry Skin</a:t>
            </a:r>
          </a:p>
        </p:txBody>
      </p:sp>
      <p:sp>
        <p:nvSpPr>
          <p:cNvPr id="75" name="AutoShape 49"/>
          <p:cNvSpPr>
            <a:spLocks noChangeArrowheads="1"/>
          </p:cNvSpPr>
          <p:nvPr/>
        </p:nvSpPr>
        <p:spPr bwMode="auto">
          <a:xfrm>
            <a:off x="2192158" y="4864479"/>
            <a:ext cx="1755775" cy="1152344"/>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0"/>
              </a:spcBef>
            </a:pPr>
            <a:r>
              <a:rPr lang="en-US" sz="1100" dirty="0" smtClean="0">
                <a:solidFill>
                  <a:prstClr val="black"/>
                </a:solidFill>
                <a:latin typeface="+mj-lt"/>
              </a:rPr>
              <a:t>Skin Care Advice</a:t>
            </a:r>
          </a:p>
          <a:p>
            <a:pPr algn="ctr">
              <a:spcBef>
                <a:spcPts val="0"/>
              </a:spcBef>
            </a:pPr>
            <a:r>
              <a:rPr lang="en-US" sz="1100" dirty="0" smtClean="0">
                <a:solidFill>
                  <a:prstClr val="black"/>
                </a:solidFill>
                <a:latin typeface="+mj-lt"/>
              </a:rPr>
              <a:t>Oily Skin Advice</a:t>
            </a:r>
          </a:p>
          <a:p>
            <a:pPr algn="ctr">
              <a:spcBef>
                <a:spcPts val="0"/>
              </a:spcBef>
            </a:pPr>
            <a:r>
              <a:rPr lang="en-US" sz="1100" dirty="0" smtClean="0">
                <a:solidFill>
                  <a:prstClr val="black"/>
                </a:solidFill>
                <a:latin typeface="+mj-lt"/>
              </a:rPr>
              <a:t>Dark Under Eye Circles</a:t>
            </a:r>
            <a:endParaRPr lang="en-US" sz="1100" dirty="0">
              <a:solidFill>
                <a:prstClr val="black"/>
              </a:solidFill>
              <a:latin typeface="+mj-lt"/>
            </a:endParaRPr>
          </a:p>
          <a:p>
            <a:pPr algn="ctr">
              <a:spcBef>
                <a:spcPts val="0"/>
              </a:spcBef>
            </a:pPr>
            <a:r>
              <a:rPr lang="en-US" sz="1100" dirty="0" smtClean="0">
                <a:solidFill>
                  <a:prstClr val="black"/>
                </a:solidFill>
                <a:latin typeface="+mj-lt"/>
              </a:rPr>
              <a:t>Dry skin Treatment</a:t>
            </a:r>
          </a:p>
        </p:txBody>
      </p:sp>
      <p:sp>
        <p:nvSpPr>
          <p:cNvPr id="76" name="Rectangle 75"/>
          <p:cNvSpPr/>
          <p:nvPr/>
        </p:nvSpPr>
        <p:spPr>
          <a:xfrm>
            <a:off x="4090853" y="2535732"/>
            <a:ext cx="2133600" cy="969464"/>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Olay® Skin Care</a:t>
            </a:r>
          </a:p>
          <a:p>
            <a:pPr lvl="0">
              <a:defRPr/>
            </a:pPr>
            <a:r>
              <a:rPr lang="en-US" sz="1000" dirty="0" smtClean="0">
                <a:solidFill>
                  <a:srgbClr val="000000"/>
                </a:solidFill>
                <a:latin typeface="Arial" pitchFamily="34" charset="0"/>
              </a:rPr>
              <a:t>Get Expert Makeup and Skin</a:t>
            </a:r>
            <a:endParaRPr lang="en-US" sz="1000" dirty="0" smtClean="0">
              <a:solidFill>
                <a:prstClr val="black"/>
              </a:solidFill>
              <a:latin typeface="Arial" pitchFamily="34" charset="0"/>
              <a:ea typeface="ＭＳ Ｐゴシック" pitchFamily="34" charset="-128"/>
              <a:cs typeface="Arial" pitchFamily="34" charset="0"/>
            </a:endParaRPr>
          </a:p>
          <a:p>
            <a:pPr lvl="0">
              <a:defRPr/>
            </a:pPr>
            <a:r>
              <a:rPr lang="en-US" sz="1000" dirty="0" smtClean="0">
                <a:solidFill>
                  <a:prstClr val="black"/>
                </a:solidFill>
                <a:latin typeface="Arial" pitchFamily="34" charset="0"/>
                <a:ea typeface="ＭＳ Ｐゴシック" pitchFamily="34" charset="-128"/>
                <a:cs typeface="Arial" pitchFamily="34" charset="0"/>
              </a:rPr>
              <a:t>Care Advice at Olay.com!</a:t>
            </a:r>
          </a:p>
          <a:p>
            <a:pPr lvl="0">
              <a:defRPr/>
            </a:pPr>
            <a:r>
              <a:rPr lang="en-US" sz="1000" dirty="0" smtClean="0">
                <a:solidFill>
                  <a:srgbClr val="9BBB59"/>
                </a:solidFill>
                <a:latin typeface="Arial" pitchFamily="34" charset="0"/>
                <a:ea typeface="ＭＳ Ｐゴシック" pitchFamily="34" charset="-128"/>
                <a:cs typeface="Arial" pitchFamily="34" charset="0"/>
              </a:rPr>
              <a:t>Olay.com/Skin-Care</a:t>
            </a:r>
          </a:p>
          <a:p>
            <a:pPr lvl="0"/>
            <a:endParaRPr lang="en-US" sz="1000" dirty="0" smtClean="0">
              <a:solidFill>
                <a:prstClr val="black"/>
              </a:solidFill>
              <a:latin typeface="Arial" pitchFamily="34" charset="0"/>
            </a:endParaRPr>
          </a:p>
          <a:p>
            <a:pPr algn="ctr">
              <a:defRPr/>
            </a:pPr>
            <a:endParaRPr lang="en-US" dirty="0">
              <a:solidFill>
                <a:prstClr val="white"/>
              </a:solidFill>
            </a:endParaRPr>
          </a:p>
        </p:txBody>
      </p:sp>
      <p:sp>
        <p:nvSpPr>
          <p:cNvPr id="77" name="Rectangle 76"/>
          <p:cNvSpPr/>
          <p:nvPr/>
        </p:nvSpPr>
        <p:spPr>
          <a:xfrm>
            <a:off x="4090853" y="4864478"/>
            <a:ext cx="2133600" cy="850522"/>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Arial" pitchFamily="34" charset="0"/>
                <a:ea typeface="ＭＳ Ｐゴシック" pitchFamily="34" charset="-128"/>
                <a:cs typeface="Arial" pitchFamily="34" charset="0"/>
              </a:rPr>
              <a:t>Olay® Skincare Experts</a:t>
            </a:r>
          </a:p>
          <a:p>
            <a:pPr lvl="0"/>
            <a:r>
              <a:rPr lang="en-US" sz="1000" dirty="0" smtClean="0">
                <a:solidFill>
                  <a:srgbClr val="000000"/>
                </a:solidFill>
                <a:latin typeface="Arial" pitchFamily="34" charset="0"/>
              </a:rPr>
              <a:t>Learn About New Skincare</a:t>
            </a:r>
          </a:p>
          <a:p>
            <a:pPr lvl="0"/>
            <a:r>
              <a:rPr lang="en-US" sz="1000" dirty="0" smtClean="0">
                <a:solidFill>
                  <a:srgbClr val="000000"/>
                </a:solidFill>
                <a:latin typeface="Arial" pitchFamily="34" charset="0"/>
              </a:rPr>
              <a:t>Products from Experts at Olay.</a:t>
            </a:r>
          </a:p>
          <a:p>
            <a:pPr lvl="0">
              <a:defRPr/>
            </a:pPr>
            <a:r>
              <a:rPr lang="en-US" sz="1000" dirty="0" smtClean="0">
                <a:solidFill>
                  <a:srgbClr val="9BBB59"/>
                </a:solidFill>
                <a:latin typeface="Arial" pitchFamily="34" charset="0"/>
                <a:ea typeface="ＭＳ Ｐゴシック" pitchFamily="34" charset="-128"/>
                <a:cs typeface="Arial" pitchFamily="34" charset="0"/>
              </a:rPr>
              <a:t>Olay.com/Advice</a:t>
            </a:r>
          </a:p>
          <a:p>
            <a:pPr algn="ctr">
              <a:defRPr/>
            </a:pPr>
            <a:endParaRPr lang="en-US" dirty="0">
              <a:solidFill>
                <a:prstClr val="white"/>
              </a:solidFill>
            </a:endParaRPr>
          </a:p>
        </p:txBody>
      </p:sp>
      <p:pic>
        <p:nvPicPr>
          <p:cNvPr id="82" name="Picture 2"/>
          <p:cNvPicPr>
            <a:picLocks noChangeAspect="1" noChangeArrowheads="1"/>
          </p:cNvPicPr>
          <p:nvPr/>
        </p:nvPicPr>
        <p:blipFill>
          <a:blip r:embed="rId3" cstate="print"/>
          <a:srcRect/>
          <a:stretch>
            <a:fillRect/>
          </a:stretch>
        </p:blipFill>
        <p:spPr bwMode="auto">
          <a:xfrm>
            <a:off x="6398624" y="2490850"/>
            <a:ext cx="2438400" cy="1143000"/>
          </a:xfrm>
          <a:prstGeom prst="rect">
            <a:avLst/>
          </a:prstGeom>
          <a:noFill/>
          <a:ln w="9525">
            <a:noFill/>
            <a:miter lim="800000"/>
            <a:headEnd/>
            <a:tailEnd/>
          </a:ln>
        </p:spPr>
      </p:pic>
      <p:pic>
        <p:nvPicPr>
          <p:cNvPr id="83" name="Picture 4"/>
          <p:cNvPicPr>
            <a:picLocks noChangeAspect="1" noChangeArrowheads="1"/>
          </p:cNvPicPr>
          <p:nvPr/>
        </p:nvPicPr>
        <p:blipFill>
          <a:blip r:embed="rId4" cstate="print"/>
          <a:srcRect/>
          <a:stretch>
            <a:fillRect/>
          </a:stretch>
        </p:blipFill>
        <p:spPr bwMode="auto">
          <a:xfrm>
            <a:off x="6398624" y="4829300"/>
            <a:ext cx="2438400" cy="1271262"/>
          </a:xfrm>
          <a:prstGeom prst="rect">
            <a:avLst/>
          </a:prstGeom>
          <a:noFill/>
          <a:ln w="9525">
            <a:noFill/>
            <a:miter lim="800000"/>
            <a:headEnd/>
            <a:tailEnd/>
          </a:ln>
        </p:spPr>
      </p:pic>
      <p:pic>
        <p:nvPicPr>
          <p:cNvPr id="84" name="Picture 2"/>
          <p:cNvPicPr>
            <a:picLocks noChangeAspect="1" noChangeArrowheads="1"/>
          </p:cNvPicPr>
          <p:nvPr/>
        </p:nvPicPr>
        <p:blipFill>
          <a:blip r:embed="rId5" cstate="print"/>
          <a:srcRect/>
          <a:stretch>
            <a:fillRect/>
          </a:stretch>
        </p:blipFill>
        <p:spPr bwMode="auto">
          <a:xfrm>
            <a:off x="6398624" y="3781301"/>
            <a:ext cx="2438400" cy="990600"/>
          </a:xfrm>
          <a:prstGeom prst="rect">
            <a:avLst/>
          </a:prstGeom>
          <a:noFill/>
          <a:ln w="9525">
            <a:noFill/>
            <a:miter lim="800000"/>
            <a:headEnd/>
            <a:tailEnd/>
          </a:ln>
        </p:spPr>
      </p:pic>
      <p:sp>
        <p:nvSpPr>
          <p:cNvPr id="85" name="AutoShape 47"/>
          <p:cNvSpPr>
            <a:spLocks noChangeArrowheads="1"/>
          </p:cNvSpPr>
          <p:nvPr/>
        </p:nvSpPr>
        <p:spPr bwMode="auto">
          <a:xfrm>
            <a:off x="2286000" y="990599"/>
            <a:ext cx="6172200" cy="990601"/>
          </a:xfrm>
          <a:prstGeom prst="roundRect">
            <a:avLst>
              <a:gd name="adj" fmla="val 16667"/>
            </a:avLst>
          </a:prstGeom>
          <a:noFill/>
          <a:ln w="19050" algn="ctr">
            <a:solidFill>
              <a:schemeClr val="bg1">
                <a:lumMod val="75000"/>
              </a:schemeClr>
            </a:solidFill>
            <a:round/>
            <a:headEnd/>
            <a:tailEnd/>
          </a:ln>
        </p:spPr>
        <p:txBody>
          <a:bodyPr lIns="360000" anchor="t"/>
          <a:lstStyle/>
          <a:p>
            <a:pPr>
              <a:spcBef>
                <a:spcPts val="200"/>
              </a:spcBef>
              <a:spcAft>
                <a:spcPts val="200"/>
              </a:spcAft>
            </a:pPr>
            <a:r>
              <a:rPr lang="en-US" b="1" dirty="0" smtClean="0">
                <a:solidFill>
                  <a:prstClr val="black"/>
                </a:solidFill>
                <a:latin typeface="Calibri" pitchFamily="34" charset="0"/>
                <a:cs typeface="Arial" pitchFamily="34" charset="0"/>
              </a:rPr>
              <a:t>Path to purchase barrier: Olay is perceived as being too old</a:t>
            </a:r>
          </a:p>
          <a:p>
            <a:pPr>
              <a:spcBef>
                <a:spcPts val="200"/>
              </a:spcBef>
              <a:spcAft>
                <a:spcPts val="200"/>
              </a:spcAft>
            </a:pPr>
            <a:r>
              <a:rPr lang="en-US" sz="1200" dirty="0" smtClean="0">
                <a:solidFill>
                  <a:prstClr val="black"/>
                </a:solidFill>
                <a:latin typeface="Calibri" pitchFamily="34" charset="0"/>
                <a:cs typeface="Arial" pitchFamily="34" charset="0"/>
              </a:rPr>
              <a:t>Tap her interest for transformation and all over beauty by leveraging fashion, beauty and makeup to reach her. Offer her ratings and reviews, ambassador news and beauty advice to engage her.</a:t>
            </a:r>
            <a:endParaRPr lang="en-US" sz="1200" dirty="0">
              <a:solidFill>
                <a:prstClr val="black"/>
              </a:solidFill>
              <a:latin typeface="Calibri" pitchFamily="34" charset="0"/>
              <a:cs typeface="Arial" pitchFamily="34" charset="0"/>
            </a:endParaRPr>
          </a:p>
        </p:txBody>
      </p:sp>
      <p:sp>
        <p:nvSpPr>
          <p:cNvPr id="86" name="AutoShape 60"/>
          <p:cNvSpPr>
            <a:spLocks noChangeArrowheads="1"/>
          </p:cNvSpPr>
          <p:nvPr/>
        </p:nvSpPr>
        <p:spPr bwMode="auto">
          <a:xfrm>
            <a:off x="533400" y="990600"/>
            <a:ext cx="1676400" cy="990601"/>
          </a:xfrm>
          <a:prstGeom prst="roundRect">
            <a:avLst>
              <a:gd name="adj" fmla="val 16667"/>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600" b="1" dirty="0">
                <a:solidFill>
                  <a:prstClr val="black"/>
                </a:solidFill>
                <a:latin typeface="Calibri" pitchFamily="34" charset="0"/>
              </a:rPr>
              <a:t>Messaging Strategy</a:t>
            </a:r>
            <a:endParaRPr lang="en-GB" sz="1600" b="1" dirty="0">
              <a:solidFill>
                <a:prstClr val="black"/>
              </a:solidFill>
              <a:latin typeface="Calibri" pitchFamily="34" charset="0"/>
            </a:endParaRPr>
          </a:p>
        </p:txBody>
      </p:sp>
      <p:sp>
        <p:nvSpPr>
          <p:cNvPr id="2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30" name="Chevron 29"/>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05_OLAB009_Strategy_083110.jpg"/>
          <p:cNvPicPr>
            <a:picLocks noChangeAspect="1"/>
          </p:cNvPicPr>
          <p:nvPr/>
        </p:nvPicPr>
        <p:blipFill>
          <a:blip r:embed="rId2" cstate="print"/>
          <a:srcRect/>
          <a:stretch>
            <a:fillRect/>
          </a:stretch>
        </p:blipFill>
        <p:spPr bwMode="auto">
          <a:xfrm>
            <a:off x="1" y="-2090"/>
            <a:ext cx="1378611" cy="915799"/>
          </a:xfrm>
          <a:prstGeom prst="rect">
            <a:avLst/>
          </a:prstGeom>
          <a:noFill/>
          <a:ln w="9525">
            <a:noFill/>
            <a:miter lim="800000"/>
            <a:headEnd/>
            <a:tailEnd/>
          </a:ln>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Straight-Forward Performance Seeker: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Relevant Content</a:t>
            </a:r>
            <a:endParaRPr lang="en-US" b="0" dirty="0">
              <a:solidFill>
                <a:prstClr val="black"/>
              </a:solidFill>
              <a:ea typeface="ＭＳ Ｐゴシック" charset="-128"/>
              <a:cs typeface="Calibri" pitchFamily="34" charset="0"/>
            </a:endParaRPr>
          </a:p>
        </p:txBody>
      </p:sp>
      <p:grpSp>
        <p:nvGrpSpPr>
          <p:cNvPr id="4" name="Group 36"/>
          <p:cNvGrpSpPr/>
          <p:nvPr/>
        </p:nvGrpSpPr>
        <p:grpSpPr>
          <a:xfrm>
            <a:off x="1295400" y="6383179"/>
            <a:ext cx="2619500" cy="469871"/>
            <a:chOff x="1295400" y="6383179"/>
            <a:chExt cx="2619500" cy="469871"/>
          </a:xfrm>
        </p:grpSpPr>
        <p:grpSp>
          <p:nvGrpSpPr>
            <p:cNvPr id="5" name="Group 66"/>
            <p:cNvGrpSpPr/>
            <p:nvPr/>
          </p:nvGrpSpPr>
          <p:grpSpPr>
            <a:xfrm>
              <a:off x="1295400" y="6383179"/>
              <a:ext cx="2619500" cy="246221"/>
              <a:chOff x="1295400" y="6383179"/>
              <a:chExt cx="2619500" cy="246221"/>
            </a:xfrm>
          </p:grpSpPr>
          <p:sp>
            <p:nvSpPr>
              <p:cNvPr id="42" name="Rounded Rectangle 41"/>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3" name="TextBox 42"/>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8" name="Group 67"/>
            <p:cNvGrpSpPr/>
            <p:nvPr/>
          </p:nvGrpSpPr>
          <p:grpSpPr>
            <a:xfrm>
              <a:off x="1295400" y="6606829"/>
              <a:ext cx="2619500" cy="246221"/>
              <a:chOff x="1295400" y="6383179"/>
              <a:chExt cx="2619500" cy="246221"/>
            </a:xfrm>
          </p:grpSpPr>
          <p:sp>
            <p:nvSpPr>
              <p:cNvPr id="40" name="Rounded Rectangle 39"/>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1" name="TextBox 40"/>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66" name="Rounded Rectangle 65"/>
          <p:cNvSpPr/>
          <p:nvPr/>
        </p:nvSpPr>
        <p:spPr>
          <a:xfrm>
            <a:off x="52450" y="938150"/>
            <a:ext cx="2843150" cy="5334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sz="1200" b="1" dirty="0">
                <a:solidFill>
                  <a:prstClr val="black"/>
                </a:solidFill>
              </a:rPr>
              <a:t>Relevant Boutiques</a:t>
            </a:r>
          </a:p>
          <a:p>
            <a:pPr algn="ctr">
              <a:defRPr/>
            </a:pPr>
            <a:r>
              <a:rPr lang="en-US" sz="1200" dirty="0" smtClean="0">
                <a:solidFill>
                  <a:prstClr val="black"/>
                </a:solidFill>
              </a:rPr>
              <a:t>Total Effects, Natural White, Anti-wrinkle</a:t>
            </a:r>
            <a:endParaRPr lang="en-US" sz="1000" dirty="0">
              <a:solidFill>
                <a:prstClr val="black"/>
              </a:solidFill>
            </a:endParaRPr>
          </a:p>
          <a:p>
            <a:pPr algn="ctr">
              <a:defRPr/>
            </a:pPr>
            <a:endParaRPr lang="en-US" sz="1000" dirty="0">
              <a:solidFill>
                <a:prstClr val="black"/>
              </a:solidFill>
            </a:endParaRPr>
          </a:p>
          <a:p>
            <a:pPr algn="ctr">
              <a:defRPr/>
            </a:pPr>
            <a:endParaRPr lang="en-US" sz="1000" dirty="0">
              <a:solidFill>
                <a:prstClr val="black"/>
              </a:solidFill>
            </a:endParaRPr>
          </a:p>
        </p:txBody>
      </p:sp>
      <p:cxnSp>
        <p:nvCxnSpPr>
          <p:cNvPr id="37" name="Straight Connector 36"/>
          <p:cNvCxnSpPr/>
          <p:nvPr/>
        </p:nvCxnSpPr>
        <p:spPr>
          <a:xfrm rot="5400000">
            <a:off x="4876800" y="4267200"/>
            <a:ext cx="42672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Rectangle 8"/>
          <p:cNvSpPr>
            <a:spLocks noChangeArrowheads="1"/>
          </p:cNvSpPr>
          <p:nvPr/>
        </p:nvSpPr>
        <p:spPr bwMode="auto">
          <a:xfrm>
            <a:off x="363583" y="1955075"/>
            <a:ext cx="1119187" cy="2388325"/>
          </a:xfrm>
          <a:prstGeom prst="rect">
            <a:avLst/>
          </a:prstGeom>
          <a:gradFill>
            <a:lin ang="5400000" scaled="0"/>
          </a:gradFill>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Category</a:t>
            </a:r>
          </a:p>
          <a:p>
            <a:pPr algn="ctr"/>
            <a:r>
              <a:rPr lang="en-US" sz="1400" b="1" dirty="0">
                <a:solidFill>
                  <a:srgbClr val="FFFFFF"/>
                </a:solidFill>
              </a:rPr>
              <a:t>Interest</a:t>
            </a: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p:txBody>
      </p:sp>
      <p:sp>
        <p:nvSpPr>
          <p:cNvPr id="39" name="Rectangle 9"/>
          <p:cNvSpPr>
            <a:spLocks noChangeArrowheads="1"/>
          </p:cNvSpPr>
          <p:nvPr/>
        </p:nvSpPr>
        <p:spPr bwMode="auto">
          <a:xfrm>
            <a:off x="363583" y="4419600"/>
            <a:ext cx="1119187" cy="1029245"/>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Brand</a:t>
            </a:r>
          </a:p>
          <a:p>
            <a:pPr algn="ctr"/>
            <a:r>
              <a:rPr lang="en-US" sz="1400" b="1" dirty="0">
                <a:solidFill>
                  <a:srgbClr val="FFFFFF"/>
                </a:solidFill>
              </a:rPr>
              <a:t>Awareness</a:t>
            </a:r>
          </a:p>
        </p:txBody>
      </p:sp>
      <p:sp>
        <p:nvSpPr>
          <p:cNvPr id="65" name="Rectangle 10"/>
          <p:cNvSpPr>
            <a:spLocks noChangeArrowheads="1"/>
          </p:cNvSpPr>
          <p:nvPr/>
        </p:nvSpPr>
        <p:spPr bwMode="auto">
          <a:xfrm>
            <a:off x="363583" y="5508172"/>
            <a:ext cx="1119187" cy="620576"/>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Trial</a:t>
            </a:r>
          </a:p>
        </p:txBody>
      </p:sp>
      <p:sp>
        <p:nvSpPr>
          <p:cNvPr id="68" name="AutoShape 63"/>
          <p:cNvSpPr>
            <a:spLocks noChangeArrowheads="1"/>
          </p:cNvSpPr>
          <p:nvPr/>
        </p:nvSpPr>
        <p:spPr bwMode="auto">
          <a:xfrm>
            <a:off x="-759" y="1948545"/>
            <a:ext cx="381058" cy="4071255"/>
          </a:xfrm>
          <a:prstGeom prst="downArrow">
            <a:avLst>
              <a:gd name="adj1" fmla="val 50000"/>
              <a:gd name="adj2" fmla="val 57075"/>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69" name="AutoShape 5"/>
          <p:cNvSpPr>
            <a:spLocks noChangeArrowheads="1"/>
          </p:cNvSpPr>
          <p:nvPr/>
        </p:nvSpPr>
        <p:spPr bwMode="auto">
          <a:xfrm>
            <a:off x="1656094" y="28956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Basics &amp; Routines</a:t>
            </a:r>
          </a:p>
        </p:txBody>
      </p:sp>
      <p:sp>
        <p:nvSpPr>
          <p:cNvPr id="70" name="AutoShape 5"/>
          <p:cNvSpPr>
            <a:spLocks noChangeArrowheads="1"/>
          </p:cNvSpPr>
          <p:nvPr/>
        </p:nvSpPr>
        <p:spPr bwMode="auto">
          <a:xfrm>
            <a:off x="3429000" y="28956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Common Skin Issues</a:t>
            </a:r>
          </a:p>
        </p:txBody>
      </p:sp>
      <p:sp>
        <p:nvSpPr>
          <p:cNvPr id="71" name="AutoShape 5"/>
          <p:cNvSpPr>
            <a:spLocks noChangeArrowheads="1"/>
          </p:cNvSpPr>
          <p:nvPr/>
        </p:nvSpPr>
        <p:spPr bwMode="auto">
          <a:xfrm>
            <a:off x="1656094" y="21685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Tips &amp; Tricks for Beautiful Skin</a:t>
            </a:r>
          </a:p>
        </p:txBody>
      </p:sp>
      <p:sp>
        <p:nvSpPr>
          <p:cNvPr id="72" name="AutoShape 5"/>
          <p:cNvSpPr>
            <a:spLocks noChangeArrowheads="1"/>
          </p:cNvSpPr>
          <p:nvPr/>
        </p:nvSpPr>
        <p:spPr bwMode="auto">
          <a:xfrm>
            <a:off x="3429000" y="21685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Special Occasions</a:t>
            </a:r>
          </a:p>
        </p:txBody>
      </p:sp>
      <p:sp>
        <p:nvSpPr>
          <p:cNvPr id="73" name="AutoShape 5"/>
          <p:cNvSpPr>
            <a:spLocks noChangeArrowheads="1"/>
          </p:cNvSpPr>
          <p:nvPr/>
        </p:nvSpPr>
        <p:spPr bwMode="auto">
          <a:xfrm>
            <a:off x="1609725" y="191806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Lifestyle, Health &amp; Beauty</a:t>
            </a:r>
            <a:endParaRPr lang="en-GB" sz="1400" b="1" dirty="0">
              <a:solidFill>
                <a:prstClr val="black"/>
              </a:solidFill>
              <a:latin typeface="Calibri" pitchFamily="34" charset="0"/>
            </a:endParaRPr>
          </a:p>
        </p:txBody>
      </p:sp>
      <p:sp>
        <p:nvSpPr>
          <p:cNvPr id="74" name="AutoShape 5"/>
          <p:cNvSpPr>
            <a:spLocks noChangeArrowheads="1"/>
          </p:cNvSpPr>
          <p:nvPr/>
        </p:nvSpPr>
        <p:spPr bwMode="auto">
          <a:xfrm>
            <a:off x="1609725" y="26237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Skin Care</a:t>
            </a:r>
            <a:endParaRPr lang="en-GB" sz="1400" b="1" dirty="0">
              <a:solidFill>
                <a:prstClr val="black"/>
              </a:solidFill>
              <a:latin typeface="Calibri" pitchFamily="34" charset="0"/>
            </a:endParaRPr>
          </a:p>
        </p:txBody>
      </p:sp>
      <p:sp>
        <p:nvSpPr>
          <p:cNvPr id="75" name="AutoShape 5"/>
          <p:cNvSpPr>
            <a:spLocks noChangeArrowheads="1"/>
          </p:cNvSpPr>
          <p:nvPr/>
        </p:nvSpPr>
        <p:spPr bwMode="auto">
          <a:xfrm>
            <a:off x="1656094"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Consultation </a:t>
            </a:r>
          </a:p>
        </p:txBody>
      </p:sp>
      <p:sp>
        <p:nvSpPr>
          <p:cNvPr id="76" name="AutoShape 5"/>
          <p:cNvSpPr>
            <a:spLocks noChangeArrowheads="1"/>
          </p:cNvSpPr>
          <p:nvPr/>
        </p:nvSpPr>
        <p:spPr bwMode="auto">
          <a:xfrm>
            <a:off x="1609725" y="44196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Products</a:t>
            </a:r>
            <a:endParaRPr lang="en-GB" sz="1400" b="1" dirty="0">
              <a:solidFill>
                <a:prstClr val="black"/>
              </a:solidFill>
              <a:latin typeface="Calibri" pitchFamily="34" charset="0"/>
            </a:endParaRPr>
          </a:p>
        </p:txBody>
      </p:sp>
      <p:sp>
        <p:nvSpPr>
          <p:cNvPr id="77" name="AutoShape 5"/>
          <p:cNvSpPr>
            <a:spLocks noChangeArrowheads="1"/>
          </p:cNvSpPr>
          <p:nvPr/>
        </p:nvSpPr>
        <p:spPr bwMode="auto">
          <a:xfrm>
            <a:off x="5181600"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Rewards and Incentives</a:t>
            </a:r>
          </a:p>
        </p:txBody>
      </p:sp>
      <p:sp>
        <p:nvSpPr>
          <p:cNvPr id="78" name="AutoShape 5"/>
          <p:cNvSpPr>
            <a:spLocks noChangeArrowheads="1"/>
          </p:cNvSpPr>
          <p:nvPr/>
        </p:nvSpPr>
        <p:spPr bwMode="auto">
          <a:xfrm>
            <a:off x="1609725" y="54431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79" name="AutoShape 5"/>
          <p:cNvSpPr>
            <a:spLocks noChangeArrowheads="1"/>
          </p:cNvSpPr>
          <p:nvPr/>
        </p:nvSpPr>
        <p:spPr bwMode="auto">
          <a:xfrm>
            <a:off x="1609725" y="37338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Products</a:t>
            </a:r>
            <a:endParaRPr lang="en-GB" sz="1400" b="1" dirty="0">
              <a:solidFill>
                <a:prstClr val="black"/>
              </a:solidFill>
              <a:latin typeface="Calibri" pitchFamily="34" charset="0"/>
            </a:endParaRPr>
          </a:p>
        </p:txBody>
      </p:sp>
      <p:sp>
        <p:nvSpPr>
          <p:cNvPr id="80" name="TextBox 79"/>
          <p:cNvSpPr txBox="1"/>
          <p:nvPr/>
        </p:nvSpPr>
        <p:spPr>
          <a:xfrm>
            <a:off x="1600200" y="1631071"/>
            <a:ext cx="1905000" cy="338554"/>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81" name="TextBox 80"/>
          <p:cNvSpPr txBox="1"/>
          <p:nvPr/>
        </p:nvSpPr>
        <p:spPr>
          <a:xfrm>
            <a:off x="7010400" y="1588625"/>
            <a:ext cx="1905000" cy="338554"/>
          </a:xfrm>
          <a:prstGeom prst="rect">
            <a:avLst/>
          </a:prstGeom>
          <a:noFill/>
        </p:spPr>
        <p:txBody>
          <a:bodyPr wrap="square" rtlCol="0">
            <a:spAutoFit/>
          </a:bodyPr>
          <a:lstStyle/>
          <a:p>
            <a:r>
              <a:rPr lang="en-US" sz="1600" b="1" dirty="0">
                <a:solidFill>
                  <a:prstClr val="black"/>
                </a:solidFill>
                <a:latin typeface="Calibri" pitchFamily="34" charset="0"/>
              </a:rPr>
              <a:t>Sample Initiative</a:t>
            </a:r>
          </a:p>
        </p:txBody>
      </p:sp>
      <p:sp>
        <p:nvSpPr>
          <p:cNvPr id="82" name="AutoShape 5"/>
          <p:cNvSpPr>
            <a:spLocks noChangeArrowheads="1"/>
          </p:cNvSpPr>
          <p:nvPr/>
        </p:nvSpPr>
        <p:spPr bwMode="auto">
          <a:xfrm>
            <a:off x="5181600" y="21685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Health, Wellness &amp; Skin</a:t>
            </a:r>
          </a:p>
        </p:txBody>
      </p:sp>
      <p:sp>
        <p:nvSpPr>
          <p:cNvPr id="83" name="AutoShape 5"/>
          <p:cNvSpPr>
            <a:spLocks noChangeArrowheads="1"/>
          </p:cNvSpPr>
          <p:nvPr/>
        </p:nvSpPr>
        <p:spPr bwMode="auto">
          <a:xfrm>
            <a:off x="7086600" y="5711825"/>
            <a:ext cx="1676400" cy="3079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Rewards and Incentives</a:t>
            </a:r>
          </a:p>
        </p:txBody>
      </p:sp>
      <p:sp>
        <p:nvSpPr>
          <p:cNvPr id="3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47" name="Chevron 46"/>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6" descr="05_OLAB009_Strategy_083110.jpg"/>
          <p:cNvPicPr>
            <a:picLocks noChangeAspect="1"/>
          </p:cNvPicPr>
          <p:nvPr/>
        </p:nvPicPr>
        <p:blipFill>
          <a:blip r:embed="rId2" cstate="print"/>
          <a:srcRect/>
          <a:stretch>
            <a:fillRect/>
          </a:stretch>
        </p:blipFill>
        <p:spPr bwMode="auto">
          <a:xfrm>
            <a:off x="1" y="0"/>
            <a:ext cx="1378611" cy="915799"/>
          </a:xfrm>
          <a:prstGeom prst="rect">
            <a:avLst/>
          </a:prstGeom>
          <a:noFill/>
          <a:ln w="9525">
            <a:noFill/>
            <a:miter lim="800000"/>
            <a:headEnd/>
            <a:tailEnd/>
          </a:ln>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Straight-Forward Performance Seeker: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Messaging Strategy</a:t>
            </a:r>
            <a:endParaRPr lang="en-US" b="0" dirty="0">
              <a:solidFill>
                <a:prstClr val="black"/>
              </a:solidFill>
              <a:ea typeface="ＭＳ Ｐゴシック" charset="-128"/>
              <a:cs typeface="Calibri" pitchFamily="34" charset="0"/>
            </a:endParaRPr>
          </a:p>
        </p:txBody>
      </p:sp>
      <p:sp>
        <p:nvSpPr>
          <p:cNvPr id="85" name="AutoShape 47"/>
          <p:cNvSpPr>
            <a:spLocks noChangeArrowheads="1"/>
          </p:cNvSpPr>
          <p:nvPr/>
        </p:nvSpPr>
        <p:spPr bwMode="auto">
          <a:xfrm>
            <a:off x="2286000" y="990599"/>
            <a:ext cx="6172200" cy="990601"/>
          </a:xfrm>
          <a:prstGeom prst="roundRect">
            <a:avLst>
              <a:gd name="adj" fmla="val 16667"/>
            </a:avLst>
          </a:prstGeom>
          <a:noFill/>
          <a:ln w="19050" algn="ctr">
            <a:solidFill>
              <a:schemeClr val="bg1">
                <a:lumMod val="75000"/>
              </a:schemeClr>
            </a:solidFill>
            <a:round/>
            <a:headEnd/>
            <a:tailEnd/>
          </a:ln>
        </p:spPr>
        <p:txBody>
          <a:bodyPr lIns="360000" anchor="t"/>
          <a:lstStyle/>
          <a:p>
            <a:pPr>
              <a:spcBef>
                <a:spcPts val="200"/>
              </a:spcBef>
              <a:spcAft>
                <a:spcPts val="200"/>
              </a:spcAft>
            </a:pPr>
            <a:r>
              <a:rPr lang="en-US" b="1" dirty="0" smtClean="0">
                <a:solidFill>
                  <a:prstClr val="black"/>
                </a:solidFill>
                <a:latin typeface="Calibri" pitchFamily="34" charset="0"/>
                <a:cs typeface="Arial" pitchFamily="34" charset="0"/>
              </a:rPr>
              <a:t>Path to purchase barrier: Olay’s product lineups are too complicated</a:t>
            </a:r>
          </a:p>
          <a:p>
            <a:pPr>
              <a:spcBef>
                <a:spcPts val="200"/>
              </a:spcBef>
              <a:spcAft>
                <a:spcPts val="200"/>
              </a:spcAft>
            </a:pPr>
            <a:r>
              <a:rPr lang="en-US" sz="1200" dirty="0" smtClean="0">
                <a:solidFill>
                  <a:prstClr val="black"/>
                </a:solidFill>
                <a:latin typeface="Calibri" pitchFamily="34" charset="0"/>
                <a:cs typeface="Arial" pitchFamily="34" charset="0"/>
              </a:rPr>
              <a:t>Tap into her pragmatic, straight-forward mindset through product ratings, reviews and tips. Drive trial by offering her special incentives and skin consultation opportunities.</a:t>
            </a:r>
            <a:endParaRPr lang="en-US" sz="1200" cap="all" dirty="0">
              <a:solidFill>
                <a:prstClr val="black"/>
              </a:solidFill>
              <a:latin typeface="Calibri" pitchFamily="34" charset="0"/>
              <a:cs typeface="Helvetica 45 Light" charset="0"/>
            </a:endParaRPr>
          </a:p>
        </p:txBody>
      </p:sp>
      <p:sp>
        <p:nvSpPr>
          <p:cNvPr id="86" name="AutoShape 60"/>
          <p:cNvSpPr>
            <a:spLocks noChangeArrowheads="1"/>
          </p:cNvSpPr>
          <p:nvPr/>
        </p:nvSpPr>
        <p:spPr bwMode="auto">
          <a:xfrm>
            <a:off x="533400" y="990600"/>
            <a:ext cx="1676400" cy="990601"/>
          </a:xfrm>
          <a:prstGeom prst="roundRect">
            <a:avLst>
              <a:gd name="adj" fmla="val 16667"/>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600" b="1" dirty="0">
                <a:solidFill>
                  <a:prstClr val="black"/>
                </a:solidFill>
                <a:latin typeface="Calibri" pitchFamily="34" charset="0"/>
              </a:rPr>
              <a:t>Messaging Strategy</a:t>
            </a:r>
            <a:endParaRPr lang="en-GB" sz="1600" b="1" dirty="0">
              <a:solidFill>
                <a:prstClr val="black"/>
              </a:solidFill>
              <a:latin typeface="Calibri" pitchFamily="34" charset="0"/>
            </a:endParaRPr>
          </a:p>
        </p:txBody>
      </p:sp>
      <p:sp>
        <p:nvSpPr>
          <p:cNvPr id="27" name="AutoShape 48"/>
          <p:cNvSpPr>
            <a:spLocks noChangeArrowheads="1"/>
          </p:cNvSpPr>
          <p:nvPr/>
        </p:nvSpPr>
        <p:spPr bwMode="auto">
          <a:xfrm>
            <a:off x="228600" y="3942808"/>
            <a:ext cx="1822811" cy="781592"/>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smtClean="0">
                <a:solidFill>
                  <a:prstClr val="black"/>
                </a:solidFill>
                <a:latin typeface="Calibri" pitchFamily="34" charset="0"/>
              </a:rPr>
              <a:t>Basics </a:t>
            </a:r>
            <a:r>
              <a:rPr lang="en-IE" sz="1100" b="1" dirty="0">
                <a:solidFill>
                  <a:prstClr val="black"/>
                </a:solidFill>
                <a:latin typeface="Calibri" pitchFamily="34" charset="0"/>
              </a:rPr>
              <a:t>&amp; Routines</a:t>
            </a:r>
          </a:p>
          <a:p>
            <a:pPr marL="0" lvl="2" algn="ctr">
              <a:spcBef>
                <a:spcPts val="0"/>
              </a:spcBef>
            </a:pPr>
            <a:r>
              <a:rPr lang="en-IE" sz="1100" b="1" dirty="0">
                <a:solidFill>
                  <a:prstClr val="black"/>
                </a:solidFill>
                <a:latin typeface="Calibri" pitchFamily="34" charset="0"/>
              </a:rPr>
              <a:t>Common Skin Issues </a:t>
            </a:r>
          </a:p>
        </p:txBody>
      </p:sp>
      <p:sp>
        <p:nvSpPr>
          <p:cNvPr id="28" name="TextBox 27"/>
          <p:cNvSpPr txBox="1"/>
          <p:nvPr/>
        </p:nvSpPr>
        <p:spPr>
          <a:xfrm>
            <a:off x="2015179" y="2133600"/>
            <a:ext cx="2125967" cy="307777"/>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Keyword Phrases</a:t>
            </a:r>
            <a:endParaRPr lang="en-US" b="1" dirty="0">
              <a:solidFill>
                <a:prstClr val="black"/>
              </a:solidFill>
              <a:latin typeface="Calibri" pitchFamily="34" charset="0"/>
              <a:cs typeface="Arial" charset="0"/>
            </a:endParaRPr>
          </a:p>
        </p:txBody>
      </p:sp>
      <p:sp>
        <p:nvSpPr>
          <p:cNvPr id="29" name="TextBox 28"/>
          <p:cNvSpPr txBox="1"/>
          <p:nvPr/>
        </p:nvSpPr>
        <p:spPr>
          <a:xfrm>
            <a:off x="4299759" y="2133600"/>
            <a:ext cx="1763688"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Search </a:t>
            </a:r>
            <a:r>
              <a:rPr lang="en-US" b="1" dirty="0">
                <a:solidFill>
                  <a:prstClr val="black"/>
                </a:solidFill>
                <a:latin typeface="Calibri" pitchFamily="34" charset="0"/>
                <a:cs typeface="Arial" charset="0"/>
              </a:rPr>
              <a:t>Copy</a:t>
            </a:r>
          </a:p>
          <a:p>
            <a:pPr algn="ctr">
              <a:defRPr/>
            </a:pPr>
            <a:r>
              <a:rPr lang="en-US" sz="1200" i="1" dirty="0">
                <a:solidFill>
                  <a:prstClr val="black"/>
                </a:solidFill>
                <a:latin typeface="Calibri" pitchFamily="34" charset="0"/>
                <a:cs typeface="Arial" charset="0"/>
              </a:rPr>
              <a:t>(title + text)</a:t>
            </a:r>
          </a:p>
        </p:txBody>
      </p:sp>
      <p:sp>
        <p:nvSpPr>
          <p:cNvPr id="30" name="TextBox 29"/>
          <p:cNvSpPr txBox="1"/>
          <p:nvPr/>
        </p:nvSpPr>
        <p:spPr>
          <a:xfrm>
            <a:off x="6858000" y="2133600"/>
            <a:ext cx="1449115"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Content</a:t>
            </a:r>
            <a:endParaRPr lang="en-US" b="1" dirty="0">
              <a:solidFill>
                <a:prstClr val="black"/>
              </a:solidFill>
              <a:latin typeface="Calibri" pitchFamily="34" charset="0"/>
              <a:cs typeface="Arial" charset="0"/>
            </a:endParaRPr>
          </a:p>
          <a:p>
            <a:pPr algn="ctr">
              <a:defRPr/>
            </a:pPr>
            <a:r>
              <a:rPr lang="en-US" sz="1200" i="1" dirty="0">
                <a:solidFill>
                  <a:prstClr val="black"/>
                </a:solidFill>
                <a:latin typeface="Calibri" pitchFamily="34" charset="0"/>
                <a:cs typeface="Arial" charset="0"/>
              </a:rPr>
              <a:t>(landing page)</a:t>
            </a:r>
          </a:p>
        </p:txBody>
      </p:sp>
      <p:sp>
        <p:nvSpPr>
          <p:cNvPr id="31" name="TextBox 30"/>
          <p:cNvSpPr txBox="1"/>
          <p:nvPr/>
        </p:nvSpPr>
        <p:spPr>
          <a:xfrm>
            <a:off x="783441" y="2133600"/>
            <a:ext cx="642035" cy="307777"/>
          </a:xfrm>
          <a:prstGeom prst="rect">
            <a:avLst/>
          </a:prstGeom>
          <a:noFill/>
        </p:spPr>
        <p:txBody>
          <a:bodyPr wrap="none">
            <a:spAutoFit/>
          </a:bodyPr>
          <a:lstStyle/>
          <a:p>
            <a:pPr>
              <a:defRPr/>
            </a:pPr>
            <a:r>
              <a:rPr lang="en-US" b="1" dirty="0">
                <a:solidFill>
                  <a:prstClr val="black"/>
                </a:solidFill>
                <a:latin typeface="Calibri" pitchFamily="34" charset="0"/>
                <a:cs typeface="Arial" charset="0"/>
              </a:rPr>
              <a:t>Topics</a:t>
            </a:r>
          </a:p>
        </p:txBody>
      </p:sp>
      <p:sp>
        <p:nvSpPr>
          <p:cNvPr id="32" name="AutoShape 49"/>
          <p:cNvSpPr>
            <a:spLocks noChangeArrowheads="1"/>
          </p:cNvSpPr>
          <p:nvPr/>
        </p:nvSpPr>
        <p:spPr bwMode="auto">
          <a:xfrm>
            <a:off x="2194334" y="3942808"/>
            <a:ext cx="1755775" cy="781592"/>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r>
              <a:rPr lang="en-US" sz="1100" dirty="0" smtClean="0">
                <a:solidFill>
                  <a:prstClr val="black"/>
                </a:solidFill>
                <a:latin typeface="Calibri" pitchFamily="34" charset="0"/>
              </a:rPr>
              <a:t>Younger Looking Skin</a:t>
            </a:r>
          </a:p>
          <a:p>
            <a:pPr algn="ctr"/>
            <a:r>
              <a:rPr lang="en-US" sz="1100" dirty="0" smtClean="0">
                <a:solidFill>
                  <a:prstClr val="black"/>
                </a:solidFill>
                <a:latin typeface="Calibri" pitchFamily="34" charset="0"/>
              </a:rPr>
              <a:t>Anti Aging</a:t>
            </a:r>
          </a:p>
          <a:p>
            <a:pPr algn="ctr"/>
            <a:r>
              <a:rPr lang="en-US" sz="1100" dirty="0" smtClean="0">
                <a:solidFill>
                  <a:prstClr val="black"/>
                </a:solidFill>
                <a:latin typeface="Calibri" pitchFamily="34" charset="0"/>
              </a:rPr>
              <a:t>Wrinkle Cream</a:t>
            </a:r>
            <a:endParaRPr lang="en-IE" sz="1100" dirty="0">
              <a:solidFill>
                <a:prstClr val="black"/>
              </a:solidFill>
              <a:latin typeface="Calibri" pitchFamily="34" charset="0"/>
            </a:endParaRPr>
          </a:p>
        </p:txBody>
      </p:sp>
      <p:sp>
        <p:nvSpPr>
          <p:cNvPr id="33" name="Rectangle 32"/>
          <p:cNvSpPr/>
          <p:nvPr/>
        </p:nvSpPr>
        <p:spPr>
          <a:xfrm>
            <a:off x="4093028" y="3942808"/>
            <a:ext cx="2133600" cy="781592"/>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Eye Wrinkle Cream</a:t>
            </a:r>
          </a:p>
          <a:p>
            <a:pPr lvl="0">
              <a:defRPr/>
            </a:pPr>
            <a:r>
              <a:rPr lang="en-US" sz="1000" dirty="0" smtClean="0">
                <a:solidFill>
                  <a:prstClr val="black"/>
                </a:solidFill>
                <a:ea typeface="ＭＳ Ｐゴシック" pitchFamily="34" charset="-128"/>
                <a:cs typeface="Arial" pitchFamily="34" charset="0"/>
              </a:rPr>
              <a:t>Try Total Effects for younger-looking, more radiant skin from Olay now!  </a:t>
            </a:r>
          </a:p>
          <a:p>
            <a:pPr lvl="0">
              <a:defRPr/>
            </a:pPr>
            <a:r>
              <a:rPr lang="en-US" sz="1000" dirty="0" smtClean="0">
                <a:solidFill>
                  <a:srgbClr val="9BBB59"/>
                </a:solidFill>
                <a:latin typeface="Calibri" pitchFamily="34" charset="0"/>
                <a:ea typeface="ＭＳ Ｐゴシック" pitchFamily="34" charset="-128"/>
                <a:cs typeface="Arial" pitchFamily="34" charset="0"/>
              </a:rPr>
              <a:t>Olay.com/</a:t>
            </a:r>
            <a:r>
              <a:rPr lang="en-US" sz="1000" dirty="0" err="1" smtClean="0">
                <a:solidFill>
                  <a:srgbClr val="9BBB59"/>
                </a:solidFill>
                <a:latin typeface="Calibri" pitchFamily="34" charset="0"/>
                <a:ea typeface="ＭＳ Ｐゴシック" pitchFamily="34" charset="-128"/>
                <a:cs typeface="Arial" pitchFamily="34" charset="0"/>
              </a:rPr>
              <a:t>TotalEffects</a:t>
            </a:r>
            <a:endParaRPr lang="en-US" sz="1000" dirty="0" smtClean="0">
              <a:solidFill>
                <a:srgbClr val="9BBB59"/>
              </a:solidFill>
              <a:latin typeface="Calibri" pitchFamily="34" charset="0"/>
              <a:ea typeface="ＭＳ Ｐゴシック" pitchFamily="34" charset="-128"/>
              <a:cs typeface="Arial" pitchFamily="34" charset="0"/>
            </a:endParaRPr>
          </a:p>
        </p:txBody>
      </p:sp>
      <p:sp>
        <p:nvSpPr>
          <p:cNvPr id="34" name="AutoShape 48"/>
          <p:cNvSpPr>
            <a:spLocks noChangeArrowheads="1"/>
          </p:cNvSpPr>
          <p:nvPr/>
        </p:nvSpPr>
        <p:spPr bwMode="auto">
          <a:xfrm>
            <a:off x="228600" y="2688134"/>
            <a:ext cx="1822811" cy="893264"/>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Tips &amp; Tricks for Beautiful Skin</a:t>
            </a:r>
          </a:p>
          <a:p>
            <a:pPr marL="0" lvl="2" algn="ctr">
              <a:spcBef>
                <a:spcPts val="0"/>
              </a:spcBef>
            </a:pPr>
            <a:r>
              <a:rPr lang="en-US" sz="1100" b="1" dirty="0">
                <a:solidFill>
                  <a:prstClr val="black"/>
                </a:solidFill>
                <a:latin typeface="Calibri" pitchFamily="34" charset="0"/>
              </a:rPr>
              <a:t>Special Occasions </a:t>
            </a:r>
          </a:p>
          <a:p>
            <a:pPr marL="0" lvl="2" algn="ctr">
              <a:spcBef>
                <a:spcPts val="0"/>
              </a:spcBef>
            </a:pPr>
            <a:r>
              <a:rPr lang="en-US" sz="1100" b="1" dirty="0">
                <a:solidFill>
                  <a:prstClr val="black"/>
                </a:solidFill>
                <a:latin typeface="Calibri" pitchFamily="34" charset="0"/>
              </a:rPr>
              <a:t>Health, Wellness, and Skin </a:t>
            </a:r>
          </a:p>
        </p:txBody>
      </p:sp>
      <p:sp>
        <p:nvSpPr>
          <p:cNvPr id="35" name="AutoShape 48"/>
          <p:cNvSpPr>
            <a:spLocks noChangeArrowheads="1"/>
          </p:cNvSpPr>
          <p:nvPr/>
        </p:nvSpPr>
        <p:spPr bwMode="auto">
          <a:xfrm>
            <a:off x="228600" y="4969381"/>
            <a:ext cx="1822811" cy="945519"/>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kern="0" dirty="0">
                <a:solidFill>
                  <a:prstClr val="black"/>
                </a:solidFill>
                <a:latin typeface="Calibri" pitchFamily="34" charset="0"/>
              </a:rPr>
              <a:t>Skin </a:t>
            </a:r>
            <a:r>
              <a:rPr lang="en-IE" sz="1100" b="1" kern="0" dirty="0" smtClean="0">
                <a:solidFill>
                  <a:prstClr val="black"/>
                </a:solidFill>
                <a:latin typeface="Calibri" pitchFamily="34" charset="0"/>
              </a:rPr>
              <a:t>Consultation</a:t>
            </a:r>
            <a:endParaRPr lang="en-US" sz="1100" b="1" dirty="0">
              <a:solidFill>
                <a:prstClr val="black"/>
              </a:solidFill>
              <a:latin typeface="Calibri" pitchFamily="34" charset="0"/>
            </a:endParaRPr>
          </a:p>
          <a:p>
            <a:pPr algn="ctr">
              <a:spcBef>
                <a:spcPts val="0"/>
              </a:spcBef>
              <a:defRPr/>
            </a:pPr>
            <a:r>
              <a:rPr lang="en-US" sz="1100" b="1" dirty="0">
                <a:solidFill>
                  <a:prstClr val="black"/>
                </a:solidFill>
                <a:latin typeface="Calibri" pitchFamily="34" charset="0"/>
              </a:rPr>
              <a:t>Rewards and Incentives</a:t>
            </a:r>
          </a:p>
        </p:txBody>
      </p:sp>
      <p:sp>
        <p:nvSpPr>
          <p:cNvPr id="36" name="AutoShape 49"/>
          <p:cNvSpPr>
            <a:spLocks noChangeArrowheads="1"/>
          </p:cNvSpPr>
          <p:nvPr/>
        </p:nvSpPr>
        <p:spPr bwMode="auto">
          <a:xfrm>
            <a:off x="2194334" y="2688134"/>
            <a:ext cx="1755775" cy="893264"/>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500"/>
              </a:spcBef>
            </a:pPr>
            <a:endParaRPr lang="en-IE" sz="1100" dirty="0" smtClean="0">
              <a:solidFill>
                <a:prstClr val="black"/>
              </a:solidFill>
              <a:latin typeface="Calibri" pitchFamily="34" charset="0"/>
            </a:endParaRPr>
          </a:p>
          <a:p>
            <a:pPr algn="ctr">
              <a:spcBef>
                <a:spcPts val="0"/>
              </a:spcBef>
            </a:pPr>
            <a:r>
              <a:rPr lang="en-US" sz="1100" dirty="0" smtClean="0">
                <a:solidFill>
                  <a:prstClr val="black"/>
                </a:solidFill>
                <a:latin typeface="Calibri" pitchFamily="34" charset="0"/>
              </a:rPr>
              <a:t>Clear Skin</a:t>
            </a:r>
          </a:p>
          <a:p>
            <a:pPr algn="ctr">
              <a:spcBef>
                <a:spcPts val="0"/>
              </a:spcBef>
            </a:pPr>
            <a:r>
              <a:rPr lang="en-US" sz="1100" dirty="0" smtClean="0">
                <a:solidFill>
                  <a:prstClr val="black"/>
                </a:solidFill>
                <a:latin typeface="Calibri" pitchFamily="34" charset="0"/>
              </a:rPr>
              <a:t>Dry Skin Treatment</a:t>
            </a:r>
          </a:p>
          <a:p>
            <a:pPr algn="ctr">
              <a:spcBef>
                <a:spcPts val="0"/>
              </a:spcBef>
            </a:pPr>
            <a:r>
              <a:rPr lang="en-US" sz="1100" dirty="0" smtClean="0">
                <a:solidFill>
                  <a:prstClr val="black"/>
                </a:solidFill>
                <a:latin typeface="Calibri" pitchFamily="34" charset="0"/>
              </a:rPr>
              <a:t>Tips for glowing skin</a:t>
            </a:r>
            <a:endParaRPr lang="en-IE" sz="1100" dirty="0">
              <a:solidFill>
                <a:prstClr val="black"/>
              </a:solidFill>
              <a:latin typeface="Calibri" pitchFamily="34" charset="0"/>
            </a:endParaRPr>
          </a:p>
          <a:p>
            <a:pPr algn="ctr">
              <a:spcBef>
                <a:spcPts val="0"/>
              </a:spcBef>
            </a:pPr>
            <a:endParaRPr lang="en-IE" sz="1100" dirty="0">
              <a:solidFill>
                <a:prstClr val="black"/>
              </a:solidFill>
              <a:latin typeface="Calibri" pitchFamily="34" charset="0"/>
            </a:endParaRPr>
          </a:p>
        </p:txBody>
      </p:sp>
      <p:sp>
        <p:nvSpPr>
          <p:cNvPr id="37" name="AutoShape 49"/>
          <p:cNvSpPr>
            <a:spLocks noChangeArrowheads="1"/>
          </p:cNvSpPr>
          <p:nvPr/>
        </p:nvSpPr>
        <p:spPr bwMode="auto">
          <a:xfrm>
            <a:off x="2194334" y="4969380"/>
            <a:ext cx="1755775" cy="945519"/>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r>
              <a:rPr lang="en-US" sz="1100" dirty="0" smtClean="0">
                <a:solidFill>
                  <a:prstClr val="black"/>
                </a:solidFill>
                <a:latin typeface="Calibri" pitchFamily="34" charset="0"/>
              </a:rPr>
              <a:t>Skin Care Reviews</a:t>
            </a:r>
          </a:p>
          <a:p>
            <a:pPr algn="ctr"/>
            <a:r>
              <a:rPr lang="en-US" sz="1100" dirty="0" smtClean="0">
                <a:solidFill>
                  <a:prstClr val="black"/>
                </a:solidFill>
                <a:latin typeface="Calibri" pitchFamily="34" charset="0"/>
              </a:rPr>
              <a:t>Dry Remedies</a:t>
            </a:r>
          </a:p>
          <a:p>
            <a:pPr algn="ctr"/>
            <a:r>
              <a:rPr lang="en-US" sz="1100" dirty="0" smtClean="0">
                <a:solidFill>
                  <a:prstClr val="black"/>
                </a:solidFill>
                <a:latin typeface="Calibri" pitchFamily="34" charset="0"/>
              </a:rPr>
              <a:t>Olay Coupons</a:t>
            </a:r>
          </a:p>
          <a:p>
            <a:pPr algn="ctr"/>
            <a:r>
              <a:rPr lang="en-US" sz="1100" dirty="0" smtClean="0">
                <a:solidFill>
                  <a:prstClr val="black"/>
                </a:solidFill>
                <a:latin typeface="Calibri" pitchFamily="34" charset="0"/>
              </a:rPr>
              <a:t>Skin Care Tips </a:t>
            </a:r>
          </a:p>
          <a:p>
            <a:pPr algn="ctr"/>
            <a:r>
              <a:rPr lang="en-US" sz="1100" dirty="0" smtClean="0">
                <a:solidFill>
                  <a:prstClr val="black"/>
                </a:solidFill>
                <a:latin typeface="Calibri" pitchFamily="34" charset="0"/>
              </a:rPr>
              <a:t>Best Skin Care Products </a:t>
            </a:r>
          </a:p>
        </p:txBody>
      </p:sp>
      <p:sp>
        <p:nvSpPr>
          <p:cNvPr id="40" name="Rectangle 39"/>
          <p:cNvSpPr/>
          <p:nvPr/>
        </p:nvSpPr>
        <p:spPr>
          <a:xfrm>
            <a:off x="4093028" y="2688133"/>
            <a:ext cx="2133600" cy="893264"/>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Skin Care</a:t>
            </a:r>
          </a:p>
          <a:p>
            <a:pPr lvl="0">
              <a:defRPr/>
            </a:pPr>
            <a:r>
              <a:rPr lang="en-US" sz="1000" dirty="0" smtClean="0">
                <a:solidFill>
                  <a:prstClr val="black"/>
                </a:solidFill>
                <a:latin typeface="Calibri" pitchFamily="34" charset="0"/>
                <a:ea typeface="ＭＳ Ｐゴシック" pitchFamily="34" charset="-128"/>
                <a:cs typeface="Arial" pitchFamily="34" charset="0"/>
              </a:rPr>
              <a:t>Learn How to get Healthy Skin</a:t>
            </a:r>
          </a:p>
          <a:p>
            <a:pPr lvl="0">
              <a:defRPr/>
            </a:pPr>
            <a:r>
              <a:rPr lang="en-US" sz="1000" dirty="0" smtClean="0">
                <a:solidFill>
                  <a:prstClr val="black"/>
                </a:solidFill>
                <a:latin typeface="Calibri" pitchFamily="34" charset="0"/>
                <a:ea typeface="ＭＳ Ｐゴシック" pitchFamily="34" charset="-128"/>
                <a:cs typeface="Arial" pitchFamily="34" charset="0"/>
              </a:rPr>
              <a:t>From the Experts at Olay.com!</a:t>
            </a:r>
          </a:p>
          <a:p>
            <a:pPr lvl="0">
              <a:defRPr/>
            </a:pPr>
            <a:r>
              <a:rPr lang="en-US" sz="1000" dirty="0" smtClean="0">
                <a:solidFill>
                  <a:srgbClr val="9BBB59"/>
                </a:solidFill>
                <a:latin typeface="Calibri" pitchFamily="34" charset="0"/>
                <a:ea typeface="ＭＳ Ｐゴシック" pitchFamily="34" charset="-128"/>
                <a:cs typeface="Arial" pitchFamily="34" charset="0"/>
              </a:rPr>
              <a:t>Olay.com/</a:t>
            </a:r>
            <a:r>
              <a:rPr lang="en-US" sz="1000" dirty="0" err="1" smtClean="0">
                <a:solidFill>
                  <a:srgbClr val="9BBB59"/>
                </a:solidFill>
                <a:latin typeface="Calibri" pitchFamily="34" charset="0"/>
                <a:ea typeface="ＭＳ Ｐゴシック" pitchFamily="34" charset="-128"/>
                <a:cs typeface="Arial" pitchFamily="34" charset="0"/>
              </a:rPr>
              <a:t>SkinCare</a:t>
            </a:r>
            <a:endParaRPr lang="en-US" sz="1000" dirty="0" smtClean="0">
              <a:solidFill>
                <a:srgbClr val="9BBB59"/>
              </a:solidFill>
              <a:latin typeface="Calibri" pitchFamily="34" charset="0"/>
              <a:ea typeface="ＭＳ Ｐゴシック" pitchFamily="34" charset="-128"/>
              <a:cs typeface="Arial" pitchFamily="34" charset="0"/>
            </a:endParaRPr>
          </a:p>
        </p:txBody>
      </p:sp>
      <p:sp>
        <p:nvSpPr>
          <p:cNvPr id="41" name="Rectangle 40"/>
          <p:cNvSpPr/>
          <p:nvPr/>
        </p:nvSpPr>
        <p:spPr>
          <a:xfrm>
            <a:off x="4097384" y="4969380"/>
            <a:ext cx="2133600" cy="945519"/>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Personal Skin Care Tips</a:t>
            </a:r>
          </a:p>
          <a:p>
            <a:pPr lvl="0">
              <a:defRPr/>
            </a:pPr>
            <a:r>
              <a:rPr lang="en-US" sz="1000" dirty="0" smtClean="0">
                <a:solidFill>
                  <a:prstClr val="black"/>
                </a:solidFill>
                <a:ea typeface="ＭＳ Ｐゴシック" pitchFamily="34" charset="-128"/>
                <a:cs typeface="Arial" pitchFamily="34" charset="0"/>
              </a:rPr>
              <a:t>Get your Olay Skin Care Regimen today and receive exclusive offers at Olay.com!</a:t>
            </a:r>
          </a:p>
          <a:p>
            <a:pPr lvl="0">
              <a:defRPr/>
            </a:pPr>
            <a:r>
              <a:rPr lang="en-US" sz="1000" dirty="0" smtClean="0">
                <a:solidFill>
                  <a:srgbClr val="9BBB59"/>
                </a:solidFill>
                <a:latin typeface="Calibri" pitchFamily="34" charset="0"/>
                <a:ea typeface="ＭＳ Ｐゴシック" pitchFamily="34" charset="-128"/>
                <a:cs typeface="Arial" pitchFamily="34" charset="0"/>
              </a:rPr>
              <a:t>Olay.com/Advice</a:t>
            </a:r>
            <a:endParaRPr lang="en-US" dirty="0">
              <a:solidFill>
                <a:prstClr val="white"/>
              </a:solidFill>
            </a:endParaRPr>
          </a:p>
        </p:txBody>
      </p:sp>
      <p:pic>
        <p:nvPicPr>
          <p:cNvPr id="46" name="Picture 2"/>
          <p:cNvPicPr>
            <a:picLocks noChangeAspect="1" noChangeArrowheads="1"/>
          </p:cNvPicPr>
          <p:nvPr/>
        </p:nvPicPr>
        <p:blipFill>
          <a:blip r:embed="rId3" cstate="print"/>
          <a:srcRect/>
          <a:stretch>
            <a:fillRect/>
          </a:stretch>
        </p:blipFill>
        <p:spPr bwMode="auto">
          <a:xfrm>
            <a:off x="6324601" y="3845625"/>
            <a:ext cx="2568657" cy="1028447"/>
          </a:xfrm>
          <a:prstGeom prst="rect">
            <a:avLst/>
          </a:prstGeom>
          <a:noFill/>
          <a:ln w="9525">
            <a:noFill/>
            <a:miter lim="800000"/>
            <a:headEnd/>
            <a:tailEnd/>
          </a:ln>
        </p:spPr>
      </p:pic>
      <p:pic>
        <p:nvPicPr>
          <p:cNvPr id="47" name="Picture 2"/>
          <p:cNvPicPr>
            <a:picLocks noChangeAspect="1" noChangeArrowheads="1"/>
          </p:cNvPicPr>
          <p:nvPr/>
        </p:nvPicPr>
        <p:blipFill>
          <a:blip r:embed="rId4" cstate="print"/>
          <a:srcRect/>
          <a:stretch>
            <a:fillRect/>
          </a:stretch>
        </p:blipFill>
        <p:spPr bwMode="auto">
          <a:xfrm>
            <a:off x="6324601" y="2667000"/>
            <a:ext cx="2568657" cy="1143000"/>
          </a:xfrm>
          <a:prstGeom prst="rect">
            <a:avLst/>
          </a:prstGeom>
          <a:noFill/>
          <a:ln w="9525">
            <a:noFill/>
            <a:miter lim="800000"/>
            <a:headEnd/>
            <a:tailEnd/>
          </a:ln>
        </p:spPr>
      </p:pic>
      <p:pic>
        <p:nvPicPr>
          <p:cNvPr id="48" name="Picture 2"/>
          <p:cNvPicPr>
            <a:picLocks noChangeAspect="1" noChangeArrowheads="1"/>
          </p:cNvPicPr>
          <p:nvPr/>
        </p:nvPicPr>
        <p:blipFill>
          <a:blip r:embed="rId4" cstate="print"/>
          <a:srcRect/>
          <a:stretch>
            <a:fillRect/>
          </a:stretch>
        </p:blipFill>
        <p:spPr bwMode="auto">
          <a:xfrm>
            <a:off x="6324600" y="4953000"/>
            <a:ext cx="2568657" cy="1143000"/>
          </a:xfrm>
          <a:prstGeom prst="rect">
            <a:avLst/>
          </a:prstGeom>
          <a:noFill/>
          <a:ln w="9525">
            <a:noFill/>
            <a:miter lim="800000"/>
            <a:headEnd/>
            <a:tailEnd/>
          </a:ln>
        </p:spPr>
      </p:pic>
      <p:sp>
        <p:nvSpPr>
          <p:cNvPr id="2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43" name="Chevron 42"/>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7" descr="05_OLAB009_Strategy_083110.jpg"/>
          <p:cNvPicPr>
            <a:picLocks noChangeAspect="1"/>
          </p:cNvPicPr>
          <p:nvPr/>
        </p:nvPicPr>
        <p:blipFill>
          <a:blip r:embed="rId2" cstate="print"/>
          <a:srcRect/>
          <a:stretch>
            <a:fillRect/>
          </a:stretch>
        </p:blipFill>
        <p:spPr bwMode="auto">
          <a:xfrm>
            <a:off x="-5688" y="0"/>
            <a:ext cx="1372037" cy="917815"/>
          </a:xfrm>
          <a:prstGeom prst="rect">
            <a:avLst/>
          </a:prstGeom>
          <a:noFill/>
          <a:ln w="9525">
            <a:noFill/>
            <a:miter lim="800000"/>
            <a:headEnd/>
            <a:tailEnd/>
          </a:ln>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Skin Essentials Shopper: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Relevant Content Themes</a:t>
            </a:r>
            <a:endParaRPr lang="en-US" b="0" dirty="0">
              <a:solidFill>
                <a:prstClr val="black"/>
              </a:solidFill>
              <a:ea typeface="ＭＳ Ｐゴシック" charset="-128"/>
              <a:cs typeface="Calibri" pitchFamily="34" charset="0"/>
            </a:endParaRPr>
          </a:p>
        </p:txBody>
      </p:sp>
      <p:grpSp>
        <p:nvGrpSpPr>
          <p:cNvPr id="4" name="Group 36"/>
          <p:cNvGrpSpPr/>
          <p:nvPr/>
        </p:nvGrpSpPr>
        <p:grpSpPr>
          <a:xfrm>
            <a:off x="1295400" y="6383179"/>
            <a:ext cx="2619500" cy="469871"/>
            <a:chOff x="1295400" y="6383179"/>
            <a:chExt cx="2619500" cy="469871"/>
          </a:xfrm>
        </p:grpSpPr>
        <p:grpSp>
          <p:nvGrpSpPr>
            <p:cNvPr id="5" name="Group 66"/>
            <p:cNvGrpSpPr/>
            <p:nvPr/>
          </p:nvGrpSpPr>
          <p:grpSpPr>
            <a:xfrm>
              <a:off x="1295400" y="6383179"/>
              <a:ext cx="2619500" cy="246221"/>
              <a:chOff x="1295400" y="6383179"/>
              <a:chExt cx="2619500" cy="246221"/>
            </a:xfrm>
          </p:grpSpPr>
          <p:sp>
            <p:nvSpPr>
              <p:cNvPr id="42" name="Rounded Rectangle 41"/>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3" name="TextBox 42"/>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8" name="Group 67"/>
            <p:cNvGrpSpPr/>
            <p:nvPr/>
          </p:nvGrpSpPr>
          <p:grpSpPr>
            <a:xfrm>
              <a:off x="1295400" y="6606829"/>
              <a:ext cx="2619500" cy="246221"/>
              <a:chOff x="1295400" y="6383179"/>
              <a:chExt cx="2619500" cy="246221"/>
            </a:xfrm>
          </p:grpSpPr>
          <p:sp>
            <p:nvSpPr>
              <p:cNvPr id="40" name="Rounded Rectangle 39"/>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1" name="TextBox 40"/>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66" name="Rounded Rectangle 65"/>
          <p:cNvSpPr/>
          <p:nvPr/>
        </p:nvSpPr>
        <p:spPr>
          <a:xfrm>
            <a:off x="52450" y="938150"/>
            <a:ext cx="2843150" cy="5334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sz="1200" b="1" dirty="0">
                <a:solidFill>
                  <a:prstClr val="black"/>
                </a:solidFill>
              </a:rPr>
              <a:t>Relevant Boutiques</a:t>
            </a:r>
          </a:p>
          <a:p>
            <a:pPr algn="ctr">
              <a:defRPr/>
            </a:pPr>
            <a:r>
              <a:rPr lang="en-US" sz="1200" dirty="0" smtClean="0">
                <a:solidFill>
                  <a:prstClr val="black"/>
                </a:solidFill>
              </a:rPr>
              <a:t>Complete, Aqua Action, Cleansing</a:t>
            </a:r>
          </a:p>
          <a:p>
            <a:pPr algn="ctr">
              <a:defRPr/>
            </a:pPr>
            <a:endParaRPr lang="en-US" sz="1000" dirty="0">
              <a:solidFill>
                <a:prstClr val="black"/>
              </a:solidFill>
            </a:endParaRPr>
          </a:p>
          <a:p>
            <a:pPr algn="ctr">
              <a:defRPr/>
            </a:pPr>
            <a:endParaRPr lang="en-US" sz="1000" dirty="0">
              <a:solidFill>
                <a:prstClr val="black"/>
              </a:solidFill>
            </a:endParaRPr>
          </a:p>
        </p:txBody>
      </p:sp>
      <p:cxnSp>
        <p:nvCxnSpPr>
          <p:cNvPr id="44" name="Straight Connector 43"/>
          <p:cNvCxnSpPr/>
          <p:nvPr/>
        </p:nvCxnSpPr>
        <p:spPr>
          <a:xfrm rot="5400000">
            <a:off x="4762500" y="4229100"/>
            <a:ext cx="44958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44"/>
          <p:cNvSpPr>
            <a:spLocks noChangeArrowheads="1"/>
          </p:cNvSpPr>
          <p:nvPr/>
        </p:nvSpPr>
        <p:spPr bwMode="auto">
          <a:xfrm>
            <a:off x="1524000" y="1295400"/>
            <a:ext cx="4111625" cy="5180013"/>
          </a:xfrm>
          <a:prstGeom prst="rect">
            <a:avLst/>
          </a:prstGeom>
          <a:noFill/>
          <a:ln w="25400" algn="ctr">
            <a:noFill/>
            <a:miter lim="800000"/>
            <a:headEnd/>
            <a:tailEnd/>
          </a:ln>
        </p:spPr>
        <p:txBody>
          <a:bodyPr anchor="ctr"/>
          <a:lstStyle/>
          <a:p>
            <a:pPr algn="ctr">
              <a:defRPr/>
            </a:pPr>
            <a:endParaRPr lang="en-US" dirty="0">
              <a:solidFill>
                <a:prstClr val="white"/>
              </a:solidFill>
              <a:latin typeface="Calibri" pitchFamily="34" charset="0"/>
            </a:endParaRPr>
          </a:p>
        </p:txBody>
      </p:sp>
      <p:sp>
        <p:nvSpPr>
          <p:cNvPr id="46" name="Rectangle 8"/>
          <p:cNvSpPr>
            <a:spLocks noChangeArrowheads="1"/>
          </p:cNvSpPr>
          <p:nvPr/>
        </p:nvSpPr>
        <p:spPr bwMode="auto">
          <a:xfrm>
            <a:off x="363582" y="1922327"/>
            <a:ext cx="1119187" cy="2497273"/>
          </a:xfrm>
          <a:prstGeom prst="rect">
            <a:avLst/>
          </a:prstGeom>
          <a:gradFill>
            <a:lin ang="5400000" scaled="0"/>
          </a:gradFill>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Category</a:t>
            </a:r>
          </a:p>
          <a:p>
            <a:pPr algn="ctr"/>
            <a:r>
              <a:rPr lang="en-US" sz="1400" b="1" dirty="0">
                <a:solidFill>
                  <a:srgbClr val="FFFFFF"/>
                </a:solidFill>
              </a:rPr>
              <a:t>Interest</a:t>
            </a: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p:txBody>
      </p:sp>
      <p:sp>
        <p:nvSpPr>
          <p:cNvPr id="47" name="Rectangle 9"/>
          <p:cNvSpPr>
            <a:spLocks noChangeArrowheads="1"/>
          </p:cNvSpPr>
          <p:nvPr/>
        </p:nvSpPr>
        <p:spPr bwMode="auto">
          <a:xfrm>
            <a:off x="363582" y="4463052"/>
            <a:ext cx="1119187" cy="1029245"/>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Brand</a:t>
            </a:r>
          </a:p>
          <a:p>
            <a:pPr algn="ctr"/>
            <a:r>
              <a:rPr lang="en-US" sz="1400" b="1" dirty="0">
                <a:solidFill>
                  <a:srgbClr val="FFFFFF"/>
                </a:solidFill>
              </a:rPr>
              <a:t>Awareness</a:t>
            </a:r>
          </a:p>
        </p:txBody>
      </p:sp>
      <p:sp>
        <p:nvSpPr>
          <p:cNvPr id="48" name="Rectangle 10"/>
          <p:cNvSpPr>
            <a:spLocks noChangeArrowheads="1"/>
          </p:cNvSpPr>
          <p:nvPr/>
        </p:nvSpPr>
        <p:spPr bwMode="auto">
          <a:xfrm>
            <a:off x="363582" y="5551624"/>
            <a:ext cx="1119187" cy="620576"/>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Trial</a:t>
            </a:r>
          </a:p>
        </p:txBody>
      </p:sp>
      <p:sp>
        <p:nvSpPr>
          <p:cNvPr id="49" name="AutoShape 63"/>
          <p:cNvSpPr>
            <a:spLocks noChangeArrowheads="1"/>
          </p:cNvSpPr>
          <p:nvPr/>
        </p:nvSpPr>
        <p:spPr bwMode="auto">
          <a:xfrm>
            <a:off x="-759" y="1919877"/>
            <a:ext cx="381058" cy="4099923"/>
          </a:xfrm>
          <a:prstGeom prst="downArrow">
            <a:avLst>
              <a:gd name="adj1" fmla="val 50000"/>
              <a:gd name="adj2" fmla="val 57075"/>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50" name="AutoShape 5"/>
          <p:cNvSpPr>
            <a:spLocks noChangeArrowheads="1"/>
          </p:cNvSpPr>
          <p:nvPr/>
        </p:nvSpPr>
        <p:spPr bwMode="auto">
          <a:xfrm>
            <a:off x="1656094" y="2862852"/>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Basics &amp; Routines</a:t>
            </a:r>
          </a:p>
        </p:txBody>
      </p:sp>
      <p:sp>
        <p:nvSpPr>
          <p:cNvPr id="51" name="AutoShape 5"/>
          <p:cNvSpPr>
            <a:spLocks noChangeArrowheads="1"/>
          </p:cNvSpPr>
          <p:nvPr/>
        </p:nvSpPr>
        <p:spPr bwMode="auto">
          <a:xfrm>
            <a:off x="3429000" y="2862852"/>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Common Skin Issues</a:t>
            </a:r>
          </a:p>
        </p:txBody>
      </p:sp>
      <p:sp>
        <p:nvSpPr>
          <p:cNvPr id="52" name="AutoShape 5"/>
          <p:cNvSpPr>
            <a:spLocks noChangeArrowheads="1"/>
          </p:cNvSpPr>
          <p:nvPr/>
        </p:nvSpPr>
        <p:spPr bwMode="auto">
          <a:xfrm>
            <a:off x="1656094" y="2135777"/>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Fashion, Hair &amp; Makeup</a:t>
            </a:r>
          </a:p>
        </p:txBody>
      </p:sp>
      <p:sp>
        <p:nvSpPr>
          <p:cNvPr id="53" name="AutoShape 5"/>
          <p:cNvSpPr>
            <a:spLocks noChangeArrowheads="1"/>
          </p:cNvSpPr>
          <p:nvPr/>
        </p:nvSpPr>
        <p:spPr bwMode="auto">
          <a:xfrm>
            <a:off x="1609725" y="1885317"/>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Lifestyle, Health &amp; Beauty</a:t>
            </a:r>
            <a:endParaRPr lang="en-GB" sz="1400" b="1" dirty="0">
              <a:solidFill>
                <a:prstClr val="black"/>
              </a:solidFill>
              <a:latin typeface="Calibri" pitchFamily="34" charset="0"/>
            </a:endParaRPr>
          </a:p>
        </p:txBody>
      </p:sp>
      <p:sp>
        <p:nvSpPr>
          <p:cNvPr id="54" name="AutoShape 5"/>
          <p:cNvSpPr>
            <a:spLocks noChangeArrowheads="1"/>
          </p:cNvSpPr>
          <p:nvPr/>
        </p:nvSpPr>
        <p:spPr bwMode="auto">
          <a:xfrm>
            <a:off x="1609725" y="2591032"/>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Skin Care</a:t>
            </a:r>
            <a:endParaRPr lang="en-GB" sz="1400" b="1" dirty="0">
              <a:solidFill>
                <a:prstClr val="black"/>
              </a:solidFill>
              <a:latin typeface="Calibri" pitchFamily="34" charset="0"/>
            </a:endParaRPr>
          </a:p>
        </p:txBody>
      </p:sp>
      <p:sp>
        <p:nvSpPr>
          <p:cNvPr id="55" name="AutoShape 5"/>
          <p:cNvSpPr>
            <a:spLocks noChangeArrowheads="1"/>
          </p:cNvSpPr>
          <p:nvPr/>
        </p:nvSpPr>
        <p:spPr bwMode="auto">
          <a:xfrm>
            <a:off x="1656094" y="4691652"/>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Consultation </a:t>
            </a:r>
          </a:p>
        </p:txBody>
      </p:sp>
      <p:sp>
        <p:nvSpPr>
          <p:cNvPr id="56" name="AutoShape 5"/>
          <p:cNvSpPr>
            <a:spLocks noChangeArrowheads="1"/>
          </p:cNvSpPr>
          <p:nvPr/>
        </p:nvSpPr>
        <p:spPr bwMode="auto">
          <a:xfrm>
            <a:off x="1609725" y="4463052"/>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Products</a:t>
            </a:r>
            <a:endParaRPr lang="en-GB" sz="1400" b="1" dirty="0">
              <a:solidFill>
                <a:prstClr val="black"/>
              </a:solidFill>
              <a:latin typeface="Calibri" pitchFamily="34" charset="0"/>
            </a:endParaRPr>
          </a:p>
        </p:txBody>
      </p:sp>
      <p:sp>
        <p:nvSpPr>
          <p:cNvPr id="57" name="AutoShape 5"/>
          <p:cNvSpPr>
            <a:spLocks noChangeArrowheads="1"/>
          </p:cNvSpPr>
          <p:nvPr/>
        </p:nvSpPr>
        <p:spPr bwMode="auto">
          <a:xfrm>
            <a:off x="5181600" y="4691652"/>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Rewards and Incentives</a:t>
            </a:r>
          </a:p>
        </p:txBody>
      </p:sp>
      <p:sp>
        <p:nvSpPr>
          <p:cNvPr id="58" name="AutoShape 5"/>
          <p:cNvSpPr>
            <a:spLocks noChangeArrowheads="1"/>
          </p:cNvSpPr>
          <p:nvPr/>
        </p:nvSpPr>
        <p:spPr bwMode="auto">
          <a:xfrm>
            <a:off x="1609725" y="5486632"/>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59" name="AutoShape 5"/>
          <p:cNvSpPr>
            <a:spLocks noChangeArrowheads="1"/>
          </p:cNvSpPr>
          <p:nvPr/>
        </p:nvSpPr>
        <p:spPr bwMode="auto">
          <a:xfrm>
            <a:off x="1609725" y="3701052"/>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Products</a:t>
            </a:r>
            <a:endParaRPr lang="en-GB" sz="1400" b="1" dirty="0">
              <a:solidFill>
                <a:prstClr val="black"/>
              </a:solidFill>
              <a:latin typeface="Calibri" pitchFamily="34" charset="0"/>
            </a:endParaRPr>
          </a:p>
        </p:txBody>
      </p:sp>
      <p:sp>
        <p:nvSpPr>
          <p:cNvPr id="60" name="TextBox 59"/>
          <p:cNvSpPr txBox="1"/>
          <p:nvPr/>
        </p:nvSpPr>
        <p:spPr>
          <a:xfrm>
            <a:off x="1600200" y="1566446"/>
            <a:ext cx="1905000" cy="338554"/>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61" name="TextBox 60"/>
          <p:cNvSpPr txBox="1"/>
          <p:nvPr/>
        </p:nvSpPr>
        <p:spPr>
          <a:xfrm>
            <a:off x="7010400" y="1566446"/>
            <a:ext cx="1905000" cy="338554"/>
          </a:xfrm>
          <a:prstGeom prst="rect">
            <a:avLst/>
          </a:prstGeom>
          <a:noFill/>
        </p:spPr>
        <p:txBody>
          <a:bodyPr wrap="square" rtlCol="0">
            <a:spAutoFit/>
          </a:bodyPr>
          <a:lstStyle/>
          <a:p>
            <a:r>
              <a:rPr lang="en-US" sz="1600" b="1" dirty="0">
                <a:solidFill>
                  <a:prstClr val="black"/>
                </a:solidFill>
                <a:latin typeface="Calibri" pitchFamily="34" charset="0"/>
              </a:rPr>
              <a:t>Sample Initiative</a:t>
            </a:r>
          </a:p>
        </p:txBody>
      </p:sp>
      <p:sp>
        <p:nvSpPr>
          <p:cNvPr id="62" name="AutoShape 5"/>
          <p:cNvSpPr>
            <a:spLocks noChangeArrowheads="1"/>
          </p:cNvSpPr>
          <p:nvPr/>
        </p:nvSpPr>
        <p:spPr bwMode="auto">
          <a:xfrm>
            <a:off x="7086600" y="5755277"/>
            <a:ext cx="1676400" cy="3079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Rewards and Incentives</a:t>
            </a:r>
          </a:p>
        </p:txBody>
      </p:sp>
      <p:sp>
        <p:nvSpPr>
          <p:cNvPr id="63" name="AutoShape 5"/>
          <p:cNvSpPr>
            <a:spLocks noChangeArrowheads="1"/>
          </p:cNvSpPr>
          <p:nvPr/>
        </p:nvSpPr>
        <p:spPr bwMode="auto">
          <a:xfrm>
            <a:off x="3429000" y="4691652"/>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Ambassadors</a:t>
            </a:r>
          </a:p>
        </p:txBody>
      </p:sp>
      <p:sp>
        <p:nvSpPr>
          <p:cNvPr id="64" name="AutoShape 5"/>
          <p:cNvSpPr>
            <a:spLocks noChangeArrowheads="1"/>
          </p:cNvSpPr>
          <p:nvPr/>
        </p:nvSpPr>
        <p:spPr bwMode="auto">
          <a:xfrm>
            <a:off x="1656094" y="5123905"/>
            <a:ext cx="1676400" cy="3079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Ratings, Reviews &amp; Testimonials</a:t>
            </a:r>
          </a:p>
        </p:txBody>
      </p:sp>
      <p:sp>
        <p:nvSpPr>
          <p:cNvPr id="3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65" name="Chevron 64"/>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descr="05_OLAB009_Strategy_083110.jpg"/>
          <p:cNvPicPr>
            <a:picLocks noChangeAspect="1"/>
          </p:cNvPicPr>
          <p:nvPr/>
        </p:nvPicPr>
        <p:blipFill>
          <a:blip r:embed="rId2" cstate="print"/>
          <a:srcRect/>
          <a:stretch>
            <a:fillRect/>
          </a:stretch>
        </p:blipFill>
        <p:spPr bwMode="auto">
          <a:xfrm>
            <a:off x="-5688" y="0"/>
            <a:ext cx="1372037" cy="917815"/>
          </a:xfrm>
          <a:prstGeom prst="rect">
            <a:avLst/>
          </a:prstGeom>
          <a:noFill/>
          <a:ln w="9525">
            <a:noFill/>
            <a:miter lim="800000"/>
            <a:headEnd/>
            <a:tailEnd/>
          </a:ln>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Skin Essentials Shopper: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Messaging Strategy</a:t>
            </a:r>
            <a:endParaRPr lang="en-US" b="0" dirty="0">
              <a:solidFill>
                <a:prstClr val="black"/>
              </a:solidFill>
              <a:ea typeface="ＭＳ Ｐゴシック" charset="-128"/>
              <a:cs typeface="Calibri" pitchFamily="34" charset="0"/>
            </a:endParaRPr>
          </a:p>
        </p:txBody>
      </p:sp>
      <p:sp>
        <p:nvSpPr>
          <p:cNvPr id="85" name="AutoShape 47"/>
          <p:cNvSpPr>
            <a:spLocks noChangeArrowheads="1"/>
          </p:cNvSpPr>
          <p:nvPr/>
        </p:nvSpPr>
        <p:spPr bwMode="auto">
          <a:xfrm>
            <a:off x="2286000" y="990599"/>
            <a:ext cx="6172200" cy="990601"/>
          </a:xfrm>
          <a:prstGeom prst="roundRect">
            <a:avLst>
              <a:gd name="adj" fmla="val 16667"/>
            </a:avLst>
          </a:prstGeom>
          <a:noFill/>
          <a:ln w="19050" algn="ctr">
            <a:solidFill>
              <a:schemeClr val="bg1">
                <a:lumMod val="75000"/>
              </a:schemeClr>
            </a:solidFill>
            <a:round/>
            <a:headEnd/>
            <a:tailEnd/>
          </a:ln>
        </p:spPr>
        <p:txBody>
          <a:bodyPr lIns="360000" anchor="t"/>
          <a:lstStyle/>
          <a:p>
            <a:pPr>
              <a:spcBef>
                <a:spcPts val="200"/>
              </a:spcBef>
              <a:spcAft>
                <a:spcPts val="200"/>
              </a:spcAft>
            </a:pPr>
            <a:r>
              <a:rPr lang="en-US" b="1" dirty="0" smtClean="0">
                <a:solidFill>
                  <a:prstClr val="black"/>
                </a:solidFill>
                <a:latin typeface="Calibri" pitchFamily="34" charset="0"/>
                <a:cs typeface="Arial" pitchFamily="34" charset="0"/>
              </a:rPr>
              <a:t>Path to purchase barrier: Olay is perceived as not relevant to her</a:t>
            </a:r>
          </a:p>
          <a:p>
            <a:pPr>
              <a:spcBef>
                <a:spcPts val="200"/>
              </a:spcBef>
              <a:spcAft>
                <a:spcPts val="200"/>
              </a:spcAft>
            </a:pPr>
            <a:r>
              <a:rPr lang="en-US" sz="1200" dirty="0" smtClean="0">
                <a:solidFill>
                  <a:prstClr val="black"/>
                </a:solidFill>
                <a:latin typeface="Calibri" pitchFamily="34" charset="0"/>
                <a:cs typeface="Arial" pitchFamily="34" charset="0"/>
              </a:rPr>
              <a:t>Align Olay with her interests in celebrity, fashion, hair and makeup. Offer her rich and interactive content and opportunities to engage in the social space wherever possible.</a:t>
            </a:r>
            <a:endParaRPr lang="en-US" sz="1200" dirty="0">
              <a:solidFill>
                <a:prstClr val="black"/>
              </a:solidFill>
              <a:latin typeface="Calibri" pitchFamily="34" charset="0"/>
              <a:cs typeface="Arial" pitchFamily="34" charset="0"/>
            </a:endParaRPr>
          </a:p>
        </p:txBody>
      </p:sp>
      <p:sp>
        <p:nvSpPr>
          <p:cNvPr id="86" name="AutoShape 60"/>
          <p:cNvSpPr>
            <a:spLocks noChangeArrowheads="1"/>
          </p:cNvSpPr>
          <p:nvPr/>
        </p:nvSpPr>
        <p:spPr bwMode="auto">
          <a:xfrm>
            <a:off x="533400" y="990600"/>
            <a:ext cx="1676400" cy="990601"/>
          </a:xfrm>
          <a:prstGeom prst="roundRect">
            <a:avLst>
              <a:gd name="adj" fmla="val 16667"/>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600" b="1" dirty="0">
                <a:solidFill>
                  <a:prstClr val="black"/>
                </a:solidFill>
                <a:latin typeface="Calibri" pitchFamily="34" charset="0"/>
              </a:rPr>
              <a:t>Messaging Strategy</a:t>
            </a:r>
            <a:endParaRPr lang="en-GB" sz="1600" b="1" dirty="0">
              <a:solidFill>
                <a:prstClr val="black"/>
              </a:solidFill>
              <a:latin typeface="Calibri" pitchFamily="34" charset="0"/>
            </a:endParaRPr>
          </a:p>
        </p:txBody>
      </p:sp>
      <p:sp>
        <p:nvSpPr>
          <p:cNvPr id="38" name="AutoShape 48"/>
          <p:cNvSpPr>
            <a:spLocks noChangeArrowheads="1"/>
          </p:cNvSpPr>
          <p:nvPr/>
        </p:nvSpPr>
        <p:spPr bwMode="auto">
          <a:xfrm>
            <a:off x="304800" y="3847807"/>
            <a:ext cx="1744434" cy="781592"/>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prstClr val="black"/>
                </a:solidFill>
                <a:latin typeface="Calibri" pitchFamily="34" charset="0"/>
              </a:rPr>
              <a:t>Basics &amp; Routines</a:t>
            </a:r>
          </a:p>
          <a:p>
            <a:pPr algn="ctr">
              <a:defRPr/>
            </a:pPr>
            <a:r>
              <a:rPr lang="en-US" sz="1100" b="1" dirty="0">
                <a:solidFill>
                  <a:prstClr val="black"/>
                </a:solidFill>
                <a:latin typeface="Calibri" pitchFamily="34" charset="0"/>
              </a:rPr>
              <a:t>Common Skin Issues</a:t>
            </a:r>
          </a:p>
        </p:txBody>
      </p:sp>
      <p:sp>
        <p:nvSpPr>
          <p:cNvPr id="39" name="TextBox 38"/>
          <p:cNvSpPr txBox="1"/>
          <p:nvPr/>
        </p:nvSpPr>
        <p:spPr>
          <a:xfrm>
            <a:off x="2013003" y="2133600"/>
            <a:ext cx="2125967" cy="307777"/>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Keyword Phrases</a:t>
            </a:r>
            <a:endParaRPr lang="en-US" b="1" dirty="0">
              <a:solidFill>
                <a:prstClr val="black"/>
              </a:solidFill>
              <a:latin typeface="Calibri" pitchFamily="34" charset="0"/>
              <a:cs typeface="Arial" charset="0"/>
            </a:endParaRPr>
          </a:p>
        </p:txBody>
      </p:sp>
      <p:sp>
        <p:nvSpPr>
          <p:cNvPr id="42" name="TextBox 41"/>
          <p:cNvSpPr txBox="1"/>
          <p:nvPr/>
        </p:nvSpPr>
        <p:spPr>
          <a:xfrm>
            <a:off x="4226333" y="2133600"/>
            <a:ext cx="1763688"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Search </a:t>
            </a:r>
            <a:r>
              <a:rPr lang="en-US" b="1" dirty="0">
                <a:solidFill>
                  <a:prstClr val="black"/>
                </a:solidFill>
                <a:latin typeface="Calibri" pitchFamily="34" charset="0"/>
                <a:cs typeface="Arial" charset="0"/>
              </a:rPr>
              <a:t>Copy</a:t>
            </a:r>
          </a:p>
          <a:p>
            <a:pPr algn="ctr">
              <a:defRPr/>
            </a:pPr>
            <a:r>
              <a:rPr lang="en-US" sz="1200" i="1" dirty="0">
                <a:solidFill>
                  <a:prstClr val="black"/>
                </a:solidFill>
                <a:latin typeface="Calibri" pitchFamily="34" charset="0"/>
                <a:cs typeface="Arial" charset="0"/>
              </a:rPr>
              <a:t>(title + text)</a:t>
            </a:r>
          </a:p>
        </p:txBody>
      </p:sp>
      <p:sp>
        <p:nvSpPr>
          <p:cNvPr id="43" name="TextBox 42"/>
          <p:cNvSpPr txBox="1"/>
          <p:nvPr/>
        </p:nvSpPr>
        <p:spPr>
          <a:xfrm>
            <a:off x="6779191" y="2133600"/>
            <a:ext cx="1449115"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Content</a:t>
            </a:r>
            <a:endParaRPr lang="en-US" b="1" dirty="0">
              <a:solidFill>
                <a:prstClr val="black"/>
              </a:solidFill>
              <a:latin typeface="Calibri" pitchFamily="34" charset="0"/>
              <a:cs typeface="Arial" charset="0"/>
            </a:endParaRPr>
          </a:p>
          <a:p>
            <a:pPr algn="ctr">
              <a:defRPr/>
            </a:pPr>
            <a:r>
              <a:rPr lang="en-US" sz="1200" i="1" dirty="0">
                <a:solidFill>
                  <a:prstClr val="black"/>
                </a:solidFill>
                <a:latin typeface="Calibri" pitchFamily="34" charset="0"/>
                <a:cs typeface="Arial" charset="0"/>
              </a:rPr>
              <a:t>(landing page)</a:t>
            </a:r>
          </a:p>
        </p:txBody>
      </p:sp>
      <p:sp>
        <p:nvSpPr>
          <p:cNvPr id="44" name="TextBox 43"/>
          <p:cNvSpPr txBox="1"/>
          <p:nvPr/>
        </p:nvSpPr>
        <p:spPr>
          <a:xfrm>
            <a:off x="828765" y="2133600"/>
            <a:ext cx="642035" cy="307776"/>
          </a:xfrm>
          <a:prstGeom prst="rect">
            <a:avLst/>
          </a:prstGeom>
          <a:noFill/>
        </p:spPr>
        <p:txBody>
          <a:bodyPr wrap="none">
            <a:spAutoFit/>
          </a:bodyPr>
          <a:lstStyle/>
          <a:p>
            <a:pPr>
              <a:defRPr/>
            </a:pPr>
            <a:r>
              <a:rPr lang="en-US" b="1" dirty="0">
                <a:solidFill>
                  <a:prstClr val="black"/>
                </a:solidFill>
                <a:latin typeface="Calibri" pitchFamily="34" charset="0"/>
                <a:cs typeface="Arial" charset="0"/>
              </a:rPr>
              <a:t>Topics</a:t>
            </a:r>
          </a:p>
        </p:txBody>
      </p:sp>
      <p:sp>
        <p:nvSpPr>
          <p:cNvPr id="45" name="AutoShape 49"/>
          <p:cNvSpPr>
            <a:spLocks noChangeArrowheads="1"/>
          </p:cNvSpPr>
          <p:nvPr/>
        </p:nvSpPr>
        <p:spPr bwMode="auto">
          <a:xfrm>
            <a:off x="2192158" y="3847807"/>
            <a:ext cx="1755775" cy="781592"/>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r>
              <a:rPr lang="en-US" sz="1100" dirty="0" smtClean="0">
                <a:solidFill>
                  <a:prstClr val="black"/>
                </a:solidFill>
                <a:latin typeface="+mj-lt"/>
              </a:rPr>
              <a:t>Face Wash</a:t>
            </a:r>
          </a:p>
          <a:p>
            <a:pPr algn="ctr"/>
            <a:r>
              <a:rPr lang="en-US" sz="1100" dirty="0" smtClean="0">
                <a:solidFill>
                  <a:prstClr val="black"/>
                </a:solidFill>
                <a:latin typeface="+mj-lt"/>
              </a:rPr>
              <a:t>Clear Skin</a:t>
            </a:r>
          </a:p>
          <a:p>
            <a:pPr algn="ctr"/>
            <a:r>
              <a:rPr lang="en-US" sz="1100" dirty="0" smtClean="0">
                <a:solidFill>
                  <a:prstClr val="black"/>
                </a:solidFill>
                <a:latin typeface="+mj-lt"/>
              </a:rPr>
              <a:t>Younger Looking Skin</a:t>
            </a:r>
            <a:endParaRPr lang="en-IE" sz="1100" dirty="0">
              <a:solidFill>
                <a:prstClr val="black"/>
              </a:solidFill>
              <a:latin typeface="+mj-lt"/>
            </a:endParaRPr>
          </a:p>
        </p:txBody>
      </p:sp>
      <p:sp>
        <p:nvSpPr>
          <p:cNvPr id="49" name="Rectangle 48"/>
          <p:cNvSpPr/>
          <p:nvPr/>
        </p:nvSpPr>
        <p:spPr>
          <a:xfrm>
            <a:off x="4095206" y="3847807"/>
            <a:ext cx="2133600" cy="781592"/>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Face Wash</a:t>
            </a:r>
          </a:p>
          <a:p>
            <a:pPr lvl="0">
              <a:defRPr/>
            </a:pPr>
            <a:r>
              <a:rPr lang="en-US" sz="1000" dirty="0" smtClean="0">
                <a:solidFill>
                  <a:prstClr val="black"/>
                </a:solidFill>
                <a:latin typeface="Calibri" pitchFamily="34" charset="0"/>
                <a:ea typeface="ＭＳ Ｐゴシック" pitchFamily="34" charset="-128"/>
                <a:cs typeface="Arial" pitchFamily="34" charset="0"/>
              </a:rPr>
              <a:t>Skin Remedies Fit for a</a:t>
            </a:r>
          </a:p>
          <a:p>
            <a:pPr lvl="0">
              <a:defRPr/>
            </a:pPr>
            <a:r>
              <a:rPr lang="en-US" sz="1000" dirty="0" smtClean="0">
                <a:solidFill>
                  <a:prstClr val="black"/>
                </a:solidFill>
                <a:latin typeface="Calibri" pitchFamily="34" charset="0"/>
                <a:ea typeface="ＭＳ Ｐゴシック" pitchFamily="34" charset="-128"/>
                <a:cs typeface="Arial" pitchFamily="34" charset="0"/>
              </a:rPr>
              <a:t>Queen. Get Yours Today at Olay.com!</a:t>
            </a:r>
          </a:p>
          <a:p>
            <a:pPr lvl="0">
              <a:defRPr/>
            </a:pPr>
            <a:r>
              <a:rPr lang="en-US" sz="1000" dirty="0" smtClean="0">
                <a:solidFill>
                  <a:srgbClr val="9BBB59"/>
                </a:solidFill>
                <a:latin typeface="Calibri" pitchFamily="34" charset="0"/>
                <a:ea typeface="ＭＳ Ｐゴシック" pitchFamily="34" charset="-128"/>
                <a:cs typeface="Arial" pitchFamily="34" charset="0"/>
              </a:rPr>
              <a:t>Olay.com/</a:t>
            </a:r>
            <a:r>
              <a:rPr lang="en-US" sz="1000" dirty="0" err="1" smtClean="0">
                <a:solidFill>
                  <a:srgbClr val="9BBB59"/>
                </a:solidFill>
                <a:latin typeface="Calibri" pitchFamily="34" charset="0"/>
                <a:ea typeface="ＭＳ Ｐゴシック" pitchFamily="34" charset="-128"/>
                <a:cs typeface="Arial" pitchFamily="34" charset="0"/>
              </a:rPr>
              <a:t>FaceWash</a:t>
            </a:r>
            <a:endParaRPr lang="en-US" sz="1000" dirty="0" smtClean="0">
              <a:solidFill>
                <a:srgbClr val="9BBB59"/>
              </a:solidFill>
              <a:latin typeface="Calibri" pitchFamily="34" charset="0"/>
              <a:ea typeface="ＭＳ Ｐゴシック" pitchFamily="34" charset="-128"/>
              <a:cs typeface="Arial" pitchFamily="34" charset="0"/>
            </a:endParaRPr>
          </a:p>
        </p:txBody>
      </p:sp>
      <p:sp>
        <p:nvSpPr>
          <p:cNvPr id="50" name="AutoShape 48"/>
          <p:cNvSpPr>
            <a:spLocks noChangeArrowheads="1"/>
          </p:cNvSpPr>
          <p:nvPr/>
        </p:nvSpPr>
        <p:spPr bwMode="auto">
          <a:xfrm>
            <a:off x="304800" y="2688134"/>
            <a:ext cx="1744434" cy="893267"/>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Fashion, Hair &amp; </a:t>
            </a:r>
            <a:r>
              <a:rPr lang="en-US" sz="1100" b="1" dirty="0" smtClean="0">
                <a:solidFill>
                  <a:srgbClr val="000000"/>
                </a:solidFill>
                <a:latin typeface="Calibri" pitchFamily="34" charset="0"/>
              </a:rPr>
              <a:t>Makeup</a:t>
            </a:r>
            <a:endParaRPr lang="en-US" sz="1100" b="1" dirty="0">
              <a:solidFill>
                <a:srgbClr val="000000"/>
              </a:solidFill>
              <a:latin typeface="Calibri" pitchFamily="34" charset="0"/>
            </a:endParaRPr>
          </a:p>
        </p:txBody>
      </p:sp>
      <p:sp>
        <p:nvSpPr>
          <p:cNvPr id="51" name="AutoShape 48"/>
          <p:cNvSpPr>
            <a:spLocks noChangeArrowheads="1"/>
          </p:cNvSpPr>
          <p:nvPr/>
        </p:nvSpPr>
        <p:spPr bwMode="auto">
          <a:xfrm>
            <a:off x="304800" y="4981254"/>
            <a:ext cx="1744434" cy="999946"/>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prstClr val="black"/>
                </a:solidFill>
                <a:latin typeface="Calibri" pitchFamily="34" charset="0"/>
              </a:rPr>
              <a:t>Skin Consultation </a:t>
            </a:r>
            <a:endParaRPr lang="en-US" sz="1100" b="1" dirty="0" smtClean="0">
              <a:solidFill>
                <a:prstClr val="black"/>
              </a:solidFill>
              <a:latin typeface="Calibri" pitchFamily="34" charset="0"/>
            </a:endParaRPr>
          </a:p>
          <a:p>
            <a:pPr algn="ctr">
              <a:defRPr/>
            </a:pPr>
            <a:r>
              <a:rPr lang="en-US" sz="1100" b="1" dirty="0" smtClean="0">
                <a:solidFill>
                  <a:prstClr val="black"/>
                </a:solidFill>
                <a:latin typeface="Calibri" pitchFamily="34" charset="0"/>
              </a:rPr>
              <a:t>Ambassadors</a:t>
            </a:r>
            <a:endParaRPr lang="en-US" sz="1100" b="1" dirty="0">
              <a:solidFill>
                <a:prstClr val="black"/>
              </a:solidFill>
              <a:latin typeface="Calibri" pitchFamily="34" charset="0"/>
            </a:endParaRPr>
          </a:p>
          <a:p>
            <a:pPr algn="ctr">
              <a:defRPr/>
            </a:pPr>
            <a:r>
              <a:rPr lang="en-US" sz="1100" b="1" dirty="0">
                <a:solidFill>
                  <a:prstClr val="black"/>
                </a:solidFill>
                <a:latin typeface="Calibri" pitchFamily="34" charset="0"/>
                <a:cs typeface="Arial" pitchFamily="34" charset="0"/>
              </a:rPr>
              <a:t>Ratings, Reviews &amp; </a:t>
            </a:r>
            <a:r>
              <a:rPr lang="en-US" sz="1100" b="1" dirty="0" smtClean="0">
                <a:solidFill>
                  <a:prstClr val="black"/>
                </a:solidFill>
                <a:latin typeface="Calibri" pitchFamily="34" charset="0"/>
                <a:cs typeface="Arial" pitchFamily="34" charset="0"/>
              </a:rPr>
              <a:t>Testimonials</a:t>
            </a:r>
            <a:endParaRPr lang="en-US" sz="1100" b="1" dirty="0">
              <a:solidFill>
                <a:prstClr val="black"/>
              </a:solidFill>
              <a:latin typeface="Calibri" pitchFamily="34" charset="0"/>
            </a:endParaRPr>
          </a:p>
          <a:p>
            <a:pPr algn="ctr">
              <a:defRPr/>
            </a:pPr>
            <a:r>
              <a:rPr lang="en-US" sz="1100" b="1" dirty="0">
                <a:solidFill>
                  <a:prstClr val="black"/>
                </a:solidFill>
                <a:latin typeface="Calibri" pitchFamily="34" charset="0"/>
              </a:rPr>
              <a:t>Rewards and Incentives</a:t>
            </a:r>
          </a:p>
        </p:txBody>
      </p:sp>
      <p:sp>
        <p:nvSpPr>
          <p:cNvPr id="52" name="AutoShape 49"/>
          <p:cNvSpPr>
            <a:spLocks noChangeArrowheads="1"/>
          </p:cNvSpPr>
          <p:nvPr/>
        </p:nvSpPr>
        <p:spPr bwMode="auto">
          <a:xfrm>
            <a:off x="2192158" y="2688134"/>
            <a:ext cx="1755775" cy="893267"/>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500"/>
              </a:spcBef>
            </a:pPr>
            <a:endParaRPr lang="en-IE" sz="1100" b="1" dirty="0">
              <a:solidFill>
                <a:prstClr val="black"/>
              </a:solidFill>
              <a:latin typeface="Calibri" pitchFamily="34" charset="0"/>
            </a:endParaRPr>
          </a:p>
          <a:p>
            <a:pPr algn="ctr">
              <a:spcBef>
                <a:spcPts val="0"/>
              </a:spcBef>
            </a:pPr>
            <a:r>
              <a:rPr lang="en-US" sz="1100" dirty="0" smtClean="0">
                <a:solidFill>
                  <a:prstClr val="black"/>
                </a:solidFill>
                <a:latin typeface="Calibri" pitchFamily="34" charset="0"/>
              </a:rPr>
              <a:t>Hollywood  Skin Care</a:t>
            </a:r>
          </a:p>
          <a:p>
            <a:pPr algn="ctr">
              <a:spcBef>
                <a:spcPts val="0"/>
              </a:spcBef>
            </a:pPr>
            <a:r>
              <a:rPr lang="en-US" sz="1100" dirty="0" smtClean="0">
                <a:solidFill>
                  <a:prstClr val="black"/>
                </a:solidFill>
                <a:latin typeface="Calibri" pitchFamily="34" charset="0"/>
              </a:rPr>
              <a:t>Beauty Tips of the Stars</a:t>
            </a:r>
            <a:endParaRPr lang="en-US" sz="1100" dirty="0">
              <a:solidFill>
                <a:prstClr val="black"/>
              </a:solidFill>
              <a:latin typeface="Calibri" pitchFamily="34" charset="0"/>
            </a:endParaRPr>
          </a:p>
          <a:p>
            <a:pPr algn="ctr">
              <a:spcBef>
                <a:spcPts val="0"/>
              </a:spcBef>
            </a:pPr>
            <a:r>
              <a:rPr lang="en-US" sz="1100" dirty="0" smtClean="0">
                <a:solidFill>
                  <a:prstClr val="black"/>
                </a:solidFill>
                <a:latin typeface="Calibri" pitchFamily="34" charset="0"/>
              </a:rPr>
              <a:t>Carrie Underwood Skin Care</a:t>
            </a:r>
          </a:p>
          <a:p>
            <a:pPr algn="ctr">
              <a:spcBef>
                <a:spcPts val="0"/>
              </a:spcBef>
            </a:pPr>
            <a:r>
              <a:rPr lang="en-IE" sz="1100" dirty="0" smtClean="0">
                <a:solidFill>
                  <a:prstClr val="black"/>
                </a:solidFill>
                <a:latin typeface="Calibri" pitchFamily="34" charset="0"/>
              </a:rPr>
              <a:t>Celebrity Makeup</a:t>
            </a:r>
          </a:p>
          <a:p>
            <a:pPr algn="ctr">
              <a:spcBef>
                <a:spcPts val="500"/>
              </a:spcBef>
            </a:pPr>
            <a:endParaRPr lang="en-IE" sz="1100" b="1" dirty="0">
              <a:solidFill>
                <a:srgbClr val="595959"/>
              </a:solidFill>
              <a:latin typeface="Calibri" pitchFamily="34" charset="0"/>
            </a:endParaRPr>
          </a:p>
        </p:txBody>
      </p:sp>
      <p:sp>
        <p:nvSpPr>
          <p:cNvPr id="53" name="AutoShape 49"/>
          <p:cNvSpPr>
            <a:spLocks noChangeArrowheads="1"/>
          </p:cNvSpPr>
          <p:nvPr/>
        </p:nvSpPr>
        <p:spPr bwMode="auto">
          <a:xfrm>
            <a:off x="2192158" y="4981254"/>
            <a:ext cx="1755775" cy="999946"/>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0"/>
              </a:spcBef>
            </a:pPr>
            <a:r>
              <a:rPr lang="en-US" sz="1100" dirty="0" smtClean="0">
                <a:solidFill>
                  <a:prstClr val="black"/>
                </a:solidFill>
                <a:latin typeface="Calibri" pitchFamily="34" charset="0"/>
              </a:rPr>
              <a:t>Expert Skin Care Advice</a:t>
            </a:r>
          </a:p>
          <a:p>
            <a:pPr algn="ctr">
              <a:spcBef>
                <a:spcPts val="0"/>
              </a:spcBef>
            </a:pPr>
            <a:r>
              <a:rPr lang="en-US" sz="1100" dirty="0" smtClean="0">
                <a:solidFill>
                  <a:prstClr val="black"/>
                </a:solidFill>
                <a:latin typeface="Calibri" pitchFamily="34" charset="0"/>
              </a:rPr>
              <a:t>Skin Care Product Reviews</a:t>
            </a:r>
          </a:p>
          <a:p>
            <a:pPr algn="ctr">
              <a:spcBef>
                <a:spcPts val="0"/>
              </a:spcBef>
            </a:pPr>
            <a:r>
              <a:rPr lang="en-US" sz="1100" dirty="0" smtClean="0">
                <a:solidFill>
                  <a:prstClr val="black"/>
                </a:solidFill>
                <a:latin typeface="Calibri" pitchFamily="34" charset="0"/>
              </a:rPr>
              <a:t>Beauty Product Reviews</a:t>
            </a:r>
            <a:endParaRPr lang="en-US" sz="1100" dirty="0">
              <a:solidFill>
                <a:prstClr val="black"/>
              </a:solidFill>
              <a:latin typeface="Calibri" pitchFamily="34" charset="0"/>
            </a:endParaRPr>
          </a:p>
          <a:p>
            <a:pPr algn="ctr">
              <a:spcBef>
                <a:spcPts val="0"/>
              </a:spcBef>
            </a:pPr>
            <a:r>
              <a:rPr lang="en-US" sz="1100" dirty="0" smtClean="0">
                <a:solidFill>
                  <a:prstClr val="black"/>
                </a:solidFill>
                <a:latin typeface="+mj-lt"/>
              </a:rPr>
              <a:t>Olay Celebrity</a:t>
            </a:r>
          </a:p>
        </p:txBody>
      </p:sp>
      <p:sp>
        <p:nvSpPr>
          <p:cNvPr id="54" name="Rectangle 53"/>
          <p:cNvSpPr/>
          <p:nvPr/>
        </p:nvSpPr>
        <p:spPr>
          <a:xfrm>
            <a:off x="4090853" y="2688133"/>
            <a:ext cx="2133600" cy="893267"/>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Skin Care</a:t>
            </a:r>
          </a:p>
          <a:p>
            <a:pPr lvl="0">
              <a:defRPr/>
            </a:pPr>
            <a:r>
              <a:rPr lang="en-US" sz="1000" dirty="0" smtClean="0">
                <a:solidFill>
                  <a:prstClr val="black"/>
                </a:solidFill>
                <a:ea typeface="ＭＳ Ｐゴシック" pitchFamily="34" charset="-128"/>
                <a:cs typeface="Arial" pitchFamily="34" charset="0"/>
              </a:rPr>
              <a:t>Find out the latest from Olay’s first-ever celebrity ambassador at Olay.com.</a:t>
            </a:r>
          </a:p>
          <a:p>
            <a:pPr lvl="0">
              <a:defRPr/>
            </a:pPr>
            <a:r>
              <a:rPr lang="en-US" sz="1000" dirty="0" smtClean="0">
                <a:solidFill>
                  <a:srgbClr val="9BBB59"/>
                </a:solidFill>
                <a:latin typeface="Calibri" pitchFamily="34" charset="0"/>
                <a:ea typeface="ＭＳ Ｐゴシック" pitchFamily="34" charset="-128"/>
                <a:cs typeface="Arial" pitchFamily="34" charset="0"/>
              </a:rPr>
              <a:t>Olay.com/Celebrity </a:t>
            </a:r>
          </a:p>
        </p:txBody>
      </p:sp>
      <p:sp>
        <p:nvSpPr>
          <p:cNvPr id="55" name="Rectangle 54"/>
          <p:cNvSpPr/>
          <p:nvPr/>
        </p:nvSpPr>
        <p:spPr>
          <a:xfrm>
            <a:off x="4095208" y="4981254"/>
            <a:ext cx="2133600" cy="847546"/>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Skincare Experts</a:t>
            </a:r>
          </a:p>
          <a:p>
            <a:pPr lvl="0">
              <a:defRPr/>
            </a:pPr>
            <a:r>
              <a:rPr lang="en-US" sz="1000" dirty="0" smtClean="0">
                <a:solidFill>
                  <a:prstClr val="black"/>
                </a:solidFill>
                <a:latin typeface="Calibri" pitchFamily="34" charset="0"/>
                <a:ea typeface="ＭＳ Ｐゴシック" pitchFamily="34" charset="-128"/>
                <a:cs typeface="Arial" pitchFamily="34" charset="0"/>
              </a:rPr>
              <a:t>Product Testimonials and Skin Care</a:t>
            </a:r>
          </a:p>
          <a:p>
            <a:pPr lvl="0">
              <a:defRPr/>
            </a:pPr>
            <a:r>
              <a:rPr lang="en-US" sz="1000" dirty="0" smtClean="0">
                <a:solidFill>
                  <a:prstClr val="black"/>
                </a:solidFill>
                <a:latin typeface="Calibri" pitchFamily="34" charset="0"/>
                <a:ea typeface="ＭＳ Ｐゴシック" pitchFamily="34" charset="-128"/>
                <a:cs typeface="Arial" pitchFamily="34" charset="0"/>
              </a:rPr>
              <a:t>Advice From the Experts at Olay.</a:t>
            </a:r>
          </a:p>
          <a:p>
            <a:pPr lvl="0">
              <a:defRPr/>
            </a:pPr>
            <a:r>
              <a:rPr lang="en-US" sz="1000" dirty="0" smtClean="0">
                <a:solidFill>
                  <a:srgbClr val="9BBB59"/>
                </a:solidFill>
                <a:latin typeface="Calibri" pitchFamily="34" charset="0"/>
                <a:ea typeface="ＭＳ Ｐゴシック" pitchFamily="34" charset="-128"/>
                <a:cs typeface="Arial" pitchFamily="34" charset="0"/>
              </a:rPr>
              <a:t>Olay.com</a:t>
            </a:r>
          </a:p>
        </p:txBody>
      </p:sp>
      <p:sp>
        <p:nvSpPr>
          <p:cNvPr id="59" name="AutoShape 49"/>
          <p:cNvSpPr>
            <a:spLocks noChangeArrowheads="1"/>
          </p:cNvSpPr>
          <p:nvPr/>
        </p:nvSpPr>
        <p:spPr bwMode="auto">
          <a:xfrm>
            <a:off x="2207624" y="3847807"/>
            <a:ext cx="1755775" cy="781592"/>
          </a:xfrm>
          <a:prstGeom prst="roundRect">
            <a:avLst>
              <a:gd name="adj" fmla="val 8495"/>
            </a:avLst>
          </a:prstGeom>
          <a:noFill/>
          <a:ln w="19050" algn="ctr">
            <a:noFill/>
            <a:round/>
            <a:headEnd/>
            <a:tailEnd/>
          </a:ln>
        </p:spPr>
        <p:txBody>
          <a:bodyPr wrap="square" lIns="18288" rIns="18288" anchor="ctr">
            <a:noAutofit/>
          </a:bodyPr>
          <a:lstStyle/>
          <a:p>
            <a:pPr algn="ctr">
              <a:spcBef>
                <a:spcPts val="500"/>
              </a:spcBef>
            </a:pPr>
            <a:endParaRPr lang="en-IE" sz="1100" b="1" dirty="0">
              <a:solidFill>
                <a:prstClr val="black"/>
              </a:solidFill>
              <a:latin typeface="Calibri" pitchFamily="34" charset="0"/>
            </a:endParaRPr>
          </a:p>
          <a:p>
            <a:pPr algn="ctr">
              <a:spcBef>
                <a:spcPts val="500"/>
              </a:spcBef>
            </a:pPr>
            <a:endParaRPr lang="en-IE" sz="1100" dirty="0">
              <a:solidFill>
                <a:prstClr val="black"/>
              </a:solidFill>
              <a:latin typeface="Calibri" pitchFamily="34" charset="0"/>
            </a:endParaRPr>
          </a:p>
          <a:p>
            <a:pPr algn="ctr">
              <a:spcBef>
                <a:spcPts val="500"/>
              </a:spcBef>
            </a:pPr>
            <a:endParaRPr lang="en-IE" sz="1100" b="1" dirty="0">
              <a:solidFill>
                <a:srgbClr val="595959"/>
              </a:solidFill>
              <a:latin typeface="Calibri" pitchFamily="34" charset="0"/>
            </a:endParaRPr>
          </a:p>
        </p:txBody>
      </p:sp>
      <p:pic>
        <p:nvPicPr>
          <p:cNvPr id="60" name="Picture 2"/>
          <p:cNvPicPr>
            <a:picLocks noChangeAspect="1" noChangeArrowheads="1"/>
          </p:cNvPicPr>
          <p:nvPr/>
        </p:nvPicPr>
        <p:blipFill>
          <a:blip r:embed="rId3" cstate="print"/>
          <a:srcRect/>
          <a:stretch>
            <a:fillRect/>
          </a:stretch>
        </p:blipFill>
        <p:spPr bwMode="auto">
          <a:xfrm>
            <a:off x="6324600" y="4893625"/>
            <a:ext cx="2438400" cy="1190759"/>
          </a:xfrm>
          <a:prstGeom prst="rect">
            <a:avLst/>
          </a:prstGeom>
          <a:noFill/>
          <a:ln w="9525">
            <a:noFill/>
            <a:miter lim="800000"/>
            <a:headEnd/>
            <a:tailEnd/>
          </a:ln>
        </p:spPr>
      </p:pic>
      <p:pic>
        <p:nvPicPr>
          <p:cNvPr id="61" name="Picture 2"/>
          <p:cNvPicPr>
            <a:picLocks noChangeAspect="1" noChangeArrowheads="1"/>
          </p:cNvPicPr>
          <p:nvPr/>
        </p:nvPicPr>
        <p:blipFill>
          <a:blip r:embed="rId4" cstate="print"/>
          <a:srcRect/>
          <a:stretch>
            <a:fillRect/>
          </a:stretch>
        </p:blipFill>
        <p:spPr bwMode="auto">
          <a:xfrm>
            <a:off x="6324600" y="3803076"/>
            <a:ext cx="2438400" cy="905691"/>
          </a:xfrm>
          <a:prstGeom prst="rect">
            <a:avLst/>
          </a:prstGeom>
          <a:noFill/>
          <a:ln w="9525">
            <a:noFill/>
            <a:miter lim="800000"/>
            <a:headEnd/>
            <a:tailEnd/>
          </a:ln>
        </p:spPr>
      </p:pic>
      <p:pic>
        <p:nvPicPr>
          <p:cNvPr id="62" name="Picture 3"/>
          <p:cNvPicPr>
            <a:picLocks noChangeAspect="1" noChangeArrowheads="1"/>
          </p:cNvPicPr>
          <p:nvPr/>
        </p:nvPicPr>
        <p:blipFill>
          <a:blip r:embed="rId5" cstate="print"/>
          <a:srcRect/>
          <a:stretch>
            <a:fillRect/>
          </a:stretch>
        </p:blipFill>
        <p:spPr bwMode="auto">
          <a:xfrm>
            <a:off x="6324600" y="2671950"/>
            <a:ext cx="2438400" cy="1066799"/>
          </a:xfrm>
          <a:prstGeom prst="rect">
            <a:avLst/>
          </a:prstGeom>
          <a:noFill/>
          <a:ln w="9525">
            <a:noFill/>
            <a:miter lim="800000"/>
            <a:headEnd/>
            <a:tailEnd/>
          </a:ln>
        </p:spPr>
      </p:pic>
      <p:sp>
        <p:nvSpPr>
          <p:cNvPr id="2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30" name="Chevron 29"/>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C:\Documents and Settings\jalbrech\Desktop\Body Whos\Sophisticated Perfectionist\85631066.jpg"/>
          <p:cNvPicPr>
            <a:picLocks noChangeAspect="1" noChangeArrowheads="1"/>
          </p:cNvPicPr>
          <p:nvPr/>
        </p:nvPicPr>
        <p:blipFill>
          <a:blip r:embed="rId2" cstate="print"/>
          <a:srcRect/>
          <a:stretch>
            <a:fillRect/>
          </a:stretch>
        </p:blipFill>
        <p:spPr bwMode="auto">
          <a:xfrm>
            <a:off x="0" y="0"/>
            <a:ext cx="1378611" cy="992460"/>
          </a:xfrm>
          <a:prstGeom prst="rect">
            <a:avLst/>
          </a:prstGeom>
          <a:noFill/>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Sophisticated Perfectionist Shopper: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Relevant Content Themes</a:t>
            </a:r>
            <a:endParaRPr lang="en-US" b="0" dirty="0">
              <a:solidFill>
                <a:prstClr val="black"/>
              </a:solidFill>
              <a:ea typeface="ＭＳ Ｐゴシック" charset="-128"/>
              <a:cs typeface="Calibri" pitchFamily="34" charset="0"/>
            </a:endParaRPr>
          </a:p>
        </p:txBody>
      </p:sp>
      <p:grpSp>
        <p:nvGrpSpPr>
          <p:cNvPr id="4" name="Group 36"/>
          <p:cNvGrpSpPr/>
          <p:nvPr/>
        </p:nvGrpSpPr>
        <p:grpSpPr>
          <a:xfrm>
            <a:off x="1295400" y="6383179"/>
            <a:ext cx="2619500" cy="469871"/>
            <a:chOff x="1295400" y="6383179"/>
            <a:chExt cx="2619500" cy="469871"/>
          </a:xfrm>
        </p:grpSpPr>
        <p:grpSp>
          <p:nvGrpSpPr>
            <p:cNvPr id="5" name="Group 66"/>
            <p:cNvGrpSpPr/>
            <p:nvPr/>
          </p:nvGrpSpPr>
          <p:grpSpPr>
            <a:xfrm>
              <a:off x="1295400" y="6383179"/>
              <a:ext cx="2619500" cy="246221"/>
              <a:chOff x="1295400" y="6383179"/>
              <a:chExt cx="2619500" cy="246221"/>
            </a:xfrm>
          </p:grpSpPr>
          <p:sp>
            <p:nvSpPr>
              <p:cNvPr id="42" name="Rounded Rectangle 41"/>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3" name="TextBox 42"/>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8" name="Group 67"/>
            <p:cNvGrpSpPr/>
            <p:nvPr/>
          </p:nvGrpSpPr>
          <p:grpSpPr>
            <a:xfrm>
              <a:off x="1295400" y="6606829"/>
              <a:ext cx="2619500" cy="246221"/>
              <a:chOff x="1295400" y="6383179"/>
              <a:chExt cx="2619500" cy="246221"/>
            </a:xfrm>
          </p:grpSpPr>
          <p:sp>
            <p:nvSpPr>
              <p:cNvPr id="40" name="Rounded Rectangle 39"/>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1" name="TextBox 40"/>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66" name="Rounded Rectangle 65"/>
          <p:cNvSpPr/>
          <p:nvPr/>
        </p:nvSpPr>
        <p:spPr>
          <a:xfrm>
            <a:off x="52450" y="1056900"/>
            <a:ext cx="2843150" cy="5334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sz="1200" b="1" dirty="0">
                <a:solidFill>
                  <a:prstClr val="black"/>
                </a:solidFill>
              </a:rPr>
              <a:t>Relevant Boutiques</a:t>
            </a:r>
          </a:p>
          <a:p>
            <a:pPr algn="ctr">
              <a:defRPr/>
            </a:pPr>
            <a:r>
              <a:rPr lang="en-US" sz="1200" dirty="0" err="1" smtClean="0">
                <a:solidFill>
                  <a:prstClr val="black"/>
                </a:solidFill>
              </a:rPr>
              <a:t>Regenerist</a:t>
            </a:r>
            <a:r>
              <a:rPr lang="en-US" sz="1200" dirty="0" smtClean="0">
                <a:solidFill>
                  <a:prstClr val="black"/>
                </a:solidFill>
              </a:rPr>
              <a:t>, White Radiance, Total Effects</a:t>
            </a:r>
            <a:endParaRPr lang="en-US" sz="1000" dirty="0">
              <a:solidFill>
                <a:prstClr val="black"/>
              </a:solidFill>
            </a:endParaRPr>
          </a:p>
          <a:p>
            <a:pPr algn="ctr">
              <a:defRPr/>
            </a:pPr>
            <a:endParaRPr lang="en-US" sz="1000" dirty="0">
              <a:solidFill>
                <a:prstClr val="black"/>
              </a:solidFill>
            </a:endParaRPr>
          </a:p>
        </p:txBody>
      </p:sp>
      <p:sp>
        <p:nvSpPr>
          <p:cNvPr id="45" name="Rectangle 44"/>
          <p:cNvSpPr>
            <a:spLocks noChangeArrowheads="1"/>
          </p:cNvSpPr>
          <p:nvPr/>
        </p:nvSpPr>
        <p:spPr bwMode="auto">
          <a:xfrm>
            <a:off x="1524000" y="1295400"/>
            <a:ext cx="4111625" cy="5180013"/>
          </a:xfrm>
          <a:prstGeom prst="rect">
            <a:avLst/>
          </a:prstGeom>
          <a:noFill/>
          <a:ln w="25400" algn="ctr">
            <a:noFill/>
            <a:miter lim="800000"/>
            <a:headEnd/>
            <a:tailEnd/>
          </a:ln>
        </p:spPr>
        <p:txBody>
          <a:bodyPr anchor="ctr"/>
          <a:lstStyle/>
          <a:p>
            <a:pPr algn="ctr">
              <a:defRPr/>
            </a:pPr>
            <a:endParaRPr lang="en-US" dirty="0">
              <a:solidFill>
                <a:prstClr val="white"/>
              </a:solidFill>
              <a:latin typeface="Calibri" pitchFamily="34" charset="0"/>
            </a:endParaRPr>
          </a:p>
        </p:txBody>
      </p:sp>
      <p:sp>
        <p:nvSpPr>
          <p:cNvPr id="3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cxnSp>
        <p:nvCxnSpPr>
          <p:cNvPr id="38" name="Straight Connector 37"/>
          <p:cNvCxnSpPr/>
          <p:nvPr/>
        </p:nvCxnSpPr>
        <p:spPr>
          <a:xfrm rot="5400000">
            <a:off x="4762500" y="4152900"/>
            <a:ext cx="44958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Rectangle 8"/>
          <p:cNvSpPr>
            <a:spLocks noChangeArrowheads="1"/>
          </p:cNvSpPr>
          <p:nvPr/>
        </p:nvSpPr>
        <p:spPr bwMode="auto">
          <a:xfrm>
            <a:off x="363583" y="1878875"/>
            <a:ext cx="1119187" cy="2540726"/>
          </a:xfrm>
          <a:prstGeom prst="rect">
            <a:avLst/>
          </a:prstGeom>
          <a:gradFill>
            <a:lin ang="5400000" scaled="0"/>
          </a:gradFill>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Category</a:t>
            </a:r>
          </a:p>
          <a:p>
            <a:pPr algn="ctr"/>
            <a:r>
              <a:rPr lang="en-US" sz="1400" b="1" dirty="0">
                <a:solidFill>
                  <a:srgbClr val="FFFFFF"/>
                </a:solidFill>
              </a:rPr>
              <a:t>Interest</a:t>
            </a: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p:txBody>
      </p:sp>
      <p:sp>
        <p:nvSpPr>
          <p:cNvPr id="65" name="Rectangle 9"/>
          <p:cNvSpPr>
            <a:spLocks noChangeArrowheads="1"/>
          </p:cNvSpPr>
          <p:nvPr/>
        </p:nvSpPr>
        <p:spPr bwMode="auto">
          <a:xfrm>
            <a:off x="363583" y="4495800"/>
            <a:ext cx="1119187" cy="1029245"/>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Brand</a:t>
            </a:r>
          </a:p>
          <a:p>
            <a:pPr algn="ctr"/>
            <a:r>
              <a:rPr lang="en-US" sz="1400" b="1" dirty="0">
                <a:solidFill>
                  <a:srgbClr val="FFFFFF"/>
                </a:solidFill>
              </a:rPr>
              <a:t>Awareness</a:t>
            </a:r>
          </a:p>
        </p:txBody>
      </p:sp>
      <p:sp>
        <p:nvSpPr>
          <p:cNvPr id="67" name="Rectangle 10"/>
          <p:cNvSpPr>
            <a:spLocks noChangeArrowheads="1"/>
          </p:cNvSpPr>
          <p:nvPr/>
        </p:nvSpPr>
        <p:spPr bwMode="auto">
          <a:xfrm>
            <a:off x="363583" y="5627824"/>
            <a:ext cx="1119187" cy="544376"/>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Trial</a:t>
            </a:r>
          </a:p>
        </p:txBody>
      </p:sp>
      <p:sp>
        <p:nvSpPr>
          <p:cNvPr id="68" name="AutoShape 63"/>
          <p:cNvSpPr>
            <a:spLocks noChangeArrowheads="1"/>
          </p:cNvSpPr>
          <p:nvPr/>
        </p:nvSpPr>
        <p:spPr bwMode="auto">
          <a:xfrm>
            <a:off x="-759" y="1876425"/>
            <a:ext cx="381058" cy="4219575"/>
          </a:xfrm>
          <a:prstGeom prst="downArrow">
            <a:avLst>
              <a:gd name="adj1" fmla="val 50000"/>
              <a:gd name="adj2" fmla="val 57075"/>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69" name="AutoShape 5"/>
          <p:cNvSpPr>
            <a:spLocks noChangeArrowheads="1"/>
          </p:cNvSpPr>
          <p:nvPr/>
        </p:nvSpPr>
        <p:spPr bwMode="auto">
          <a:xfrm>
            <a:off x="1609725" y="184186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Lifestyle, Health &amp; Beauty</a:t>
            </a:r>
            <a:endParaRPr lang="en-GB" sz="1400" b="1" dirty="0">
              <a:solidFill>
                <a:prstClr val="black"/>
              </a:solidFill>
              <a:latin typeface="Calibri" pitchFamily="34" charset="0"/>
            </a:endParaRPr>
          </a:p>
        </p:txBody>
      </p:sp>
      <p:sp>
        <p:nvSpPr>
          <p:cNvPr id="70" name="AutoShape 5"/>
          <p:cNvSpPr>
            <a:spLocks noChangeArrowheads="1"/>
          </p:cNvSpPr>
          <p:nvPr/>
        </p:nvSpPr>
        <p:spPr bwMode="auto">
          <a:xfrm>
            <a:off x="1609725" y="25475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Skin Care</a:t>
            </a:r>
            <a:endParaRPr lang="en-GB" sz="1400" b="1" dirty="0">
              <a:solidFill>
                <a:prstClr val="black"/>
              </a:solidFill>
              <a:latin typeface="Calibri" pitchFamily="34" charset="0"/>
            </a:endParaRPr>
          </a:p>
        </p:txBody>
      </p:sp>
      <p:sp>
        <p:nvSpPr>
          <p:cNvPr id="71" name="AutoShape 5"/>
          <p:cNvSpPr>
            <a:spLocks noChangeArrowheads="1"/>
          </p:cNvSpPr>
          <p:nvPr/>
        </p:nvSpPr>
        <p:spPr bwMode="auto">
          <a:xfrm>
            <a:off x="1609725" y="44958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Products</a:t>
            </a:r>
            <a:endParaRPr lang="en-GB" sz="1400" b="1" dirty="0">
              <a:solidFill>
                <a:prstClr val="black"/>
              </a:solidFill>
              <a:latin typeface="Calibri" pitchFamily="34" charset="0"/>
            </a:endParaRPr>
          </a:p>
        </p:txBody>
      </p:sp>
      <p:sp>
        <p:nvSpPr>
          <p:cNvPr id="72" name="AutoShape 5"/>
          <p:cNvSpPr>
            <a:spLocks noChangeArrowheads="1"/>
          </p:cNvSpPr>
          <p:nvPr/>
        </p:nvSpPr>
        <p:spPr bwMode="auto">
          <a:xfrm>
            <a:off x="1609725" y="55955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73" name="AutoShape 5"/>
          <p:cNvSpPr>
            <a:spLocks noChangeArrowheads="1"/>
          </p:cNvSpPr>
          <p:nvPr/>
        </p:nvSpPr>
        <p:spPr bwMode="auto">
          <a:xfrm>
            <a:off x="1609725" y="36576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Products</a:t>
            </a:r>
            <a:endParaRPr lang="en-GB" sz="1400" b="1" dirty="0">
              <a:solidFill>
                <a:prstClr val="black"/>
              </a:solidFill>
              <a:latin typeface="Calibri" pitchFamily="34" charset="0"/>
            </a:endParaRPr>
          </a:p>
        </p:txBody>
      </p:sp>
      <p:sp>
        <p:nvSpPr>
          <p:cNvPr id="74" name="TextBox 73"/>
          <p:cNvSpPr txBox="1"/>
          <p:nvPr/>
        </p:nvSpPr>
        <p:spPr>
          <a:xfrm>
            <a:off x="1600200" y="1524000"/>
            <a:ext cx="1905000" cy="338554"/>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75" name="TextBox 74"/>
          <p:cNvSpPr txBox="1"/>
          <p:nvPr/>
        </p:nvSpPr>
        <p:spPr>
          <a:xfrm>
            <a:off x="7010400" y="1524000"/>
            <a:ext cx="1905000" cy="338554"/>
          </a:xfrm>
          <a:prstGeom prst="rect">
            <a:avLst/>
          </a:prstGeom>
          <a:noFill/>
        </p:spPr>
        <p:txBody>
          <a:bodyPr wrap="square" rtlCol="0">
            <a:spAutoFit/>
          </a:bodyPr>
          <a:lstStyle/>
          <a:p>
            <a:r>
              <a:rPr lang="en-US" sz="1600" b="1" dirty="0">
                <a:solidFill>
                  <a:prstClr val="black"/>
                </a:solidFill>
                <a:latin typeface="Calibri" pitchFamily="34" charset="0"/>
              </a:rPr>
              <a:t>Sample Initiative</a:t>
            </a:r>
          </a:p>
        </p:txBody>
      </p:sp>
      <p:sp>
        <p:nvSpPr>
          <p:cNvPr id="76" name="AutoShape 5"/>
          <p:cNvSpPr>
            <a:spLocks noChangeArrowheads="1"/>
          </p:cNvSpPr>
          <p:nvPr/>
        </p:nvSpPr>
        <p:spPr bwMode="auto">
          <a:xfrm>
            <a:off x="1676400" y="28194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Aging, Anti-Aging</a:t>
            </a:r>
          </a:p>
        </p:txBody>
      </p:sp>
      <p:sp>
        <p:nvSpPr>
          <p:cNvPr id="77" name="AutoShape 5"/>
          <p:cNvSpPr>
            <a:spLocks noChangeArrowheads="1"/>
          </p:cNvSpPr>
          <p:nvPr/>
        </p:nvSpPr>
        <p:spPr bwMode="auto">
          <a:xfrm>
            <a:off x="1676400" y="3211286"/>
            <a:ext cx="1676400" cy="347472"/>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Science &amp; Innovations</a:t>
            </a:r>
          </a:p>
        </p:txBody>
      </p:sp>
      <p:sp>
        <p:nvSpPr>
          <p:cNvPr id="78" name="AutoShape 5"/>
          <p:cNvSpPr>
            <a:spLocks noChangeArrowheads="1"/>
          </p:cNvSpPr>
          <p:nvPr/>
        </p:nvSpPr>
        <p:spPr bwMode="auto">
          <a:xfrm>
            <a:off x="3408693" y="28194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Whitening</a:t>
            </a:r>
          </a:p>
        </p:txBody>
      </p:sp>
      <p:sp>
        <p:nvSpPr>
          <p:cNvPr id="79" name="AutoShape 5"/>
          <p:cNvSpPr>
            <a:spLocks noChangeArrowheads="1"/>
          </p:cNvSpPr>
          <p:nvPr/>
        </p:nvSpPr>
        <p:spPr bwMode="auto">
          <a:xfrm>
            <a:off x="3408693" y="20923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Expert Beauty Advice</a:t>
            </a:r>
          </a:p>
        </p:txBody>
      </p:sp>
      <p:sp>
        <p:nvSpPr>
          <p:cNvPr id="80" name="AutoShape 5"/>
          <p:cNvSpPr>
            <a:spLocks noChangeArrowheads="1"/>
          </p:cNvSpPr>
          <p:nvPr/>
        </p:nvSpPr>
        <p:spPr bwMode="auto">
          <a:xfrm>
            <a:off x="1676400" y="20923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Special Occasions</a:t>
            </a:r>
          </a:p>
        </p:txBody>
      </p:sp>
      <p:sp>
        <p:nvSpPr>
          <p:cNvPr id="81" name="AutoShape 5"/>
          <p:cNvSpPr>
            <a:spLocks noChangeArrowheads="1"/>
          </p:cNvSpPr>
          <p:nvPr/>
        </p:nvSpPr>
        <p:spPr bwMode="auto">
          <a:xfrm>
            <a:off x="5180012" y="4724400"/>
            <a:ext cx="1677988"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Care Experts</a:t>
            </a:r>
          </a:p>
        </p:txBody>
      </p:sp>
      <p:sp>
        <p:nvSpPr>
          <p:cNvPr id="82" name="AutoShape 5"/>
          <p:cNvSpPr>
            <a:spLocks noChangeArrowheads="1"/>
          </p:cNvSpPr>
          <p:nvPr/>
        </p:nvSpPr>
        <p:spPr bwMode="auto">
          <a:xfrm>
            <a:off x="3408693" y="47244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Ratings, Reviews &amp; Testimonials</a:t>
            </a:r>
          </a:p>
        </p:txBody>
      </p:sp>
      <p:sp>
        <p:nvSpPr>
          <p:cNvPr id="83" name="AutoShape 5"/>
          <p:cNvSpPr>
            <a:spLocks noChangeArrowheads="1"/>
          </p:cNvSpPr>
          <p:nvPr/>
        </p:nvSpPr>
        <p:spPr bwMode="auto">
          <a:xfrm>
            <a:off x="1676400" y="47244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Clinical Information &amp; Results</a:t>
            </a:r>
          </a:p>
        </p:txBody>
      </p:sp>
      <p:sp>
        <p:nvSpPr>
          <p:cNvPr id="84" name="AutoShape 5"/>
          <p:cNvSpPr>
            <a:spLocks noChangeArrowheads="1"/>
          </p:cNvSpPr>
          <p:nvPr/>
        </p:nvSpPr>
        <p:spPr bwMode="auto">
          <a:xfrm>
            <a:off x="1676400" y="51403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News, Events, Awards</a:t>
            </a:r>
          </a:p>
        </p:txBody>
      </p:sp>
      <p:sp>
        <p:nvSpPr>
          <p:cNvPr id="85" name="AutoShape 5"/>
          <p:cNvSpPr>
            <a:spLocks noChangeArrowheads="1"/>
          </p:cNvSpPr>
          <p:nvPr/>
        </p:nvSpPr>
        <p:spPr bwMode="auto">
          <a:xfrm>
            <a:off x="3408693" y="51403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Innovation &amp; Research</a:t>
            </a:r>
          </a:p>
        </p:txBody>
      </p:sp>
      <p:sp>
        <p:nvSpPr>
          <p:cNvPr id="86" name="AutoShape 5"/>
          <p:cNvSpPr>
            <a:spLocks noChangeArrowheads="1"/>
          </p:cNvSpPr>
          <p:nvPr/>
        </p:nvSpPr>
        <p:spPr bwMode="auto">
          <a:xfrm>
            <a:off x="5180012" y="5140325"/>
            <a:ext cx="1677988"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Skin Consultation</a:t>
            </a:r>
          </a:p>
        </p:txBody>
      </p:sp>
      <p:sp>
        <p:nvSpPr>
          <p:cNvPr id="48" name="Chevron 47"/>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Documents and Settings\jalbrech\Desktop\Body Whos\Sophisticated Perfectionist\85631066.jpg"/>
          <p:cNvPicPr>
            <a:picLocks noChangeAspect="1" noChangeArrowheads="1"/>
          </p:cNvPicPr>
          <p:nvPr/>
        </p:nvPicPr>
        <p:blipFill>
          <a:blip r:embed="rId2" cstate="print"/>
          <a:srcRect/>
          <a:stretch>
            <a:fillRect/>
          </a:stretch>
        </p:blipFill>
        <p:spPr bwMode="auto">
          <a:xfrm>
            <a:off x="0" y="-30480"/>
            <a:ext cx="1378611" cy="992460"/>
          </a:xfrm>
          <a:prstGeom prst="rect">
            <a:avLst/>
          </a:prstGeom>
          <a:noFill/>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Sophisticated Perfectionist Shopper: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Messaging Strategy</a:t>
            </a:r>
            <a:endParaRPr lang="en-US" b="0" dirty="0">
              <a:solidFill>
                <a:prstClr val="black"/>
              </a:solidFill>
              <a:ea typeface="ＭＳ Ｐゴシック" charset="-128"/>
              <a:cs typeface="Calibri" pitchFamily="34" charset="0"/>
            </a:endParaRPr>
          </a:p>
        </p:txBody>
      </p:sp>
      <p:sp>
        <p:nvSpPr>
          <p:cNvPr id="85" name="AutoShape 47"/>
          <p:cNvSpPr>
            <a:spLocks noChangeArrowheads="1"/>
          </p:cNvSpPr>
          <p:nvPr/>
        </p:nvSpPr>
        <p:spPr bwMode="auto">
          <a:xfrm>
            <a:off x="2286000" y="990599"/>
            <a:ext cx="6172200" cy="990601"/>
          </a:xfrm>
          <a:prstGeom prst="roundRect">
            <a:avLst>
              <a:gd name="adj" fmla="val 16667"/>
            </a:avLst>
          </a:prstGeom>
          <a:noFill/>
          <a:ln w="19050" algn="ctr">
            <a:solidFill>
              <a:schemeClr val="bg1">
                <a:lumMod val="75000"/>
              </a:schemeClr>
            </a:solidFill>
            <a:round/>
            <a:headEnd/>
            <a:tailEnd/>
          </a:ln>
        </p:spPr>
        <p:txBody>
          <a:bodyPr lIns="360000" anchor="t"/>
          <a:lstStyle/>
          <a:p>
            <a:pPr>
              <a:spcBef>
                <a:spcPts val="200"/>
              </a:spcBef>
              <a:spcAft>
                <a:spcPts val="200"/>
              </a:spcAft>
            </a:pPr>
            <a:r>
              <a:rPr lang="en-US" b="1" dirty="0" smtClean="0">
                <a:solidFill>
                  <a:prstClr val="black"/>
                </a:solidFill>
                <a:latin typeface="Calibri" pitchFamily="34" charset="0"/>
                <a:cs typeface="Arial" pitchFamily="34" charset="0"/>
              </a:rPr>
              <a:t>Path to purchase barrier: Olay’s claims aren’t believable enough to convince her to try</a:t>
            </a:r>
          </a:p>
          <a:p>
            <a:pPr>
              <a:spcBef>
                <a:spcPts val="200"/>
              </a:spcBef>
              <a:spcAft>
                <a:spcPts val="200"/>
              </a:spcAft>
            </a:pPr>
            <a:r>
              <a:rPr lang="en-US" sz="1200" dirty="0" smtClean="0">
                <a:solidFill>
                  <a:prstClr val="black"/>
                </a:solidFill>
                <a:latin typeface="Calibri" pitchFamily="34" charset="0"/>
                <a:cs typeface="Arial" pitchFamily="34" charset="0"/>
              </a:rPr>
              <a:t>Give her the ratings, reviews and deals that convince her to buy, feature product innovations to persuade her, and leverage her lifestyle interests to reach her.</a:t>
            </a:r>
            <a:endParaRPr lang="en-US" sz="1200" dirty="0">
              <a:solidFill>
                <a:prstClr val="black"/>
              </a:solidFill>
              <a:latin typeface="Calibri" pitchFamily="34" charset="0"/>
              <a:cs typeface="Arial" pitchFamily="34" charset="0"/>
            </a:endParaRPr>
          </a:p>
        </p:txBody>
      </p:sp>
      <p:sp>
        <p:nvSpPr>
          <p:cNvPr id="86" name="AutoShape 60"/>
          <p:cNvSpPr>
            <a:spLocks noChangeArrowheads="1"/>
          </p:cNvSpPr>
          <p:nvPr/>
        </p:nvSpPr>
        <p:spPr bwMode="auto">
          <a:xfrm>
            <a:off x="533400" y="990600"/>
            <a:ext cx="1676400" cy="990601"/>
          </a:xfrm>
          <a:prstGeom prst="roundRect">
            <a:avLst>
              <a:gd name="adj" fmla="val 16667"/>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600" b="1" dirty="0">
                <a:solidFill>
                  <a:prstClr val="black"/>
                </a:solidFill>
                <a:latin typeface="Calibri" pitchFamily="34" charset="0"/>
              </a:rPr>
              <a:t>Messaging Strategy</a:t>
            </a:r>
            <a:endParaRPr lang="en-GB" sz="1600" b="1" dirty="0">
              <a:solidFill>
                <a:prstClr val="black"/>
              </a:solidFill>
              <a:latin typeface="Calibri" pitchFamily="34" charset="0"/>
            </a:endParaRPr>
          </a:p>
        </p:txBody>
      </p:sp>
      <p:sp>
        <p:nvSpPr>
          <p:cNvPr id="2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28" name="AutoShape 48"/>
          <p:cNvSpPr>
            <a:spLocks noChangeArrowheads="1"/>
          </p:cNvSpPr>
          <p:nvPr/>
        </p:nvSpPr>
        <p:spPr bwMode="auto">
          <a:xfrm>
            <a:off x="222444" y="3713988"/>
            <a:ext cx="1981006" cy="790712"/>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smtClean="0">
                <a:solidFill>
                  <a:prstClr val="black"/>
                </a:solidFill>
                <a:latin typeface="Calibri" pitchFamily="34" charset="0"/>
              </a:rPr>
              <a:t>Anti-Aging</a:t>
            </a:r>
            <a:endParaRPr lang="en-IE" sz="1100" b="1" dirty="0">
              <a:solidFill>
                <a:prstClr val="black"/>
              </a:solidFill>
              <a:latin typeface="Calibri" pitchFamily="34" charset="0"/>
            </a:endParaRPr>
          </a:p>
          <a:p>
            <a:pPr marL="0" lvl="2" algn="ctr">
              <a:spcBef>
                <a:spcPts val="0"/>
              </a:spcBef>
            </a:pPr>
            <a:r>
              <a:rPr lang="en-IE" sz="1100" b="1" dirty="0">
                <a:solidFill>
                  <a:prstClr val="black"/>
                </a:solidFill>
                <a:latin typeface="Calibri" pitchFamily="34" charset="0"/>
              </a:rPr>
              <a:t>Science &amp; Innovations  </a:t>
            </a:r>
          </a:p>
          <a:p>
            <a:pPr marL="0" lvl="2" algn="ctr">
              <a:spcBef>
                <a:spcPts val="0"/>
              </a:spcBef>
            </a:pPr>
            <a:r>
              <a:rPr lang="en-IE" sz="1100" b="1" dirty="0">
                <a:solidFill>
                  <a:prstClr val="black"/>
                </a:solidFill>
                <a:latin typeface="Calibri" pitchFamily="34" charset="0"/>
              </a:rPr>
              <a:t>Whitening </a:t>
            </a:r>
          </a:p>
        </p:txBody>
      </p:sp>
      <p:sp>
        <p:nvSpPr>
          <p:cNvPr id="29" name="TextBox 28"/>
          <p:cNvSpPr txBox="1"/>
          <p:nvPr/>
        </p:nvSpPr>
        <p:spPr>
          <a:xfrm>
            <a:off x="2361030" y="2133600"/>
            <a:ext cx="1739066" cy="307777"/>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Key Phrases</a:t>
            </a:r>
            <a:endParaRPr lang="en-US" b="1" dirty="0">
              <a:solidFill>
                <a:prstClr val="black"/>
              </a:solidFill>
              <a:latin typeface="Calibri" pitchFamily="34" charset="0"/>
              <a:cs typeface="Arial" charset="0"/>
            </a:endParaRPr>
          </a:p>
        </p:txBody>
      </p:sp>
      <p:sp>
        <p:nvSpPr>
          <p:cNvPr id="30" name="TextBox 29"/>
          <p:cNvSpPr txBox="1"/>
          <p:nvPr/>
        </p:nvSpPr>
        <p:spPr>
          <a:xfrm>
            <a:off x="4452159" y="2133600"/>
            <a:ext cx="1763688"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Search </a:t>
            </a:r>
            <a:r>
              <a:rPr lang="en-US" b="1" dirty="0">
                <a:solidFill>
                  <a:prstClr val="black"/>
                </a:solidFill>
                <a:latin typeface="Calibri" pitchFamily="34" charset="0"/>
                <a:cs typeface="Arial" charset="0"/>
              </a:rPr>
              <a:t>Copy</a:t>
            </a:r>
          </a:p>
          <a:p>
            <a:pPr algn="ctr">
              <a:defRPr/>
            </a:pPr>
            <a:r>
              <a:rPr lang="en-US" sz="1200" i="1" dirty="0">
                <a:solidFill>
                  <a:prstClr val="black"/>
                </a:solidFill>
                <a:latin typeface="Calibri" pitchFamily="34" charset="0"/>
                <a:cs typeface="Arial" charset="0"/>
              </a:rPr>
              <a:t>(title + text)</a:t>
            </a:r>
          </a:p>
        </p:txBody>
      </p:sp>
      <p:sp>
        <p:nvSpPr>
          <p:cNvPr id="31" name="TextBox 30"/>
          <p:cNvSpPr txBox="1"/>
          <p:nvPr/>
        </p:nvSpPr>
        <p:spPr>
          <a:xfrm>
            <a:off x="6750981" y="2133600"/>
            <a:ext cx="1449115"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Content</a:t>
            </a:r>
            <a:endParaRPr lang="en-US" b="1" dirty="0">
              <a:solidFill>
                <a:prstClr val="black"/>
              </a:solidFill>
              <a:latin typeface="Calibri" pitchFamily="34" charset="0"/>
              <a:cs typeface="Arial" charset="0"/>
            </a:endParaRPr>
          </a:p>
          <a:p>
            <a:pPr algn="ctr">
              <a:defRPr/>
            </a:pPr>
            <a:r>
              <a:rPr lang="en-US" sz="1200" i="1" dirty="0">
                <a:solidFill>
                  <a:prstClr val="black"/>
                </a:solidFill>
                <a:latin typeface="Calibri" pitchFamily="34" charset="0"/>
                <a:cs typeface="Arial" charset="0"/>
              </a:rPr>
              <a:t>(landing page)</a:t>
            </a:r>
          </a:p>
        </p:txBody>
      </p:sp>
      <p:sp>
        <p:nvSpPr>
          <p:cNvPr id="32" name="TextBox 31"/>
          <p:cNvSpPr txBox="1"/>
          <p:nvPr/>
        </p:nvSpPr>
        <p:spPr>
          <a:xfrm>
            <a:off x="881965" y="2133600"/>
            <a:ext cx="642035" cy="307776"/>
          </a:xfrm>
          <a:prstGeom prst="rect">
            <a:avLst/>
          </a:prstGeom>
          <a:noFill/>
        </p:spPr>
        <p:txBody>
          <a:bodyPr wrap="none">
            <a:spAutoFit/>
          </a:bodyPr>
          <a:lstStyle/>
          <a:p>
            <a:pPr>
              <a:defRPr/>
            </a:pPr>
            <a:r>
              <a:rPr lang="en-US" b="1" dirty="0">
                <a:solidFill>
                  <a:prstClr val="black"/>
                </a:solidFill>
                <a:latin typeface="Calibri" pitchFamily="34" charset="0"/>
                <a:cs typeface="Arial" charset="0"/>
              </a:rPr>
              <a:t>Topics</a:t>
            </a:r>
          </a:p>
        </p:txBody>
      </p:sp>
      <p:sp>
        <p:nvSpPr>
          <p:cNvPr id="33" name="AutoShape 49"/>
          <p:cNvSpPr>
            <a:spLocks noChangeArrowheads="1"/>
          </p:cNvSpPr>
          <p:nvPr/>
        </p:nvSpPr>
        <p:spPr bwMode="auto">
          <a:xfrm>
            <a:off x="2333671" y="3713987"/>
            <a:ext cx="1755775" cy="790712"/>
          </a:xfrm>
          <a:prstGeom prst="roundRect">
            <a:avLst>
              <a:gd name="adj" fmla="val 8495"/>
            </a:avLst>
          </a:prstGeom>
          <a:noFill/>
          <a:ln w="19050" algn="ctr">
            <a:solidFill>
              <a:schemeClr val="bg2">
                <a:lumMod val="50000"/>
                <a:alpha val="39999"/>
              </a:schemeClr>
            </a:solidFill>
            <a:round/>
            <a:headEnd/>
            <a:tailEnd/>
          </a:ln>
        </p:spPr>
        <p:txBody>
          <a:bodyPr wrap="square" lIns="18288" rIns="18288" anchor="t">
            <a:noAutofit/>
          </a:bodyPr>
          <a:lstStyle/>
          <a:p>
            <a:pPr algn="ctr">
              <a:spcBef>
                <a:spcPts val="500"/>
              </a:spcBef>
            </a:pPr>
            <a:endParaRPr lang="en-US" sz="600" dirty="0" smtClean="0">
              <a:solidFill>
                <a:prstClr val="black"/>
              </a:solidFill>
              <a:latin typeface="+mj-lt"/>
            </a:endParaRPr>
          </a:p>
          <a:p>
            <a:pPr algn="ctr">
              <a:spcBef>
                <a:spcPts val="0"/>
              </a:spcBef>
            </a:pPr>
            <a:r>
              <a:rPr lang="en-US" sz="1000" dirty="0" smtClean="0">
                <a:solidFill>
                  <a:prstClr val="black"/>
                </a:solidFill>
                <a:latin typeface="+mj-lt"/>
              </a:rPr>
              <a:t>Skin Care Science</a:t>
            </a:r>
          </a:p>
          <a:p>
            <a:pPr algn="ctr">
              <a:spcBef>
                <a:spcPts val="0"/>
              </a:spcBef>
            </a:pPr>
            <a:r>
              <a:rPr lang="en-US" sz="1000" dirty="0" smtClean="0">
                <a:solidFill>
                  <a:prstClr val="black"/>
                </a:solidFill>
                <a:latin typeface="+mj-lt"/>
              </a:rPr>
              <a:t>New in Skin Care</a:t>
            </a:r>
          </a:p>
        </p:txBody>
      </p:sp>
      <p:sp>
        <p:nvSpPr>
          <p:cNvPr id="34" name="Rectangle 33"/>
          <p:cNvSpPr/>
          <p:nvPr/>
        </p:nvSpPr>
        <p:spPr>
          <a:xfrm>
            <a:off x="4249782" y="3713988"/>
            <a:ext cx="2133600" cy="790712"/>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Anti Aging</a:t>
            </a:r>
          </a:p>
          <a:p>
            <a:pPr lvl="0">
              <a:defRPr/>
            </a:pPr>
            <a:r>
              <a:rPr lang="en-US" sz="1000" dirty="0" smtClean="0">
                <a:solidFill>
                  <a:prstClr val="black"/>
                </a:solidFill>
                <a:ea typeface="ＭＳ Ｐゴシック" pitchFamily="34" charset="-128"/>
                <a:cs typeface="Arial" pitchFamily="34" charset="0"/>
              </a:rPr>
              <a:t>Get the latest in Olay Products, science &amp; research at Olay.com.</a:t>
            </a:r>
          </a:p>
          <a:p>
            <a:pPr lvl="0">
              <a:defRPr/>
            </a:pPr>
            <a:r>
              <a:rPr lang="en-US" sz="1000" dirty="0" smtClean="0">
                <a:solidFill>
                  <a:srgbClr val="9BBB59"/>
                </a:solidFill>
                <a:latin typeface="Calibri" pitchFamily="34" charset="0"/>
                <a:ea typeface="ＭＳ Ｐゴシック" pitchFamily="34" charset="-128"/>
                <a:cs typeface="Arial" pitchFamily="34" charset="0"/>
              </a:rPr>
              <a:t>Olay.com/</a:t>
            </a:r>
            <a:r>
              <a:rPr lang="en-US" sz="1000" dirty="0" err="1" smtClean="0">
                <a:solidFill>
                  <a:srgbClr val="9BBB59"/>
                </a:solidFill>
                <a:latin typeface="Calibri" pitchFamily="34" charset="0"/>
                <a:ea typeface="ＭＳ Ｐゴシック" pitchFamily="34" charset="-128"/>
                <a:cs typeface="Arial" pitchFamily="34" charset="0"/>
              </a:rPr>
              <a:t>Science&amp;Innovation</a:t>
            </a:r>
            <a:endParaRPr lang="en-US" sz="1000" dirty="0" smtClean="0">
              <a:solidFill>
                <a:srgbClr val="9BBB59"/>
              </a:solidFill>
              <a:latin typeface="Calibri" pitchFamily="34" charset="0"/>
              <a:ea typeface="ＭＳ Ｐゴシック" pitchFamily="34" charset="-128"/>
              <a:cs typeface="Arial" pitchFamily="34" charset="0"/>
            </a:endParaRPr>
          </a:p>
        </p:txBody>
      </p:sp>
      <p:sp>
        <p:nvSpPr>
          <p:cNvPr id="35" name="AutoShape 48"/>
          <p:cNvSpPr>
            <a:spLocks noChangeArrowheads="1"/>
          </p:cNvSpPr>
          <p:nvPr/>
        </p:nvSpPr>
        <p:spPr bwMode="auto">
          <a:xfrm>
            <a:off x="228600" y="2673925"/>
            <a:ext cx="1975212" cy="845366"/>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Special Occasions</a:t>
            </a:r>
          </a:p>
          <a:p>
            <a:pPr marL="0" lvl="2" algn="ctr">
              <a:spcBef>
                <a:spcPts val="0"/>
              </a:spcBef>
            </a:pPr>
            <a:r>
              <a:rPr lang="en-IE" sz="1100" b="1" dirty="0">
                <a:solidFill>
                  <a:prstClr val="black"/>
                </a:solidFill>
                <a:latin typeface="Calibri" pitchFamily="34" charset="0"/>
              </a:rPr>
              <a:t>Expert Beauty Advice</a:t>
            </a:r>
          </a:p>
        </p:txBody>
      </p:sp>
      <p:sp>
        <p:nvSpPr>
          <p:cNvPr id="36" name="AutoShape 48"/>
          <p:cNvSpPr>
            <a:spLocks noChangeArrowheads="1"/>
          </p:cNvSpPr>
          <p:nvPr/>
        </p:nvSpPr>
        <p:spPr bwMode="auto">
          <a:xfrm>
            <a:off x="196318" y="4719644"/>
            <a:ext cx="1981005" cy="1315559"/>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kern="0" dirty="0">
                <a:solidFill>
                  <a:prstClr val="black"/>
                </a:solidFill>
                <a:latin typeface="Calibri" pitchFamily="34" charset="0"/>
              </a:rPr>
              <a:t>Ratings and Reviews</a:t>
            </a:r>
          </a:p>
          <a:p>
            <a:pPr marL="0" lvl="2" algn="ctr">
              <a:spcBef>
                <a:spcPts val="0"/>
              </a:spcBef>
            </a:pPr>
            <a:r>
              <a:rPr lang="en-IE" sz="1100" b="1" dirty="0">
                <a:solidFill>
                  <a:prstClr val="black"/>
                </a:solidFill>
                <a:latin typeface="Calibri" pitchFamily="34" charset="0"/>
              </a:rPr>
              <a:t>Clinical Information </a:t>
            </a:r>
            <a:r>
              <a:rPr lang="en-IE" sz="1100" b="1" dirty="0" smtClean="0">
                <a:solidFill>
                  <a:prstClr val="black"/>
                </a:solidFill>
                <a:latin typeface="Calibri" pitchFamily="34" charset="0"/>
              </a:rPr>
              <a:t>&amp; Results</a:t>
            </a:r>
            <a:endParaRPr lang="en-IE" sz="1100" b="1" dirty="0">
              <a:solidFill>
                <a:prstClr val="black"/>
              </a:solidFill>
              <a:latin typeface="Calibri" pitchFamily="34" charset="0"/>
            </a:endParaRPr>
          </a:p>
          <a:p>
            <a:pPr marL="0" lvl="2" algn="ctr">
              <a:spcBef>
                <a:spcPts val="0"/>
              </a:spcBef>
            </a:pPr>
            <a:r>
              <a:rPr lang="en-IE" sz="1100" b="1" dirty="0">
                <a:solidFill>
                  <a:prstClr val="black"/>
                </a:solidFill>
                <a:latin typeface="Calibri" pitchFamily="34" charset="0"/>
              </a:rPr>
              <a:t>News, Events, Awards</a:t>
            </a:r>
          </a:p>
          <a:p>
            <a:pPr marL="0" lvl="2" algn="ctr">
              <a:spcBef>
                <a:spcPts val="0"/>
              </a:spcBef>
            </a:pPr>
            <a:r>
              <a:rPr lang="en-IE" sz="1100" b="1" dirty="0">
                <a:solidFill>
                  <a:prstClr val="black"/>
                </a:solidFill>
                <a:latin typeface="Calibri" pitchFamily="34" charset="0"/>
              </a:rPr>
              <a:t>Innovation &amp; Research</a:t>
            </a:r>
          </a:p>
          <a:p>
            <a:pPr marL="0" lvl="2" algn="ctr">
              <a:spcBef>
                <a:spcPts val="0"/>
              </a:spcBef>
            </a:pPr>
            <a:r>
              <a:rPr lang="en-IE" sz="1100" b="1" dirty="0">
                <a:solidFill>
                  <a:prstClr val="black"/>
                </a:solidFill>
                <a:latin typeface="Calibri" pitchFamily="34" charset="0"/>
              </a:rPr>
              <a:t>Skin Care Experts</a:t>
            </a:r>
          </a:p>
          <a:p>
            <a:pPr marL="0" lvl="2" algn="ctr">
              <a:spcBef>
                <a:spcPts val="0"/>
              </a:spcBef>
            </a:pPr>
            <a:r>
              <a:rPr lang="en-IE" sz="1100" b="1" dirty="0">
                <a:solidFill>
                  <a:prstClr val="black"/>
                </a:solidFill>
                <a:latin typeface="Calibri" pitchFamily="34" charset="0"/>
              </a:rPr>
              <a:t>Skin Consultation</a:t>
            </a:r>
          </a:p>
        </p:txBody>
      </p:sp>
      <p:sp>
        <p:nvSpPr>
          <p:cNvPr id="37" name="AutoShape 49"/>
          <p:cNvSpPr>
            <a:spLocks noChangeArrowheads="1"/>
          </p:cNvSpPr>
          <p:nvPr/>
        </p:nvSpPr>
        <p:spPr bwMode="auto">
          <a:xfrm>
            <a:off x="2346734" y="2673924"/>
            <a:ext cx="1755775" cy="845366"/>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500"/>
              </a:spcBef>
            </a:pPr>
            <a:endParaRPr lang="en-IE" sz="1000" b="1" dirty="0">
              <a:solidFill>
                <a:prstClr val="black"/>
              </a:solidFill>
              <a:latin typeface="+mj-lt"/>
            </a:endParaRPr>
          </a:p>
          <a:p>
            <a:pPr algn="ctr">
              <a:spcBef>
                <a:spcPts val="0"/>
              </a:spcBef>
            </a:pPr>
            <a:r>
              <a:rPr lang="en-US" sz="1000" dirty="0" smtClean="0">
                <a:solidFill>
                  <a:prstClr val="black"/>
                </a:solidFill>
                <a:latin typeface="+mj-lt"/>
              </a:rPr>
              <a:t>Wedding Skin</a:t>
            </a:r>
          </a:p>
          <a:p>
            <a:pPr algn="ctr">
              <a:spcBef>
                <a:spcPts val="0"/>
              </a:spcBef>
            </a:pPr>
            <a:r>
              <a:rPr lang="en-US" sz="1000" dirty="0" smtClean="0">
                <a:solidFill>
                  <a:prstClr val="black"/>
                </a:solidFill>
                <a:latin typeface="+mj-lt"/>
              </a:rPr>
              <a:t>Bridal Beauty Tips</a:t>
            </a:r>
          </a:p>
          <a:p>
            <a:pPr algn="ctr">
              <a:spcBef>
                <a:spcPts val="0"/>
              </a:spcBef>
            </a:pPr>
            <a:r>
              <a:rPr lang="en-IE" sz="1000" dirty="0" smtClean="0">
                <a:solidFill>
                  <a:prstClr val="black"/>
                </a:solidFill>
                <a:latin typeface="+mj-lt"/>
              </a:rPr>
              <a:t>Skin Care Emergencies</a:t>
            </a:r>
          </a:p>
          <a:p>
            <a:pPr algn="ctr">
              <a:spcBef>
                <a:spcPts val="0"/>
              </a:spcBef>
            </a:pPr>
            <a:endParaRPr lang="en-IE" sz="1000" b="1" dirty="0">
              <a:solidFill>
                <a:srgbClr val="595959"/>
              </a:solidFill>
              <a:latin typeface="+mj-lt"/>
            </a:endParaRPr>
          </a:p>
        </p:txBody>
      </p:sp>
      <p:sp>
        <p:nvSpPr>
          <p:cNvPr id="40" name="AutoShape 49"/>
          <p:cNvSpPr>
            <a:spLocks noChangeArrowheads="1"/>
          </p:cNvSpPr>
          <p:nvPr/>
        </p:nvSpPr>
        <p:spPr bwMode="auto">
          <a:xfrm>
            <a:off x="2362200" y="4719644"/>
            <a:ext cx="1755775" cy="1315559"/>
          </a:xfrm>
          <a:prstGeom prst="roundRect">
            <a:avLst>
              <a:gd name="adj" fmla="val 8495"/>
            </a:avLst>
          </a:prstGeom>
          <a:noFill/>
          <a:ln w="19050" algn="ctr">
            <a:solidFill>
              <a:schemeClr val="bg2">
                <a:lumMod val="50000"/>
                <a:alpha val="39999"/>
              </a:schemeClr>
            </a:solidFill>
            <a:round/>
            <a:headEnd/>
            <a:tailEnd/>
          </a:ln>
        </p:spPr>
        <p:txBody>
          <a:bodyPr wrap="square" lIns="18288" rIns="18288" anchor="t">
            <a:noAutofit/>
          </a:bodyPr>
          <a:lstStyle/>
          <a:p>
            <a:pPr algn="ctr">
              <a:spcBef>
                <a:spcPts val="500"/>
              </a:spcBef>
            </a:pPr>
            <a:endParaRPr lang="en-US" sz="1000" dirty="0" smtClean="0">
              <a:solidFill>
                <a:prstClr val="black"/>
              </a:solidFill>
              <a:latin typeface="+mj-lt"/>
            </a:endParaRPr>
          </a:p>
          <a:p>
            <a:pPr algn="ctr">
              <a:spcBef>
                <a:spcPts val="0"/>
              </a:spcBef>
            </a:pPr>
            <a:r>
              <a:rPr lang="en-US" sz="1000" dirty="0" smtClean="0">
                <a:solidFill>
                  <a:prstClr val="black"/>
                </a:solidFill>
                <a:latin typeface="+mj-lt"/>
              </a:rPr>
              <a:t>Skin Care Coupons</a:t>
            </a:r>
          </a:p>
          <a:p>
            <a:pPr algn="ctr">
              <a:spcBef>
                <a:spcPts val="0"/>
              </a:spcBef>
            </a:pPr>
            <a:r>
              <a:rPr lang="en-US" sz="1000" dirty="0" smtClean="0">
                <a:solidFill>
                  <a:prstClr val="black"/>
                </a:solidFill>
                <a:latin typeface="+mj-lt"/>
              </a:rPr>
              <a:t>Anti Aging Coupons</a:t>
            </a:r>
          </a:p>
          <a:p>
            <a:pPr algn="ctr">
              <a:spcBef>
                <a:spcPts val="0"/>
              </a:spcBef>
            </a:pPr>
            <a:r>
              <a:rPr lang="en-US" sz="1000" dirty="0" smtClean="0">
                <a:solidFill>
                  <a:prstClr val="black"/>
                </a:solidFill>
                <a:latin typeface="+mj-lt"/>
              </a:rPr>
              <a:t>Skin Care Product Reviews</a:t>
            </a:r>
          </a:p>
        </p:txBody>
      </p:sp>
      <p:sp>
        <p:nvSpPr>
          <p:cNvPr id="41" name="Rectangle 40"/>
          <p:cNvSpPr/>
          <p:nvPr/>
        </p:nvSpPr>
        <p:spPr>
          <a:xfrm>
            <a:off x="4245429" y="2673925"/>
            <a:ext cx="2133600" cy="845366"/>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Wedding Day Perfection</a:t>
            </a:r>
          </a:p>
          <a:p>
            <a:pPr lvl="0">
              <a:defRPr/>
            </a:pPr>
            <a:r>
              <a:rPr lang="en-US" sz="1000" dirty="0" smtClean="0">
                <a:solidFill>
                  <a:prstClr val="black"/>
                </a:solidFill>
                <a:ea typeface="ＭＳ Ｐゴシック" pitchFamily="34" charset="-128"/>
                <a:cs typeface="Arial" pitchFamily="34" charset="0"/>
              </a:rPr>
              <a:t>Get Bridal Ready Skin for your</a:t>
            </a:r>
          </a:p>
          <a:p>
            <a:pPr lvl="0">
              <a:defRPr/>
            </a:pPr>
            <a:r>
              <a:rPr lang="en-US" sz="1000" dirty="0" smtClean="0">
                <a:solidFill>
                  <a:prstClr val="black"/>
                </a:solidFill>
                <a:ea typeface="ＭＳ Ｐゴシック" pitchFamily="34" charset="-128"/>
                <a:cs typeface="Arial" pitchFamily="34" charset="0"/>
              </a:rPr>
              <a:t>Special Day. Learn More!</a:t>
            </a:r>
          </a:p>
          <a:p>
            <a:pPr lvl="0">
              <a:defRPr/>
            </a:pPr>
            <a:r>
              <a:rPr lang="en-US" sz="1000" dirty="0" smtClean="0">
                <a:solidFill>
                  <a:srgbClr val="9BBB59"/>
                </a:solidFill>
                <a:ea typeface="ＭＳ Ｐゴシック" pitchFamily="34" charset="-128"/>
                <a:cs typeface="Arial" pitchFamily="34" charset="0"/>
              </a:rPr>
              <a:t>Olay.com/Skin-Care</a:t>
            </a:r>
          </a:p>
        </p:txBody>
      </p:sp>
      <p:sp>
        <p:nvSpPr>
          <p:cNvPr id="46" name="Rectangle 45"/>
          <p:cNvSpPr/>
          <p:nvPr/>
        </p:nvSpPr>
        <p:spPr>
          <a:xfrm>
            <a:off x="4249784" y="4719645"/>
            <a:ext cx="2133600" cy="937956"/>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Skincare Deals</a:t>
            </a:r>
          </a:p>
          <a:p>
            <a:pPr lvl="0"/>
            <a:r>
              <a:rPr lang="en-US" sz="1000" dirty="0" smtClean="0">
                <a:solidFill>
                  <a:srgbClr val="000000"/>
                </a:solidFill>
                <a:latin typeface="Calibri" pitchFamily="34" charset="0"/>
              </a:rPr>
              <a:t>Get Olay Coupons Read Reviews &amp; Try Samples of Your Favorite Products.</a:t>
            </a:r>
          </a:p>
          <a:p>
            <a:pPr lvl="0">
              <a:defRPr/>
            </a:pPr>
            <a:r>
              <a:rPr lang="en-US" sz="1000" dirty="0" smtClean="0">
                <a:solidFill>
                  <a:srgbClr val="9BBB59"/>
                </a:solidFill>
                <a:latin typeface="Calibri" pitchFamily="34" charset="0"/>
                <a:ea typeface="ＭＳ Ｐゴシック" pitchFamily="34" charset="-128"/>
                <a:cs typeface="Arial" pitchFamily="34" charset="0"/>
              </a:rPr>
              <a:t>Olay.com/Deals</a:t>
            </a:r>
          </a:p>
        </p:txBody>
      </p:sp>
      <p:pic>
        <p:nvPicPr>
          <p:cNvPr id="57" name="Picture 2"/>
          <p:cNvPicPr>
            <a:picLocks noChangeAspect="1" noChangeArrowheads="1"/>
          </p:cNvPicPr>
          <p:nvPr/>
        </p:nvPicPr>
        <p:blipFill>
          <a:blip r:embed="rId3" cstate="print"/>
          <a:srcRect/>
          <a:stretch>
            <a:fillRect/>
          </a:stretch>
        </p:blipFill>
        <p:spPr bwMode="auto">
          <a:xfrm>
            <a:off x="6477000" y="4648200"/>
            <a:ext cx="2286000" cy="1447800"/>
          </a:xfrm>
          <a:prstGeom prst="rect">
            <a:avLst/>
          </a:prstGeom>
          <a:noFill/>
          <a:ln w="9525">
            <a:noFill/>
            <a:miter lim="800000"/>
            <a:headEnd/>
            <a:tailEnd/>
          </a:ln>
        </p:spPr>
      </p:pic>
      <p:pic>
        <p:nvPicPr>
          <p:cNvPr id="58" name="Picture 3"/>
          <p:cNvPicPr>
            <a:picLocks noChangeAspect="1" noChangeArrowheads="1"/>
          </p:cNvPicPr>
          <p:nvPr/>
        </p:nvPicPr>
        <p:blipFill>
          <a:blip r:embed="rId4" cstate="print"/>
          <a:srcRect/>
          <a:stretch>
            <a:fillRect/>
          </a:stretch>
        </p:blipFill>
        <p:spPr bwMode="auto">
          <a:xfrm>
            <a:off x="6477000" y="3662473"/>
            <a:ext cx="2286000" cy="873902"/>
          </a:xfrm>
          <a:prstGeom prst="rect">
            <a:avLst/>
          </a:prstGeom>
          <a:noFill/>
          <a:ln w="9525">
            <a:noFill/>
            <a:miter lim="800000"/>
            <a:headEnd/>
            <a:tailEnd/>
          </a:ln>
        </p:spPr>
      </p:pic>
      <p:pic>
        <p:nvPicPr>
          <p:cNvPr id="63" name="Picture 2"/>
          <p:cNvPicPr>
            <a:picLocks noChangeAspect="1" noChangeArrowheads="1"/>
          </p:cNvPicPr>
          <p:nvPr/>
        </p:nvPicPr>
        <p:blipFill>
          <a:blip r:embed="rId5" cstate="print"/>
          <a:srcRect/>
          <a:stretch>
            <a:fillRect/>
          </a:stretch>
        </p:blipFill>
        <p:spPr bwMode="auto">
          <a:xfrm>
            <a:off x="6477000" y="2667000"/>
            <a:ext cx="2286000" cy="914400"/>
          </a:xfrm>
          <a:prstGeom prst="rect">
            <a:avLst/>
          </a:prstGeom>
          <a:noFill/>
          <a:ln w="9525">
            <a:noFill/>
            <a:miter lim="800000"/>
            <a:headEnd/>
            <a:tailEnd/>
          </a:ln>
        </p:spPr>
      </p:pic>
      <p:sp>
        <p:nvSpPr>
          <p:cNvPr id="43" name="Chevron 42"/>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descr="C:\Documents and Settings\jalbrech\Desktop\Body Whos\Confident Experientialist\71918892.jpg"/>
          <p:cNvPicPr>
            <a:picLocks noChangeAspect="1" noChangeArrowheads="1"/>
          </p:cNvPicPr>
          <p:nvPr/>
        </p:nvPicPr>
        <p:blipFill>
          <a:blip r:embed="rId2" cstate="print"/>
          <a:srcRect/>
          <a:stretch>
            <a:fillRect/>
          </a:stretch>
        </p:blipFill>
        <p:spPr bwMode="auto">
          <a:xfrm>
            <a:off x="-12700" y="0"/>
            <a:ext cx="1380744" cy="885418"/>
          </a:xfrm>
          <a:prstGeom prst="rect">
            <a:avLst/>
          </a:prstGeom>
          <a:noFill/>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Confident Experiential Shopper: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Relevant Content Themes</a:t>
            </a:r>
            <a:endParaRPr lang="en-US" b="0" dirty="0">
              <a:solidFill>
                <a:prstClr val="black"/>
              </a:solidFill>
              <a:ea typeface="ＭＳ Ｐゴシック" charset="-128"/>
              <a:cs typeface="Calibri" pitchFamily="34" charset="0"/>
            </a:endParaRPr>
          </a:p>
        </p:txBody>
      </p:sp>
      <p:grpSp>
        <p:nvGrpSpPr>
          <p:cNvPr id="4" name="Group 36"/>
          <p:cNvGrpSpPr/>
          <p:nvPr/>
        </p:nvGrpSpPr>
        <p:grpSpPr>
          <a:xfrm>
            <a:off x="1295400" y="6383179"/>
            <a:ext cx="2619500" cy="469871"/>
            <a:chOff x="1295400" y="6383179"/>
            <a:chExt cx="2619500" cy="469871"/>
          </a:xfrm>
        </p:grpSpPr>
        <p:grpSp>
          <p:nvGrpSpPr>
            <p:cNvPr id="5" name="Group 66"/>
            <p:cNvGrpSpPr/>
            <p:nvPr/>
          </p:nvGrpSpPr>
          <p:grpSpPr>
            <a:xfrm>
              <a:off x="1295400" y="6383179"/>
              <a:ext cx="2619500" cy="246221"/>
              <a:chOff x="1295400" y="6383179"/>
              <a:chExt cx="2619500" cy="246221"/>
            </a:xfrm>
          </p:grpSpPr>
          <p:sp>
            <p:nvSpPr>
              <p:cNvPr id="42" name="Rounded Rectangle 41"/>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3" name="TextBox 42"/>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8" name="Group 67"/>
            <p:cNvGrpSpPr/>
            <p:nvPr/>
          </p:nvGrpSpPr>
          <p:grpSpPr>
            <a:xfrm>
              <a:off x="1295400" y="6606829"/>
              <a:ext cx="2619500" cy="246221"/>
              <a:chOff x="1295400" y="6383179"/>
              <a:chExt cx="2619500" cy="246221"/>
            </a:xfrm>
          </p:grpSpPr>
          <p:sp>
            <p:nvSpPr>
              <p:cNvPr id="40" name="Rounded Rectangle 39"/>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1" name="TextBox 40"/>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66" name="Rounded Rectangle 65"/>
          <p:cNvSpPr/>
          <p:nvPr/>
        </p:nvSpPr>
        <p:spPr>
          <a:xfrm>
            <a:off x="52450" y="1056900"/>
            <a:ext cx="2843150" cy="5334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sz="1200" b="1" dirty="0">
                <a:solidFill>
                  <a:prstClr val="black"/>
                </a:solidFill>
              </a:rPr>
              <a:t>Relevant Boutiques</a:t>
            </a:r>
          </a:p>
          <a:p>
            <a:pPr algn="ctr">
              <a:defRPr/>
            </a:pPr>
            <a:r>
              <a:rPr lang="en-US" sz="1200" dirty="0" smtClean="0">
                <a:solidFill>
                  <a:prstClr val="black"/>
                </a:solidFill>
              </a:rPr>
              <a:t>Beauty Rituals Collections</a:t>
            </a:r>
          </a:p>
        </p:txBody>
      </p:sp>
      <p:sp>
        <p:nvSpPr>
          <p:cNvPr id="45" name="Rectangle 44"/>
          <p:cNvSpPr>
            <a:spLocks noChangeArrowheads="1"/>
          </p:cNvSpPr>
          <p:nvPr/>
        </p:nvSpPr>
        <p:spPr bwMode="auto">
          <a:xfrm>
            <a:off x="1524000" y="1295400"/>
            <a:ext cx="4111625" cy="5180013"/>
          </a:xfrm>
          <a:prstGeom prst="rect">
            <a:avLst/>
          </a:prstGeom>
          <a:noFill/>
          <a:ln w="25400" algn="ctr">
            <a:noFill/>
            <a:miter lim="800000"/>
            <a:headEnd/>
            <a:tailEnd/>
          </a:ln>
        </p:spPr>
        <p:txBody>
          <a:bodyPr anchor="ctr"/>
          <a:lstStyle/>
          <a:p>
            <a:pPr algn="ctr">
              <a:defRPr/>
            </a:pPr>
            <a:endParaRPr lang="en-US" dirty="0">
              <a:solidFill>
                <a:prstClr val="white"/>
              </a:solidFill>
              <a:latin typeface="Calibri" pitchFamily="34" charset="0"/>
            </a:endParaRPr>
          </a:p>
        </p:txBody>
      </p:sp>
      <p:sp>
        <p:nvSpPr>
          <p:cNvPr id="3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cxnSp>
        <p:nvCxnSpPr>
          <p:cNvPr id="46" name="Straight Connector 45"/>
          <p:cNvCxnSpPr/>
          <p:nvPr/>
        </p:nvCxnSpPr>
        <p:spPr>
          <a:xfrm rot="5400000">
            <a:off x="4838700" y="4229100"/>
            <a:ext cx="43434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Rectangle 8"/>
          <p:cNvSpPr>
            <a:spLocks noChangeArrowheads="1"/>
          </p:cNvSpPr>
          <p:nvPr/>
        </p:nvSpPr>
        <p:spPr bwMode="auto">
          <a:xfrm>
            <a:off x="381001" y="1828800"/>
            <a:ext cx="1119187" cy="2514600"/>
          </a:xfrm>
          <a:prstGeom prst="rect">
            <a:avLst/>
          </a:prstGeom>
          <a:gradFill>
            <a:lin ang="5400000" scaled="0"/>
          </a:gradFill>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Category</a:t>
            </a:r>
          </a:p>
          <a:p>
            <a:pPr algn="ctr"/>
            <a:r>
              <a:rPr lang="en-US" sz="1400" b="1" dirty="0">
                <a:solidFill>
                  <a:srgbClr val="FFFFFF"/>
                </a:solidFill>
              </a:rPr>
              <a:t>Interest</a:t>
            </a: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p:txBody>
      </p:sp>
      <p:sp>
        <p:nvSpPr>
          <p:cNvPr id="48" name="Rectangle 9"/>
          <p:cNvSpPr>
            <a:spLocks noChangeArrowheads="1"/>
          </p:cNvSpPr>
          <p:nvPr/>
        </p:nvSpPr>
        <p:spPr bwMode="auto">
          <a:xfrm>
            <a:off x="381001" y="4419600"/>
            <a:ext cx="1119187" cy="1029245"/>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Brand</a:t>
            </a:r>
          </a:p>
          <a:p>
            <a:pPr algn="ctr"/>
            <a:r>
              <a:rPr lang="en-US" sz="1400" b="1" dirty="0">
                <a:solidFill>
                  <a:srgbClr val="FFFFFF"/>
                </a:solidFill>
              </a:rPr>
              <a:t>Awareness</a:t>
            </a:r>
          </a:p>
        </p:txBody>
      </p:sp>
      <p:sp>
        <p:nvSpPr>
          <p:cNvPr id="49" name="Rectangle 10"/>
          <p:cNvSpPr>
            <a:spLocks noChangeArrowheads="1"/>
          </p:cNvSpPr>
          <p:nvPr/>
        </p:nvSpPr>
        <p:spPr bwMode="auto">
          <a:xfrm>
            <a:off x="381001" y="5529942"/>
            <a:ext cx="1119187" cy="620576"/>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Trial</a:t>
            </a:r>
          </a:p>
        </p:txBody>
      </p:sp>
      <p:sp>
        <p:nvSpPr>
          <p:cNvPr id="50" name="AutoShape 63"/>
          <p:cNvSpPr>
            <a:spLocks noChangeArrowheads="1"/>
          </p:cNvSpPr>
          <p:nvPr/>
        </p:nvSpPr>
        <p:spPr bwMode="auto">
          <a:xfrm>
            <a:off x="-759" y="1828801"/>
            <a:ext cx="381058" cy="4191000"/>
          </a:xfrm>
          <a:prstGeom prst="downArrow">
            <a:avLst>
              <a:gd name="adj1" fmla="val 50000"/>
              <a:gd name="adj2" fmla="val 57075"/>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51" name="AutoShape 5"/>
          <p:cNvSpPr>
            <a:spLocks noChangeArrowheads="1"/>
          </p:cNvSpPr>
          <p:nvPr/>
        </p:nvSpPr>
        <p:spPr bwMode="auto">
          <a:xfrm>
            <a:off x="1609725" y="184186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Lifestyle, Health &amp; Beauty</a:t>
            </a:r>
            <a:endParaRPr lang="en-GB" sz="1400" b="1" dirty="0">
              <a:solidFill>
                <a:prstClr val="black"/>
              </a:solidFill>
              <a:latin typeface="Calibri" pitchFamily="34" charset="0"/>
            </a:endParaRPr>
          </a:p>
        </p:txBody>
      </p:sp>
      <p:sp>
        <p:nvSpPr>
          <p:cNvPr id="52" name="AutoShape 5"/>
          <p:cNvSpPr>
            <a:spLocks noChangeArrowheads="1"/>
          </p:cNvSpPr>
          <p:nvPr/>
        </p:nvSpPr>
        <p:spPr bwMode="auto">
          <a:xfrm>
            <a:off x="1609725" y="25475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Skin Care</a:t>
            </a:r>
            <a:endParaRPr lang="en-GB" sz="1400" b="1" dirty="0">
              <a:solidFill>
                <a:prstClr val="black"/>
              </a:solidFill>
              <a:latin typeface="Calibri" pitchFamily="34" charset="0"/>
            </a:endParaRPr>
          </a:p>
        </p:txBody>
      </p:sp>
      <p:sp>
        <p:nvSpPr>
          <p:cNvPr id="53" name="AutoShape 5"/>
          <p:cNvSpPr>
            <a:spLocks noChangeArrowheads="1"/>
          </p:cNvSpPr>
          <p:nvPr/>
        </p:nvSpPr>
        <p:spPr bwMode="auto">
          <a:xfrm>
            <a:off x="1609725" y="44196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Products</a:t>
            </a:r>
            <a:endParaRPr lang="en-GB" sz="1400" b="1" dirty="0">
              <a:solidFill>
                <a:prstClr val="black"/>
              </a:solidFill>
              <a:latin typeface="Calibri" pitchFamily="34" charset="0"/>
            </a:endParaRPr>
          </a:p>
        </p:txBody>
      </p:sp>
      <p:sp>
        <p:nvSpPr>
          <p:cNvPr id="54" name="AutoShape 5"/>
          <p:cNvSpPr>
            <a:spLocks noChangeArrowheads="1"/>
          </p:cNvSpPr>
          <p:nvPr/>
        </p:nvSpPr>
        <p:spPr bwMode="auto">
          <a:xfrm>
            <a:off x="1609725" y="5486722"/>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55" name="AutoShape 5"/>
          <p:cNvSpPr>
            <a:spLocks noChangeArrowheads="1"/>
          </p:cNvSpPr>
          <p:nvPr/>
        </p:nvSpPr>
        <p:spPr bwMode="auto">
          <a:xfrm>
            <a:off x="1609725" y="36576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Products</a:t>
            </a:r>
            <a:endParaRPr lang="en-GB" sz="1400" b="1" dirty="0">
              <a:solidFill>
                <a:prstClr val="black"/>
              </a:solidFill>
              <a:latin typeface="Calibri" pitchFamily="34" charset="0"/>
            </a:endParaRPr>
          </a:p>
        </p:txBody>
      </p:sp>
      <p:sp>
        <p:nvSpPr>
          <p:cNvPr id="56" name="TextBox 55"/>
          <p:cNvSpPr txBox="1"/>
          <p:nvPr/>
        </p:nvSpPr>
        <p:spPr>
          <a:xfrm>
            <a:off x="1600200" y="1524000"/>
            <a:ext cx="1905000" cy="338554"/>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57" name="TextBox 56"/>
          <p:cNvSpPr txBox="1"/>
          <p:nvPr/>
        </p:nvSpPr>
        <p:spPr>
          <a:xfrm>
            <a:off x="7010400" y="1524000"/>
            <a:ext cx="1905000" cy="338554"/>
          </a:xfrm>
          <a:prstGeom prst="rect">
            <a:avLst/>
          </a:prstGeom>
          <a:noFill/>
        </p:spPr>
        <p:txBody>
          <a:bodyPr wrap="square" rtlCol="0">
            <a:spAutoFit/>
          </a:bodyPr>
          <a:lstStyle/>
          <a:p>
            <a:r>
              <a:rPr lang="en-US" sz="1600" b="1" dirty="0">
                <a:solidFill>
                  <a:prstClr val="black"/>
                </a:solidFill>
                <a:latin typeface="Calibri" pitchFamily="34" charset="0"/>
              </a:rPr>
              <a:t>Sample Initiative</a:t>
            </a:r>
          </a:p>
        </p:txBody>
      </p:sp>
      <p:sp>
        <p:nvSpPr>
          <p:cNvPr id="58" name="AutoShape 5"/>
          <p:cNvSpPr>
            <a:spLocks noChangeArrowheads="1"/>
          </p:cNvSpPr>
          <p:nvPr/>
        </p:nvSpPr>
        <p:spPr bwMode="auto">
          <a:xfrm>
            <a:off x="5181600"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Ambassadors</a:t>
            </a:r>
          </a:p>
        </p:txBody>
      </p:sp>
      <p:sp>
        <p:nvSpPr>
          <p:cNvPr id="59" name="AutoShape 5"/>
          <p:cNvSpPr>
            <a:spLocks noChangeArrowheads="1"/>
          </p:cNvSpPr>
          <p:nvPr/>
        </p:nvSpPr>
        <p:spPr bwMode="auto">
          <a:xfrm>
            <a:off x="1656094"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Ratings, Reviews &amp; Testimonials</a:t>
            </a:r>
          </a:p>
        </p:txBody>
      </p:sp>
      <p:sp>
        <p:nvSpPr>
          <p:cNvPr id="60" name="AutoShape 5"/>
          <p:cNvSpPr>
            <a:spLocks noChangeArrowheads="1"/>
          </p:cNvSpPr>
          <p:nvPr/>
        </p:nvSpPr>
        <p:spPr bwMode="auto">
          <a:xfrm>
            <a:off x="3429000" y="46482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News, Events, Awards</a:t>
            </a:r>
          </a:p>
        </p:txBody>
      </p:sp>
      <p:sp>
        <p:nvSpPr>
          <p:cNvPr id="61" name="AutoShape 5"/>
          <p:cNvSpPr>
            <a:spLocks noChangeArrowheads="1"/>
          </p:cNvSpPr>
          <p:nvPr/>
        </p:nvSpPr>
        <p:spPr bwMode="auto">
          <a:xfrm>
            <a:off x="1656094" y="281940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Basics &amp; Routines</a:t>
            </a:r>
          </a:p>
        </p:txBody>
      </p:sp>
      <p:sp>
        <p:nvSpPr>
          <p:cNvPr id="62" name="AutoShape 5"/>
          <p:cNvSpPr>
            <a:spLocks noChangeArrowheads="1"/>
          </p:cNvSpPr>
          <p:nvPr/>
        </p:nvSpPr>
        <p:spPr bwMode="auto">
          <a:xfrm>
            <a:off x="1656094" y="20923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Fashion, Hair and Makeup</a:t>
            </a:r>
          </a:p>
        </p:txBody>
      </p:sp>
      <p:sp>
        <p:nvSpPr>
          <p:cNvPr id="63" name="AutoShape 5"/>
          <p:cNvSpPr>
            <a:spLocks noChangeArrowheads="1"/>
          </p:cNvSpPr>
          <p:nvPr/>
        </p:nvSpPr>
        <p:spPr bwMode="auto">
          <a:xfrm>
            <a:off x="3429000" y="20923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Special Occasions</a:t>
            </a:r>
          </a:p>
        </p:txBody>
      </p:sp>
      <p:sp>
        <p:nvSpPr>
          <p:cNvPr id="64" name="AutoShape 5"/>
          <p:cNvSpPr>
            <a:spLocks noChangeArrowheads="1"/>
          </p:cNvSpPr>
          <p:nvPr/>
        </p:nvSpPr>
        <p:spPr bwMode="auto">
          <a:xfrm>
            <a:off x="5181600" y="2092325"/>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Tips &amp; Tricks for Beautiful Skin</a:t>
            </a:r>
          </a:p>
        </p:txBody>
      </p:sp>
      <p:sp>
        <p:nvSpPr>
          <p:cNvPr id="65" name="Chevron 64"/>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457200"/>
          </a:xfrm>
        </p:spPr>
        <p:txBody>
          <a:bodyPr/>
          <a:lstStyle/>
          <a:p>
            <a:r>
              <a:rPr lang="en-US" dirty="0" smtClean="0"/>
              <a:t>Search is a key complement to our global digital strategies</a:t>
            </a:r>
            <a:endParaRPr lang="en-US" dirty="0"/>
          </a:p>
        </p:txBody>
      </p:sp>
      <p:pic>
        <p:nvPicPr>
          <p:cNvPr id="5" name="Picture 10" descr="Search_SHAD"/>
          <p:cNvPicPr>
            <a:picLocks noChangeAspect="1" noChangeArrowheads="1"/>
          </p:cNvPicPr>
          <p:nvPr/>
        </p:nvPicPr>
        <p:blipFill>
          <a:blip r:embed="rId2" cstate="print"/>
          <a:srcRect/>
          <a:stretch>
            <a:fillRect/>
          </a:stretch>
        </p:blipFill>
        <p:spPr bwMode="auto">
          <a:xfrm>
            <a:off x="76200" y="2476740"/>
            <a:ext cx="2897188" cy="2895360"/>
          </a:xfrm>
          <a:prstGeom prst="rect">
            <a:avLst/>
          </a:prstGeom>
          <a:noFill/>
          <a:ln w="9525">
            <a:noFill/>
            <a:miter lim="800000"/>
            <a:headEnd/>
            <a:tailEnd/>
          </a:ln>
        </p:spPr>
      </p:pic>
      <p:grpSp>
        <p:nvGrpSpPr>
          <p:cNvPr id="6" name="Group 20"/>
          <p:cNvGrpSpPr>
            <a:grpSpLocks/>
          </p:cNvGrpSpPr>
          <p:nvPr/>
        </p:nvGrpSpPr>
        <p:grpSpPr bwMode="auto">
          <a:xfrm>
            <a:off x="4217665" y="4343400"/>
            <a:ext cx="5002535" cy="2062103"/>
            <a:chOff x="4217490" y="4343126"/>
            <a:chExt cx="5002710" cy="2062379"/>
          </a:xfrm>
        </p:grpSpPr>
        <p:pic>
          <p:nvPicPr>
            <p:cNvPr id="7" name="Picture 8" descr="iMedia_SHAD"/>
            <p:cNvPicPr>
              <a:picLocks noChangeAspect="1" noChangeArrowheads="1"/>
            </p:cNvPicPr>
            <p:nvPr/>
          </p:nvPicPr>
          <p:blipFill>
            <a:blip r:embed="rId3" cstate="print"/>
            <a:srcRect/>
            <a:stretch>
              <a:fillRect/>
            </a:stretch>
          </p:blipFill>
          <p:spPr bwMode="auto">
            <a:xfrm>
              <a:off x="4217490" y="4495800"/>
              <a:ext cx="1904934" cy="1905000"/>
            </a:xfrm>
            <a:prstGeom prst="rect">
              <a:avLst/>
            </a:prstGeom>
            <a:noFill/>
            <a:ln w="9525">
              <a:noFill/>
              <a:miter lim="800000"/>
              <a:headEnd/>
              <a:tailEnd/>
            </a:ln>
          </p:spPr>
        </p:pic>
        <p:sp>
          <p:nvSpPr>
            <p:cNvPr id="9" name="TextBox 16"/>
            <p:cNvSpPr txBox="1">
              <a:spLocks noChangeArrowheads="1"/>
            </p:cNvSpPr>
            <p:nvPr/>
          </p:nvSpPr>
          <p:spPr bwMode="auto">
            <a:xfrm>
              <a:off x="6172200" y="4343126"/>
              <a:ext cx="3048000" cy="2062379"/>
            </a:xfrm>
            <a:prstGeom prst="rect">
              <a:avLst/>
            </a:prstGeom>
            <a:noFill/>
            <a:ln w="9525">
              <a:noFill/>
              <a:miter lim="800000"/>
              <a:headEnd/>
              <a:tailEnd/>
            </a:ln>
          </p:spPr>
          <p:txBody>
            <a:bodyPr>
              <a:spAutoFit/>
            </a:bodyPr>
            <a:lstStyle/>
            <a:p>
              <a:pPr eaLnBrk="1" hangingPunct="1"/>
              <a:r>
                <a:rPr lang="en-US" sz="2000" b="1" dirty="0">
                  <a:latin typeface="Calibri" pitchFamily="34" charset="0"/>
                  <a:cs typeface="Calibri" pitchFamily="34" charset="0"/>
                </a:rPr>
                <a:t>Digital content</a:t>
              </a:r>
              <a:r>
                <a:rPr lang="en-US" sz="2000" dirty="0">
                  <a:latin typeface="Calibri" pitchFamily="34" charset="0"/>
                  <a:cs typeface="Calibri" pitchFamily="34" charset="0"/>
                </a:rPr>
                <a:t> </a:t>
              </a:r>
              <a:endParaRPr lang="en-US" sz="2000" dirty="0" smtClean="0">
                <a:latin typeface="Calibri" pitchFamily="34" charset="0"/>
                <a:cs typeface="Calibri" pitchFamily="34" charset="0"/>
              </a:endParaRPr>
            </a:p>
            <a:p>
              <a:pPr eaLnBrk="1" hangingPunct="1"/>
              <a:r>
                <a:rPr lang="en-US" sz="1800" dirty="0" smtClean="0">
                  <a:latin typeface="Calibri" pitchFamily="34" charset="0"/>
                  <a:cs typeface="Calibri" pitchFamily="34" charset="0"/>
                </a:rPr>
                <a:t>meets </a:t>
              </a:r>
              <a:r>
                <a:rPr lang="en-US" sz="1800" dirty="0">
                  <a:latin typeface="Calibri" pitchFamily="34" charset="0"/>
                  <a:cs typeface="Calibri" pitchFamily="34" charset="0"/>
                </a:rPr>
                <a:t>consumers’ </a:t>
              </a:r>
              <a:r>
                <a:rPr lang="en-US" sz="1800" dirty="0" smtClean="0">
                  <a:latin typeface="Calibri" pitchFamily="34" charset="0"/>
                  <a:cs typeface="Calibri" pitchFamily="34" charset="0"/>
                </a:rPr>
                <a:t>expectations and amplifies your gold keywords</a:t>
              </a:r>
              <a:endParaRPr lang="en-US" sz="1800" dirty="0">
                <a:latin typeface="Calibri" pitchFamily="34" charset="0"/>
                <a:cs typeface="Calibri" pitchFamily="34" charset="0"/>
              </a:endParaRPr>
            </a:p>
            <a:p>
              <a:pPr marL="342900" indent="-342900">
                <a:buFont typeface="Arial" pitchFamily="34" charset="0"/>
                <a:buChar char="•"/>
              </a:pPr>
              <a:r>
                <a:rPr lang="en-US" sz="1800" dirty="0" smtClean="0">
                  <a:latin typeface="Calibri" pitchFamily="34" charset="0"/>
                  <a:cs typeface="Calibri" pitchFamily="34" charset="0"/>
                </a:rPr>
                <a:t>Olay site redesign</a:t>
              </a:r>
            </a:p>
            <a:p>
              <a:pPr marL="342900" indent="-342900">
                <a:buFont typeface="Arial" pitchFamily="34" charset="0"/>
                <a:buChar char="•"/>
              </a:pPr>
              <a:r>
                <a:rPr lang="en-US" sz="1800" dirty="0" smtClean="0">
                  <a:latin typeface="Calibri" pitchFamily="34" charset="0"/>
                  <a:cs typeface="Calibri" pitchFamily="34" charset="0"/>
                </a:rPr>
                <a:t>Global Content Strategy</a:t>
              </a:r>
            </a:p>
            <a:p>
              <a:pPr eaLnBrk="1" hangingPunct="1"/>
              <a:endParaRPr lang="en-US" sz="1800" dirty="0">
                <a:latin typeface="Calibri" pitchFamily="34" charset="0"/>
                <a:cs typeface="Calibri" pitchFamily="34" charset="0"/>
              </a:endParaRPr>
            </a:p>
          </p:txBody>
        </p:sp>
      </p:grpSp>
      <p:pic>
        <p:nvPicPr>
          <p:cNvPr id="11" name="Picture 7" descr="Social-Media_SHAD"/>
          <p:cNvPicPr>
            <a:picLocks noChangeAspect="1" noChangeArrowheads="1"/>
          </p:cNvPicPr>
          <p:nvPr/>
        </p:nvPicPr>
        <p:blipFill>
          <a:blip r:embed="rId4" cstate="print"/>
          <a:srcRect/>
          <a:stretch>
            <a:fillRect/>
          </a:stretch>
        </p:blipFill>
        <p:spPr bwMode="auto">
          <a:xfrm>
            <a:off x="4293479" y="990884"/>
            <a:ext cx="1828820" cy="1828516"/>
          </a:xfrm>
          <a:prstGeom prst="rect">
            <a:avLst/>
          </a:prstGeom>
          <a:noFill/>
          <a:ln w="9525">
            <a:noFill/>
            <a:miter lim="800000"/>
            <a:headEnd/>
            <a:tailEnd/>
          </a:ln>
        </p:spPr>
      </p:pic>
      <p:sp>
        <p:nvSpPr>
          <p:cNvPr id="14" name="TextBox 17"/>
          <p:cNvSpPr txBox="1">
            <a:spLocks noChangeArrowheads="1"/>
          </p:cNvSpPr>
          <p:nvPr/>
        </p:nvSpPr>
        <p:spPr bwMode="auto">
          <a:xfrm>
            <a:off x="6172076" y="1092200"/>
            <a:ext cx="2743324" cy="2923877"/>
          </a:xfrm>
          <a:prstGeom prst="rect">
            <a:avLst/>
          </a:prstGeom>
          <a:noFill/>
          <a:ln w="9525">
            <a:noFill/>
            <a:miter lim="800000"/>
            <a:headEnd/>
            <a:tailEnd/>
          </a:ln>
        </p:spPr>
        <p:txBody>
          <a:bodyPr>
            <a:spAutoFit/>
          </a:bodyPr>
          <a:lstStyle/>
          <a:p>
            <a:pPr eaLnBrk="1" hangingPunct="1"/>
            <a:r>
              <a:rPr lang="en-US" sz="2000" b="1" dirty="0">
                <a:latin typeface="Calibri" pitchFamily="34" charset="0"/>
                <a:cs typeface="Calibri" pitchFamily="34" charset="0"/>
              </a:rPr>
              <a:t>Social Media and Content </a:t>
            </a:r>
            <a:r>
              <a:rPr lang="en-US" sz="2000" b="1" dirty="0" smtClean="0">
                <a:latin typeface="Calibri" pitchFamily="34" charset="0"/>
                <a:cs typeface="Calibri" pitchFamily="34" charset="0"/>
              </a:rPr>
              <a:t>Syndication</a:t>
            </a:r>
            <a:endParaRPr lang="en-US" sz="2000" dirty="0">
              <a:latin typeface="Calibri" pitchFamily="34" charset="0"/>
              <a:cs typeface="Calibri" pitchFamily="34" charset="0"/>
            </a:endParaRPr>
          </a:p>
          <a:p>
            <a:pPr eaLnBrk="1" hangingPunct="1"/>
            <a:r>
              <a:rPr lang="en-US" sz="1800" dirty="0">
                <a:latin typeface="Calibri" pitchFamily="34" charset="0"/>
                <a:cs typeface="Calibri" pitchFamily="34" charset="0"/>
              </a:rPr>
              <a:t>help </a:t>
            </a:r>
            <a:r>
              <a:rPr lang="en-US" sz="1800" dirty="0" smtClean="0">
                <a:latin typeface="Calibri" pitchFamily="34" charset="0"/>
                <a:cs typeface="Calibri" pitchFamily="34" charset="0"/>
              </a:rPr>
              <a:t>drive interest, deliver </a:t>
            </a:r>
            <a:r>
              <a:rPr lang="en-US" sz="1800" dirty="0">
                <a:latin typeface="Calibri" pitchFamily="34" charset="0"/>
                <a:cs typeface="Calibri" pitchFamily="34" charset="0"/>
              </a:rPr>
              <a:t>external links (credibility) to your content, increasing your search </a:t>
            </a:r>
            <a:r>
              <a:rPr lang="en-US" sz="1800" dirty="0" smtClean="0">
                <a:latin typeface="Calibri" pitchFamily="34" charset="0"/>
                <a:cs typeface="Calibri" pitchFamily="34" charset="0"/>
              </a:rPr>
              <a:t>rankings</a:t>
            </a:r>
          </a:p>
          <a:p>
            <a:pPr marL="342900" indent="-342900" eaLnBrk="1" hangingPunct="1">
              <a:buFont typeface="Arial" pitchFamily="34" charset="0"/>
              <a:buChar char="•"/>
            </a:pPr>
            <a:r>
              <a:rPr lang="en-US" sz="1800" dirty="0" smtClean="0">
                <a:latin typeface="Calibri" pitchFamily="34" charset="0"/>
                <a:cs typeface="Calibri" pitchFamily="34" charset="0"/>
              </a:rPr>
              <a:t>Social Networking Strategy and </a:t>
            </a:r>
            <a:r>
              <a:rPr lang="en-US" sz="1800" dirty="0" err="1" smtClean="0">
                <a:latin typeface="Calibri" pitchFamily="34" charset="0"/>
                <a:cs typeface="Calibri" pitchFamily="34" charset="0"/>
              </a:rPr>
              <a:t>Facebook</a:t>
            </a:r>
            <a:r>
              <a:rPr lang="en-US" sz="1800" dirty="0" smtClean="0">
                <a:latin typeface="Calibri" pitchFamily="34" charset="0"/>
                <a:cs typeface="Calibri" pitchFamily="34" charset="0"/>
              </a:rPr>
              <a:t> Toolkit</a:t>
            </a:r>
          </a:p>
          <a:p>
            <a:pPr marL="342900" indent="-342900" eaLnBrk="1" hangingPunct="1">
              <a:buFont typeface="Arial" pitchFamily="34" charset="0"/>
              <a:buChar char="•"/>
            </a:pPr>
            <a:r>
              <a:rPr lang="en-US" sz="1800" dirty="0" smtClean="0">
                <a:latin typeface="Calibri" pitchFamily="34" charset="0"/>
                <a:cs typeface="Calibri" pitchFamily="34" charset="0"/>
              </a:rPr>
              <a:t>Global Content Strategy</a:t>
            </a:r>
          </a:p>
        </p:txBody>
      </p:sp>
      <p:sp>
        <p:nvSpPr>
          <p:cNvPr id="17" name="TextBox 18"/>
          <p:cNvSpPr txBox="1">
            <a:spLocks noChangeArrowheads="1"/>
          </p:cNvSpPr>
          <p:nvPr/>
        </p:nvSpPr>
        <p:spPr bwMode="auto">
          <a:xfrm>
            <a:off x="381000" y="1176516"/>
            <a:ext cx="2743200" cy="1261884"/>
          </a:xfrm>
          <a:prstGeom prst="rect">
            <a:avLst/>
          </a:prstGeom>
          <a:noFill/>
          <a:ln w="9525">
            <a:noFill/>
            <a:miter lim="800000"/>
            <a:headEnd/>
            <a:tailEnd/>
          </a:ln>
        </p:spPr>
        <p:txBody>
          <a:bodyPr>
            <a:spAutoFit/>
          </a:bodyPr>
          <a:lstStyle/>
          <a:p>
            <a:pPr eaLnBrk="1" hangingPunct="1"/>
            <a:r>
              <a:rPr lang="en-US" sz="2000" b="1" dirty="0">
                <a:latin typeface="Calibri" pitchFamily="34" charset="0"/>
                <a:cs typeface="Calibri" pitchFamily="34" charset="0"/>
              </a:rPr>
              <a:t>Offline and online marketing activities </a:t>
            </a:r>
            <a:r>
              <a:rPr lang="en-US" sz="1800" dirty="0">
                <a:latin typeface="Calibri" pitchFamily="34" charset="0"/>
                <a:cs typeface="Calibri" pitchFamily="34" charset="0"/>
              </a:rPr>
              <a:t>generate online </a:t>
            </a:r>
            <a:r>
              <a:rPr lang="en-US" sz="1800" dirty="0" smtClean="0">
                <a:latin typeface="Calibri" pitchFamily="34" charset="0"/>
                <a:cs typeface="Calibri" pitchFamily="34" charset="0"/>
              </a:rPr>
              <a:t>searches</a:t>
            </a:r>
          </a:p>
          <a:p>
            <a:pPr marL="342900" indent="-342900" eaLnBrk="1" hangingPunct="1">
              <a:buFont typeface="Arial" pitchFamily="34" charset="0"/>
              <a:buChar char="•"/>
            </a:pPr>
            <a:r>
              <a:rPr lang="en-US" sz="1800" dirty="0" smtClean="0">
                <a:latin typeface="Calibri" pitchFamily="34" charset="0"/>
                <a:cs typeface="Calibri" pitchFamily="34" charset="0"/>
              </a:rPr>
              <a:t>Initiative Toolkits</a:t>
            </a:r>
            <a:endParaRPr lang="en-US" sz="1800" dirty="0">
              <a:latin typeface="Calibri" pitchFamily="34" charset="0"/>
              <a:cs typeface="Calibri" pitchFamily="34" charset="0"/>
            </a:endParaRPr>
          </a:p>
        </p:txBody>
      </p:sp>
      <p:sp>
        <p:nvSpPr>
          <p:cNvPr id="19" name="Rectangle 18"/>
          <p:cNvSpPr/>
          <p:nvPr/>
        </p:nvSpPr>
        <p:spPr>
          <a:xfrm>
            <a:off x="0" y="5638800"/>
            <a:ext cx="2667000" cy="461665"/>
          </a:xfrm>
          <a:prstGeom prst="rect">
            <a:avLst/>
          </a:prstGeom>
        </p:spPr>
        <p:txBody>
          <a:bodyPr wrap="square">
            <a:spAutoFit/>
          </a:bodyPr>
          <a:lstStyle/>
          <a:p>
            <a:pPr algn="ctr" eaLnBrk="1" hangingPunct="1"/>
            <a:r>
              <a:rPr lang="en-US" sz="800" b="1" dirty="0" smtClean="0">
                <a:solidFill>
                  <a:schemeClr val="accent6"/>
                </a:solidFill>
                <a:latin typeface="+mn-lt"/>
                <a:cs typeface="Calibri" pitchFamily="34" charset="0"/>
              </a:rPr>
              <a:t>Framework from P&amp;G Digital Strategy Group’s Win in Search: Search&amp; Digital Content, by </a:t>
            </a:r>
            <a:r>
              <a:rPr lang="en-US" sz="800" i="1" dirty="0" smtClean="0">
                <a:solidFill>
                  <a:schemeClr val="accent6"/>
                </a:solidFill>
                <a:latin typeface="+mn-lt"/>
                <a:cs typeface="Calibri" pitchFamily="34" charset="0"/>
              </a:rPr>
              <a:t>Dave Knox &amp; Stan </a:t>
            </a:r>
            <a:r>
              <a:rPr lang="en-US" sz="800" i="1" dirty="0" err="1" smtClean="0">
                <a:solidFill>
                  <a:schemeClr val="accent6"/>
                </a:solidFill>
                <a:latin typeface="+mn-lt"/>
                <a:cs typeface="Calibri" pitchFamily="34" charset="0"/>
              </a:rPr>
              <a:t>Joosten</a:t>
            </a:r>
            <a:endParaRPr lang="en-US" sz="800" dirty="0">
              <a:solidFill>
                <a:schemeClr val="accent6"/>
              </a:solidFill>
              <a:latin typeface="+mn-lt"/>
            </a:endParaRPr>
          </a:p>
        </p:txBody>
      </p:sp>
      <p:sp>
        <p:nvSpPr>
          <p:cNvPr id="20" name="Curved Up Arrow 19"/>
          <p:cNvSpPr/>
          <p:nvPr/>
        </p:nvSpPr>
        <p:spPr bwMode="auto">
          <a:xfrm rot="1472235">
            <a:off x="1930351" y="5257435"/>
            <a:ext cx="2807355" cy="732579"/>
          </a:xfrm>
          <a:prstGeom prst="curvedUpArrow">
            <a:avLst>
              <a:gd name="adj1" fmla="val 25000"/>
              <a:gd name="adj2" fmla="val 107532"/>
              <a:gd name="adj3" fmla="val 34464"/>
            </a:avLst>
          </a:prstGeom>
          <a:solidFill>
            <a:srgbClr val="948A54">
              <a:alpha val="76000"/>
            </a:srgbClr>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22" name="Curved Up Arrow 21"/>
          <p:cNvSpPr/>
          <p:nvPr/>
        </p:nvSpPr>
        <p:spPr bwMode="auto">
          <a:xfrm rot="15900620">
            <a:off x="4763412" y="3287726"/>
            <a:ext cx="2446213" cy="570359"/>
          </a:xfrm>
          <a:prstGeom prst="curvedUpArrow">
            <a:avLst>
              <a:gd name="adj1" fmla="val 25000"/>
              <a:gd name="adj2" fmla="val 104015"/>
              <a:gd name="adj3" fmla="val 34464"/>
            </a:avLst>
          </a:prstGeom>
          <a:solidFill>
            <a:srgbClr val="948A54">
              <a:alpha val="76000"/>
            </a:srgbClr>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23" name="Curved Up Arrow 22"/>
          <p:cNvSpPr/>
          <p:nvPr/>
        </p:nvSpPr>
        <p:spPr bwMode="auto">
          <a:xfrm rot="9590850">
            <a:off x="2075494" y="2262420"/>
            <a:ext cx="2618592" cy="570359"/>
          </a:xfrm>
          <a:prstGeom prst="curvedUpArrow">
            <a:avLst>
              <a:gd name="adj1" fmla="val 25000"/>
              <a:gd name="adj2" fmla="val 104015"/>
              <a:gd name="adj3" fmla="val 34464"/>
            </a:avLst>
          </a:prstGeom>
          <a:solidFill>
            <a:srgbClr val="948A54">
              <a:alpha val="76000"/>
            </a:srgbClr>
          </a:solidFill>
          <a:ln w="12700" cap="flat" cmpd="sng" algn="ctr">
            <a:no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dirty="0" smtClean="0">
              <a:ln>
                <a:noFill/>
              </a:ln>
              <a:solidFill>
                <a:srgbClr val="000000"/>
              </a:solidFill>
              <a:effectLst/>
              <a:latin typeface="Calibri" pitchFamily="34" charset="0"/>
            </a:endParaRPr>
          </a:p>
        </p:txBody>
      </p:sp>
      <p:sp>
        <p:nvSpPr>
          <p:cNvPr id="15"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16" name="Chevron 15"/>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Objective</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Confident Experiential Shopper: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Messaging Strategy</a:t>
            </a:r>
            <a:endParaRPr lang="en-US" b="0" dirty="0">
              <a:solidFill>
                <a:prstClr val="black"/>
              </a:solidFill>
              <a:ea typeface="ＭＳ Ｐゴシック" charset="-128"/>
              <a:cs typeface="Calibri" pitchFamily="34" charset="0"/>
            </a:endParaRPr>
          </a:p>
        </p:txBody>
      </p:sp>
      <p:sp>
        <p:nvSpPr>
          <p:cNvPr id="85" name="AutoShape 47"/>
          <p:cNvSpPr>
            <a:spLocks noChangeArrowheads="1"/>
          </p:cNvSpPr>
          <p:nvPr/>
        </p:nvSpPr>
        <p:spPr bwMode="auto">
          <a:xfrm>
            <a:off x="2286000" y="990599"/>
            <a:ext cx="6172200" cy="990601"/>
          </a:xfrm>
          <a:prstGeom prst="roundRect">
            <a:avLst>
              <a:gd name="adj" fmla="val 16667"/>
            </a:avLst>
          </a:prstGeom>
          <a:noFill/>
          <a:ln w="19050" algn="ctr">
            <a:solidFill>
              <a:schemeClr val="bg1">
                <a:lumMod val="75000"/>
              </a:schemeClr>
            </a:solidFill>
            <a:round/>
            <a:headEnd/>
            <a:tailEnd/>
          </a:ln>
        </p:spPr>
        <p:txBody>
          <a:bodyPr lIns="360000" anchor="t"/>
          <a:lstStyle/>
          <a:p>
            <a:pPr>
              <a:spcBef>
                <a:spcPts val="200"/>
              </a:spcBef>
              <a:spcAft>
                <a:spcPts val="200"/>
              </a:spcAft>
            </a:pPr>
            <a:r>
              <a:rPr lang="en-US" b="1" dirty="0" smtClean="0">
                <a:solidFill>
                  <a:prstClr val="black"/>
                </a:solidFill>
                <a:latin typeface="Calibri" pitchFamily="34" charset="0"/>
                <a:cs typeface="Arial" pitchFamily="34" charset="0"/>
              </a:rPr>
              <a:t>Path to purchase barrier: Olay is not new and intriguing enough to spark her interest</a:t>
            </a:r>
            <a:endParaRPr lang="en-US" dirty="0" smtClean="0">
              <a:solidFill>
                <a:prstClr val="black"/>
              </a:solidFill>
              <a:latin typeface="Calibri" pitchFamily="34" charset="0"/>
              <a:cs typeface="Arial" pitchFamily="34" charset="0"/>
            </a:endParaRPr>
          </a:p>
          <a:p>
            <a:pPr>
              <a:spcBef>
                <a:spcPts val="200"/>
              </a:spcBef>
              <a:spcAft>
                <a:spcPts val="200"/>
              </a:spcAft>
            </a:pPr>
            <a:r>
              <a:rPr lang="en-US" sz="1200" dirty="0" smtClean="0">
                <a:solidFill>
                  <a:prstClr val="black"/>
                </a:solidFill>
                <a:latin typeface="Calibri" pitchFamily="34" charset="0"/>
                <a:cs typeface="Arial" pitchFamily="34" charset="0"/>
              </a:rPr>
              <a:t>Leverage her interests in fashion, beauty, art and home to reach her.  Offer her incentives and celebrity endorsements that motivate her to engage with the brand.</a:t>
            </a:r>
            <a:endParaRPr lang="en-US" sz="1200" dirty="0">
              <a:solidFill>
                <a:prstClr val="black"/>
              </a:solidFill>
              <a:latin typeface="Calibri" pitchFamily="34" charset="0"/>
              <a:cs typeface="Arial" pitchFamily="34" charset="0"/>
            </a:endParaRPr>
          </a:p>
        </p:txBody>
      </p:sp>
      <p:sp>
        <p:nvSpPr>
          <p:cNvPr id="86" name="AutoShape 60"/>
          <p:cNvSpPr>
            <a:spLocks noChangeArrowheads="1"/>
          </p:cNvSpPr>
          <p:nvPr/>
        </p:nvSpPr>
        <p:spPr bwMode="auto">
          <a:xfrm>
            <a:off x="533400" y="990600"/>
            <a:ext cx="1676400" cy="990601"/>
          </a:xfrm>
          <a:prstGeom prst="roundRect">
            <a:avLst>
              <a:gd name="adj" fmla="val 16667"/>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600" b="1" dirty="0">
                <a:solidFill>
                  <a:prstClr val="black"/>
                </a:solidFill>
                <a:latin typeface="Calibri" pitchFamily="34" charset="0"/>
              </a:rPr>
              <a:t>Messaging Strategy</a:t>
            </a:r>
            <a:endParaRPr lang="en-GB" sz="1600" b="1" dirty="0">
              <a:solidFill>
                <a:prstClr val="black"/>
              </a:solidFill>
              <a:latin typeface="Calibri" pitchFamily="34" charset="0"/>
            </a:endParaRPr>
          </a:p>
        </p:txBody>
      </p:sp>
      <p:sp>
        <p:nvSpPr>
          <p:cNvPr id="2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pic>
        <p:nvPicPr>
          <p:cNvPr id="38" name="Picture 3" descr="C:\Documents and Settings\jalbrech\Desktop\Body Whos\Confident Experientialist\71918892.jpg"/>
          <p:cNvPicPr>
            <a:picLocks noChangeAspect="1" noChangeArrowheads="1"/>
          </p:cNvPicPr>
          <p:nvPr/>
        </p:nvPicPr>
        <p:blipFill>
          <a:blip r:embed="rId2" cstate="print"/>
          <a:srcRect/>
          <a:stretch>
            <a:fillRect/>
          </a:stretch>
        </p:blipFill>
        <p:spPr bwMode="auto">
          <a:xfrm>
            <a:off x="-12700" y="0"/>
            <a:ext cx="1380744" cy="885418"/>
          </a:xfrm>
          <a:prstGeom prst="rect">
            <a:avLst/>
          </a:prstGeom>
          <a:noFill/>
        </p:spPr>
      </p:pic>
      <p:sp>
        <p:nvSpPr>
          <p:cNvPr id="39" name="AutoShape 48"/>
          <p:cNvSpPr>
            <a:spLocks noChangeArrowheads="1"/>
          </p:cNvSpPr>
          <p:nvPr/>
        </p:nvSpPr>
        <p:spPr bwMode="auto">
          <a:xfrm>
            <a:off x="304800" y="3800307"/>
            <a:ext cx="1899011" cy="771693"/>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100" b="1" dirty="0" smtClean="0">
                <a:solidFill>
                  <a:prstClr val="black"/>
                </a:solidFill>
                <a:latin typeface="Calibri" pitchFamily="34" charset="0"/>
              </a:rPr>
              <a:t>Basics </a:t>
            </a:r>
            <a:r>
              <a:rPr lang="en-IE" sz="1100" b="1" dirty="0">
                <a:solidFill>
                  <a:prstClr val="black"/>
                </a:solidFill>
                <a:latin typeface="Calibri" pitchFamily="34" charset="0"/>
              </a:rPr>
              <a:t>and Routines</a:t>
            </a:r>
          </a:p>
        </p:txBody>
      </p:sp>
      <p:sp>
        <p:nvSpPr>
          <p:cNvPr id="42" name="TextBox 41"/>
          <p:cNvSpPr txBox="1"/>
          <p:nvPr/>
        </p:nvSpPr>
        <p:spPr>
          <a:xfrm>
            <a:off x="2361030" y="2133600"/>
            <a:ext cx="1739066" cy="307777"/>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Key Phrases</a:t>
            </a:r>
            <a:endParaRPr lang="en-US" b="1" dirty="0">
              <a:solidFill>
                <a:prstClr val="black"/>
              </a:solidFill>
              <a:latin typeface="Calibri" pitchFamily="34" charset="0"/>
              <a:cs typeface="Arial" charset="0"/>
            </a:endParaRPr>
          </a:p>
        </p:txBody>
      </p:sp>
      <p:sp>
        <p:nvSpPr>
          <p:cNvPr id="43" name="TextBox 42"/>
          <p:cNvSpPr txBox="1"/>
          <p:nvPr/>
        </p:nvSpPr>
        <p:spPr>
          <a:xfrm>
            <a:off x="4369034" y="2133600"/>
            <a:ext cx="1763688"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Search </a:t>
            </a:r>
            <a:r>
              <a:rPr lang="en-US" b="1" dirty="0">
                <a:solidFill>
                  <a:prstClr val="black"/>
                </a:solidFill>
                <a:latin typeface="Calibri" pitchFamily="34" charset="0"/>
                <a:cs typeface="Arial" charset="0"/>
              </a:rPr>
              <a:t>Copy</a:t>
            </a:r>
          </a:p>
          <a:p>
            <a:pPr algn="ctr">
              <a:defRPr/>
            </a:pPr>
            <a:r>
              <a:rPr lang="en-US" sz="1200" i="1" dirty="0">
                <a:solidFill>
                  <a:prstClr val="black"/>
                </a:solidFill>
                <a:latin typeface="Calibri" pitchFamily="34" charset="0"/>
                <a:cs typeface="Arial" charset="0"/>
              </a:rPr>
              <a:t>(title + text)</a:t>
            </a:r>
          </a:p>
        </p:txBody>
      </p:sp>
      <p:sp>
        <p:nvSpPr>
          <p:cNvPr id="44" name="TextBox 43"/>
          <p:cNvSpPr txBox="1"/>
          <p:nvPr/>
        </p:nvSpPr>
        <p:spPr>
          <a:xfrm>
            <a:off x="7122761" y="2133600"/>
            <a:ext cx="1085554" cy="492443"/>
          </a:xfrm>
          <a:prstGeom prst="rect">
            <a:avLst/>
          </a:prstGeom>
          <a:noFill/>
        </p:spPr>
        <p:txBody>
          <a:bodyPr wrap="none">
            <a:spAutoFit/>
          </a:bodyPr>
          <a:lstStyle/>
          <a:p>
            <a:pPr algn="ctr">
              <a:defRPr/>
            </a:pPr>
            <a:r>
              <a:rPr lang="en-US" b="1" dirty="0">
                <a:solidFill>
                  <a:prstClr val="black"/>
                </a:solidFill>
                <a:latin typeface="Calibri" pitchFamily="34" charset="0"/>
                <a:cs typeface="Arial" charset="0"/>
              </a:rPr>
              <a:t>Content</a:t>
            </a:r>
          </a:p>
          <a:p>
            <a:pPr algn="ctr">
              <a:defRPr/>
            </a:pPr>
            <a:r>
              <a:rPr lang="en-US" sz="1200" i="1" dirty="0">
                <a:solidFill>
                  <a:prstClr val="black"/>
                </a:solidFill>
                <a:latin typeface="Calibri" pitchFamily="34" charset="0"/>
                <a:cs typeface="Arial" charset="0"/>
              </a:rPr>
              <a:t>(landing page)</a:t>
            </a:r>
          </a:p>
        </p:txBody>
      </p:sp>
      <p:sp>
        <p:nvSpPr>
          <p:cNvPr id="45" name="TextBox 44"/>
          <p:cNvSpPr txBox="1"/>
          <p:nvPr/>
        </p:nvSpPr>
        <p:spPr>
          <a:xfrm>
            <a:off x="921325" y="2133600"/>
            <a:ext cx="642035" cy="307777"/>
          </a:xfrm>
          <a:prstGeom prst="rect">
            <a:avLst/>
          </a:prstGeom>
          <a:noFill/>
        </p:spPr>
        <p:txBody>
          <a:bodyPr wrap="none">
            <a:spAutoFit/>
          </a:bodyPr>
          <a:lstStyle/>
          <a:p>
            <a:pPr>
              <a:defRPr/>
            </a:pPr>
            <a:r>
              <a:rPr lang="en-US" b="1" dirty="0">
                <a:solidFill>
                  <a:prstClr val="black"/>
                </a:solidFill>
                <a:latin typeface="Calibri" pitchFamily="34" charset="0"/>
                <a:cs typeface="Arial" charset="0"/>
              </a:rPr>
              <a:t>Topics</a:t>
            </a:r>
          </a:p>
        </p:txBody>
      </p:sp>
      <p:sp>
        <p:nvSpPr>
          <p:cNvPr id="47" name="AutoShape 49"/>
          <p:cNvSpPr>
            <a:spLocks noChangeArrowheads="1"/>
          </p:cNvSpPr>
          <p:nvPr/>
        </p:nvSpPr>
        <p:spPr bwMode="auto">
          <a:xfrm>
            <a:off x="2346734" y="3800307"/>
            <a:ext cx="1755775" cy="771693"/>
          </a:xfrm>
          <a:prstGeom prst="roundRect">
            <a:avLst>
              <a:gd name="adj" fmla="val 8495"/>
            </a:avLst>
          </a:prstGeom>
          <a:noFill/>
          <a:ln w="19050" algn="ctr">
            <a:solidFill>
              <a:schemeClr val="bg2">
                <a:lumMod val="50000"/>
                <a:alpha val="39999"/>
              </a:schemeClr>
            </a:solidFill>
            <a:round/>
            <a:headEnd/>
            <a:tailEnd/>
          </a:ln>
        </p:spPr>
        <p:txBody>
          <a:bodyPr wrap="square" lIns="18288" rIns="18288" anchor="t">
            <a:noAutofit/>
          </a:bodyPr>
          <a:lstStyle/>
          <a:p>
            <a:pPr algn="ctr">
              <a:spcBef>
                <a:spcPts val="0"/>
              </a:spcBef>
            </a:pPr>
            <a:r>
              <a:rPr lang="en-US" sz="1000" dirty="0" smtClean="0">
                <a:solidFill>
                  <a:prstClr val="black"/>
                </a:solidFill>
                <a:latin typeface="Calibri" pitchFamily="34" charset="0"/>
              </a:rPr>
              <a:t>Skin Care Basics</a:t>
            </a:r>
          </a:p>
          <a:p>
            <a:pPr algn="ctr">
              <a:spcBef>
                <a:spcPts val="0"/>
              </a:spcBef>
            </a:pPr>
            <a:r>
              <a:rPr lang="en-US" sz="1000" dirty="0" smtClean="0">
                <a:solidFill>
                  <a:prstClr val="black"/>
                </a:solidFill>
                <a:latin typeface="Calibri" pitchFamily="34" charset="0"/>
              </a:rPr>
              <a:t>Dry Skin Care</a:t>
            </a:r>
          </a:p>
          <a:p>
            <a:pPr algn="ctr">
              <a:spcBef>
                <a:spcPts val="0"/>
              </a:spcBef>
            </a:pPr>
            <a:r>
              <a:rPr lang="en-US" sz="1000" dirty="0" smtClean="0">
                <a:solidFill>
                  <a:prstClr val="black"/>
                </a:solidFill>
                <a:latin typeface="Calibri" pitchFamily="34" charset="0"/>
              </a:rPr>
              <a:t>Skin Care for Oily Skin </a:t>
            </a:r>
          </a:p>
          <a:p>
            <a:pPr algn="ctr">
              <a:spcBef>
                <a:spcPts val="0"/>
              </a:spcBef>
            </a:pPr>
            <a:r>
              <a:rPr lang="en-IE" sz="1000" dirty="0" smtClean="0">
                <a:solidFill>
                  <a:prstClr val="black"/>
                </a:solidFill>
                <a:latin typeface="Calibri" pitchFamily="34" charset="0"/>
              </a:rPr>
              <a:t>Skin Care Help</a:t>
            </a:r>
            <a:endParaRPr lang="en-IE" sz="1000" dirty="0">
              <a:solidFill>
                <a:prstClr val="black"/>
              </a:solidFill>
              <a:latin typeface="Calibri" pitchFamily="34" charset="0"/>
            </a:endParaRPr>
          </a:p>
          <a:p>
            <a:pPr algn="ctr">
              <a:spcBef>
                <a:spcPts val="500"/>
              </a:spcBef>
            </a:pPr>
            <a:endParaRPr lang="en-IE" sz="1000" dirty="0">
              <a:solidFill>
                <a:prstClr val="black"/>
              </a:solidFill>
              <a:latin typeface="Calibri" pitchFamily="34" charset="0"/>
            </a:endParaRPr>
          </a:p>
        </p:txBody>
      </p:sp>
      <p:sp>
        <p:nvSpPr>
          <p:cNvPr id="48" name="Rectangle 47"/>
          <p:cNvSpPr/>
          <p:nvPr/>
        </p:nvSpPr>
        <p:spPr>
          <a:xfrm>
            <a:off x="4245428" y="3800307"/>
            <a:ext cx="2133600" cy="771693"/>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Skin Care</a:t>
            </a:r>
          </a:p>
          <a:p>
            <a:pPr lvl="0">
              <a:defRPr/>
            </a:pPr>
            <a:r>
              <a:rPr lang="en-US" sz="1000" dirty="0" smtClean="0">
                <a:solidFill>
                  <a:prstClr val="black"/>
                </a:solidFill>
                <a:latin typeface="Calibri" pitchFamily="34" charset="0"/>
                <a:ea typeface="ＭＳ Ｐゴシック" pitchFamily="34" charset="-128"/>
                <a:cs typeface="Arial" pitchFamily="34" charset="0"/>
              </a:rPr>
              <a:t>Get the Basics for Beautiful Skin </a:t>
            </a:r>
          </a:p>
          <a:p>
            <a:pPr lvl="0">
              <a:defRPr/>
            </a:pPr>
            <a:r>
              <a:rPr lang="en-US" sz="1000" dirty="0" smtClean="0">
                <a:solidFill>
                  <a:prstClr val="black"/>
                </a:solidFill>
                <a:latin typeface="Calibri" pitchFamily="34" charset="0"/>
                <a:ea typeface="ＭＳ Ｐゴシック" pitchFamily="34" charset="-128"/>
                <a:cs typeface="Arial" pitchFamily="34" charset="0"/>
              </a:rPr>
              <a:t>At Olay.com. Learn More Today!</a:t>
            </a:r>
          </a:p>
          <a:p>
            <a:pPr lvl="0">
              <a:defRPr/>
            </a:pPr>
            <a:r>
              <a:rPr lang="en-US" sz="1000" dirty="0" smtClean="0">
                <a:solidFill>
                  <a:srgbClr val="9BBB59"/>
                </a:solidFill>
                <a:latin typeface="Calibri" pitchFamily="34" charset="0"/>
                <a:ea typeface="ＭＳ Ｐゴシック" pitchFamily="34" charset="-128"/>
                <a:cs typeface="Arial" pitchFamily="34" charset="0"/>
              </a:rPr>
              <a:t>Olay.com/Skin-Care</a:t>
            </a:r>
          </a:p>
        </p:txBody>
      </p:sp>
      <p:sp>
        <p:nvSpPr>
          <p:cNvPr id="49" name="AutoShape 48"/>
          <p:cNvSpPr>
            <a:spLocks noChangeArrowheads="1"/>
          </p:cNvSpPr>
          <p:nvPr/>
        </p:nvSpPr>
        <p:spPr bwMode="auto">
          <a:xfrm>
            <a:off x="304800" y="2667002"/>
            <a:ext cx="1899011" cy="951785"/>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US" sz="1100" b="1" dirty="0">
                <a:solidFill>
                  <a:prstClr val="black"/>
                </a:solidFill>
                <a:latin typeface="Calibri" pitchFamily="34" charset="0"/>
              </a:rPr>
              <a:t>Fashion, Hair and Makeup</a:t>
            </a:r>
          </a:p>
          <a:p>
            <a:pPr marL="0" lvl="2" algn="ctr">
              <a:spcBef>
                <a:spcPts val="0"/>
              </a:spcBef>
            </a:pPr>
            <a:r>
              <a:rPr lang="en-US" sz="1100" b="1" dirty="0">
                <a:solidFill>
                  <a:prstClr val="black"/>
                </a:solidFill>
                <a:latin typeface="Calibri" pitchFamily="34" charset="0"/>
              </a:rPr>
              <a:t>Special Occasions</a:t>
            </a:r>
          </a:p>
          <a:p>
            <a:pPr marL="0" lvl="2" algn="ctr">
              <a:spcBef>
                <a:spcPts val="0"/>
              </a:spcBef>
            </a:pPr>
            <a:r>
              <a:rPr lang="en-US" sz="1100" b="1" dirty="0">
                <a:solidFill>
                  <a:prstClr val="black"/>
                </a:solidFill>
                <a:latin typeface="Calibri" pitchFamily="34" charset="0"/>
              </a:rPr>
              <a:t>Tips &amp; Tricks for Beautiful Skin </a:t>
            </a:r>
          </a:p>
        </p:txBody>
      </p:sp>
      <p:sp>
        <p:nvSpPr>
          <p:cNvPr id="50" name="AutoShape 48"/>
          <p:cNvSpPr>
            <a:spLocks noChangeArrowheads="1"/>
          </p:cNvSpPr>
          <p:nvPr/>
        </p:nvSpPr>
        <p:spPr bwMode="auto">
          <a:xfrm>
            <a:off x="304800" y="4953000"/>
            <a:ext cx="1899011" cy="762000"/>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100" b="1" kern="0" dirty="0">
                <a:solidFill>
                  <a:prstClr val="black"/>
                </a:solidFill>
                <a:latin typeface="Calibri" pitchFamily="34" charset="0"/>
              </a:rPr>
              <a:t>Ratings and Reviews</a:t>
            </a:r>
          </a:p>
          <a:p>
            <a:pPr algn="ctr">
              <a:defRPr/>
            </a:pPr>
            <a:r>
              <a:rPr lang="en-US" sz="1100" b="1" dirty="0">
                <a:solidFill>
                  <a:prstClr val="black"/>
                </a:solidFill>
                <a:latin typeface="Calibri" pitchFamily="34" charset="0"/>
              </a:rPr>
              <a:t>News, Events, Awards</a:t>
            </a:r>
          </a:p>
          <a:p>
            <a:pPr algn="ctr">
              <a:defRPr/>
            </a:pPr>
            <a:r>
              <a:rPr lang="en-US" sz="1100" b="1" dirty="0" smtClean="0">
                <a:solidFill>
                  <a:prstClr val="black"/>
                </a:solidFill>
                <a:latin typeface="Calibri" pitchFamily="34" charset="0"/>
              </a:rPr>
              <a:t>Ambassadors</a:t>
            </a:r>
            <a:endParaRPr lang="en-US" sz="1100" b="1" dirty="0">
              <a:solidFill>
                <a:prstClr val="black"/>
              </a:solidFill>
              <a:latin typeface="Calibri" pitchFamily="34" charset="0"/>
            </a:endParaRPr>
          </a:p>
        </p:txBody>
      </p:sp>
      <p:sp>
        <p:nvSpPr>
          <p:cNvPr id="51" name="AutoShape 49"/>
          <p:cNvSpPr>
            <a:spLocks noChangeArrowheads="1"/>
          </p:cNvSpPr>
          <p:nvPr/>
        </p:nvSpPr>
        <p:spPr bwMode="auto">
          <a:xfrm>
            <a:off x="2346734" y="2667001"/>
            <a:ext cx="1755775" cy="951785"/>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500"/>
              </a:spcBef>
            </a:pPr>
            <a:endParaRPr lang="en-IE" sz="1000" b="1" dirty="0">
              <a:solidFill>
                <a:prstClr val="black"/>
              </a:solidFill>
              <a:latin typeface="Calibri" pitchFamily="34" charset="0"/>
            </a:endParaRPr>
          </a:p>
          <a:p>
            <a:pPr algn="ctr">
              <a:spcBef>
                <a:spcPts val="0"/>
              </a:spcBef>
            </a:pPr>
            <a:r>
              <a:rPr lang="en-US" sz="1000" dirty="0" smtClean="0">
                <a:solidFill>
                  <a:prstClr val="black"/>
                </a:solidFill>
                <a:latin typeface="Calibri" pitchFamily="34" charset="0"/>
              </a:rPr>
              <a:t>Carrie Underwood Skin Care</a:t>
            </a:r>
          </a:p>
          <a:p>
            <a:pPr algn="ctr">
              <a:spcBef>
                <a:spcPts val="0"/>
              </a:spcBef>
            </a:pPr>
            <a:r>
              <a:rPr lang="en-US" sz="1000" dirty="0" smtClean="0">
                <a:solidFill>
                  <a:prstClr val="black"/>
                </a:solidFill>
                <a:latin typeface="Calibri" pitchFamily="34" charset="0"/>
              </a:rPr>
              <a:t>Carrie Underwood and Olay</a:t>
            </a:r>
          </a:p>
          <a:p>
            <a:pPr algn="ctr">
              <a:spcBef>
                <a:spcPts val="0"/>
              </a:spcBef>
            </a:pPr>
            <a:r>
              <a:rPr lang="en-US" sz="1000" dirty="0" smtClean="0">
                <a:solidFill>
                  <a:prstClr val="black"/>
                </a:solidFill>
                <a:latin typeface="Calibri" pitchFamily="34" charset="0"/>
              </a:rPr>
              <a:t>Carrie Underwood Skin </a:t>
            </a:r>
          </a:p>
          <a:p>
            <a:pPr algn="ctr">
              <a:spcBef>
                <a:spcPts val="500"/>
              </a:spcBef>
            </a:pPr>
            <a:endParaRPr lang="en-IE" sz="1000" b="1" dirty="0">
              <a:solidFill>
                <a:srgbClr val="595959"/>
              </a:solidFill>
              <a:latin typeface="Calibri" pitchFamily="34" charset="0"/>
            </a:endParaRPr>
          </a:p>
        </p:txBody>
      </p:sp>
      <p:sp>
        <p:nvSpPr>
          <p:cNvPr id="52" name="AutoShape 49"/>
          <p:cNvSpPr>
            <a:spLocks noChangeArrowheads="1"/>
          </p:cNvSpPr>
          <p:nvPr/>
        </p:nvSpPr>
        <p:spPr bwMode="auto">
          <a:xfrm>
            <a:off x="2346734" y="4953000"/>
            <a:ext cx="1755775" cy="762000"/>
          </a:xfrm>
          <a:prstGeom prst="roundRect">
            <a:avLst>
              <a:gd name="adj" fmla="val 8495"/>
            </a:avLst>
          </a:prstGeom>
          <a:noFill/>
          <a:ln w="19050" algn="ctr">
            <a:solidFill>
              <a:schemeClr val="bg2">
                <a:lumMod val="50000"/>
                <a:alpha val="39999"/>
              </a:schemeClr>
            </a:solidFill>
            <a:round/>
            <a:headEnd/>
            <a:tailEnd/>
          </a:ln>
        </p:spPr>
        <p:txBody>
          <a:bodyPr wrap="square" lIns="18288" rIns="18288" anchor="t">
            <a:noAutofit/>
          </a:bodyPr>
          <a:lstStyle/>
          <a:p>
            <a:pPr algn="ctr">
              <a:spcBef>
                <a:spcPts val="500"/>
              </a:spcBef>
            </a:pPr>
            <a:endParaRPr lang="en-US" sz="1000" dirty="0" smtClean="0">
              <a:solidFill>
                <a:prstClr val="black"/>
              </a:solidFill>
              <a:latin typeface="Calibri" pitchFamily="34" charset="0"/>
            </a:endParaRPr>
          </a:p>
          <a:p>
            <a:pPr algn="ctr">
              <a:spcBef>
                <a:spcPts val="0"/>
              </a:spcBef>
            </a:pPr>
            <a:r>
              <a:rPr lang="en-US" sz="1000" dirty="0" smtClean="0">
                <a:solidFill>
                  <a:prstClr val="black"/>
                </a:solidFill>
                <a:latin typeface="Calibri" pitchFamily="34" charset="0"/>
              </a:rPr>
              <a:t>Olay Ratings</a:t>
            </a:r>
          </a:p>
          <a:p>
            <a:pPr algn="ctr">
              <a:spcBef>
                <a:spcPts val="0"/>
              </a:spcBef>
            </a:pPr>
            <a:r>
              <a:rPr lang="en-US" sz="1000" dirty="0" smtClean="0">
                <a:solidFill>
                  <a:prstClr val="black"/>
                </a:solidFill>
                <a:latin typeface="Calibri" pitchFamily="34" charset="0"/>
              </a:rPr>
              <a:t>Beauty Product Rewards</a:t>
            </a:r>
            <a:endParaRPr lang="en-US" sz="1000" dirty="0">
              <a:solidFill>
                <a:prstClr val="black"/>
              </a:solidFill>
              <a:latin typeface="Calibri" pitchFamily="34" charset="0"/>
            </a:endParaRPr>
          </a:p>
          <a:p>
            <a:pPr algn="ctr">
              <a:spcBef>
                <a:spcPts val="0"/>
              </a:spcBef>
            </a:pPr>
            <a:r>
              <a:rPr lang="en-US" sz="1000" dirty="0" smtClean="0">
                <a:solidFill>
                  <a:prstClr val="black"/>
                </a:solidFill>
                <a:latin typeface="Calibri" pitchFamily="34" charset="0"/>
              </a:rPr>
              <a:t>Skin Care Reviews</a:t>
            </a:r>
            <a:endParaRPr lang="en-US" sz="1000" dirty="0">
              <a:solidFill>
                <a:prstClr val="black"/>
              </a:solidFill>
              <a:latin typeface="Calibri" pitchFamily="34" charset="0"/>
            </a:endParaRPr>
          </a:p>
        </p:txBody>
      </p:sp>
      <p:sp>
        <p:nvSpPr>
          <p:cNvPr id="53" name="Rectangle 52"/>
          <p:cNvSpPr/>
          <p:nvPr/>
        </p:nvSpPr>
        <p:spPr>
          <a:xfrm>
            <a:off x="4245428" y="2667001"/>
            <a:ext cx="2133600" cy="951785"/>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&amp; Carrie Underwood</a:t>
            </a:r>
          </a:p>
          <a:p>
            <a:pPr lvl="0">
              <a:defRPr/>
            </a:pPr>
            <a:r>
              <a:rPr lang="en-US" sz="1000" dirty="0" smtClean="0">
                <a:solidFill>
                  <a:prstClr val="black"/>
                </a:solidFill>
                <a:ea typeface="ＭＳ Ｐゴシック" pitchFamily="34" charset="-128"/>
                <a:cs typeface="Arial" pitchFamily="34" charset="0"/>
              </a:rPr>
              <a:t>Read about Carrie’s favorite Olay </a:t>
            </a:r>
          </a:p>
          <a:p>
            <a:pPr lvl="0">
              <a:defRPr/>
            </a:pPr>
            <a:r>
              <a:rPr lang="en-US" sz="1000" dirty="0" smtClean="0">
                <a:solidFill>
                  <a:prstClr val="black"/>
                </a:solidFill>
                <a:ea typeface="ＭＳ Ｐゴシック" pitchFamily="34" charset="-128"/>
                <a:cs typeface="Arial" pitchFamily="34" charset="0"/>
              </a:rPr>
              <a:t>Skin Care Products at Olay.com Today!</a:t>
            </a:r>
          </a:p>
          <a:p>
            <a:pPr lvl="0">
              <a:defRPr/>
            </a:pPr>
            <a:r>
              <a:rPr lang="en-US" sz="1000" dirty="0" smtClean="0">
                <a:solidFill>
                  <a:srgbClr val="9BBB59"/>
                </a:solidFill>
                <a:latin typeface="Calibri" pitchFamily="34" charset="0"/>
                <a:ea typeface="ＭＳ Ｐゴシック" pitchFamily="34" charset="-128"/>
                <a:cs typeface="Arial" pitchFamily="34" charset="0"/>
              </a:rPr>
              <a:t>Olay.com/Carrie-Underwood</a:t>
            </a:r>
            <a:endParaRPr lang="en-US" sz="1000" dirty="0" smtClean="0">
              <a:solidFill>
                <a:srgbClr val="FFFFFF"/>
              </a:solidFill>
              <a:ea typeface="ＭＳ Ｐゴシック" pitchFamily="34" charset="-128"/>
              <a:cs typeface="Arial" pitchFamily="34" charset="0"/>
            </a:endParaRPr>
          </a:p>
        </p:txBody>
      </p:sp>
      <p:sp>
        <p:nvSpPr>
          <p:cNvPr id="54" name="Rectangle 53"/>
          <p:cNvSpPr/>
          <p:nvPr/>
        </p:nvSpPr>
        <p:spPr>
          <a:xfrm>
            <a:off x="4245428" y="4953000"/>
            <a:ext cx="2133600" cy="762000"/>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in the News</a:t>
            </a:r>
          </a:p>
          <a:p>
            <a:pPr lvl="0">
              <a:defRPr/>
            </a:pPr>
            <a:r>
              <a:rPr lang="en-US" sz="1000" dirty="0" smtClean="0">
                <a:solidFill>
                  <a:prstClr val="black"/>
                </a:solidFill>
                <a:latin typeface="Calibri" pitchFamily="34" charset="0"/>
                <a:ea typeface="ＭＳ Ｐゴシック" pitchFamily="34" charset="-128"/>
                <a:cs typeface="Arial" pitchFamily="34" charset="0"/>
              </a:rPr>
              <a:t>Find Olay® Articles and Awards</a:t>
            </a:r>
          </a:p>
          <a:p>
            <a:pPr lvl="0">
              <a:defRPr/>
            </a:pPr>
            <a:r>
              <a:rPr lang="en-US" sz="1000" dirty="0" smtClean="0">
                <a:solidFill>
                  <a:prstClr val="black"/>
                </a:solidFill>
                <a:latin typeface="Calibri" pitchFamily="34" charset="0"/>
                <a:ea typeface="ＭＳ Ｐゴシック" pitchFamily="34" charset="-128"/>
                <a:cs typeface="Arial" pitchFamily="34" charset="0"/>
              </a:rPr>
              <a:t>And More at Olay.com Today!</a:t>
            </a:r>
          </a:p>
          <a:p>
            <a:pPr lvl="0">
              <a:defRPr/>
            </a:pPr>
            <a:r>
              <a:rPr lang="en-US" sz="1000" dirty="0" smtClean="0">
                <a:solidFill>
                  <a:srgbClr val="9BBB59"/>
                </a:solidFill>
                <a:latin typeface="Calibri" pitchFamily="34" charset="0"/>
                <a:ea typeface="ＭＳ Ｐゴシック" pitchFamily="34" charset="-128"/>
                <a:cs typeface="Arial" pitchFamily="34" charset="0"/>
              </a:rPr>
              <a:t>Olay.com/Awards</a:t>
            </a:r>
          </a:p>
        </p:txBody>
      </p:sp>
      <p:sp>
        <p:nvSpPr>
          <p:cNvPr id="60" name="AutoShape 49"/>
          <p:cNvSpPr>
            <a:spLocks noChangeArrowheads="1"/>
          </p:cNvSpPr>
          <p:nvPr/>
        </p:nvSpPr>
        <p:spPr bwMode="auto">
          <a:xfrm>
            <a:off x="6508675" y="2667000"/>
            <a:ext cx="2406725" cy="914399"/>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500"/>
              </a:spcBef>
            </a:pPr>
            <a:endParaRPr lang="en-IE" sz="1000" b="1" dirty="0">
              <a:solidFill>
                <a:prstClr val="black"/>
              </a:solidFill>
              <a:latin typeface="Calibri" pitchFamily="34" charset="0"/>
            </a:endParaRPr>
          </a:p>
          <a:p>
            <a:pPr algn="ctr">
              <a:spcBef>
                <a:spcPts val="500"/>
              </a:spcBef>
            </a:pPr>
            <a:endParaRPr lang="en-US" sz="1000" dirty="0" smtClean="0">
              <a:solidFill>
                <a:prstClr val="black"/>
              </a:solidFill>
              <a:latin typeface="Calibri" pitchFamily="34" charset="0"/>
            </a:endParaRPr>
          </a:p>
          <a:p>
            <a:pPr algn="ctr">
              <a:spcBef>
                <a:spcPts val="500"/>
              </a:spcBef>
            </a:pPr>
            <a:r>
              <a:rPr lang="en-US" sz="1000" dirty="0" smtClean="0">
                <a:solidFill>
                  <a:prstClr val="black"/>
                </a:solidFill>
                <a:latin typeface="Calibri" pitchFamily="34" charset="0"/>
              </a:rPr>
              <a:t>Build a Page that is focused on the relationship between the Brand Ambassador (Carrie Underwood; US) and Olay. Carrie’s Skin care Preferences, regimen, and the like.</a:t>
            </a:r>
            <a:endParaRPr lang="en-US" sz="1000" dirty="0">
              <a:solidFill>
                <a:prstClr val="black"/>
              </a:solidFill>
              <a:latin typeface="Calibri" pitchFamily="34" charset="0"/>
            </a:endParaRPr>
          </a:p>
          <a:p>
            <a:pPr algn="ctr">
              <a:spcBef>
                <a:spcPts val="500"/>
              </a:spcBef>
            </a:pPr>
            <a:endParaRPr lang="en-IE" sz="1000" b="1" dirty="0">
              <a:solidFill>
                <a:prstClr val="black"/>
              </a:solidFill>
              <a:latin typeface="Calibri" pitchFamily="34" charset="0"/>
            </a:endParaRPr>
          </a:p>
          <a:p>
            <a:pPr algn="ctr">
              <a:spcBef>
                <a:spcPts val="500"/>
              </a:spcBef>
            </a:pPr>
            <a:endParaRPr lang="en-IE" sz="1000" b="1" dirty="0">
              <a:solidFill>
                <a:srgbClr val="595959"/>
              </a:solidFill>
              <a:latin typeface="Calibri" pitchFamily="34" charset="0"/>
            </a:endParaRPr>
          </a:p>
        </p:txBody>
      </p:sp>
      <p:pic>
        <p:nvPicPr>
          <p:cNvPr id="61" name="Picture 2"/>
          <p:cNvPicPr>
            <a:picLocks noChangeAspect="1" noChangeArrowheads="1"/>
          </p:cNvPicPr>
          <p:nvPr/>
        </p:nvPicPr>
        <p:blipFill>
          <a:blip r:embed="rId3" cstate="print"/>
          <a:srcRect/>
          <a:stretch>
            <a:fillRect/>
          </a:stretch>
        </p:blipFill>
        <p:spPr bwMode="auto">
          <a:xfrm>
            <a:off x="6477000" y="3750625"/>
            <a:ext cx="2438400" cy="1066800"/>
          </a:xfrm>
          <a:prstGeom prst="rect">
            <a:avLst/>
          </a:prstGeom>
          <a:noFill/>
          <a:ln w="9525">
            <a:noFill/>
            <a:miter lim="800000"/>
            <a:headEnd/>
            <a:tailEnd/>
          </a:ln>
        </p:spPr>
      </p:pic>
      <p:pic>
        <p:nvPicPr>
          <p:cNvPr id="62" name="Picture 3"/>
          <p:cNvPicPr>
            <a:picLocks noChangeAspect="1" noChangeArrowheads="1"/>
          </p:cNvPicPr>
          <p:nvPr/>
        </p:nvPicPr>
        <p:blipFill>
          <a:blip r:embed="rId4" cstate="print"/>
          <a:srcRect/>
          <a:stretch>
            <a:fillRect/>
          </a:stretch>
        </p:blipFill>
        <p:spPr bwMode="auto">
          <a:xfrm>
            <a:off x="6477000" y="4953000"/>
            <a:ext cx="2438400" cy="1143000"/>
          </a:xfrm>
          <a:prstGeom prst="rect">
            <a:avLst/>
          </a:prstGeom>
          <a:noFill/>
          <a:ln w="9525">
            <a:noFill/>
            <a:miter lim="800000"/>
            <a:headEnd/>
            <a:tailEnd/>
          </a:ln>
        </p:spPr>
      </p:pic>
      <p:sp>
        <p:nvSpPr>
          <p:cNvPr id="30" name="Chevron 29"/>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C:\Documents and Settings\jalbrech\Desktop\Body Whos\Essential Well-Being\103919193.jpg"/>
          <p:cNvPicPr>
            <a:picLocks noChangeAspect="1" noChangeArrowheads="1"/>
          </p:cNvPicPr>
          <p:nvPr/>
        </p:nvPicPr>
        <p:blipFill>
          <a:blip r:embed="rId2" cstate="print"/>
          <a:srcRect/>
          <a:stretch>
            <a:fillRect/>
          </a:stretch>
        </p:blipFill>
        <p:spPr bwMode="auto">
          <a:xfrm>
            <a:off x="-5299" y="1070"/>
            <a:ext cx="1372036" cy="890180"/>
          </a:xfrm>
          <a:prstGeom prst="rect">
            <a:avLst/>
          </a:prstGeom>
          <a:noFill/>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Essential Well-Being Seeker: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Relevant Content Themes</a:t>
            </a:r>
            <a:endParaRPr lang="en-US" b="0" dirty="0">
              <a:solidFill>
                <a:prstClr val="black"/>
              </a:solidFill>
              <a:ea typeface="ＭＳ Ｐゴシック" charset="-128"/>
              <a:cs typeface="Calibri" pitchFamily="34" charset="0"/>
            </a:endParaRPr>
          </a:p>
        </p:txBody>
      </p:sp>
      <p:grpSp>
        <p:nvGrpSpPr>
          <p:cNvPr id="4" name="Group 36"/>
          <p:cNvGrpSpPr/>
          <p:nvPr/>
        </p:nvGrpSpPr>
        <p:grpSpPr>
          <a:xfrm>
            <a:off x="1295400" y="6383179"/>
            <a:ext cx="2619500" cy="469871"/>
            <a:chOff x="1295400" y="6383179"/>
            <a:chExt cx="2619500" cy="469871"/>
          </a:xfrm>
        </p:grpSpPr>
        <p:grpSp>
          <p:nvGrpSpPr>
            <p:cNvPr id="5" name="Group 66"/>
            <p:cNvGrpSpPr/>
            <p:nvPr/>
          </p:nvGrpSpPr>
          <p:grpSpPr>
            <a:xfrm>
              <a:off x="1295400" y="6383179"/>
              <a:ext cx="2619500" cy="246221"/>
              <a:chOff x="1295400" y="6383179"/>
              <a:chExt cx="2619500" cy="246221"/>
            </a:xfrm>
          </p:grpSpPr>
          <p:sp>
            <p:nvSpPr>
              <p:cNvPr id="42" name="Rounded Rectangle 41"/>
              <p:cNvSpPr/>
              <p:nvPr/>
            </p:nvSpPr>
            <p:spPr bwMode="auto">
              <a:xfrm>
                <a:off x="1295400" y="6400800"/>
                <a:ext cx="381000" cy="152400"/>
              </a:xfrm>
              <a:prstGeom prst="roundRect">
                <a:avLst/>
              </a:prstGeom>
              <a:solidFill>
                <a:srgbClr val="008E40"/>
              </a:solidFill>
              <a:ln w="12700" cap="flat" cmpd="sng" algn="ctr">
                <a:solidFill>
                  <a:srgbClr val="008E4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3" name="TextBox 42"/>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Lead Content Category</a:t>
                </a:r>
              </a:p>
            </p:txBody>
          </p:sp>
        </p:grpSp>
        <p:grpSp>
          <p:nvGrpSpPr>
            <p:cNvPr id="8" name="Group 67"/>
            <p:cNvGrpSpPr/>
            <p:nvPr/>
          </p:nvGrpSpPr>
          <p:grpSpPr>
            <a:xfrm>
              <a:off x="1295400" y="6606829"/>
              <a:ext cx="2619500" cy="246221"/>
              <a:chOff x="1295400" y="6383179"/>
              <a:chExt cx="2619500" cy="246221"/>
            </a:xfrm>
          </p:grpSpPr>
          <p:sp>
            <p:nvSpPr>
              <p:cNvPr id="40" name="Rounded Rectangle 39"/>
              <p:cNvSpPr/>
              <p:nvPr/>
            </p:nvSpPr>
            <p:spPr bwMode="auto">
              <a:xfrm>
                <a:off x="1295400" y="6400800"/>
                <a:ext cx="381000" cy="152400"/>
              </a:xfrm>
              <a:prstGeom prst="roundRect">
                <a:avLst/>
              </a:prstGeom>
              <a:solidFill>
                <a:srgbClr val="FFFF00"/>
              </a:solidFill>
              <a:ln w="12700" cap="flat" cmpd="sng" algn="ctr">
                <a:solidFill>
                  <a:srgbClr val="FFFF0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pPr>
                <a:endParaRPr kumimoji="0" lang="en-US" sz="1400" b="0" i="0" u="none" strike="noStrike" cap="none" normalizeH="0" baseline="0" smtClean="0">
                  <a:ln>
                    <a:noFill/>
                  </a:ln>
                  <a:solidFill>
                    <a:srgbClr val="000000"/>
                  </a:solidFill>
                  <a:effectLst/>
                  <a:latin typeface="Arial" charset="0"/>
                </a:endParaRPr>
              </a:p>
            </p:txBody>
          </p:sp>
          <p:sp>
            <p:nvSpPr>
              <p:cNvPr id="41" name="TextBox 40"/>
              <p:cNvSpPr txBox="1"/>
              <p:nvPr/>
            </p:nvSpPr>
            <p:spPr>
              <a:xfrm>
                <a:off x="1628900" y="6383179"/>
                <a:ext cx="2286000" cy="246221"/>
              </a:xfrm>
              <a:prstGeom prst="rect">
                <a:avLst/>
              </a:prstGeom>
              <a:noFill/>
            </p:spPr>
            <p:txBody>
              <a:bodyPr wrap="square" rtlCol="0">
                <a:spAutoFit/>
              </a:bodyPr>
              <a:lstStyle/>
              <a:p>
                <a:r>
                  <a:rPr lang="en-US" sz="1000" dirty="0" smtClean="0">
                    <a:solidFill>
                      <a:schemeClr val="bg1"/>
                    </a:solidFill>
                    <a:latin typeface="+mn-lt"/>
                  </a:rPr>
                  <a:t>Where to Partner Content Category</a:t>
                </a:r>
              </a:p>
            </p:txBody>
          </p:sp>
        </p:grpSp>
      </p:grpSp>
      <p:sp>
        <p:nvSpPr>
          <p:cNvPr id="66" name="Rounded Rectangle 65"/>
          <p:cNvSpPr/>
          <p:nvPr/>
        </p:nvSpPr>
        <p:spPr>
          <a:xfrm>
            <a:off x="52450" y="914400"/>
            <a:ext cx="3986150" cy="4572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sz="1200" b="1" dirty="0">
                <a:solidFill>
                  <a:prstClr val="black"/>
                </a:solidFill>
              </a:rPr>
              <a:t>Relevant Boutiques</a:t>
            </a:r>
          </a:p>
          <a:p>
            <a:pPr algn="ctr">
              <a:defRPr/>
            </a:pPr>
            <a:r>
              <a:rPr lang="en-US" sz="1200" dirty="0" smtClean="0">
                <a:solidFill>
                  <a:prstClr val="black"/>
                </a:solidFill>
              </a:rPr>
              <a:t>Pink Moisture, Firming Natural White, Seasonal Offerings</a:t>
            </a:r>
            <a:endParaRPr lang="en-US" sz="1200" dirty="0">
              <a:solidFill>
                <a:prstClr val="black"/>
              </a:solidFill>
            </a:endParaRPr>
          </a:p>
        </p:txBody>
      </p:sp>
      <p:sp>
        <p:nvSpPr>
          <p:cNvPr id="45" name="Rectangle 44"/>
          <p:cNvSpPr>
            <a:spLocks noChangeArrowheads="1"/>
          </p:cNvSpPr>
          <p:nvPr/>
        </p:nvSpPr>
        <p:spPr bwMode="auto">
          <a:xfrm>
            <a:off x="1524000" y="1295400"/>
            <a:ext cx="4111625" cy="5180013"/>
          </a:xfrm>
          <a:prstGeom prst="rect">
            <a:avLst/>
          </a:prstGeom>
          <a:noFill/>
          <a:ln w="25400" algn="ctr">
            <a:noFill/>
            <a:miter lim="800000"/>
            <a:headEnd/>
            <a:tailEnd/>
          </a:ln>
        </p:spPr>
        <p:txBody>
          <a:bodyPr anchor="ctr"/>
          <a:lstStyle/>
          <a:p>
            <a:pPr algn="ctr">
              <a:defRPr/>
            </a:pPr>
            <a:endParaRPr lang="en-US" dirty="0">
              <a:solidFill>
                <a:prstClr val="white"/>
              </a:solidFill>
              <a:latin typeface="Calibri" pitchFamily="34" charset="0"/>
            </a:endParaRPr>
          </a:p>
        </p:txBody>
      </p:sp>
      <p:sp>
        <p:nvSpPr>
          <p:cNvPr id="3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cxnSp>
        <p:nvCxnSpPr>
          <p:cNvPr id="38" name="Straight Connector 37"/>
          <p:cNvCxnSpPr/>
          <p:nvPr/>
        </p:nvCxnSpPr>
        <p:spPr>
          <a:xfrm rot="5400000">
            <a:off x="4762500" y="4134100"/>
            <a:ext cx="4495800" cy="0"/>
          </a:xfrm>
          <a:prstGeom prst="line">
            <a:avLst/>
          </a:prstGeom>
          <a:ln>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9" name="Rectangle 8"/>
          <p:cNvSpPr>
            <a:spLocks noChangeArrowheads="1"/>
          </p:cNvSpPr>
          <p:nvPr/>
        </p:nvSpPr>
        <p:spPr bwMode="auto">
          <a:xfrm>
            <a:off x="363583" y="1697899"/>
            <a:ext cx="1119187" cy="2645501"/>
          </a:xfrm>
          <a:prstGeom prst="rect">
            <a:avLst/>
          </a:prstGeom>
          <a:gradFill>
            <a:lin ang="5400000" scaled="0"/>
          </a:gradFill>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Category</a:t>
            </a:r>
          </a:p>
          <a:p>
            <a:pPr algn="ctr"/>
            <a:r>
              <a:rPr lang="en-US" sz="1400" b="1" dirty="0">
                <a:solidFill>
                  <a:srgbClr val="FFFFFF"/>
                </a:solidFill>
              </a:rPr>
              <a:t>Interest</a:t>
            </a: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a:p>
            <a:pPr algn="ctr"/>
            <a:endParaRPr lang="en-US" sz="1400" b="1" dirty="0">
              <a:solidFill>
                <a:srgbClr val="FFFFFF"/>
              </a:solidFill>
            </a:endParaRPr>
          </a:p>
        </p:txBody>
      </p:sp>
      <p:sp>
        <p:nvSpPr>
          <p:cNvPr id="65" name="Rectangle 9"/>
          <p:cNvSpPr>
            <a:spLocks noChangeArrowheads="1"/>
          </p:cNvSpPr>
          <p:nvPr/>
        </p:nvSpPr>
        <p:spPr bwMode="auto">
          <a:xfrm>
            <a:off x="363583" y="4419601"/>
            <a:ext cx="1119187" cy="990600"/>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Brand</a:t>
            </a:r>
          </a:p>
          <a:p>
            <a:pPr algn="ctr"/>
            <a:r>
              <a:rPr lang="en-US" sz="1400" b="1" dirty="0">
                <a:solidFill>
                  <a:srgbClr val="FFFFFF"/>
                </a:solidFill>
              </a:rPr>
              <a:t>Awareness</a:t>
            </a:r>
          </a:p>
        </p:txBody>
      </p:sp>
      <p:sp>
        <p:nvSpPr>
          <p:cNvPr id="67" name="Rectangle 10"/>
          <p:cNvSpPr>
            <a:spLocks noChangeArrowheads="1"/>
          </p:cNvSpPr>
          <p:nvPr/>
        </p:nvSpPr>
        <p:spPr bwMode="auto">
          <a:xfrm>
            <a:off x="363583" y="5475424"/>
            <a:ext cx="1119187" cy="620576"/>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lstStyle/>
          <a:p>
            <a:pPr algn="ctr"/>
            <a:r>
              <a:rPr lang="en-US" sz="1400" b="1" dirty="0">
                <a:solidFill>
                  <a:srgbClr val="FFFFFF"/>
                </a:solidFill>
              </a:rPr>
              <a:t>Trial</a:t>
            </a:r>
          </a:p>
        </p:txBody>
      </p:sp>
      <p:sp>
        <p:nvSpPr>
          <p:cNvPr id="68" name="AutoShape 63"/>
          <p:cNvSpPr>
            <a:spLocks noChangeArrowheads="1"/>
          </p:cNvSpPr>
          <p:nvPr/>
        </p:nvSpPr>
        <p:spPr bwMode="auto">
          <a:xfrm>
            <a:off x="-759" y="1724025"/>
            <a:ext cx="381058" cy="4219575"/>
          </a:xfrm>
          <a:prstGeom prst="downArrow">
            <a:avLst>
              <a:gd name="adj1" fmla="val 50000"/>
              <a:gd name="adj2" fmla="val 57075"/>
            </a:avLst>
          </a:prstGeom>
          <a:solidFill>
            <a:schemeClr val="tx1"/>
          </a:solidFill>
          <a:ln>
            <a:headEnd/>
            <a:tailEnd/>
          </a:ln>
          <a:effectLst/>
          <a:scene3d>
            <a:camera prst="orthographicFront">
              <a:rot lat="0" lon="0" rev="0"/>
            </a:camera>
            <a:lightRig rig="threePt" dir="t">
              <a:rot lat="0" lon="0" rev="1200000"/>
            </a:lightRig>
          </a:scene3d>
        </p:spPr>
        <p:style>
          <a:lnRef idx="0">
            <a:schemeClr val="dk1"/>
          </a:lnRef>
          <a:fillRef idx="3">
            <a:schemeClr val="dk1"/>
          </a:fillRef>
          <a:effectRef idx="3">
            <a:schemeClr val="dk1"/>
          </a:effectRef>
          <a:fontRef idx="minor">
            <a:schemeClr val="lt1"/>
          </a:fontRef>
        </p:style>
        <p:txBody>
          <a:bodyPr vert="vert270" wrap="none" anchor="ctr"/>
          <a:lstStyle/>
          <a:p>
            <a:pPr algn="ctr">
              <a:defRPr/>
            </a:pPr>
            <a:r>
              <a:rPr lang="en-US" sz="1100" b="1" dirty="0">
                <a:solidFill>
                  <a:schemeClr val="bg1"/>
                </a:solidFill>
                <a:latin typeface="Calibri" pitchFamily="34" charset="0"/>
                <a:cs typeface="Arial" charset="0"/>
              </a:rPr>
              <a:t>Path to Purchase</a:t>
            </a:r>
          </a:p>
        </p:txBody>
      </p:sp>
      <p:sp>
        <p:nvSpPr>
          <p:cNvPr id="69" name="AutoShape 5"/>
          <p:cNvSpPr>
            <a:spLocks noChangeArrowheads="1"/>
          </p:cNvSpPr>
          <p:nvPr/>
        </p:nvSpPr>
        <p:spPr bwMode="auto">
          <a:xfrm>
            <a:off x="1609725" y="166089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Lifestyle, Health &amp; Beauty</a:t>
            </a:r>
            <a:endParaRPr lang="en-GB" sz="1400" b="1" dirty="0">
              <a:solidFill>
                <a:prstClr val="black"/>
              </a:solidFill>
              <a:latin typeface="Calibri" pitchFamily="34" charset="0"/>
            </a:endParaRPr>
          </a:p>
        </p:txBody>
      </p:sp>
      <p:sp>
        <p:nvSpPr>
          <p:cNvPr id="70" name="AutoShape 5"/>
          <p:cNvSpPr>
            <a:spLocks noChangeArrowheads="1"/>
          </p:cNvSpPr>
          <p:nvPr/>
        </p:nvSpPr>
        <p:spPr bwMode="auto">
          <a:xfrm>
            <a:off x="1609725" y="236660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Skin Care</a:t>
            </a:r>
            <a:endParaRPr lang="en-GB" sz="1400" b="1" dirty="0">
              <a:solidFill>
                <a:prstClr val="black"/>
              </a:solidFill>
              <a:latin typeface="Calibri" pitchFamily="34" charset="0"/>
            </a:endParaRPr>
          </a:p>
        </p:txBody>
      </p:sp>
      <p:sp>
        <p:nvSpPr>
          <p:cNvPr id="71" name="AutoShape 5"/>
          <p:cNvSpPr>
            <a:spLocks noChangeArrowheads="1"/>
          </p:cNvSpPr>
          <p:nvPr/>
        </p:nvSpPr>
        <p:spPr bwMode="auto">
          <a:xfrm>
            <a:off x="1609725" y="441960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Branded Products</a:t>
            </a:r>
            <a:endParaRPr lang="en-GB" sz="1400" b="1" dirty="0">
              <a:solidFill>
                <a:prstClr val="black"/>
              </a:solidFill>
              <a:latin typeface="Calibri" pitchFamily="34" charset="0"/>
            </a:endParaRPr>
          </a:p>
        </p:txBody>
      </p:sp>
      <p:sp>
        <p:nvSpPr>
          <p:cNvPr id="72" name="AutoShape 5"/>
          <p:cNvSpPr>
            <a:spLocks noChangeArrowheads="1"/>
          </p:cNvSpPr>
          <p:nvPr/>
        </p:nvSpPr>
        <p:spPr bwMode="auto">
          <a:xfrm>
            <a:off x="1609725" y="5443180"/>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Purchase Intent &amp; Incentives</a:t>
            </a:r>
            <a:endParaRPr lang="en-GB" sz="1400" b="1" dirty="0">
              <a:solidFill>
                <a:prstClr val="black"/>
              </a:solidFill>
              <a:latin typeface="Calibri" pitchFamily="34" charset="0"/>
            </a:endParaRPr>
          </a:p>
        </p:txBody>
      </p:sp>
      <p:sp>
        <p:nvSpPr>
          <p:cNvPr id="73" name="AutoShape 5"/>
          <p:cNvSpPr>
            <a:spLocks noChangeArrowheads="1"/>
          </p:cNvSpPr>
          <p:nvPr/>
        </p:nvSpPr>
        <p:spPr bwMode="auto">
          <a:xfrm>
            <a:off x="1609725" y="3476625"/>
            <a:ext cx="7356475" cy="195620"/>
          </a:xfrm>
          <a:prstGeom prst="roundRect">
            <a:avLst>
              <a:gd name="adj" fmla="val 16667"/>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r>
              <a:rPr lang="en-IE" sz="1400" b="1" dirty="0">
                <a:solidFill>
                  <a:prstClr val="black"/>
                </a:solidFill>
                <a:latin typeface="Calibri" pitchFamily="34" charset="0"/>
              </a:rPr>
              <a:t>THEME: Products</a:t>
            </a:r>
            <a:endParaRPr lang="en-GB" sz="1400" b="1" dirty="0">
              <a:solidFill>
                <a:prstClr val="black"/>
              </a:solidFill>
              <a:latin typeface="Calibri" pitchFamily="34" charset="0"/>
            </a:endParaRPr>
          </a:p>
        </p:txBody>
      </p:sp>
      <p:sp>
        <p:nvSpPr>
          <p:cNvPr id="74" name="TextBox 73"/>
          <p:cNvSpPr txBox="1"/>
          <p:nvPr/>
        </p:nvSpPr>
        <p:spPr>
          <a:xfrm>
            <a:off x="1600200" y="1343025"/>
            <a:ext cx="1905000" cy="338554"/>
          </a:xfrm>
          <a:prstGeom prst="rect">
            <a:avLst/>
          </a:prstGeom>
          <a:noFill/>
        </p:spPr>
        <p:txBody>
          <a:bodyPr wrap="square" rtlCol="0">
            <a:spAutoFit/>
          </a:bodyPr>
          <a:lstStyle/>
          <a:p>
            <a:r>
              <a:rPr lang="en-US" sz="1600" b="1" dirty="0">
                <a:solidFill>
                  <a:prstClr val="black"/>
                </a:solidFill>
                <a:latin typeface="Calibri" pitchFamily="34" charset="0"/>
              </a:rPr>
              <a:t>Always On</a:t>
            </a:r>
          </a:p>
        </p:txBody>
      </p:sp>
      <p:sp>
        <p:nvSpPr>
          <p:cNvPr id="75" name="TextBox 74"/>
          <p:cNvSpPr txBox="1"/>
          <p:nvPr/>
        </p:nvSpPr>
        <p:spPr>
          <a:xfrm>
            <a:off x="7010400" y="1343025"/>
            <a:ext cx="1905000" cy="338554"/>
          </a:xfrm>
          <a:prstGeom prst="rect">
            <a:avLst/>
          </a:prstGeom>
          <a:noFill/>
        </p:spPr>
        <p:txBody>
          <a:bodyPr wrap="square" rtlCol="0">
            <a:spAutoFit/>
          </a:bodyPr>
          <a:lstStyle/>
          <a:p>
            <a:r>
              <a:rPr lang="en-US" sz="1600" b="1" dirty="0">
                <a:solidFill>
                  <a:prstClr val="black"/>
                </a:solidFill>
                <a:latin typeface="Calibri" pitchFamily="34" charset="0"/>
              </a:rPr>
              <a:t>Sample Initiative</a:t>
            </a:r>
          </a:p>
        </p:txBody>
      </p:sp>
      <p:sp>
        <p:nvSpPr>
          <p:cNvPr id="76" name="AutoShape 5"/>
          <p:cNvSpPr>
            <a:spLocks noChangeArrowheads="1"/>
          </p:cNvSpPr>
          <p:nvPr/>
        </p:nvSpPr>
        <p:spPr bwMode="auto">
          <a:xfrm>
            <a:off x="1656094" y="46831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Ratings, Reviews &amp; Testimonials</a:t>
            </a:r>
          </a:p>
        </p:txBody>
      </p:sp>
      <p:sp>
        <p:nvSpPr>
          <p:cNvPr id="77" name="AutoShape 5"/>
          <p:cNvSpPr>
            <a:spLocks noChangeArrowheads="1"/>
          </p:cNvSpPr>
          <p:nvPr/>
        </p:nvSpPr>
        <p:spPr bwMode="auto">
          <a:xfrm>
            <a:off x="7162800" y="46831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Cause-related initiatives</a:t>
            </a:r>
          </a:p>
        </p:txBody>
      </p:sp>
      <p:sp>
        <p:nvSpPr>
          <p:cNvPr id="78" name="AutoShape 5"/>
          <p:cNvSpPr>
            <a:spLocks noChangeArrowheads="1"/>
          </p:cNvSpPr>
          <p:nvPr/>
        </p:nvSpPr>
        <p:spPr bwMode="auto">
          <a:xfrm>
            <a:off x="1656094" y="26384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Basics &amp; Routines</a:t>
            </a:r>
          </a:p>
        </p:txBody>
      </p:sp>
      <p:sp>
        <p:nvSpPr>
          <p:cNvPr id="79" name="AutoShape 5"/>
          <p:cNvSpPr>
            <a:spLocks noChangeArrowheads="1"/>
          </p:cNvSpPr>
          <p:nvPr/>
        </p:nvSpPr>
        <p:spPr bwMode="auto">
          <a:xfrm>
            <a:off x="1656094" y="1911350"/>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Fashion, Hair and Makeup</a:t>
            </a:r>
          </a:p>
        </p:txBody>
      </p:sp>
      <p:sp>
        <p:nvSpPr>
          <p:cNvPr id="80" name="AutoShape 5"/>
          <p:cNvSpPr>
            <a:spLocks noChangeArrowheads="1"/>
          </p:cNvSpPr>
          <p:nvPr/>
        </p:nvSpPr>
        <p:spPr bwMode="auto">
          <a:xfrm>
            <a:off x="3429000" y="1911350"/>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Special Occasions</a:t>
            </a:r>
          </a:p>
        </p:txBody>
      </p:sp>
      <p:sp>
        <p:nvSpPr>
          <p:cNvPr id="81" name="AutoShape 5"/>
          <p:cNvSpPr>
            <a:spLocks noChangeArrowheads="1"/>
          </p:cNvSpPr>
          <p:nvPr/>
        </p:nvSpPr>
        <p:spPr bwMode="auto">
          <a:xfrm>
            <a:off x="5181600" y="1911350"/>
            <a:ext cx="1676400" cy="346075"/>
          </a:xfrm>
          <a:prstGeom prst="roundRect">
            <a:avLst>
              <a:gd name="adj" fmla="val 16667"/>
            </a:avLst>
          </a:prstGeom>
          <a:solidFill>
            <a:srgbClr val="FFFF99"/>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000000"/>
                </a:solidFill>
                <a:latin typeface="Calibri" pitchFamily="34" charset="0"/>
              </a:rPr>
              <a:t>Tips &amp; Tricks for Beautiful Skin</a:t>
            </a:r>
          </a:p>
        </p:txBody>
      </p:sp>
      <p:sp>
        <p:nvSpPr>
          <p:cNvPr id="82" name="AutoShape 5"/>
          <p:cNvSpPr>
            <a:spLocks noChangeArrowheads="1"/>
          </p:cNvSpPr>
          <p:nvPr/>
        </p:nvSpPr>
        <p:spPr bwMode="auto">
          <a:xfrm>
            <a:off x="3429000" y="26384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Common Skin Issues</a:t>
            </a:r>
          </a:p>
        </p:txBody>
      </p:sp>
      <p:sp>
        <p:nvSpPr>
          <p:cNvPr id="83" name="AutoShape 5"/>
          <p:cNvSpPr>
            <a:spLocks noChangeArrowheads="1"/>
          </p:cNvSpPr>
          <p:nvPr/>
        </p:nvSpPr>
        <p:spPr bwMode="auto">
          <a:xfrm>
            <a:off x="5181600" y="2638425"/>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Health, Wellness &amp; Skin</a:t>
            </a:r>
          </a:p>
        </p:txBody>
      </p:sp>
      <p:sp>
        <p:nvSpPr>
          <p:cNvPr id="84" name="AutoShape 5"/>
          <p:cNvSpPr>
            <a:spLocks noChangeArrowheads="1"/>
          </p:cNvSpPr>
          <p:nvPr/>
        </p:nvSpPr>
        <p:spPr bwMode="auto">
          <a:xfrm>
            <a:off x="7162800" y="3740150"/>
            <a:ext cx="1676400" cy="346075"/>
          </a:xfrm>
          <a:prstGeom prst="roundRect">
            <a:avLst>
              <a:gd name="adj" fmla="val 16667"/>
            </a:avLst>
          </a:prstGeom>
          <a:solidFill>
            <a:srgbClr val="00682F"/>
          </a:solidFill>
          <a:ln w="9525">
            <a:noFill/>
            <a:round/>
            <a:headEnd/>
            <a:tailEnd/>
          </a:ln>
          <a:effectLst>
            <a:outerShdw blurRad="50800" dist="38100" dir="2700000" algn="tl" rotWithShape="0">
              <a:prstClr val="black">
                <a:alpha val="40000"/>
              </a:prstClr>
            </a:outerShdw>
          </a:effectLst>
        </p:spPr>
        <p:txBody>
          <a:bodyPr anchor="ctr"/>
          <a:lstStyle/>
          <a:p>
            <a:pPr algn="ctr">
              <a:defRPr/>
            </a:pPr>
            <a:r>
              <a:rPr lang="en-US" sz="1100" b="1" dirty="0">
                <a:solidFill>
                  <a:srgbClr val="FFFFFF"/>
                </a:solidFill>
                <a:latin typeface="Calibri" pitchFamily="34" charset="0"/>
              </a:rPr>
              <a:t>Seasonal Offerings</a:t>
            </a:r>
          </a:p>
        </p:txBody>
      </p:sp>
      <p:sp>
        <p:nvSpPr>
          <p:cNvPr id="48" name="Chevron 47"/>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Documents and Settings\jalbrech\Desktop\Body Whos\Essential Well-Being\103919193.jpg"/>
          <p:cNvPicPr>
            <a:picLocks noChangeAspect="1" noChangeArrowheads="1"/>
          </p:cNvPicPr>
          <p:nvPr/>
        </p:nvPicPr>
        <p:blipFill>
          <a:blip r:embed="rId2" cstate="print"/>
          <a:srcRect/>
          <a:stretch>
            <a:fillRect/>
          </a:stretch>
        </p:blipFill>
        <p:spPr bwMode="auto">
          <a:xfrm>
            <a:off x="-5299" y="0"/>
            <a:ext cx="1372036" cy="890180"/>
          </a:xfrm>
          <a:prstGeom prst="rect">
            <a:avLst/>
          </a:prstGeom>
          <a:noFill/>
        </p:spPr>
      </p:pic>
      <p:sp>
        <p:nvSpPr>
          <p:cNvPr id="2" name="Title 1"/>
          <p:cNvSpPr>
            <a:spLocks noGrp="1"/>
          </p:cNvSpPr>
          <p:nvPr>
            <p:ph type="title"/>
          </p:nvPr>
        </p:nvSpPr>
        <p:spPr>
          <a:xfrm>
            <a:off x="1447800" y="304800"/>
            <a:ext cx="7010400" cy="457200"/>
          </a:xfrm>
        </p:spPr>
        <p:txBody>
          <a:bodyPr/>
          <a:lstStyle/>
          <a:p>
            <a:pPr>
              <a:defRPr/>
            </a:pPr>
            <a:r>
              <a:rPr lang="en-US" dirty="0" smtClean="0">
                <a:solidFill>
                  <a:prstClr val="black"/>
                </a:solidFill>
                <a:ea typeface="ＭＳ Ｐゴシック" charset="-128"/>
                <a:cs typeface="Calibri" pitchFamily="34" charset="0"/>
              </a:rPr>
              <a:t>Essential Well-Being Seeker:</a:t>
            </a:r>
            <a:br>
              <a:rPr lang="en-US" dirty="0" smtClean="0">
                <a:solidFill>
                  <a:prstClr val="black"/>
                </a:solidFill>
                <a:ea typeface="ＭＳ Ｐゴシック" charset="-128"/>
                <a:cs typeface="Calibri" pitchFamily="34" charset="0"/>
              </a:rPr>
            </a:br>
            <a:r>
              <a:rPr lang="en-US" b="0" dirty="0" smtClean="0">
                <a:solidFill>
                  <a:prstClr val="black"/>
                </a:solidFill>
                <a:ea typeface="ＭＳ Ｐゴシック" charset="-128"/>
                <a:cs typeface="Calibri" pitchFamily="34" charset="0"/>
              </a:rPr>
              <a:t>Messaging Strategy</a:t>
            </a:r>
            <a:endParaRPr lang="en-US" b="0" dirty="0">
              <a:solidFill>
                <a:prstClr val="black"/>
              </a:solidFill>
              <a:ea typeface="ＭＳ Ｐゴシック" charset="-128"/>
              <a:cs typeface="Calibri" pitchFamily="34" charset="0"/>
            </a:endParaRPr>
          </a:p>
        </p:txBody>
      </p:sp>
      <p:sp>
        <p:nvSpPr>
          <p:cNvPr id="85" name="AutoShape 47"/>
          <p:cNvSpPr>
            <a:spLocks noChangeArrowheads="1"/>
          </p:cNvSpPr>
          <p:nvPr/>
        </p:nvSpPr>
        <p:spPr bwMode="auto">
          <a:xfrm>
            <a:off x="2286000" y="990599"/>
            <a:ext cx="6172200" cy="990601"/>
          </a:xfrm>
          <a:prstGeom prst="roundRect">
            <a:avLst>
              <a:gd name="adj" fmla="val 16667"/>
            </a:avLst>
          </a:prstGeom>
          <a:noFill/>
          <a:ln w="19050" algn="ctr">
            <a:solidFill>
              <a:schemeClr val="bg1">
                <a:lumMod val="75000"/>
              </a:schemeClr>
            </a:solidFill>
            <a:round/>
            <a:headEnd/>
            <a:tailEnd/>
          </a:ln>
        </p:spPr>
        <p:txBody>
          <a:bodyPr lIns="360000" anchor="t"/>
          <a:lstStyle/>
          <a:p>
            <a:pPr>
              <a:spcBef>
                <a:spcPts val="200"/>
              </a:spcBef>
              <a:spcAft>
                <a:spcPts val="200"/>
              </a:spcAft>
            </a:pPr>
            <a:r>
              <a:rPr lang="en-US" b="1" dirty="0" smtClean="0">
                <a:solidFill>
                  <a:prstClr val="black"/>
                </a:solidFill>
                <a:latin typeface="Calibri" pitchFamily="34" charset="0"/>
                <a:cs typeface="Arial" pitchFamily="34" charset="0"/>
              </a:rPr>
              <a:t>Path to purchase barrier: Olay’s body products are unfamiliar to her</a:t>
            </a:r>
          </a:p>
          <a:p>
            <a:pPr>
              <a:spcBef>
                <a:spcPts val="200"/>
              </a:spcBef>
              <a:spcAft>
                <a:spcPts val="200"/>
              </a:spcAft>
            </a:pPr>
            <a:r>
              <a:rPr lang="en-US" sz="1200" dirty="0" smtClean="0">
                <a:solidFill>
                  <a:prstClr val="black"/>
                </a:solidFill>
                <a:latin typeface="Calibri" pitchFamily="34" charset="0"/>
                <a:cs typeface="Arial" pitchFamily="34" charset="0"/>
              </a:rPr>
              <a:t>Tap into her pragmatic and straight-forward mindset by offering product ratings and reviews and tips, and align with her interest for health &amp; wellness. </a:t>
            </a:r>
            <a:endParaRPr lang="en-US" sz="1200" dirty="0">
              <a:solidFill>
                <a:prstClr val="black"/>
              </a:solidFill>
              <a:latin typeface="Calibri" pitchFamily="34" charset="0"/>
              <a:cs typeface="Arial" pitchFamily="34" charset="0"/>
            </a:endParaRPr>
          </a:p>
        </p:txBody>
      </p:sp>
      <p:sp>
        <p:nvSpPr>
          <p:cNvPr id="86" name="AutoShape 60"/>
          <p:cNvSpPr>
            <a:spLocks noChangeArrowheads="1"/>
          </p:cNvSpPr>
          <p:nvPr/>
        </p:nvSpPr>
        <p:spPr bwMode="auto">
          <a:xfrm>
            <a:off x="533400" y="990600"/>
            <a:ext cx="1676400" cy="990601"/>
          </a:xfrm>
          <a:prstGeom prst="roundRect">
            <a:avLst>
              <a:gd name="adj" fmla="val 16667"/>
            </a:avLst>
          </a:prstGeom>
          <a:solidFill>
            <a:schemeClr val="bg1">
              <a:lumMod val="85000"/>
            </a:schemeClr>
          </a:soli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ct val="50000"/>
              </a:spcBef>
            </a:pPr>
            <a:r>
              <a:rPr lang="en-IE" sz="1600" b="1" dirty="0">
                <a:solidFill>
                  <a:prstClr val="black"/>
                </a:solidFill>
                <a:latin typeface="Calibri" pitchFamily="34" charset="0"/>
              </a:rPr>
              <a:t>Messaging Strategy</a:t>
            </a:r>
            <a:endParaRPr lang="en-GB" sz="1600" b="1" dirty="0">
              <a:solidFill>
                <a:prstClr val="black"/>
              </a:solidFill>
              <a:latin typeface="Calibri" pitchFamily="34" charset="0"/>
            </a:endParaRPr>
          </a:p>
        </p:txBody>
      </p:sp>
      <p:sp>
        <p:nvSpPr>
          <p:cNvPr id="2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28" name="AutoShape 48"/>
          <p:cNvSpPr>
            <a:spLocks noChangeArrowheads="1"/>
          </p:cNvSpPr>
          <p:nvPr/>
        </p:nvSpPr>
        <p:spPr bwMode="auto">
          <a:xfrm>
            <a:off x="228600" y="3962400"/>
            <a:ext cx="1975211" cy="838200"/>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dirty="0">
                <a:solidFill>
                  <a:prstClr val="black"/>
                </a:solidFill>
                <a:latin typeface="Calibri" pitchFamily="34" charset="0"/>
              </a:rPr>
              <a:t>Basics and Routines</a:t>
            </a:r>
          </a:p>
          <a:p>
            <a:pPr marL="0" lvl="2" algn="ctr">
              <a:spcBef>
                <a:spcPts val="0"/>
              </a:spcBef>
            </a:pPr>
            <a:r>
              <a:rPr lang="en-IE" sz="1100" b="1" dirty="0">
                <a:solidFill>
                  <a:prstClr val="black"/>
                </a:solidFill>
                <a:latin typeface="Calibri" pitchFamily="34" charset="0"/>
              </a:rPr>
              <a:t>Common Skin Issues</a:t>
            </a:r>
          </a:p>
          <a:p>
            <a:pPr marL="0" lvl="2" algn="ctr">
              <a:spcBef>
                <a:spcPts val="0"/>
              </a:spcBef>
            </a:pPr>
            <a:r>
              <a:rPr lang="en-IE" sz="1100" b="1" dirty="0">
                <a:solidFill>
                  <a:prstClr val="black"/>
                </a:solidFill>
                <a:latin typeface="Calibri" pitchFamily="34" charset="0"/>
              </a:rPr>
              <a:t>Health, Wellness &amp; </a:t>
            </a:r>
            <a:r>
              <a:rPr lang="en-IE" sz="1100" b="1" dirty="0" smtClean="0">
                <a:solidFill>
                  <a:prstClr val="black"/>
                </a:solidFill>
                <a:latin typeface="Calibri" pitchFamily="34" charset="0"/>
              </a:rPr>
              <a:t>Skin</a:t>
            </a:r>
            <a:endParaRPr lang="en-IE" sz="1100" b="1" dirty="0">
              <a:solidFill>
                <a:prstClr val="black"/>
              </a:solidFill>
              <a:latin typeface="Calibri" pitchFamily="34" charset="0"/>
            </a:endParaRPr>
          </a:p>
        </p:txBody>
      </p:sp>
      <p:sp>
        <p:nvSpPr>
          <p:cNvPr id="29" name="TextBox 28"/>
          <p:cNvSpPr txBox="1"/>
          <p:nvPr/>
        </p:nvSpPr>
        <p:spPr>
          <a:xfrm>
            <a:off x="2361030" y="2133600"/>
            <a:ext cx="1739066" cy="307777"/>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Key Phrases</a:t>
            </a:r>
            <a:endParaRPr lang="en-US" b="1" dirty="0">
              <a:solidFill>
                <a:prstClr val="black"/>
              </a:solidFill>
              <a:latin typeface="Calibri" pitchFamily="34" charset="0"/>
              <a:cs typeface="Arial" charset="0"/>
            </a:endParaRPr>
          </a:p>
        </p:txBody>
      </p:sp>
      <p:sp>
        <p:nvSpPr>
          <p:cNvPr id="30" name="TextBox 29"/>
          <p:cNvSpPr txBox="1"/>
          <p:nvPr/>
        </p:nvSpPr>
        <p:spPr>
          <a:xfrm>
            <a:off x="4452159" y="2133600"/>
            <a:ext cx="1763688"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Search </a:t>
            </a:r>
            <a:r>
              <a:rPr lang="en-US" b="1" dirty="0">
                <a:solidFill>
                  <a:prstClr val="black"/>
                </a:solidFill>
                <a:latin typeface="Calibri" pitchFamily="34" charset="0"/>
                <a:cs typeface="Arial" charset="0"/>
              </a:rPr>
              <a:t>Copy</a:t>
            </a:r>
          </a:p>
          <a:p>
            <a:pPr algn="ctr">
              <a:defRPr/>
            </a:pPr>
            <a:r>
              <a:rPr lang="en-US" sz="1200" i="1" dirty="0">
                <a:solidFill>
                  <a:prstClr val="black"/>
                </a:solidFill>
                <a:latin typeface="Calibri" pitchFamily="34" charset="0"/>
                <a:cs typeface="Arial" charset="0"/>
              </a:rPr>
              <a:t>(title + text)</a:t>
            </a:r>
          </a:p>
        </p:txBody>
      </p:sp>
      <p:sp>
        <p:nvSpPr>
          <p:cNvPr id="31" name="TextBox 30"/>
          <p:cNvSpPr txBox="1"/>
          <p:nvPr/>
        </p:nvSpPr>
        <p:spPr>
          <a:xfrm>
            <a:off x="6952856" y="2133600"/>
            <a:ext cx="1449115" cy="492443"/>
          </a:xfrm>
          <a:prstGeom prst="rect">
            <a:avLst/>
          </a:prstGeom>
          <a:noFill/>
        </p:spPr>
        <p:txBody>
          <a:bodyPr wrap="none">
            <a:spAutoFit/>
          </a:bodyPr>
          <a:lstStyle/>
          <a:p>
            <a:pPr algn="ctr">
              <a:defRPr/>
            </a:pPr>
            <a:r>
              <a:rPr lang="en-US" b="1" dirty="0" smtClean="0">
                <a:solidFill>
                  <a:prstClr val="black"/>
                </a:solidFill>
                <a:latin typeface="Calibri" pitchFamily="34" charset="0"/>
                <a:cs typeface="Arial" charset="0"/>
              </a:rPr>
              <a:t>Example Content</a:t>
            </a:r>
            <a:endParaRPr lang="en-US" b="1" dirty="0">
              <a:solidFill>
                <a:prstClr val="black"/>
              </a:solidFill>
              <a:latin typeface="Calibri" pitchFamily="34" charset="0"/>
              <a:cs typeface="Arial" charset="0"/>
            </a:endParaRPr>
          </a:p>
          <a:p>
            <a:pPr algn="ctr">
              <a:defRPr/>
            </a:pPr>
            <a:r>
              <a:rPr lang="en-US" sz="1200" i="1" dirty="0">
                <a:solidFill>
                  <a:prstClr val="black"/>
                </a:solidFill>
                <a:latin typeface="Calibri" pitchFamily="34" charset="0"/>
                <a:cs typeface="Arial" charset="0"/>
              </a:rPr>
              <a:t>(landing page)</a:t>
            </a:r>
          </a:p>
        </p:txBody>
      </p:sp>
      <p:sp>
        <p:nvSpPr>
          <p:cNvPr id="32" name="TextBox 31"/>
          <p:cNvSpPr txBox="1"/>
          <p:nvPr/>
        </p:nvSpPr>
        <p:spPr>
          <a:xfrm>
            <a:off x="864591" y="2133600"/>
            <a:ext cx="642035" cy="307777"/>
          </a:xfrm>
          <a:prstGeom prst="rect">
            <a:avLst/>
          </a:prstGeom>
          <a:noFill/>
        </p:spPr>
        <p:txBody>
          <a:bodyPr wrap="none">
            <a:spAutoFit/>
          </a:bodyPr>
          <a:lstStyle/>
          <a:p>
            <a:pPr>
              <a:defRPr/>
            </a:pPr>
            <a:r>
              <a:rPr lang="en-US" b="1" dirty="0">
                <a:solidFill>
                  <a:prstClr val="black"/>
                </a:solidFill>
                <a:latin typeface="Calibri" pitchFamily="34" charset="0"/>
                <a:cs typeface="Arial" charset="0"/>
              </a:rPr>
              <a:t>Topics</a:t>
            </a:r>
          </a:p>
        </p:txBody>
      </p:sp>
      <p:sp>
        <p:nvSpPr>
          <p:cNvPr id="33" name="AutoShape 49"/>
          <p:cNvSpPr>
            <a:spLocks noChangeArrowheads="1"/>
          </p:cNvSpPr>
          <p:nvPr/>
        </p:nvSpPr>
        <p:spPr bwMode="auto">
          <a:xfrm>
            <a:off x="2333671" y="3962400"/>
            <a:ext cx="1755775" cy="838200"/>
          </a:xfrm>
          <a:prstGeom prst="roundRect">
            <a:avLst>
              <a:gd name="adj" fmla="val 8495"/>
            </a:avLst>
          </a:prstGeom>
          <a:noFill/>
          <a:ln w="19050" algn="ctr">
            <a:solidFill>
              <a:schemeClr val="bg2">
                <a:lumMod val="50000"/>
                <a:alpha val="39999"/>
              </a:schemeClr>
            </a:solidFill>
            <a:round/>
            <a:headEnd/>
            <a:tailEnd/>
          </a:ln>
        </p:spPr>
        <p:txBody>
          <a:bodyPr wrap="square" lIns="18288" rIns="18288" anchor="t">
            <a:noAutofit/>
          </a:bodyPr>
          <a:lstStyle/>
          <a:p>
            <a:pPr algn="ctr">
              <a:spcBef>
                <a:spcPts val="500"/>
              </a:spcBef>
            </a:pPr>
            <a:endParaRPr lang="en-US" sz="1000" dirty="0" smtClean="0">
              <a:solidFill>
                <a:prstClr val="black"/>
              </a:solidFill>
            </a:endParaRPr>
          </a:p>
          <a:p>
            <a:pPr algn="ctr">
              <a:spcBef>
                <a:spcPts val="0"/>
              </a:spcBef>
            </a:pPr>
            <a:r>
              <a:rPr lang="en-US" sz="1000" dirty="0" smtClean="0">
                <a:solidFill>
                  <a:prstClr val="black"/>
                </a:solidFill>
                <a:latin typeface="+mj-lt"/>
              </a:rPr>
              <a:t>Oily Skin Treatments</a:t>
            </a:r>
          </a:p>
          <a:p>
            <a:pPr algn="ctr">
              <a:spcBef>
                <a:spcPts val="0"/>
              </a:spcBef>
            </a:pPr>
            <a:r>
              <a:rPr lang="en-US" sz="1000" dirty="0" smtClean="0">
                <a:solidFill>
                  <a:prstClr val="black"/>
                </a:solidFill>
                <a:latin typeface="+mj-lt"/>
              </a:rPr>
              <a:t>Dry Skin Products</a:t>
            </a:r>
          </a:p>
          <a:p>
            <a:pPr algn="ctr">
              <a:spcBef>
                <a:spcPts val="500"/>
              </a:spcBef>
            </a:pPr>
            <a:endParaRPr lang="en-IE" sz="1000" dirty="0">
              <a:solidFill>
                <a:prstClr val="black"/>
              </a:solidFill>
              <a:latin typeface="Calibri" pitchFamily="34" charset="0"/>
            </a:endParaRPr>
          </a:p>
          <a:p>
            <a:pPr algn="ctr">
              <a:spcBef>
                <a:spcPts val="500"/>
              </a:spcBef>
            </a:pPr>
            <a:endParaRPr lang="en-IE" sz="1000" dirty="0">
              <a:solidFill>
                <a:prstClr val="black"/>
              </a:solidFill>
              <a:latin typeface="Calibri" pitchFamily="34" charset="0"/>
            </a:endParaRPr>
          </a:p>
        </p:txBody>
      </p:sp>
      <p:sp>
        <p:nvSpPr>
          <p:cNvPr id="34" name="AutoShape 48"/>
          <p:cNvSpPr>
            <a:spLocks noChangeArrowheads="1"/>
          </p:cNvSpPr>
          <p:nvPr/>
        </p:nvSpPr>
        <p:spPr bwMode="auto">
          <a:xfrm>
            <a:off x="228600" y="2688137"/>
            <a:ext cx="1975211" cy="893264"/>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US" sz="1100" b="1" dirty="0">
                <a:solidFill>
                  <a:prstClr val="black"/>
                </a:solidFill>
                <a:latin typeface="Calibri" pitchFamily="34" charset="0"/>
              </a:rPr>
              <a:t>Fashion, Hair and Makeup</a:t>
            </a:r>
          </a:p>
          <a:p>
            <a:pPr marL="0" lvl="2" algn="ctr">
              <a:spcBef>
                <a:spcPts val="0"/>
              </a:spcBef>
            </a:pPr>
            <a:r>
              <a:rPr lang="en-US" sz="1100" b="1" dirty="0">
                <a:solidFill>
                  <a:prstClr val="black"/>
                </a:solidFill>
                <a:latin typeface="Calibri" pitchFamily="34" charset="0"/>
              </a:rPr>
              <a:t>Special Occasions</a:t>
            </a:r>
          </a:p>
          <a:p>
            <a:pPr marL="0" lvl="2" algn="ctr">
              <a:spcBef>
                <a:spcPts val="0"/>
              </a:spcBef>
            </a:pPr>
            <a:r>
              <a:rPr lang="en-US" sz="1100" b="1" dirty="0">
                <a:solidFill>
                  <a:prstClr val="black"/>
                </a:solidFill>
                <a:latin typeface="Calibri" pitchFamily="34" charset="0"/>
              </a:rPr>
              <a:t>Tips &amp; Tricks for Beautiful Skin </a:t>
            </a:r>
          </a:p>
        </p:txBody>
      </p:sp>
      <p:sp>
        <p:nvSpPr>
          <p:cNvPr id="35" name="AutoShape 48"/>
          <p:cNvSpPr>
            <a:spLocks noChangeArrowheads="1"/>
          </p:cNvSpPr>
          <p:nvPr/>
        </p:nvSpPr>
        <p:spPr bwMode="auto">
          <a:xfrm>
            <a:off x="228600" y="5105400"/>
            <a:ext cx="1975211" cy="838200"/>
          </a:xfrm>
          <a:prstGeom prst="roundRect">
            <a:avLst>
              <a:gd name="adj" fmla="val 11708"/>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lvl="2" algn="ctr">
              <a:spcBef>
                <a:spcPts val="0"/>
              </a:spcBef>
            </a:pPr>
            <a:r>
              <a:rPr lang="en-IE" sz="1100" b="1" kern="0" dirty="0">
                <a:solidFill>
                  <a:prstClr val="black"/>
                </a:solidFill>
                <a:latin typeface="Calibri" pitchFamily="34" charset="0"/>
              </a:rPr>
              <a:t>Ratings and </a:t>
            </a:r>
            <a:r>
              <a:rPr lang="en-IE" sz="1100" b="1" kern="0" dirty="0" smtClean="0">
                <a:solidFill>
                  <a:prstClr val="black"/>
                </a:solidFill>
                <a:latin typeface="Calibri" pitchFamily="34" charset="0"/>
              </a:rPr>
              <a:t>Reviews</a:t>
            </a:r>
            <a:endParaRPr lang="en-US" sz="1100" b="1" dirty="0">
              <a:solidFill>
                <a:prstClr val="black"/>
              </a:solidFill>
              <a:latin typeface="Calibri" pitchFamily="34" charset="0"/>
            </a:endParaRPr>
          </a:p>
          <a:p>
            <a:pPr algn="ctr">
              <a:spcBef>
                <a:spcPts val="0"/>
              </a:spcBef>
              <a:defRPr/>
            </a:pPr>
            <a:r>
              <a:rPr lang="en-US" sz="1100" b="1" dirty="0">
                <a:solidFill>
                  <a:prstClr val="black"/>
                </a:solidFill>
                <a:latin typeface="Calibri" pitchFamily="34" charset="0"/>
              </a:rPr>
              <a:t>Cause-related </a:t>
            </a:r>
            <a:r>
              <a:rPr lang="en-US" sz="1100" b="1" dirty="0" smtClean="0">
                <a:solidFill>
                  <a:prstClr val="black"/>
                </a:solidFill>
                <a:latin typeface="Calibri" pitchFamily="34" charset="0"/>
              </a:rPr>
              <a:t>Initiatives</a:t>
            </a:r>
            <a:endParaRPr lang="en-US" sz="1100" b="1" dirty="0">
              <a:solidFill>
                <a:prstClr val="black"/>
              </a:solidFill>
              <a:latin typeface="Calibri" pitchFamily="34" charset="0"/>
            </a:endParaRPr>
          </a:p>
        </p:txBody>
      </p:sp>
      <p:sp>
        <p:nvSpPr>
          <p:cNvPr id="36" name="AutoShape 49"/>
          <p:cNvSpPr>
            <a:spLocks noChangeArrowheads="1"/>
          </p:cNvSpPr>
          <p:nvPr/>
        </p:nvSpPr>
        <p:spPr bwMode="auto">
          <a:xfrm>
            <a:off x="2346734" y="2688136"/>
            <a:ext cx="1755775" cy="893264"/>
          </a:xfrm>
          <a:prstGeom prst="roundRect">
            <a:avLst>
              <a:gd name="adj" fmla="val 8495"/>
            </a:avLst>
          </a:prstGeom>
          <a:noFill/>
          <a:ln w="19050" algn="ctr">
            <a:solidFill>
              <a:schemeClr val="bg2">
                <a:lumMod val="50000"/>
                <a:alpha val="39999"/>
              </a:schemeClr>
            </a:solidFill>
            <a:round/>
            <a:headEnd/>
            <a:tailEnd/>
          </a:ln>
        </p:spPr>
        <p:txBody>
          <a:bodyPr wrap="square" lIns="18288" rIns="18288" anchor="ctr">
            <a:noAutofit/>
          </a:bodyPr>
          <a:lstStyle/>
          <a:p>
            <a:pPr algn="ctr">
              <a:spcBef>
                <a:spcPts val="500"/>
              </a:spcBef>
            </a:pPr>
            <a:endParaRPr lang="en-IE" sz="1000" b="1" dirty="0">
              <a:solidFill>
                <a:prstClr val="black"/>
              </a:solidFill>
              <a:latin typeface="Calibri" pitchFamily="34" charset="0"/>
            </a:endParaRPr>
          </a:p>
          <a:p>
            <a:pPr algn="ctr">
              <a:spcBef>
                <a:spcPts val="500"/>
              </a:spcBef>
            </a:pPr>
            <a:endParaRPr lang="en-US" sz="1000" dirty="0" smtClean="0">
              <a:solidFill>
                <a:prstClr val="black"/>
              </a:solidFill>
              <a:latin typeface="Calibri" pitchFamily="34" charset="0"/>
            </a:endParaRPr>
          </a:p>
          <a:p>
            <a:pPr algn="ctr">
              <a:spcBef>
                <a:spcPts val="0"/>
              </a:spcBef>
            </a:pPr>
            <a:r>
              <a:rPr lang="en-US" sz="1000" dirty="0" smtClean="0">
                <a:solidFill>
                  <a:prstClr val="black"/>
                </a:solidFill>
                <a:latin typeface="+mj-lt"/>
              </a:rPr>
              <a:t>Clear Skin</a:t>
            </a:r>
          </a:p>
          <a:p>
            <a:pPr algn="ctr">
              <a:spcBef>
                <a:spcPts val="0"/>
              </a:spcBef>
            </a:pPr>
            <a:r>
              <a:rPr lang="en-US" sz="1000" dirty="0" smtClean="0">
                <a:solidFill>
                  <a:prstClr val="black"/>
                </a:solidFill>
                <a:latin typeface="+mj-lt"/>
              </a:rPr>
              <a:t>Skin Care Tips and Tricks</a:t>
            </a:r>
          </a:p>
          <a:p>
            <a:pPr algn="ctr">
              <a:spcBef>
                <a:spcPts val="500"/>
              </a:spcBef>
            </a:pPr>
            <a:endParaRPr lang="en-IE" sz="1000" b="1" dirty="0">
              <a:solidFill>
                <a:prstClr val="black"/>
              </a:solidFill>
              <a:latin typeface="Calibri" pitchFamily="34" charset="0"/>
            </a:endParaRPr>
          </a:p>
          <a:p>
            <a:pPr algn="ctr">
              <a:spcBef>
                <a:spcPts val="500"/>
              </a:spcBef>
            </a:pPr>
            <a:endParaRPr lang="en-IE" sz="1000" b="1" dirty="0">
              <a:solidFill>
                <a:srgbClr val="595959"/>
              </a:solidFill>
              <a:latin typeface="Calibri" pitchFamily="34" charset="0"/>
            </a:endParaRPr>
          </a:p>
        </p:txBody>
      </p:sp>
      <p:sp>
        <p:nvSpPr>
          <p:cNvPr id="37" name="AutoShape 49"/>
          <p:cNvSpPr>
            <a:spLocks noChangeArrowheads="1"/>
          </p:cNvSpPr>
          <p:nvPr/>
        </p:nvSpPr>
        <p:spPr bwMode="auto">
          <a:xfrm>
            <a:off x="2362200" y="5105400"/>
            <a:ext cx="1755775" cy="838200"/>
          </a:xfrm>
          <a:prstGeom prst="roundRect">
            <a:avLst>
              <a:gd name="adj" fmla="val 8495"/>
            </a:avLst>
          </a:prstGeom>
          <a:noFill/>
          <a:ln w="19050" algn="ctr">
            <a:solidFill>
              <a:schemeClr val="bg2">
                <a:lumMod val="50000"/>
                <a:alpha val="39999"/>
              </a:schemeClr>
            </a:solidFill>
            <a:round/>
            <a:headEnd/>
            <a:tailEnd/>
          </a:ln>
        </p:spPr>
        <p:txBody>
          <a:bodyPr wrap="square" lIns="18288" rIns="18288" anchor="t">
            <a:noAutofit/>
          </a:bodyPr>
          <a:lstStyle/>
          <a:p>
            <a:pPr algn="ctr">
              <a:spcBef>
                <a:spcPts val="500"/>
              </a:spcBef>
            </a:pPr>
            <a:endParaRPr lang="en-US" sz="500" dirty="0" smtClean="0">
              <a:solidFill>
                <a:prstClr val="black"/>
              </a:solidFill>
              <a:latin typeface="Calibri" pitchFamily="34" charset="0"/>
            </a:endParaRPr>
          </a:p>
          <a:p>
            <a:pPr algn="ctr">
              <a:spcBef>
                <a:spcPts val="0"/>
              </a:spcBef>
            </a:pPr>
            <a:r>
              <a:rPr lang="en-US" sz="1000" dirty="0" smtClean="0">
                <a:solidFill>
                  <a:prstClr val="black"/>
                </a:solidFill>
                <a:latin typeface="Calibri" pitchFamily="34" charset="0"/>
              </a:rPr>
              <a:t>Skin Care Reviews</a:t>
            </a:r>
          </a:p>
          <a:p>
            <a:pPr algn="ctr">
              <a:spcBef>
                <a:spcPts val="0"/>
              </a:spcBef>
            </a:pPr>
            <a:r>
              <a:rPr lang="en-US" sz="1000" dirty="0" smtClean="0">
                <a:solidFill>
                  <a:prstClr val="black"/>
                </a:solidFill>
                <a:latin typeface="Calibri" pitchFamily="34" charset="0"/>
              </a:rPr>
              <a:t>Best Skin Care Products</a:t>
            </a:r>
            <a:endParaRPr lang="en-US" sz="1000" dirty="0">
              <a:solidFill>
                <a:prstClr val="black"/>
              </a:solidFill>
              <a:latin typeface="Calibri" pitchFamily="34" charset="0"/>
            </a:endParaRPr>
          </a:p>
          <a:p>
            <a:pPr algn="ctr">
              <a:spcBef>
                <a:spcPts val="500"/>
              </a:spcBef>
            </a:pPr>
            <a:endParaRPr lang="en-US" sz="1000" dirty="0">
              <a:solidFill>
                <a:prstClr val="black"/>
              </a:solidFill>
              <a:latin typeface="Calibri" pitchFamily="34" charset="0"/>
            </a:endParaRPr>
          </a:p>
          <a:p>
            <a:pPr algn="ctr">
              <a:spcBef>
                <a:spcPts val="500"/>
              </a:spcBef>
            </a:pPr>
            <a:endParaRPr lang="en-US" sz="1000" dirty="0">
              <a:solidFill>
                <a:prstClr val="black"/>
              </a:solidFill>
              <a:latin typeface="Calibri" pitchFamily="34" charset="0"/>
            </a:endParaRPr>
          </a:p>
          <a:p>
            <a:pPr algn="ctr">
              <a:spcBef>
                <a:spcPts val="500"/>
              </a:spcBef>
            </a:pPr>
            <a:endParaRPr lang="en-US" sz="1000" dirty="0">
              <a:solidFill>
                <a:prstClr val="black"/>
              </a:solidFill>
              <a:latin typeface="Calibri" pitchFamily="34" charset="0"/>
            </a:endParaRPr>
          </a:p>
          <a:p>
            <a:pPr algn="ctr">
              <a:spcBef>
                <a:spcPts val="500"/>
              </a:spcBef>
            </a:pPr>
            <a:endParaRPr lang="en-IE" sz="1000" dirty="0">
              <a:solidFill>
                <a:prstClr val="black"/>
              </a:solidFill>
              <a:latin typeface="Calibri" pitchFamily="34" charset="0"/>
            </a:endParaRPr>
          </a:p>
        </p:txBody>
      </p:sp>
      <p:sp>
        <p:nvSpPr>
          <p:cNvPr id="41" name="Rectangle 40"/>
          <p:cNvSpPr/>
          <p:nvPr/>
        </p:nvSpPr>
        <p:spPr>
          <a:xfrm>
            <a:off x="4245429" y="2688136"/>
            <a:ext cx="2133600" cy="893264"/>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Daily Moisturizer</a:t>
            </a:r>
          </a:p>
          <a:p>
            <a:pPr lvl="0">
              <a:defRPr/>
            </a:pPr>
            <a:r>
              <a:rPr lang="en-US" sz="1000" dirty="0" smtClean="0">
                <a:solidFill>
                  <a:prstClr val="black"/>
                </a:solidFill>
                <a:latin typeface="Arial" pitchFamily="34" charset="0"/>
                <a:ea typeface="ＭＳ Ｐゴシック" pitchFamily="34" charset="-128"/>
                <a:cs typeface="Arial" pitchFamily="34" charset="0"/>
              </a:rPr>
              <a:t>Get Clearer Skin with Olay Daily Moisturizer! Try Now! </a:t>
            </a:r>
          </a:p>
          <a:p>
            <a:pPr lvl="0">
              <a:defRPr/>
            </a:pPr>
            <a:r>
              <a:rPr lang="en-US" sz="1000" dirty="0" smtClean="0">
                <a:solidFill>
                  <a:srgbClr val="FFFFFF"/>
                </a:solidFill>
                <a:latin typeface="Calibri" pitchFamily="34" charset="0"/>
                <a:ea typeface="ＭＳ Ｐゴシック" pitchFamily="34" charset="-128"/>
                <a:cs typeface="Arial" pitchFamily="34" charset="0"/>
              </a:rPr>
              <a:t>i</a:t>
            </a:r>
            <a:r>
              <a:rPr lang="en-US" sz="1000" dirty="0" smtClean="0">
                <a:solidFill>
                  <a:srgbClr val="9BBB59"/>
                </a:solidFill>
                <a:latin typeface="Calibri" pitchFamily="34" charset="0"/>
                <a:ea typeface="ＭＳ Ｐゴシック" pitchFamily="34" charset="-128"/>
                <a:cs typeface="Arial" pitchFamily="34" charset="0"/>
              </a:rPr>
              <a:t>www.Olay.com/Daily-Moisturizer</a:t>
            </a:r>
            <a:endParaRPr lang="en-US" sz="1000" dirty="0" smtClean="0">
              <a:solidFill>
                <a:prstClr val="black"/>
              </a:solidFill>
              <a:latin typeface="Calibri" pitchFamily="34" charset="0"/>
            </a:endParaRPr>
          </a:p>
        </p:txBody>
      </p:sp>
      <p:sp>
        <p:nvSpPr>
          <p:cNvPr id="56" name="Rectangle 55"/>
          <p:cNvSpPr/>
          <p:nvPr/>
        </p:nvSpPr>
        <p:spPr>
          <a:xfrm>
            <a:off x="4249784" y="5105400"/>
            <a:ext cx="2133600" cy="838200"/>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Reviews and Awards</a:t>
            </a:r>
          </a:p>
          <a:p>
            <a:pPr lvl="0">
              <a:defRPr/>
            </a:pPr>
            <a:r>
              <a:rPr lang="en-US" sz="1000" dirty="0" smtClean="0">
                <a:solidFill>
                  <a:prstClr val="black"/>
                </a:solidFill>
                <a:latin typeface="Calibri" pitchFamily="34" charset="0"/>
                <a:ea typeface="ＭＳ Ｐゴシック" pitchFamily="34" charset="-128"/>
                <a:cs typeface="Arial" pitchFamily="34" charset="0"/>
              </a:rPr>
              <a:t>Try One of </a:t>
            </a:r>
            <a:r>
              <a:rPr lang="en-US" sz="1000" dirty="0" err="1" smtClean="0">
                <a:solidFill>
                  <a:prstClr val="black"/>
                </a:solidFill>
                <a:latin typeface="Calibri" pitchFamily="34" charset="0"/>
                <a:ea typeface="ＭＳ Ｐゴシック" pitchFamily="34" charset="-128"/>
                <a:cs typeface="Arial" pitchFamily="34" charset="0"/>
              </a:rPr>
              <a:t>Olay®’s</a:t>
            </a:r>
            <a:r>
              <a:rPr lang="en-US" sz="1000" dirty="0" smtClean="0">
                <a:solidFill>
                  <a:prstClr val="black"/>
                </a:solidFill>
                <a:latin typeface="Calibri" pitchFamily="34" charset="0"/>
                <a:ea typeface="ＭＳ Ｐゴシック" pitchFamily="34" charset="-128"/>
                <a:cs typeface="Arial" pitchFamily="34" charset="0"/>
              </a:rPr>
              <a:t> Award Winning </a:t>
            </a:r>
          </a:p>
          <a:p>
            <a:pPr lvl="0">
              <a:defRPr/>
            </a:pPr>
            <a:r>
              <a:rPr lang="en-US" sz="1000" dirty="0" smtClean="0">
                <a:solidFill>
                  <a:prstClr val="black"/>
                </a:solidFill>
                <a:latin typeface="Calibri" pitchFamily="34" charset="0"/>
                <a:ea typeface="ＭＳ Ｐゴシック" pitchFamily="34" charset="-128"/>
                <a:cs typeface="Arial" pitchFamily="34" charset="0"/>
              </a:rPr>
              <a:t>Products for Healthy Beautiful Skin!</a:t>
            </a:r>
          </a:p>
          <a:p>
            <a:pPr lvl="0">
              <a:defRPr/>
            </a:pPr>
            <a:r>
              <a:rPr lang="en-US" sz="1000" dirty="0" smtClean="0">
                <a:solidFill>
                  <a:srgbClr val="9BBB59"/>
                </a:solidFill>
                <a:latin typeface="Calibri" pitchFamily="34" charset="0"/>
                <a:ea typeface="ＭＳ Ｐゴシック" pitchFamily="34" charset="-128"/>
                <a:cs typeface="Arial" pitchFamily="34" charset="0"/>
              </a:rPr>
              <a:t>www.olay.com/Awards</a:t>
            </a:r>
          </a:p>
        </p:txBody>
      </p:sp>
      <p:sp>
        <p:nvSpPr>
          <p:cNvPr id="59" name="Rectangle 58"/>
          <p:cNvSpPr/>
          <p:nvPr/>
        </p:nvSpPr>
        <p:spPr>
          <a:xfrm>
            <a:off x="4249782" y="3962400"/>
            <a:ext cx="2133600" cy="838200"/>
          </a:xfrm>
          <a:prstGeom prst="rect">
            <a:avLst/>
          </a:prstGeom>
          <a:noFill/>
          <a:ln>
            <a:solidFill>
              <a:schemeClr val="bg2">
                <a:lumMod val="50000"/>
                <a:alpha val="3999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1000" b="1" u="sng" dirty="0" smtClean="0">
                <a:solidFill>
                  <a:srgbClr val="4F81BD"/>
                </a:solidFill>
                <a:latin typeface="Calibri" pitchFamily="34" charset="0"/>
                <a:ea typeface="ＭＳ Ｐゴシック" pitchFamily="34" charset="-128"/>
                <a:cs typeface="Arial" pitchFamily="34" charset="0"/>
              </a:rPr>
              <a:t>Olay® Skin Care</a:t>
            </a:r>
          </a:p>
          <a:p>
            <a:pPr lvl="0">
              <a:defRPr/>
            </a:pPr>
            <a:r>
              <a:rPr lang="en-US" sz="1000" dirty="0" smtClean="0">
                <a:solidFill>
                  <a:prstClr val="black"/>
                </a:solidFill>
                <a:latin typeface="Calibri" pitchFamily="34" charset="0"/>
                <a:ea typeface="ＭＳ Ｐゴシック" pitchFamily="34" charset="-128"/>
                <a:cs typeface="Arial" pitchFamily="34" charset="0"/>
              </a:rPr>
              <a:t>Treatment for Common Skin Issues</a:t>
            </a:r>
          </a:p>
          <a:p>
            <a:pPr lvl="0">
              <a:defRPr/>
            </a:pPr>
            <a:r>
              <a:rPr lang="en-US" sz="1000" dirty="0" smtClean="0">
                <a:solidFill>
                  <a:prstClr val="black"/>
                </a:solidFill>
                <a:latin typeface="Calibri" pitchFamily="34" charset="0"/>
                <a:ea typeface="ＭＳ Ｐゴシック" pitchFamily="34" charset="-128"/>
                <a:cs typeface="Arial" pitchFamily="34" charset="0"/>
              </a:rPr>
              <a:t>and Much More at Olay.com. Try Now!</a:t>
            </a:r>
          </a:p>
          <a:p>
            <a:pPr lvl="0">
              <a:defRPr/>
            </a:pPr>
            <a:r>
              <a:rPr lang="en-US" sz="1000" dirty="0" smtClean="0">
                <a:solidFill>
                  <a:srgbClr val="9BBB59"/>
                </a:solidFill>
                <a:latin typeface="Calibri" pitchFamily="34" charset="0"/>
                <a:ea typeface="ＭＳ Ｐゴシック" pitchFamily="34" charset="-128"/>
                <a:cs typeface="Arial" pitchFamily="34" charset="0"/>
              </a:rPr>
              <a:t>www.olay.com/SkinCare</a:t>
            </a:r>
            <a:endParaRPr lang="en-US" sz="1000" dirty="0" smtClean="0">
              <a:solidFill>
                <a:srgbClr val="00B050"/>
              </a:solidFill>
              <a:latin typeface="Calibri" pitchFamily="34" charset="0"/>
              <a:ea typeface="ＭＳ Ｐゴシック" pitchFamily="34" charset="-128"/>
              <a:cs typeface="Arial" pitchFamily="34" charset="0"/>
            </a:endParaRPr>
          </a:p>
        </p:txBody>
      </p:sp>
      <p:pic>
        <p:nvPicPr>
          <p:cNvPr id="64" name="Picture 2"/>
          <p:cNvPicPr>
            <a:picLocks noChangeAspect="1" noChangeArrowheads="1"/>
          </p:cNvPicPr>
          <p:nvPr/>
        </p:nvPicPr>
        <p:blipFill>
          <a:blip r:embed="rId3" cstate="print"/>
          <a:srcRect/>
          <a:stretch>
            <a:fillRect/>
          </a:stretch>
        </p:blipFill>
        <p:spPr bwMode="auto">
          <a:xfrm>
            <a:off x="6477000" y="2612575"/>
            <a:ext cx="2438400" cy="1085850"/>
          </a:xfrm>
          <a:prstGeom prst="rect">
            <a:avLst/>
          </a:prstGeom>
          <a:noFill/>
          <a:ln w="9525">
            <a:noFill/>
            <a:miter lim="800000"/>
            <a:headEnd/>
            <a:tailEnd/>
          </a:ln>
        </p:spPr>
      </p:pic>
      <p:pic>
        <p:nvPicPr>
          <p:cNvPr id="65" name="Picture 2"/>
          <p:cNvPicPr>
            <a:picLocks noChangeAspect="1" noChangeArrowheads="1"/>
          </p:cNvPicPr>
          <p:nvPr/>
        </p:nvPicPr>
        <p:blipFill>
          <a:blip r:embed="rId4" cstate="print"/>
          <a:srcRect/>
          <a:stretch>
            <a:fillRect/>
          </a:stretch>
        </p:blipFill>
        <p:spPr bwMode="auto">
          <a:xfrm>
            <a:off x="6477000" y="3810000"/>
            <a:ext cx="2438400" cy="1219200"/>
          </a:xfrm>
          <a:prstGeom prst="rect">
            <a:avLst/>
          </a:prstGeom>
          <a:noFill/>
          <a:ln w="9525">
            <a:noFill/>
            <a:miter lim="800000"/>
            <a:headEnd/>
            <a:tailEnd/>
          </a:ln>
        </p:spPr>
      </p:pic>
      <p:pic>
        <p:nvPicPr>
          <p:cNvPr id="66" name="Picture 3"/>
          <p:cNvPicPr>
            <a:picLocks noChangeAspect="1" noChangeArrowheads="1"/>
          </p:cNvPicPr>
          <p:nvPr/>
        </p:nvPicPr>
        <p:blipFill>
          <a:blip r:embed="rId5" cstate="print"/>
          <a:srcRect/>
          <a:stretch>
            <a:fillRect/>
          </a:stretch>
        </p:blipFill>
        <p:spPr bwMode="auto">
          <a:xfrm>
            <a:off x="6482402" y="5029200"/>
            <a:ext cx="2433461" cy="1219200"/>
          </a:xfrm>
          <a:prstGeom prst="rect">
            <a:avLst/>
          </a:prstGeom>
          <a:noFill/>
          <a:ln w="9525">
            <a:noFill/>
            <a:miter lim="800000"/>
            <a:headEnd/>
            <a:tailEnd/>
          </a:ln>
        </p:spPr>
      </p:pic>
      <p:sp>
        <p:nvSpPr>
          <p:cNvPr id="42" name="Chevron 41"/>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Paid Search: WHO</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gray">
          <a:xfrm>
            <a:off x="457200" y="3380097"/>
            <a:ext cx="2438400" cy="381000"/>
          </a:xfrm>
          <a:prstGeom prst="rect">
            <a:avLst/>
          </a:prstGeom>
          <a:noFill/>
          <a:ln w="9525">
            <a:noFill/>
            <a:miter lim="800000"/>
            <a:headEnd/>
            <a:tailEnd/>
          </a:ln>
        </p:spPr>
        <p:txBody>
          <a:bodyPr anchor="ctr"/>
          <a:lstStyle/>
          <a:p>
            <a:pPr defTabSz="457200">
              <a:defRPr/>
            </a:pPr>
            <a:r>
              <a:rPr lang="en-US" sz="1200" cap="all" dirty="0" smtClean="0">
                <a:gradFill flip="none" rotWithShape="1">
                  <a:gsLst>
                    <a:gs pos="95000">
                      <a:srgbClr val="CC9933"/>
                    </a:gs>
                    <a:gs pos="29000">
                      <a:srgbClr val="EEECE1">
                        <a:lumMod val="75000"/>
                      </a:srgbClr>
                    </a:gs>
                    <a:gs pos="16000">
                      <a:srgbClr val="FFCC66"/>
                    </a:gs>
                    <a:gs pos="47000">
                      <a:srgbClr val="996600"/>
                    </a:gs>
                    <a:gs pos="73000">
                      <a:srgbClr val="F79646">
                        <a:lumMod val="20000"/>
                        <a:lumOff val="80000"/>
                      </a:srgbClr>
                    </a:gs>
                    <a:gs pos="0">
                      <a:srgbClr val="996600"/>
                    </a:gs>
                    <a:gs pos="65000">
                      <a:srgbClr val="EEECE1">
                        <a:lumMod val="75000"/>
                      </a:srgbClr>
                    </a:gs>
                  </a:gsLst>
                  <a:lin ang="0" scaled="1"/>
                  <a:tileRect/>
                </a:gradFill>
                <a:latin typeface="Calibri"/>
                <a:ea typeface="ＭＳ Ｐゴシック" charset="-128"/>
                <a:cs typeface="Helvetica 65 Medium"/>
              </a:rPr>
              <a:t>Global Search Toolkit</a:t>
            </a:r>
            <a:endParaRPr lang="en-US" sz="1200" cap="all" dirty="0">
              <a:gradFill flip="none" rotWithShape="1">
                <a:gsLst>
                  <a:gs pos="46000">
                    <a:srgbClr val="FFEFBF"/>
                  </a:gs>
                  <a:gs pos="29000">
                    <a:srgbClr val="EEECE1">
                      <a:lumMod val="75000"/>
                    </a:srgbClr>
                  </a:gs>
                  <a:gs pos="16000">
                    <a:srgbClr val="FFCC66"/>
                  </a:gs>
                  <a:gs pos="91000">
                    <a:srgbClr val="9F9247"/>
                  </a:gs>
                  <a:gs pos="73000">
                    <a:srgbClr val="F79646">
                      <a:lumMod val="20000"/>
                      <a:lumOff val="80000"/>
                    </a:srgbClr>
                  </a:gs>
                  <a:gs pos="0">
                    <a:srgbClr val="998744"/>
                  </a:gs>
                  <a:gs pos="60000">
                    <a:srgbClr val="EEECE1">
                      <a:lumMod val="75000"/>
                    </a:srgbClr>
                  </a:gs>
                </a:gsLst>
                <a:lin ang="0" scaled="1"/>
                <a:tileRect/>
              </a:gradFill>
              <a:latin typeface="Calibri"/>
              <a:ea typeface="ＭＳ Ｐゴシック" charset="-128"/>
              <a:cs typeface="Helvetica 65 Medium"/>
            </a:endParaRPr>
          </a:p>
        </p:txBody>
      </p:sp>
      <p:pic>
        <p:nvPicPr>
          <p:cNvPr id="1026" name="Picture 2"/>
          <p:cNvPicPr>
            <a:picLocks noChangeAspect="1" noChangeArrowheads="1"/>
          </p:cNvPicPr>
          <p:nvPr/>
        </p:nvPicPr>
        <p:blipFill>
          <a:blip r:embed="rId2" cstate="print"/>
          <a:srcRect/>
          <a:stretch>
            <a:fillRect/>
          </a:stretch>
        </p:blipFill>
        <p:spPr bwMode="auto">
          <a:xfrm>
            <a:off x="3886200" y="6400800"/>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Toolkit Table of Contents</a:t>
            </a:r>
            <a:endParaRPr lang="en-US" sz="3000" dirty="0"/>
          </a:p>
        </p:txBody>
      </p:sp>
      <p:sp>
        <p:nvSpPr>
          <p:cNvPr id="7" name="Content Placeholder 2"/>
          <p:cNvSpPr>
            <a:spLocks noGrp="1"/>
          </p:cNvSpPr>
          <p:nvPr>
            <p:ph idx="1"/>
          </p:nvPr>
        </p:nvSpPr>
        <p:spPr>
          <a:xfrm>
            <a:off x="228600" y="762000"/>
            <a:ext cx="8610600" cy="5257800"/>
          </a:xfrm>
        </p:spPr>
        <p:txBody>
          <a:bodyPr/>
          <a:lstStyle/>
          <a:p>
            <a:pPr marL="0" indent="0">
              <a:spcBef>
                <a:spcPts val="0"/>
              </a:spcBef>
            </a:pPr>
            <a:r>
              <a:rPr lang="en-US" sz="1900" b="1" dirty="0" smtClean="0">
                <a:latin typeface="+mn-lt"/>
                <a:hlinkClick r:id="rId3" action="ppaction://hlinksldjump"/>
              </a:rPr>
              <a:t>PAID SEARCH BEST PRACTICES</a:t>
            </a:r>
            <a:endParaRPr lang="en-US" sz="19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4" action="ppaction://hlinksldjump"/>
              </a:rPr>
              <a:t>Account Structure</a:t>
            </a:r>
            <a:r>
              <a:rPr lang="en-US" sz="1600" dirty="0" smtClean="0">
                <a:latin typeface="+mn-lt"/>
              </a:rPr>
              <a:t>:</a:t>
            </a:r>
            <a:r>
              <a:rPr lang="en-US" sz="1600" b="1" dirty="0" smtClean="0">
                <a:latin typeface="+mn-lt"/>
              </a:rPr>
              <a:t> </a:t>
            </a:r>
            <a:r>
              <a:rPr lang="en-US" sz="1300" dirty="0" smtClean="0">
                <a:latin typeface="+mn-lt"/>
              </a:rPr>
              <a:t>The levels of a paid search account and the impact each level has on the account.</a:t>
            </a: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5" action="ppaction://hlinksldjump"/>
              </a:rPr>
              <a:t>Campaign Structure</a:t>
            </a:r>
            <a:r>
              <a:rPr lang="en-US" sz="1600" dirty="0" smtClean="0">
                <a:latin typeface="+mn-lt"/>
              </a:rPr>
              <a:t>:</a:t>
            </a:r>
            <a:r>
              <a:rPr lang="en-US" sz="1600" b="1" dirty="0" smtClean="0">
                <a:latin typeface="+mn-lt"/>
              </a:rPr>
              <a:t> </a:t>
            </a:r>
            <a:r>
              <a:rPr lang="en-US" sz="1300" dirty="0" smtClean="0">
                <a:latin typeface="+mn-lt"/>
              </a:rPr>
              <a:t>How to break out campaigns in the paid search account.</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6" action="ppaction://hlinksldjump"/>
              </a:rPr>
              <a:t>Ad Group Structure</a:t>
            </a:r>
            <a:r>
              <a:rPr lang="en-US" sz="1600" dirty="0" smtClean="0">
                <a:latin typeface="+mn-lt"/>
              </a:rPr>
              <a:t>:</a:t>
            </a:r>
            <a:r>
              <a:rPr lang="en-US" sz="1600" b="1" dirty="0" smtClean="0">
                <a:latin typeface="+mn-lt"/>
              </a:rPr>
              <a:t> </a:t>
            </a:r>
            <a:r>
              <a:rPr lang="en-US" sz="1300" dirty="0" smtClean="0">
                <a:latin typeface="+mn-lt"/>
              </a:rPr>
              <a:t>Factors to consider when building out ad groups.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7" action="ppaction://hlinksldjump"/>
              </a:rPr>
              <a:t>Keyword Generation</a:t>
            </a:r>
            <a:r>
              <a:rPr lang="en-US" sz="1600" dirty="0" smtClean="0">
                <a:latin typeface="+mn-lt"/>
              </a:rPr>
              <a:t>:</a:t>
            </a:r>
            <a:r>
              <a:rPr lang="en-US" sz="1600" b="1" dirty="0" smtClean="0">
                <a:latin typeface="+mn-lt"/>
              </a:rPr>
              <a:t> </a:t>
            </a:r>
            <a:r>
              <a:rPr lang="en-US" sz="1300" dirty="0" smtClean="0">
                <a:latin typeface="+mn-lt"/>
              </a:rPr>
              <a:t>Outlines the process of researching and deciding keywords in the paid account.</a:t>
            </a:r>
          </a:p>
          <a:p>
            <a:pPr marL="0" indent="0">
              <a:spcBef>
                <a:spcPts val="0"/>
              </a:spcBef>
            </a:pPr>
            <a:endParaRPr lang="en-US" sz="400" dirty="0" smtClean="0">
              <a:latin typeface="+mn-lt"/>
            </a:endParaRPr>
          </a:p>
          <a:p>
            <a:pPr marL="0" indent="0">
              <a:spcBef>
                <a:spcPts val="0"/>
              </a:spcBef>
            </a:pPr>
            <a:r>
              <a:rPr lang="en-US" sz="1600" b="1" dirty="0" smtClean="0">
                <a:latin typeface="+mn-lt"/>
              </a:rPr>
              <a:t>	</a:t>
            </a:r>
            <a:r>
              <a:rPr lang="en-US" sz="1600" b="1" dirty="0" smtClean="0">
                <a:hlinkClick r:id="rId8" action="ppaction://hlinksldjump"/>
              </a:rPr>
              <a:t>Global Keywords</a:t>
            </a:r>
            <a:r>
              <a:rPr lang="en-US" sz="1300" dirty="0" smtClean="0"/>
              <a:t>: Example of how keywords have different meanings depending on the country.</a:t>
            </a:r>
            <a:r>
              <a:rPr lang="en-US" sz="1800" b="1" dirty="0" smtClean="0"/>
              <a:t>	</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9" action="ppaction://hlinksldjump"/>
              </a:rPr>
              <a:t>Match Types</a:t>
            </a:r>
            <a:r>
              <a:rPr lang="en-US" sz="1300" dirty="0" smtClean="0">
                <a:latin typeface="+mn-lt"/>
              </a:rPr>
              <a:t>: Descriptions of each match type and how they affect keyword performance.</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0" action="ppaction://hlinksldjump"/>
              </a:rPr>
              <a:t>Content Network</a:t>
            </a:r>
            <a:r>
              <a:rPr lang="en-US" sz="1300" dirty="0" smtClean="0">
                <a:latin typeface="+mn-lt"/>
              </a:rPr>
              <a:t>: How to opt into the content network and how to leverage it to reach the WHO.</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1" action="ppaction://hlinksldjump"/>
              </a:rPr>
              <a:t>Ad Copy</a:t>
            </a:r>
            <a:r>
              <a:rPr lang="en-US" sz="1300" dirty="0" smtClean="0">
                <a:latin typeface="+mn-lt"/>
              </a:rPr>
              <a:t>: Best practices for writing targeted ad copy and examples of Olay US ad copy tests.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2" action="ppaction://hlinksldjump"/>
              </a:rPr>
              <a:t>Landing Pages</a:t>
            </a:r>
            <a:r>
              <a:rPr lang="en-US" sz="1300" dirty="0" smtClean="0">
                <a:latin typeface="+mn-lt"/>
              </a:rPr>
              <a:t>: Best practices and tips for page selection and examples of Olay US landing page tests.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3" action="ppaction://hlinksldjump"/>
              </a:rPr>
              <a:t>Budgeting</a:t>
            </a:r>
            <a:r>
              <a:rPr lang="en-US" sz="1300" dirty="0" smtClean="0">
                <a:latin typeface="+mn-lt"/>
              </a:rPr>
              <a:t>: How to determine budgets and how to allocate sufficient budget to each campaign. </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4" action="ppaction://hlinksldjump"/>
              </a:rPr>
              <a:t>Bidding</a:t>
            </a:r>
            <a:r>
              <a:rPr lang="en-US" sz="1300" dirty="0" smtClean="0">
                <a:latin typeface="+mn-lt"/>
              </a:rPr>
              <a:t>: How to determine and monitor bids for optimal keyword performance.</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5" action="ppaction://hlinksldjump"/>
              </a:rPr>
              <a:t>Success Metrics</a:t>
            </a:r>
            <a:r>
              <a:rPr lang="en-US" sz="1300" dirty="0" smtClean="0">
                <a:latin typeface="+mn-lt"/>
              </a:rPr>
              <a:t>: What metrics to look at, and how to analyze them when measuring paid search success.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6" action="ppaction://hlinksldjump"/>
              </a:rPr>
              <a:t>Optimization</a:t>
            </a:r>
            <a:r>
              <a:rPr lang="en-US" sz="1300" dirty="0" smtClean="0">
                <a:latin typeface="+mn-lt"/>
              </a:rPr>
              <a:t>: Best practices and tips for optimizing, and how to optimizing success metrics.</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r>
              <a:rPr lang="en-US" sz="1600" b="1" dirty="0" smtClean="0">
                <a:latin typeface="+mn-lt"/>
              </a:rPr>
              <a:t>	</a:t>
            </a:r>
            <a:r>
              <a:rPr lang="en-US" sz="1600" b="1" dirty="0" smtClean="0">
                <a:latin typeface="+mn-lt"/>
                <a:hlinkClick r:id="rId17" action="ppaction://hlinksldjump"/>
              </a:rPr>
              <a:t>Olay Best Practices</a:t>
            </a:r>
            <a:r>
              <a:rPr lang="en-US" sz="1300" dirty="0" smtClean="0">
                <a:latin typeface="+mn-lt"/>
              </a:rPr>
              <a:t>: Details paid search best practices that are specific to the Olay brand.</a:t>
            </a:r>
            <a:endParaRPr lang="en-US" sz="1600" b="1" dirty="0" smtClean="0">
              <a:latin typeface="+mn-lt"/>
            </a:endParaRPr>
          </a:p>
          <a:p>
            <a:pPr marL="0" indent="0">
              <a:spcBef>
                <a:spcPts val="0"/>
              </a:spcBef>
            </a:pPr>
            <a:endParaRPr lang="en-US" sz="400" b="1" dirty="0" smtClean="0">
              <a:latin typeface="+mn-lt"/>
            </a:endParaRPr>
          </a:p>
          <a:p>
            <a:pPr marL="0" indent="0">
              <a:spcBef>
                <a:spcPts val="0"/>
              </a:spcBef>
            </a:pPr>
            <a:endParaRPr lang="en-US" sz="1400" b="1" dirty="0" smtClean="0">
              <a:latin typeface="+mn-lt"/>
            </a:endParaRPr>
          </a:p>
          <a:p>
            <a:pPr marL="0" indent="0">
              <a:spcBef>
                <a:spcPts val="0"/>
              </a:spcBef>
            </a:pPr>
            <a:endParaRPr lang="en-US" sz="1400" b="1" dirty="0" smtClean="0">
              <a:solidFill>
                <a:schemeClr val="tx1"/>
              </a:solidFill>
              <a:latin typeface="+mn-lt"/>
            </a:endParaRPr>
          </a:p>
          <a:p>
            <a:pPr marL="0" indent="0">
              <a:spcBef>
                <a:spcPts val="0"/>
              </a:spcBef>
            </a:pPr>
            <a:endParaRPr lang="en-US" sz="1400" b="1" dirty="0" smtClean="0">
              <a:solidFill>
                <a:schemeClr val="tx1"/>
              </a:solidFill>
              <a:latin typeface="+mn-lt"/>
            </a:endParaRPr>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10" name="Straight Connector 9"/>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752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2362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2667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3886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4495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5105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228600" y="5410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Toolkit Table of Contents</a:t>
            </a:r>
            <a:endParaRPr lang="en-US" sz="3000" dirty="0"/>
          </a:p>
        </p:txBody>
      </p:sp>
      <p:cxnSp>
        <p:nvCxnSpPr>
          <p:cNvPr id="10" name="Straight Connector 9"/>
          <p:cNvCxnSpPr/>
          <p:nvPr/>
        </p:nvCxnSpPr>
        <p:spPr bwMode="auto">
          <a:xfrm>
            <a:off x="228600" y="1143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1447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1752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4" name="Straight Connector 13"/>
          <p:cNvCxnSpPr/>
          <p:nvPr/>
        </p:nvCxnSpPr>
        <p:spPr bwMode="auto">
          <a:xfrm>
            <a:off x="228600" y="2362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2667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6" name="Straight Connector 15"/>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3276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3886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4495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4800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5334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6" name="Content Placeholder 2"/>
          <p:cNvSpPr txBox="1">
            <a:spLocks/>
          </p:cNvSpPr>
          <p:nvPr/>
        </p:nvSpPr>
        <p:spPr>
          <a:xfrm>
            <a:off x="152400" y="762000"/>
            <a:ext cx="8839200" cy="5257800"/>
          </a:xfrm>
          <a:prstGeom prst="rect">
            <a:avLst/>
          </a:prstGeom>
        </p:spPr>
        <p:txBody>
          <a:bodyPr/>
          <a:lstStyle/>
          <a:p>
            <a:pPr eaLnBrk="0" hangingPunct="0">
              <a:spcBef>
                <a:spcPts val="0"/>
              </a:spcBef>
              <a:buClr>
                <a:srgbClr val="BA0000"/>
              </a:buClr>
              <a:defRPr/>
            </a:pPr>
            <a:r>
              <a:rPr lang="en-US" sz="1900" b="1" kern="0" dirty="0" smtClean="0">
                <a:latin typeface="Calibri"/>
                <a:hlinkClick r:id="rId3" action="ppaction://hlinksldjump"/>
              </a:rPr>
              <a:t>ORGANIC SEARCH BEST PRACTICES</a:t>
            </a:r>
            <a:endParaRPr lang="en-US" sz="19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pitchFamily="34" charset="0"/>
              </a:rPr>
              <a:t>	</a:t>
            </a:r>
            <a:r>
              <a:rPr lang="en-US" sz="1600" b="1" kern="0" dirty="0" smtClean="0">
                <a:latin typeface="Calibri" pitchFamily="34" charset="0"/>
                <a:hlinkClick r:id="rId4" action="ppaction://hlinksldjump"/>
              </a:rPr>
              <a:t>SEO Process</a:t>
            </a:r>
            <a:r>
              <a:rPr lang="en-US" sz="1300" kern="0" dirty="0" smtClean="0">
                <a:latin typeface="Calibri" pitchFamily="34" charset="0"/>
              </a:rPr>
              <a:t>: High level list of all that is involved in the SEO process</a:t>
            </a:r>
            <a:r>
              <a:rPr lang="en-US" kern="0" dirty="0" smtClean="0">
                <a:latin typeface="Calibri" pitchFamily="34" charset="0"/>
              </a:rPr>
              <a:t>.</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5" action="ppaction://hlinksldjump"/>
              </a:rPr>
              <a:t>Gold Keywords</a:t>
            </a:r>
            <a:r>
              <a:rPr lang="en-US" sz="1300" kern="0" dirty="0" smtClean="0">
                <a:latin typeface="Calibri"/>
              </a:rPr>
              <a:t>: Best practices for selecting gold keywords, tools to use and detailed keyword selection steps.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6" action="ppaction://hlinksldjump"/>
              </a:rPr>
              <a:t>Preferred Landing Pages (PLPs)</a:t>
            </a:r>
            <a:r>
              <a:rPr lang="en-US" sz="1300" kern="0" dirty="0" smtClean="0">
                <a:latin typeface="Calibri"/>
              </a:rPr>
              <a:t>: Best practices for PLP selection and example PLP mapping process.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7" action="ppaction://hlinksldjump"/>
              </a:rPr>
              <a:t>Website Content</a:t>
            </a:r>
            <a:r>
              <a:rPr lang="en-US" sz="1300" kern="0" dirty="0" smtClean="0">
                <a:latin typeface="Calibri"/>
              </a:rPr>
              <a:t>: Best practices, content creation strategies, and examples of optimized content.</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8" action="ppaction://hlinksldjump"/>
              </a:rPr>
              <a:t>Meta Data</a:t>
            </a:r>
            <a:r>
              <a:rPr lang="en-US" sz="1300" kern="0" dirty="0" smtClean="0">
                <a:latin typeface="Calibri"/>
              </a:rPr>
              <a:t>: Best Practices and a checklist for writing and implementing meta data.</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9" action="ppaction://hlinksldjump"/>
              </a:rPr>
              <a:t>URL Naming</a:t>
            </a:r>
            <a:r>
              <a:rPr lang="en-US" sz="1300" kern="0" dirty="0" smtClean="0">
                <a:latin typeface="Calibri"/>
              </a:rPr>
              <a:t>: Best practices for naming and leveraging an optimized global template hierarchy.</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0" action="ppaction://hlinksldjump"/>
              </a:rPr>
              <a:t>Global URLs</a:t>
            </a:r>
            <a:r>
              <a:rPr lang="en-US" sz="1300" kern="0" dirty="0" smtClean="0">
                <a:latin typeface="Calibri"/>
              </a:rPr>
              <a:t>: Best practices for In-Country extensions, Olay examples and recommendations.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1" action="ppaction://hlinksldjump"/>
              </a:rPr>
              <a:t>Internal Linking</a:t>
            </a:r>
            <a:r>
              <a:rPr lang="en-US" sz="1300" kern="0" dirty="0" smtClean="0">
                <a:latin typeface="Calibri"/>
              </a:rPr>
              <a:t>: Best practices, types of internal links, formats, Olay examples and recommendations.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2" action="ppaction://hlinksldjump"/>
              </a:rPr>
              <a:t>Technical Best Practices</a:t>
            </a:r>
            <a:r>
              <a:rPr lang="en-US" sz="1300" kern="0" dirty="0" smtClean="0">
                <a:latin typeface="Calibri"/>
              </a:rPr>
              <a:t>: Best practices for all crawlability and navigation issues on the Global Template.</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3" action="ppaction://hlinksldjump"/>
              </a:rPr>
              <a:t>Olay Global Template Recommendations</a:t>
            </a:r>
            <a:r>
              <a:rPr lang="en-US" sz="1300" kern="0" dirty="0" smtClean="0">
                <a:latin typeface="Calibri"/>
              </a:rPr>
              <a:t>: Recommendations for optimization of the Global Template.</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4" action="ppaction://hlinksldjump"/>
              </a:rPr>
              <a:t>Digital Assets</a:t>
            </a:r>
            <a:r>
              <a:rPr lang="en-US" sz="1300" kern="0" dirty="0" smtClean="0">
                <a:latin typeface="Calibri"/>
              </a:rPr>
              <a:t>: Best practices for on-site and off-site image and video hosting.</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5" action="ppaction://hlinksldjump"/>
              </a:rPr>
              <a:t>SearchMart</a:t>
            </a:r>
            <a:r>
              <a:rPr lang="en-US" sz="1300" kern="0" dirty="0" smtClean="0">
                <a:latin typeface="Calibri"/>
              </a:rPr>
              <a:t>: Detailed steps for using SearchMart to monitor, track and optimize the Olay SEO campaign.</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pitchFamily="34" charset="0"/>
                <a:hlinkClick r:id="rId16" action="ppaction://hlinksldjump"/>
              </a:rPr>
              <a:t>Olay Helpful Tools</a:t>
            </a:r>
            <a:r>
              <a:rPr lang="en-US" sz="1300" kern="0" dirty="0" smtClean="0">
                <a:latin typeface="Calibri" pitchFamily="34" charset="0"/>
              </a:rPr>
              <a:t>: Detailed steps for using Google Analytics, Google Keyword Tool, Google Insights and Xenu</a:t>
            </a:r>
          </a:p>
          <a:p>
            <a:pPr eaLnBrk="0" hangingPunct="0">
              <a:spcBef>
                <a:spcPts val="0"/>
              </a:spcBef>
              <a:buClr>
                <a:srgbClr val="BA0000"/>
              </a:buClr>
              <a:defRPr/>
            </a:pPr>
            <a:r>
              <a:rPr lang="en-US" sz="1300" b="1" kern="0" dirty="0" smtClean="0">
                <a:latin typeface="Calibri" pitchFamily="34" charset="0"/>
              </a:rPr>
              <a:t>                        </a:t>
            </a:r>
            <a:r>
              <a:rPr lang="en-US" sz="1300" kern="0" dirty="0" smtClean="0">
                <a:latin typeface="Calibri" pitchFamily="34" charset="0"/>
              </a:rPr>
              <a:t>for SEO campaign monitoring, tracking and optimizing.</a:t>
            </a:r>
            <a:endParaRPr lang="en-US" sz="1600" b="1" kern="0" dirty="0" smtClean="0">
              <a:latin typeface="Calibri" pitchFamily="34" charset="0"/>
            </a:endParaRPr>
          </a:p>
          <a:p>
            <a:pPr eaLnBrk="0" hangingPunct="0">
              <a:spcBef>
                <a:spcPts val="0"/>
              </a:spcBef>
              <a:buClr>
                <a:srgbClr val="BA0000"/>
              </a:buClr>
              <a:defRPr/>
            </a:pPr>
            <a:endParaRPr lang="en-US" sz="400" b="1" kern="0" dirty="0" smtClean="0">
              <a:latin typeface="Calibri" pitchFamily="34" charset="0"/>
            </a:endParaRPr>
          </a:p>
          <a:p>
            <a:pPr eaLnBrk="0" hangingPunct="0">
              <a:spcBef>
                <a:spcPts val="0"/>
              </a:spcBef>
              <a:buClr>
                <a:srgbClr val="BA0000"/>
              </a:buClr>
              <a:defRPr/>
            </a:pPr>
            <a:r>
              <a:rPr lang="en-US" sz="1600" b="1" kern="0" dirty="0" smtClean="0">
                <a:latin typeface="Calibri" pitchFamily="34" charset="0"/>
              </a:rPr>
              <a:t>	</a:t>
            </a:r>
            <a:r>
              <a:rPr lang="en-US" sz="1600" b="1" kern="0" dirty="0" smtClean="0">
                <a:latin typeface="Calibri" pitchFamily="34" charset="0"/>
                <a:hlinkClick r:id="rId17" action="ppaction://hlinksldjump"/>
              </a:rPr>
              <a:t>Olay US Baseline</a:t>
            </a:r>
            <a:r>
              <a:rPr lang="en-US" sz="1300" kern="0" dirty="0" smtClean="0">
                <a:latin typeface="Calibri" pitchFamily="34" charset="0"/>
              </a:rPr>
              <a:t>: Measure of success metrics for Olay US and benchmarks for Olay Global Websites.</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sz="1600" b="1" kern="0" dirty="0" smtClean="0">
                <a:latin typeface="Calibri"/>
              </a:rPr>
              <a:t>	</a:t>
            </a:r>
            <a:r>
              <a:rPr lang="en-US" sz="1600" b="1" kern="0" dirty="0" smtClean="0">
                <a:latin typeface="Calibri"/>
                <a:hlinkClick r:id="rId18" action="ppaction://hlinksldjump"/>
              </a:rPr>
              <a:t>Appendix</a:t>
            </a:r>
            <a:r>
              <a:rPr lang="en-US" sz="1300" kern="0" dirty="0" smtClean="0">
                <a:latin typeface="Calibri"/>
              </a:rPr>
              <a:t>: Further information on all SEO topics not applicable to the toolkit.</a:t>
            </a:r>
            <a:endParaRPr lang="en-US" sz="1600" b="1" kern="0" dirty="0" smtClean="0">
              <a:latin typeface="Calibri"/>
            </a:endParaRP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endParaRPr lang="en-US" b="1" kern="0" dirty="0" smtClean="0">
              <a:latin typeface="Calibri"/>
            </a:endParaRPr>
          </a:p>
          <a:p>
            <a:pPr eaLnBrk="0" hangingPunct="0">
              <a:spcBef>
                <a:spcPts val="0"/>
              </a:spcBef>
              <a:buClr>
                <a:srgbClr val="BA0000"/>
              </a:buClr>
              <a:defRPr/>
            </a:pPr>
            <a:endParaRPr lang="en-US" b="1" kern="0" dirty="0" smtClean="0">
              <a:latin typeface="Calibri"/>
            </a:endParaRPr>
          </a:p>
          <a:p>
            <a:pPr eaLnBrk="0" hangingPunct="0">
              <a:spcBef>
                <a:spcPts val="0"/>
              </a:spcBef>
              <a:buClr>
                <a:srgbClr val="BA0000"/>
              </a:buClr>
              <a:defRPr/>
            </a:pPr>
            <a:endParaRPr lang="en-US" b="1" kern="0" dirty="0" smtClean="0">
              <a:latin typeface="Calibri"/>
            </a:endParaRPr>
          </a:p>
          <a:p>
            <a:pPr marL="457200" lvl="2" eaLnBrk="0" hangingPunct="0">
              <a:spcBef>
                <a:spcPts val="0"/>
              </a:spcBef>
              <a:buFont typeface="Arial" pitchFamily="34" charset="0"/>
              <a:buNone/>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a:p>
            <a:pPr marL="457200" lvl="2" eaLnBrk="0" hangingPunct="0">
              <a:spcBef>
                <a:spcPts val="0"/>
              </a:spcBef>
              <a:buFont typeface="Arial" pitchFamily="34" charset="0"/>
              <a:buChar char="•"/>
              <a:defRPr/>
            </a:pPr>
            <a:endParaRPr lang="en-US" kern="0" dirty="0" smtClean="0">
              <a:latin typeface="Calibri"/>
              <a:cs typeface="Arial" pitchFamily="34" charset="0"/>
            </a:endParaRPr>
          </a:p>
        </p:txBody>
      </p:sp>
      <p:cxnSp>
        <p:nvCxnSpPr>
          <p:cNvPr id="27" name="Straight Connector 26"/>
          <p:cNvCxnSpPr/>
          <p:nvPr/>
        </p:nvCxnSpPr>
        <p:spPr bwMode="auto">
          <a:xfrm>
            <a:off x="304800" y="6019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228600" y="563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Technical Agency: Global Toolkit Important Topics</a:t>
            </a:r>
            <a:endParaRPr lang="en-US" sz="3000" dirty="0"/>
          </a:p>
        </p:txBody>
      </p:sp>
      <p:cxnSp>
        <p:nvCxnSpPr>
          <p:cNvPr id="16" name="Straight Connector 15"/>
          <p:cNvCxnSpPr/>
          <p:nvPr/>
        </p:nvCxnSpPr>
        <p:spPr bwMode="auto">
          <a:xfrm>
            <a:off x="228600" y="19050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24384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29718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35052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42672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304800" y="49530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6019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4" name="Rounded Rectangle 23"/>
          <p:cNvSpPr/>
          <p:nvPr/>
        </p:nvSpPr>
        <p:spPr bwMode="auto">
          <a:xfrm>
            <a:off x="2286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Technical Agency: Important Topics</a:t>
            </a:r>
          </a:p>
        </p:txBody>
      </p:sp>
      <p:sp>
        <p:nvSpPr>
          <p:cNvPr id="25" name="Content Placeholder 2"/>
          <p:cNvSpPr txBox="1">
            <a:spLocks/>
          </p:cNvSpPr>
          <p:nvPr/>
        </p:nvSpPr>
        <p:spPr>
          <a:xfrm>
            <a:off x="304800" y="1371600"/>
            <a:ext cx="8839200" cy="609600"/>
          </a:xfrm>
          <a:prstGeom prst="rect">
            <a:avLst/>
          </a:prstGeom>
        </p:spPr>
        <p:txBody>
          <a:bodyPr/>
          <a:lstStyle/>
          <a:p>
            <a:pPr eaLnBrk="0" hangingPunct="0">
              <a:spcBef>
                <a:spcPts val="0"/>
              </a:spcBef>
              <a:buClr>
                <a:srgbClr val="BA0000"/>
              </a:buClr>
              <a:defRPr/>
            </a:pPr>
            <a:r>
              <a:rPr lang="en-US" sz="1600" b="1" kern="0" dirty="0" smtClean="0">
                <a:latin typeface="Calibri"/>
                <a:hlinkClick r:id="rId3" action="ppaction://hlinksldjump"/>
              </a:rPr>
              <a:t>Meta Data</a:t>
            </a:r>
            <a:r>
              <a:rPr lang="en-US" sz="1300" kern="0" dirty="0" smtClean="0">
                <a:latin typeface="Calibri"/>
              </a:rPr>
              <a:t>: </a:t>
            </a:r>
            <a:r>
              <a:rPr lang="en-US" kern="0" dirty="0" smtClean="0">
                <a:latin typeface="Calibri"/>
              </a:rPr>
              <a:t>The technical agency is responsible for implementing optimized Meta Data and understanding best practices for Meta Data placement within the HTML code of each Olay Web page.</a:t>
            </a:r>
            <a:endParaRPr lang="en-US" b="1" kern="0" dirty="0" smtClean="0">
              <a:latin typeface="Calibri"/>
            </a:endParaRPr>
          </a:p>
        </p:txBody>
      </p:sp>
      <p:sp>
        <p:nvSpPr>
          <p:cNvPr id="29" name="Content Placeholder 2"/>
          <p:cNvSpPr txBox="1">
            <a:spLocks/>
          </p:cNvSpPr>
          <p:nvPr/>
        </p:nvSpPr>
        <p:spPr>
          <a:xfrm>
            <a:off x="304800" y="1905000"/>
            <a:ext cx="8839200" cy="381000"/>
          </a:xfrm>
          <a:prstGeom prst="rect">
            <a:avLst/>
          </a:prstGeom>
        </p:spPr>
        <p:txBody>
          <a:bodyPr/>
          <a:lstStyle/>
          <a:p>
            <a:pPr eaLnBrk="0" hangingPunct="0">
              <a:spcBef>
                <a:spcPts val="0"/>
              </a:spcBef>
              <a:buClr>
                <a:srgbClr val="BA0000"/>
              </a:buClr>
              <a:defRPr/>
            </a:pPr>
            <a:r>
              <a:rPr lang="en-US" sz="1600" b="1" kern="0" dirty="0" smtClean="0">
                <a:latin typeface="Calibri"/>
                <a:hlinkClick r:id="rId4" action="ppaction://hlinksldjump"/>
              </a:rPr>
              <a:t>URL Naming</a:t>
            </a:r>
            <a:r>
              <a:rPr lang="en-US" sz="1300" kern="0" dirty="0" smtClean="0">
                <a:latin typeface="Calibri"/>
              </a:rPr>
              <a:t>: </a:t>
            </a:r>
            <a:r>
              <a:rPr lang="en-US" kern="0" dirty="0" smtClean="0">
                <a:latin typeface="Calibri"/>
              </a:rPr>
              <a:t>The technical agency is responsible for implementing the optimized URLs for each Olay Web page and understanding URL Naming best practices. </a:t>
            </a:r>
            <a:endParaRPr lang="en-US" b="1" kern="0" dirty="0" smtClean="0">
              <a:latin typeface="Calibri"/>
            </a:endParaRPr>
          </a:p>
        </p:txBody>
      </p:sp>
      <p:sp>
        <p:nvSpPr>
          <p:cNvPr id="30" name="Content Placeholder 2"/>
          <p:cNvSpPr txBox="1">
            <a:spLocks/>
          </p:cNvSpPr>
          <p:nvPr/>
        </p:nvSpPr>
        <p:spPr>
          <a:xfrm>
            <a:off x="304800" y="2438400"/>
            <a:ext cx="8839200" cy="381000"/>
          </a:xfrm>
          <a:prstGeom prst="rect">
            <a:avLst/>
          </a:prstGeom>
        </p:spPr>
        <p:txBody>
          <a:bodyPr/>
          <a:lstStyle/>
          <a:p>
            <a:pPr eaLnBrk="0" hangingPunct="0">
              <a:spcBef>
                <a:spcPts val="0"/>
              </a:spcBef>
              <a:buClr>
                <a:srgbClr val="BA0000"/>
              </a:buClr>
              <a:defRPr/>
            </a:pPr>
            <a:r>
              <a:rPr lang="en-US" sz="1600" b="1" kern="0" dirty="0" smtClean="0">
                <a:latin typeface="Calibri"/>
                <a:hlinkClick r:id="rId5" action="ppaction://hlinksldjump"/>
              </a:rPr>
              <a:t>Global URLs</a:t>
            </a:r>
            <a:r>
              <a:rPr lang="en-US" sz="1300" kern="0" dirty="0" smtClean="0">
                <a:latin typeface="Calibri"/>
              </a:rPr>
              <a:t>: </a:t>
            </a:r>
            <a:r>
              <a:rPr lang="en-US" kern="0" dirty="0" smtClean="0">
                <a:latin typeface="Calibri"/>
              </a:rPr>
              <a:t>The technical agency is responsible for implementing optimized Olay in-country extensions and understanding Global URL writing best practices.</a:t>
            </a:r>
            <a:endParaRPr lang="en-US" b="1" kern="0" dirty="0" smtClean="0">
              <a:latin typeface="Calibri"/>
            </a:endParaRPr>
          </a:p>
        </p:txBody>
      </p:sp>
      <p:sp>
        <p:nvSpPr>
          <p:cNvPr id="31" name="Content Placeholder 2"/>
          <p:cNvSpPr txBox="1">
            <a:spLocks/>
          </p:cNvSpPr>
          <p:nvPr/>
        </p:nvSpPr>
        <p:spPr>
          <a:xfrm>
            <a:off x="304800" y="3505200"/>
            <a:ext cx="8839200" cy="533400"/>
          </a:xfrm>
          <a:prstGeom prst="rect">
            <a:avLst/>
          </a:prstGeom>
        </p:spPr>
        <p:txBody>
          <a:bodyPr/>
          <a:lstStyle/>
          <a:p>
            <a:pPr eaLnBrk="0" hangingPunct="0">
              <a:spcBef>
                <a:spcPts val="0"/>
              </a:spcBef>
              <a:buClr>
                <a:srgbClr val="BA0000"/>
              </a:buClr>
              <a:defRPr/>
            </a:pPr>
            <a:r>
              <a:rPr lang="en-US" sz="1600" b="1" kern="0" dirty="0" smtClean="0">
                <a:latin typeface="Calibri"/>
                <a:hlinkClick r:id="rId6" action="ppaction://hlinksldjump"/>
              </a:rPr>
              <a:t>Technical Best Practices</a:t>
            </a:r>
            <a:r>
              <a:rPr lang="en-US" sz="1300" kern="0" dirty="0" smtClean="0">
                <a:latin typeface="Calibri"/>
              </a:rPr>
              <a:t>: The technical agency is responsible for implementing recommendations for all technical issues that impact the Olay SEO campaign. These slides outline the most prevalent technical issues and best practices for ensuring search engine spiders can crawl and index the Olay Website content.</a:t>
            </a:r>
            <a:endParaRPr lang="en-US" sz="400" b="1" kern="0" dirty="0" smtClean="0">
              <a:latin typeface="Calibri"/>
            </a:endParaRPr>
          </a:p>
        </p:txBody>
      </p:sp>
      <p:sp>
        <p:nvSpPr>
          <p:cNvPr id="32" name="Content Placeholder 2"/>
          <p:cNvSpPr txBox="1">
            <a:spLocks/>
          </p:cNvSpPr>
          <p:nvPr/>
        </p:nvSpPr>
        <p:spPr>
          <a:xfrm>
            <a:off x="304800" y="2971800"/>
            <a:ext cx="8839200" cy="533400"/>
          </a:xfrm>
          <a:prstGeom prst="rect">
            <a:avLst/>
          </a:prstGeom>
        </p:spPr>
        <p:txBody>
          <a:bodyPr/>
          <a:lstStyle/>
          <a:p>
            <a:pPr eaLnBrk="0" hangingPunct="0">
              <a:spcBef>
                <a:spcPts val="0"/>
              </a:spcBef>
              <a:buClr>
                <a:srgbClr val="BA0000"/>
              </a:buClr>
              <a:defRPr/>
            </a:pPr>
            <a:r>
              <a:rPr lang="en-US" sz="1600" b="1" kern="0" dirty="0" smtClean="0">
                <a:latin typeface="Calibri"/>
                <a:hlinkClick r:id="rId7" action="ppaction://hlinksldjump"/>
              </a:rPr>
              <a:t>Internal Linking</a:t>
            </a:r>
            <a:r>
              <a:rPr lang="en-US" sz="1300" kern="0" dirty="0" smtClean="0">
                <a:latin typeface="Calibri"/>
              </a:rPr>
              <a:t>: </a:t>
            </a:r>
            <a:r>
              <a:rPr lang="en-US" kern="0" dirty="0" smtClean="0">
                <a:latin typeface="Calibri"/>
              </a:rPr>
              <a:t>The technical agency is responsible for implementing internal linking recommendations and understanding internal linking best practices.</a:t>
            </a:r>
            <a:endParaRPr lang="en-US" b="1" kern="0" dirty="0" smtClean="0">
              <a:latin typeface="Calibri"/>
            </a:endParaRPr>
          </a:p>
        </p:txBody>
      </p:sp>
      <p:sp>
        <p:nvSpPr>
          <p:cNvPr id="33" name="Content Placeholder 2"/>
          <p:cNvSpPr txBox="1">
            <a:spLocks/>
          </p:cNvSpPr>
          <p:nvPr/>
        </p:nvSpPr>
        <p:spPr>
          <a:xfrm>
            <a:off x="304800" y="4267200"/>
            <a:ext cx="8839200" cy="533400"/>
          </a:xfrm>
          <a:prstGeom prst="rect">
            <a:avLst/>
          </a:prstGeom>
        </p:spPr>
        <p:txBody>
          <a:bodyPr/>
          <a:lstStyle/>
          <a:p>
            <a:pPr eaLnBrk="0" hangingPunct="0">
              <a:spcBef>
                <a:spcPts val="0"/>
              </a:spcBef>
              <a:buClr>
                <a:srgbClr val="BA0000"/>
              </a:buClr>
              <a:defRPr/>
            </a:pPr>
            <a:r>
              <a:rPr lang="en-US" sz="1600" b="1" kern="0" dirty="0" smtClean="0">
                <a:latin typeface="Calibri"/>
                <a:hlinkClick r:id="rId8" action="ppaction://hlinksldjump"/>
              </a:rPr>
              <a:t>Global Template Recommendations</a:t>
            </a:r>
            <a:r>
              <a:rPr lang="en-US" sz="1300" kern="0" dirty="0" smtClean="0">
                <a:latin typeface="Calibri"/>
              </a:rPr>
              <a:t>: The technical agency is responsible for implementing agency recommendations         for the Olay Global Template. These slides outline current issues that are impeding search engine spiders from crawling and indexing content on the Olay Global Template.</a:t>
            </a:r>
            <a:endParaRPr lang="en-US" sz="400" b="1" kern="0" dirty="0" smtClean="0">
              <a:latin typeface="Calibri"/>
            </a:endParaRPr>
          </a:p>
        </p:txBody>
      </p:sp>
      <p:sp>
        <p:nvSpPr>
          <p:cNvPr id="34" name="Content Placeholder 2"/>
          <p:cNvSpPr txBox="1">
            <a:spLocks/>
          </p:cNvSpPr>
          <p:nvPr/>
        </p:nvSpPr>
        <p:spPr>
          <a:xfrm>
            <a:off x="304800" y="5486400"/>
            <a:ext cx="8839200" cy="533400"/>
          </a:xfrm>
          <a:prstGeom prst="rect">
            <a:avLst/>
          </a:prstGeom>
        </p:spPr>
        <p:txBody>
          <a:bodyPr/>
          <a:lstStyle/>
          <a:p>
            <a:pPr eaLnBrk="0" hangingPunct="0">
              <a:spcBef>
                <a:spcPts val="0"/>
              </a:spcBef>
              <a:buClr>
                <a:srgbClr val="BA0000"/>
              </a:buClr>
              <a:defRPr/>
            </a:pPr>
            <a:r>
              <a:rPr lang="en-US" sz="1600" b="1" kern="0" dirty="0" smtClean="0">
                <a:latin typeface="Calibri"/>
                <a:hlinkClick r:id="rId9" action="ppaction://hlinksldjump"/>
              </a:rPr>
              <a:t>Workarounds</a:t>
            </a:r>
            <a:r>
              <a:rPr lang="en-US" sz="1300" kern="0" dirty="0" smtClean="0">
                <a:latin typeface="Calibri"/>
              </a:rPr>
              <a:t>: The technical agency is responsible for implementing workarounds for content that lives within rich media. These slides provide overviews for each workaround, implementation directions, and links to helpful resources .</a:t>
            </a:r>
            <a:endParaRPr lang="en-US" sz="400" b="1" kern="0" dirty="0" smtClean="0">
              <a:latin typeface="Calibri"/>
            </a:endParaRPr>
          </a:p>
        </p:txBody>
      </p:sp>
      <p:cxnSp>
        <p:nvCxnSpPr>
          <p:cNvPr id="45" name="Straight Connector 44"/>
          <p:cNvCxnSpPr/>
          <p:nvPr/>
        </p:nvCxnSpPr>
        <p:spPr bwMode="auto">
          <a:xfrm>
            <a:off x="228600" y="55626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46" name="Content Placeholder 2"/>
          <p:cNvSpPr txBox="1">
            <a:spLocks/>
          </p:cNvSpPr>
          <p:nvPr/>
        </p:nvSpPr>
        <p:spPr>
          <a:xfrm>
            <a:off x="304800" y="4953000"/>
            <a:ext cx="8839200" cy="533400"/>
          </a:xfrm>
          <a:prstGeom prst="rect">
            <a:avLst/>
          </a:prstGeom>
        </p:spPr>
        <p:txBody>
          <a:bodyPr/>
          <a:lstStyle/>
          <a:p>
            <a:pPr eaLnBrk="0" hangingPunct="0">
              <a:spcBef>
                <a:spcPts val="0"/>
              </a:spcBef>
              <a:buClr>
                <a:srgbClr val="BA0000"/>
              </a:buClr>
              <a:defRPr/>
            </a:pPr>
            <a:r>
              <a:rPr lang="en-US" sz="1600" b="1" kern="0" dirty="0" smtClean="0">
                <a:latin typeface="Calibri"/>
                <a:hlinkClick r:id="rId10" action="ppaction://hlinksldjump"/>
              </a:rPr>
              <a:t>Digital Assets</a:t>
            </a:r>
            <a:r>
              <a:rPr lang="en-US" sz="1300" kern="0" dirty="0" smtClean="0">
                <a:latin typeface="Calibri"/>
              </a:rPr>
              <a:t>: The technical agency is responsible for implementing and understanding on-the-page and off-the-page video and image recommendations for Olay digital assets.</a:t>
            </a:r>
            <a:endParaRPr lang="en-US" sz="400" b="1" kern="0" dirty="0" smtClean="0">
              <a:latin typeface="Calibri"/>
            </a:endParaRP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Search Agency: Global Toolkit Important Topics</a:t>
            </a:r>
            <a:endParaRPr lang="en-US" sz="3000" dirty="0"/>
          </a:p>
        </p:txBody>
      </p:sp>
      <p:cxnSp>
        <p:nvCxnSpPr>
          <p:cNvPr id="16" name="Straight Connector 15"/>
          <p:cNvCxnSpPr/>
          <p:nvPr/>
        </p:nvCxnSpPr>
        <p:spPr bwMode="auto">
          <a:xfrm>
            <a:off x="228600" y="1981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304800" y="58674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304800" y="25146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30480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04800" y="3810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304800" y="4572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53340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4" name="Rounded Rectangle 23"/>
          <p:cNvSpPr/>
          <p:nvPr/>
        </p:nvSpPr>
        <p:spPr bwMode="auto">
          <a:xfrm>
            <a:off x="2286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Search Agency: Important Topics</a:t>
            </a:r>
          </a:p>
        </p:txBody>
      </p:sp>
      <p:sp>
        <p:nvSpPr>
          <p:cNvPr id="25" name="Content Placeholder 2"/>
          <p:cNvSpPr txBox="1">
            <a:spLocks/>
          </p:cNvSpPr>
          <p:nvPr/>
        </p:nvSpPr>
        <p:spPr>
          <a:xfrm>
            <a:off x="304800" y="1371600"/>
            <a:ext cx="8839200" cy="685800"/>
          </a:xfrm>
          <a:prstGeom prst="rect">
            <a:avLst/>
          </a:prstGeom>
        </p:spPr>
        <p:txBody>
          <a:bodyPr/>
          <a:lstStyle/>
          <a:p>
            <a:pPr eaLnBrk="0" hangingPunct="0">
              <a:spcBef>
                <a:spcPts val="0"/>
              </a:spcBef>
              <a:buClr>
                <a:srgbClr val="BA0000"/>
              </a:buClr>
              <a:defRPr/>
            </a:pPr>
            <a:r>
              <a:rPr lang="en-US" sz="1600" b="1" kern="0" dirty="0" smtClean="0">
                <a:latin typeface="Calibri"/>
                <a:hlinkClick r:id="rId3" action="ppaction://hlinksldjump"/>
              </a:rPr>
              <a:t>Account Structure</a:t>
            </a:r>
            <a:r>
              <a:rPr lang="en-US" sz="1600" b="1" kern="0" dirty="0" smtClean="0">
                <a:latin typeface="Calibri"/>
              </a:rPr>
              <a:t>: </a:t>
            </a:r>
            <a:r>
              <a:rPr lang="en-US" kern="0" dirty="0" smtClean="0">
                <a:latin typeface="Calibri"/>
              </a:rPr>
              <a:t>The search agency is responsible for creating the paid search account structure. This includes the </a:t>
            </a:r>
            <a:r>
              <a:rPr lang="en-US" b="1" kern="0" dirty="0" smtClean="0">
                <a:latin typeface="Calibri"/>
                <a:hlinkClick r:id="rId4" action="ppaction://hlinksldjump"/>
              </a:rPr>
              <a:t>Campaign Structure</a:t>
            </a:r>
            <a:r>
              <a:rPr lang="en-US" b="1" kern="0" dirty="0" smtClean="0">
                <a:latin typeface="Calibri"/>
              </a:rPr>
              <a:t> </a:t>
            </a:r>
            <a:r>
              <a:rPr lang="en-US" kern="0" dirty="0" smtClean="0">
                <a:latin typeface="Calibri"/>
              </a:rPr>
              <a:t>and the </a:t>
            </a:r>
            <a:r>
              <a:rPr lang="en-US" b="1" kern="0" dirty="0" smtClean="0">
                <a:latin typeface="Calibri"/>
                <a:hlinkClick r:id="rId5" action="ppaction://hlinksldjump"/>
              </a:rPr>
              <a:t>Ad Group Structure</a:t>
            </a:r>
            <a:r>
              <a:rPr lang="en-US" kern="0" dirty="0" smtClean="0">
                <a:latin typeface="Calibri"/>
              </a:rPr>
              <a:t>, and the placement of keywords within the structure.</a:t>
            </a:r>
            <a:endParaRPr lang="en-US" sz="400" b="1" kern="0" dirty="0" smtClean="0">
              <a:latin typeface="Calibri"/>
            </a:endParaRPr>
          </a:p>
        </p:txBody>
      </p:sp>
      <p:sp>
        <p:nvSpPr>
          <p:cNvPr id="27" name="Content Placeholder 2"/>
          <p:cNvSpPr txBox="1">
            <a:spLocks/>
          </p:cNvSpPr>
          <p:nvPr/>
        </p:nvSpPr>
        <p:spPr>
          <a:xfrm>
            <a:off x="304800" y="1981200"/>
            <a:ext cx="8839200" cy="609600"/>
          </a:xfrm>
          <a:prstGeom prst="rect">
            <a:avLst/>
          </a:prstGeom>
        </p:spPr>
        <p:txBody>
          <a:bodyPr/>
          <a:lstStyle/>
          <a:p>
            <a:pPr eaLnBrk="0" hangingPunct="0">
              <a:spcBef>
                <a:spcPts val="0"/>
              </a:spcBef>
              <a:buClr>
                <a:srgbClr val="BA0000"/>
              </a:buClr>
              <a:defRPr/>
            </a:pPr>
            <a:r>
              <a:rPr lang="en-US" sz="1600" b="1" kern="0" dirty="0" smtClean="0">
                <a:latin typeface="Calibri"/>
                <a:hlinkClick r:id="rId6" action="ppaction://hlinksldjump"/>
              </a:rPr>
              <a:t>Keyword Generation</a:t>
            </a:r>
            <a:r>
              <a:rPr lang="en-US" sz="1600" b="1" kern="0" dirty="0" smtClean="0">
                <a:latin typeface="Calibri"/>
              </a:rPr>
              <a:t>: </a:t>
            </a:r>
            <a:r>
              <a:rPr lang="en-US" kern="0" dirty="0" smtClean="0">
                <a:latin typeface="Calibri"/>
              </a:rPr>
              <a:t>The search agency is responsible for researching and implementing paid search keywords. The search agency should also be aware of why localized keywords, compared to </a:t>
            </a:r>
            <a:r>
              <a:rPr lang="en-US" b="1" kern="0" dirty="0" smtClean="0">
                <a:latin typeface="Calibri"/>
                <a:hlinkClick r:id="rId7" action="ppaction://hlinksldjump"/>
              </a:rPr>
              <a:t>Global Keywords</a:t>
            </a:r>
            <a:r>
              <a:rPr lang="en-US" kern="0" dirty="0" smtClean="0">
                <a:latin typeface="Calibri"/>
              </a:rPr>
              <a:t>, are important.</a:t>
            </a:r>
            <a:endParaRPr lang="en-US" sz="400" b="1" kern="0" dirty="0" smtClean="0">
              <a:latin typeface="Calibri"/>
            </a:endParaRPr>
          </a:p>
        </p:txBody>
      </p:sp>
      <p:sp>
        <p:nvSpPr>
          <p:cNvPr id="28" name="Content Placeholder 2"/>
          <p:cNvSpPr txBox="1">
            <a:spLocks/>
          </p:cNvSpPr>
          <p:nvPr/>
        </p:nvSpPr>
        <p:spPr>
          <a:xfrm>
            <a:off x="304800" y="2514600"/>
            <a:ext cx="8839200" cy="304800"/>
          </a:xfrm>
          <a:prstGeom prst="rect">
            <a:avLst/>
          </a:prstGeom>
        </p:spPr>
        <p:txBody>
          <a:bodyPr/>
          <a:lstStyle/>
          <a:p>
            <a:pPr eaLnBrk="0" hangingPunct="0">
              <a:spcBef>
                <a:spcPts val="0"/>
              </a:spcBef>
              <a:buClr>
                <a:srgbClr val="BA0000"/>
              </a:buClr>
              <a:defRPr/>
            </a:pPr>
            <a:r>
              <a:rPr lang="en-US" sz="1600" b="1" kern="0" dirty="0" smtClean="0">
                <a:latin typeface="Calibri"/>
                <a:hlinkClick r:id="rId8" action="ppaction://hlinksldjump"/>
              </a:rPr>
              <a:t>Match Types</a:t>
            </a:r>
            <a:r>
              <a:rPr lang="en-US" sz="1600" b="1" kern="0" dirty="0" smtClean="0">
                <a:latin typeface="Calibri"/>
              </a:rPr>
              <a:t>: </a:t>
            </a:r>
            <a:r>
              <a:rPr lang="en-US" kern="0" dirty="0" smtClean="0">
                <a:latin typeface="Calibri"/>
              </a:rPr>
              <a:t>The search agency is responsible for understanding keyword match types and how they affect paid      search performance.</a:t>
            </a:r>
            <a:endParaRPr lang="en-US" sz="400" b="1" kern="0" dirty="0" smtClean="0">
              <a:latin typeface="Calibri"/>
            </a:endParaRPr>
          </a:p>
        </p:txBody>
      </p:sp>
      <p:sp>
        <p:nvSpPr>
          <p:cNvPr id="36" name="Content Placeholder 2"/>
          <p:cNvSpPr txBox="1">
            <a:spLocks/>
          </p:cNvSpPr>
          <p:nvPr/>
        </p:nvSpPr>
        <p:spPr>
          <a:xfrm>
            <a:off x="304800" y="3810000"/>
            <a:ext cx="8839200" cy="304800"/>
          </a:xfrm>
          <a:prstGeom prst="rect">
            <a:avLst/>
          </a:prstGeom>
        </p:spPr>
        <p:txBody>
          <a:bodyPr/>
          <a:lstStyle/>
          <a:p>
            <a:pPr eaLnBrk="0" hangingPunct="0">
              <a:spcBef>
                <a:spcPts val="0"/>
              </a:spcBef>
              <a:buClr>
                <a:srgbClr val="BA0000"/>
              </a:buClr>
              <a:defRPr/>
            </a:pPr>
            <a:r>
              <a:rPr lang="en-US" sz="1600" b="1" kern="0" dirty="0" smtClean="0">
                <a:latin typeface="Calibri"/>
                <a:hlinkClick r:id="rId9" action="ppaction://hlinksldjump"/>
              </a:rPr>
              <a:t>Content Network</a:t>
            </a:r>
            <a:r>
              <a:rPr lang="en-US" sz="1600" b="1" kern="0" dirty="0" smtClean="0">
                <a:latin typeface="Calibri"/>
              </a:rPr>
              <a:t>: </a:t>
            </a:r>
            <a:r>
              <a:rPr lang="en-US" kern="0" dirty="0" smtClean="0">
                <a:latin typeface="Calibri"/>
              </a:rPr>
              <a:t>The search agency is responsible for understanding what the content network is, how to build            campaigns for the content network, how to target the WHO with placements, how to upload content campaigns, and how to optimize content network campaigns, </a:t>
            </a:r>
            <a:endParaRPr lang="en-US" sz="400" b="1" kern="0" dirty="0" smtClean="0">
              <a:latin typeface="Calibri"/>
            </a:endParaRPr>
          </a:p>
        </p:txBody>
      </p:sp>
      <p:sp>
        <p:nvSpPr>
          <p:cNvPr id="37" name="Content Placeholder 2"/>
          <p:cNvSpPr txBox="1">
            <a:spLocks/>
          </p:cNvSpPr>
          <p:nvPr/>
        </p:nvSpPr>
        <p:spPr>
          <a:xfrm>
            <a:off x="304800" y="4572000"/>
            <a:ext cx="8839200" cy="762000"/>
          </a:xfrm>
          <a:prstGeom prst="rect">
            <a:avLst/>
          </a:prstGeom>
        </p:spPr>
        <p:txBody>
          <a:bodyPr/>
          <a:lstStyle/>
          <a:p>
            <a:pPr eaLnBrk="0" hangingPunct="0">
              <a:spcBef>
                <a:spcPts val="0"/>
              </a:spcBef>
              <a:buClr>
                <a:srgbClr val="BA0000"/>
              </a:buClr>
              <a:defRPr/>
            </a:pPr>
            <a:r>
              <a:rPr lang="en-US" sz="1600" b="1" kern="0" dirty="0" smtClean="0">
                <a:latin typeface="Calibri"/>
                <a:hlinkClick r:id="rId10" action="ppaction://hlinksldjump"/>
              </a:rPr>
              <a:t>Ad Copy</a:t>
            </a:r>
            <a:r>
              <a:rPr lang="en-US" sz="1600" b="1" kern="0" dirty="0" smtClean="0">
                <a:latin typeface="Calibri"/>
              </a:rPr>
              <a:t> &amp; </a:t>
            </a:r>
            <a:r>
              <a:rPr lang="en-US" sz="1600" b="1" kern="0" dirty="0" smtClean="0">
                <a:latin typeface="Calibri"/>
                <a:hlinkClick r:id="rId11" action="ppaction://hlinksldjump"/>
              </a:rPr>
              <a:t>Landing Pages</a:t>
            </a:r>
            <a:r>
              <a:rPr lang="en-US" sz="1600" b="1" kern="0" dirty="0" smtClean="0">
                <a:latin typeface="Calibri"/>
              </a:rPr>
              <a:t>: </a:t>
            </a:r>
            <a:r>
              <a:rPr lang="en-US" kern="0" dirty="0" smtClean="0">
                <a:latin typeface="Calibri"/>
              </a:rPr>
              <a:t>The search agency is responsible for understanding ad copy and landing page best practices , how to reach the WHO with targeted ad copy and relevant landing pages, and how to test both ad copy and  landing pages to gain insight into how users react to different messages and how they interact with different content.</a:t>
            </a:r>
            <a:endParaRPr lang="en-US" sz="400" b="1" kern="0" dirty="0" smtClean="0">
              <a:latin typeface="Calibri"/>
            </a:endParaRPr>
          </a:p>
        </p:txBody>
      </p:sp>
      <p:sp>
        <p:nvSpPr>
          <p:cNvPr id="38" name="Content Placeholder 2"/>
          <p:cNvSpPr txBox="1">
            <a:spLocks/>
          </p:cNvSpPr>
          <p:nvPr/>
        </p:nvSpPr>
        <p:spPr>
          <a:xfrm>
            <a:off x="304800" y="5334000"/>
            <a:ext cx="8839200" cy="304800"/>
          </a:xfrm>
          <a:prstGeom prst="rect">
            <a:avLst/>
          </a:prstGeom>
        </p:spPr>
        <p:txBody>
          <a:bodyPr/>
          <a:lstStyle/>
          <a:p>
            <a:pPr eaLnBrk="0" hangingPunct="0">
              <a:spcBef>
                <a:spcPts val="0"/>
              </a:spcBef>
              <a:buClr>
                <a:srgbClr val="BA0000"/>
              </a:buClr>
              <a:defRPr/>
            </a:pPr>
            <a:r>
              <a:rPr lang="en-US" sz="1600" b="1" kern="0" dirty="0" smtClean="0">
                <a:latin typeface="Calibri"/>
                <a:hlinkClick r:id="rId12" action="ppaction://hlinksldjump"/>
              </a:rPr>
              <a:t>Budgeting </a:t>
            </a:r>
            <a:r>
              <a:rPr lang="en-US" sz="1600" b="1" kern="0" dirty="0" smtClean="0">
                <a:latin typeface="Calibri"/>
              </a:rPr>
              <a:t>&amp; </a:t>
            </a:r>
            <a:r>
              <a:rPr lang="en-US" sz="1600" b="1" kern="0" dirty="0" smtClean="0">
                <a:latin typeface="Calibri"/>
                <a:hlinkClick r:id="rId13" action="ppaction://hlinksldjump"/>
              </a:rPr>
              <a:t>Bidding</a:t>
            </a:r>
            <a:r>
              <a:rPr lang="en-US" sz="1600" b="1" kern="0" dirty="0" smtClean="0">
                <a:latin typeface="Calibri"/>
              </a:rPr>
              <a:t>: </a:t>
            </a:r>
            <a:r>
              <a:rPr lang="en-US" kern="0" dirty="0" smtClean="0">
                <a:latin typeface="Calibri"/>
              </a:rPr>
              <a:t>The search agency is responsible for understanding how to allocate the paid search budget by campaign and how to implement a strategic keyword bidding strategy.</a:t>
            </a:r>
            <a:endParaRPr lang="en-US" sz="400" b="1" kern="0" dirty="0" smtClean="0">
              <a:latin typeface="Calibri"/>
            </a:endParaRPr>
          </a:p>
        </p:txBody>
      </p:sp>
      <p:sp>
        <p:nvSpPr>
          <p:cNvPr id="46" name="Content Placeholder 2"/>
          <p:cNvSpPr txBox="1">
            <a:spLocks/>
          </p:cNvSpPr>
          <p:nvPr/>
        </p:nvSpPr>
        <p:spPr>
          <a:xfrm>
            <a:off x="304800" y="3048000"/>
            <a:ext cx="8839200" cy="533400"/>
          </a:xfrm>
          <a:prstGeom prst="rect">
            <a:avLst/>
          </a:prstGeom>
        </p:spPr>
        <p:txBody>
          <a:bodyPr/>
          <a:lstStyle/>
          <a:p>
            <a:pPr eaLnBrk="0" hangingPunct="0">
              <a:spcBef>
                <a:spcPts val="0"/>
              </a:spcBef>
              <a:buClr>
                <a:srgbClr val="BA0000"/>
              </a:buClr>
              <a:defRPr/>
            </a:pPr>
            <a:r>
              <a:rPr lang="en-US" sz="1600" b="1" kern="0" dirty="0" smtClean="0">
                <a:latin typeface="Calibri"/>
                <a:hlinkClick r:id="rId14" action="ppaction://hlinksldjump"/>
              </a:rPr>
              <a:t>Success Metrics</a:t>
            </a:r>
            <a:r>
              <a:rPr lang="en-US" b="1" kern="0" dirty="0" smtClean="0">
                <a:latin typeface="Calibri"/>
              </a:rPr>
              <a:t>:</a:t>
            </a:r>
            <a:r>
              <a:rPr lang="en-US" kern="0" dirty="0" smtClean="0">
                <a:latin typeface="Calibri"/>
              </a:rPr>
              <a:t> It is imperative that the search agency understand each success metric, what each metric means, how each metric applies to paid and organic search, why each metric is important, and how to optimize for each individual metric. </a:t>
            </a:r>
            <a:endParaRPr lang="en-US" b="1" kern="0" dirty="0" smtClean="0">
              <a:latin typeface="Calibri"/>
            </a:endParaRPr>
          </a:p>
        </p:txBody>
      </p:sp>
    </p:spTree>
  </p:cSld>
  <p:clrMapOvr>
    <a:masterClrMapping/>
  </p:clrMapOvr>
  <p:transition spd="med"/>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Search Agency: Global Toolkit Important Topics</a:t>
            </a:r>
            <a:endParaRPr lang="en-US" sz="3000" dirty="0"/>
          </a:p>
        </p:txBody>
      </p:sp>
      <p:cxnSp>
        <p:nvCxnSpPr>
          <p:cNvPr id="16" name="Straight Connector 15"/>
          <p:cNvCxnSpPr/>
          <p:nvPr/>
        </p:nvCxnSpPr>
        <p:spPr bwMode="auto">
          <a:xfrm>
            <a:off x="381000" y="1676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304800" y="39624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4" name="Rounded Rectangle 23"/>
          <p:cNvSpPr/>
          <p:nvPr/>
        </p:nvSpPr>
        <p:spPr bwMode="auto">
          <a:xfrm>
            <a:off x="228600" y="838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Search Agency: Important Topics</a:t>
            </a:r>
          </a:p>
        </p:txBody>
      </p:sp>
      <p:sp>
        <p:nvSpPr>
          <p:cNvPr id="25" name="Content Placeholder 2"/>
          <p:cNvSpPr txBox="1">
            <a:spLocks/>
          </p:cNvSpPr>
          <p:nvPr/>
        </p:nvSpPr>
        <p:spPr>
          <a:xfrm>
            <a:off x="304800" y="4419600"/>
            <a:ext cx="8610600" cy="457200"/>
          </a:xfrm>
          <a:prstGeom prst="rect">
            <a:avLst/>
          </a:prstGeom>
        </p:spPr>
        <p:txBody>
          <a:bodyPr/>
          <a:lstStyle/>
          <a:p>
            <a:pPr eaLnBrk="0" hangingPunct="0">
              <a:spcBef>
                <a:spcPts val="0"/>
              </a:spcBef>
              <a:buClr>
                <a:srgbClr val="BA0000"/>
              </a:buClr>
              <a:defRPr/>
            </a:pPr>
            <a:r>
              <a:rPr lang="en-US" b="1" kern="0" dirty="0" smtClean="0">
                <a:latin typeface="Calibri"/>
                <a:hlinkClick r:id="rId3" action="ppaction://hlinksldjump"/>
              </a:rPr>
              <a:t>SearchMart</a:t>
            </a:r>
            <a:r>
              <a:rPr lang="en-US" sz="1600" b="1" kern="0" dirty="0" smtClean="0">
                <a:latin typeface="Calibri"/>
              </a:rPr>
              <a:t>: </a:t>
            </a:r>
            <a:r>
              <a:rPr lang="en-US" sz="1200" kern="0" dirty="0" smtClean="0">
                <a:latin typeface="Calibri"/>
              </a:rPr>
              <a:t>The search agency is responsible for managing the Olay SearchMart account, understanding how to upload Gold Keywords and Sitemap.gz files, and how to use SearchMart as tool for reporting and optimizing the Olay organic search campaign.</a:t>
            </a:r>
            <a:endParaRPr lang="en-US" sz="1200" b="1" kern="0" dirty="0" smtClean="0">
              <a:latin typeface="Calibri"/>
            </a:endParaRPr>
          </a:p>
        </p:txBody>
      </p:sp>
      <p:sp>
        <p:nvSpPr>
          <p:cNvPr id="27" name="Content Placeholder 2"/>
          <p:cNvSpPr txBox="1">
            <a:spLocks/>
          </p:cNvSpPr>
          <p:nvPr/>
        </p:nvSpPr>
        <p:spPr>
          <a:xfrm>
            <a:off x="304800" y="4876800"/>
            <a:ext cx="8839200" cy="533400"/>
          </a:xfrm>
          <a:prstGeom prst="rect">
            <a:avLst/>
          </a:prstGeom>
        </p:spPr>
        <p:txBody>
          <a:bodyPr/>
          <a:lstStyle/>
          <a:p>
            <a:pPr eaLnBrk="0" hangingPunct="0">
              <a:spcBef>
                <a:spcPts val="0"/>
              </a:spcBef>
              <a:buClr>
                <a:srgbClr val="BA0000"/>
              </a:buClr>
              <a:defRPr/>
            </a:pPr>
            <a:r>
              <a:rPr lang="en-US" b="1" kern="0" dirty="0" smtClean="0">
                <a:latin typeface="Calibri"/>
                <a:hlinkClick r:id="rId4" action="ppaction://hlinksldjump"/>
              </a:rPr>
              <a:t>Olay Helpful Tools</a:t>
            </a:r>
            <a:r>
              <a:rPr lang="en-US" sz="1600" b="1" kern="0" dirty="0" smtClean="0">
                <a:latin typeface="Calibri"/>
              </a:rPr>
              <a:t>: </a:t>
            </a:r>
            <a:r>
              <a:rPr lang="en-US" sz="1200" kern="0" dirty="0" smtClean="0">
                <a:latin typeface="Calibri"/>
              </a:rPr>
              <a:t>The search agency is responsible for understanding how to use </a:t>
            </a:r>
            <a:r>
              <a:rPr lang="en-US" sz="1200" b="1" kern="0" dirty="0" smtClean="0">
                <a:latin typeface="Calibri"/>
                <a:hlinkClick r:id="rId5" action="ppaction://hlinksldjump"/>
              </a:rPr>
              <a:t>Google AdWords</a:t>
            </a:r>
            <a:r>
              <a:rPr lang="en-US" sz="1200" kern="0" dirty="0" smtClean="0">
                <a:latin typeface="Calibri"/>
              </a:rPr>
              <a:t>, </a:t>
            </a:r>
            <a:r>
              <a:rPr lang="en-US" sz="1200" b="1" kern="0" dirty="0" smtClean="0">
                <a:latin typeface="Calibri"/>
                <a:hlinkClick r:id="rId6" action="ppaction://hlinksldjump"/>
              </a:rPr>
              <a:t>AdCenter</a:t>
            </a:r>
            <a:r>
              <a:rPr lang="en-US" sz="1200" kern="0" dirty="0" smtClean="0">
                <a:latin typeface="Calibri"/>
                <a:hlinkClick r:id="rId6" action="ppaction://hlinksldjump"/>
              </a:rPr>
              <a:t> </a:t>
            </a:r>
            <a:r>
              <a:rPr lang="en-US" sz="1200" b="1" kern="0" dirty="0" smtClean="0">
                <a:latin typeface="Calibri"/>
                <a:hlinkClick r:id="rId7" action="ppaction://hlinksldjump"/>
              </a:rPr>
              <a:t>Google Analytics</a:t>
            </a:r>
            <a:r>
              <a:rPr lang="en-US" sz="1200" kern="0" dirty="0" smtClean="0">
                <a:latin typeface="Calibri"/>
              </a:rPr>
              <a:t>, </a:t>
            </a:r>
            <a:r>
              <a:rPr lang="en-US" sz="1200" b="1" kern="0" dirty="0" smtClean="0">
                <a:latin typeface="Calibri"/>
                <a:hlinkClick r:id="rId8" action="ppaction://hlinksldjump"/>
              </a:rPr>
              <a:t>Google Insights</a:t>
            </a:r>
            <a:r>
              <a:rPr lang="en-US" sz="1200" kern="0" dirty="0" smtClean="0">
                <a:latin typeface="Calibri"/>
              </a:rPr>
              <a:t>, </a:t>
            </a:r>
            <a:r>
              <a:rPr lang="en-US" sz="1200" b="1" kern="0" dirty="0" smtClean="0">
                <a:latin typeface="Calibri"/>
                <a:hlinkClick r:id="rId9" action="ppaction://hlinksldjump"/>
              </a:rPr>
              <a:t>Google WebMaster Tools</a:t>
            </a:r>
            <a:r>
              <a:rPr lang="en-US" sz="1200" kern="0" dirty="0" smtClean="0">
                <a:latin typeface="Calibri"/>
              </a:rPr>
              <a:t>, and </a:t>
            </a:r>
            <a:r>
              <a:rPr lang="en-US" sz="1200" b="1" kern="0" dirty="0" smtClean="0">
                <a:latin typeface="Calibri"/>
                <a:hlinkClick r:id="rId10" action="ppaction://hlinksldjump"/>
              </a:rPr>
              <a:t>Xenu</a:t>
            </a:r>
            <a:r>
              <a:rPr lang="en-US" sz="1200" kern="0" dirty="0" smtClean="0">
                <a:latin typeface="Calibri"/>
              </a:rPr>
              <a:t> for managing, reporting, and optimizing the paid and organic search campaigns.</a:t>
            </a:r>
            <a:endParaRPr lang="en-US" sz="1200" b="1" kern="0" dirty="0" smtClean="0">
              <a:latin typeface="Calibri"/>
            </a:endParaRPr>
          </a:p>
        </p:txBody>
      </p:sp>
      <p:sp>
        <p:nvSpPr>
          <p:cNvPr id="21" name="Content Placeholder 2"/>
          <p:cNvSpPr txBox="1">
            <a:spLocks/>
          </p:cNvSpPr>
          <p:nvPr/>
        </p:nvSpPr>
        <p:spPr>
          <a:xfrm>
            <a:off x="304800" y="1219200"/>
            <a:ext cx="8839200" cy="457200"/>
          </a:xfrm>
          <a:prstGeom prst="rect">
            <a:avLst/>
          </a:prstGeom>
        </p:spPr>
        <p:txBody>
          <a:bodyPr/>
          <a:lstStyle/>
          <a:p>
            <a:pPr eaLnBrk="0" hangingPunct="0">
              <a:spcBef>
                <a:spcPts val="0"/>
              </a:spcBef>
              <a:buClr>
                <a:srgbClr val="BA0000"/>
              </a:buClr>
              <a:defRPr/>
            </a:pPr>
            <a:r>
              <a:rPr lang="en-US" b="1" kern="0" dirty="0" smtClean="0">
                <a:latin typeface="Calibri"/>
                <a:hlinkClick r:id="rId11" action="ppaction://hlinksldjump"/>
              </a:rPr>
              <a:t>Gold Keywords </a:t>
            </a:r>
            <a:r>
              <a:rPr lang="en-US" b="1" kern="0" dirty="0" smtClean="0">
                <a:latin typeface="Calibri"/>
              </a:rPr>
              <a:t>&amp; </a:t>
            </a:r>
            <a:r>
              <a:rPr lang="en-US" b="1" kern="0" dirty="0" smtClean="0">
                <a:latin typeface="Calibri"/>
                <a:hlinkClick r:id="rId12" action="ppaction://hlinksldjump"/>
              </a:rPr>
              <a:t>PLPs</a:t>
            </a:r>
            <a:r>
              <a:rPr lang="en-US" sz="1600" b="1" kern="0" dirty="0" smtClean="0">
                <a:latin typeface="Calibri"/>
              </a:rPr>
              <a:t>: </a:t>
            </a:r>
            <a:r>
              <a:rPr lang="en-US" sz="1200" kern="0" dirty="0" smtClean="0">
                <a:latin typeface="Calibri"/>
              </a:rPr>
              <a:t>The search agency is responsible for researching and defining gold keywords as well as mapping the gold keywords to relevant preferred landing pages on the Olay Website.</a:t>
            </a:r>
            <a:endParaRPr lang="en-US" sz="1200" b="1" kern="0" dirty="0" smtClean="0">
              <a:latin typeface="Calibri"/>
            </a:endParaRPr>
          </a:p>
        </p:txBody>
      </p:sp>
      <p:sp>
        <p:nvSpPr>
          <p:cNvPr id="26" name="Content Placeholder 2"/>
          <p:cNvSpPr txBox="1">
            <a:spLocks/>
          </p:cNvSpPr>
          <p:nvPr/>
        </p:nvSpPr>
        <p:spPr>
          <a:xfrm>
            <a:off x="304800" y="2133600"/>
            <a:ext cx="8839200" cy="533400"/>
          </a:xfrm>
          <a:prstGeom prst="rect">
            <a:avLst/>
          </a:prstGeom>
        </p:spPr>
        <p:txBody>
          <a:bodyPr/>
          <a:lstStyle/>
          <a:p>
            <a:pPr eaLnBrk="0" hangingPunct="0">
              <a:spcBef>
                <a:spcPts val="0"/>
              </a:spcBef>
              <a:buClr>
                <a:srgbClr val="BA0000"/>
              </a:buClr>
              <a:defRPr/>
            </a:pPr>
            <a:r>
              <a:rPr lang="en-US" b="1" kern="0" dirty="0" smtClean="0">
                <a:latin typeface="Calibri"/>
                <a:hlinkClick r:id="rId13" action="ppaction://hlinksldjump"/>
              </a:rPr>
              <a:t>Meta Data</a:t>
            </a:r>
            <a:r>
              <a:rPr lang="en-US" sz="1200" b="1" kern="0" dirty="0" smtClean="0">
                <a:latin typeface="Calibri"/>
              </a:rPr>
              <a:t>: </a:t>
            </a:r>
            <a:r>
              <a:rPr lang="en-US" sz="1200" kern="0" dirty="0" smtClean="0">
                <a:latin typeface="Calibri"/>
              </a:rPr>
              <a:t>The search agency is responsible for understanding Meta Data best practices and for writing Meta Data optimized for gold keyword Preferred Landing Pages. </a:t>
            </a:r>
            <a:endParaRPr lang="en-US" sz="1200" b="1" kern="0" dirty="0" smtClean="0">
              <a:latin typeface="Calibri"/>
            </a:endParaRPr>
          </a:p>
        </p:txBody>
      </p:sp>
      <p:sp>
        <p:nvSpPr>
          <p:cNvPr id="29" name="Content Placeholder 2"/>
          <p:cNvSpPr txBox="1">
            <a:spLocks/>
          </p:cNvSpPr>
          <p:nvPr/>
        </p:nvSpPr>
        <p:spPr>
          <a:xfrm>
            <a:off x="304800" y="1676400"/>
            <a:ext cx="8839200" cy="457200"/>
          </a:xfrm>
          <a:prstGeom prst="rect">
            <a:avLst/>
          </a:prstGeom>
        </p:spPr>
        <p:txBody>
          <a:bodyPr/>
          <a:lstStyle/>
          <a:p>
            <a:pPr eaLnBrk="0" hangingPunct="0">
              <a:spcBef>
                <a:spcPts val="0"/>
              </a:spcBef>
              <a:buClr>
                <a:srgbClr val="BA0000"/>
              </a:buClr>
              <a:defRPr/>
            </a:pPr>
            <a:r>
              <a:rPr lang="en-US" b="1" kern="0" dirty="0" smtClean="0">
                <a:latin typeface="Calibri"/>
                <a:hlinkClick r:id="rId14" action="ppaction://hlinksldjump"/>
              </a:rPr>
              <a:t>Website Content</a:t>
            </a:r>
            <a:r>
              <a:rPr lang="en-US" sz="1600" b="1" kern="0" dirty="0" smtClean="0">
                <a:latin typeface="Calibri"/>
              </a:rPr>
              <a:t>: </a:t>
            </a:r>
            <a:r>
              <a:rPr lang="en-US" sz="1200" kern="0" dirty="0" smtClean="0">
                <a:latin typeface="Calibri"/>
              </a:rPr>
              <a:t>The search agency is responsible for providing Preferred Landing Page content analysis and content optimization recommendations to ensure that each PLP is optimized for the mapped gold keyword.</a:t>
            </a:r>
            <a:endParaRPr lang="en-US" sz="1200" b="1" kern="0" dirty="0" smtClean="0">
              <a:latin typeface="Calibri"/>
            </a:endParaRPr>
          </a:p>
        </p:txBody>
      </p:sp>
      <p:sp>
        <p:nvSpPr>
          <p:cNvPr id="30" name="Content Placeholder 2"/>
          <p:cNvSpPr txBox="1">
            <a:spLocks/>
          </p:cNvSpPr>
          <p:nvPr/>
        </p:nvSpPr>
        <p:spPr>
          <a:xfrm>
            <a:off x="304800" y="2590800"/>
            <a:ext cx="8839200" cy="457200"/>
          </a:xfrm>
          <a:prstGeom prst="rect">
            <a:avLst/>
          </a:prstGeom>
        </p:spPr>
        <p:txBody>
          <a:bodyPr/>
          <a:lstStyle/>
          <a:p>
            <a:pPr eaLnBrk="0" hangingPunct="0">
              <a:spcBef>
                <a:spcPts val="0"/>
              </a:spcBef>
              <a:buClr>
                <a:srgbClr val="BA0000"/>
              </a:buClr>
              <a:defRPr/>
            </a:pPr>
            <a:r>
              <a:rPr lang="en-US" b="1" kern="0" dirty="0" smtClean="0">
                <a:latin typeface="Calibri"/>
                <a:hlinkClick r:id="rId15" action="ppaction://hlinksldjump"/>
              </a:rPr>
              <a:t>URL Naming</a:t>
            </a:r>
            <a:r>
              <a:rPr lang="en-US" sz="1200" b="1" kern="0" dirty="0" smtClean="0">
                <a:latin typeface="Calibri"/>
              </a:rPr>
              <a:t>: </a:t>
            </a:r>
            <a:r>
              <a:rPr lang="en-US" sz="1200" kern="0" dirty="0" smtClean="0">
                <a:latin typeface="Calibri"/>
              </a:rPr>
              <a:t>The search agency is responsible understanding URL naming best practices and for providing recommendations for URLs optimized for gold keyword Preferred Landing Pages. The search agency should also understand </a:t>
            </a:r>
            <a:r>
              <a:rPr lang="en-US" sz="1200" b="1" kern="0" dirty="0" smtClean="0">
                <a:latin typeface="Calibri"/>
                <a:hlinkClick r:id="rId16" action="ppaction://hlinksldjump"/>
              </a:rPr>
              <a:t>Global URL </a:t>
            </a:r>
            <a:r>
              <a:rPr lang="en-US" sz="1200" kern="0" dirty="0" smtClean="0">
                <a:latin typeface="Calibri"/>
              </a:rPr>
              <a:t>best practices.</a:t>
            </a:r>
            <a:endParaRPr lang="en-US" sz="1200" b="1" kern="0" dirty="0" smtClean="0">
              <a:latin typeface="Calibri"/>
            </a:endParaRPr>
          </a:p>
        </p:txBody>
      </p:sp>
      <p:sp>
        <p:nvSpPr>
          <p:cNvPr id="31" name="Content Placeholder 2"/>
          <p:cNvSpPr txBox="1">
            <a:spLocks/>
          </p:cNvSpPr>
          <p:nvPr/>
        </p:nvSpPr>
        <p:spPr>
          <a:xfrm>
            <a:off x="304800" y="3962400"/>
            <a:ext cx="8610600" cy="457200"/>
          </a:xfrm>
          <a:prstGeom prst="rect">
            <a:avLst/>
          </a:prstGeom>
        </p:spPr>
        <p:txBody>
          <a:bodyPr/>
          <a:lstStyle/>
          <a:p>
            <a:pPr eaLnBrk="0" hangingPunct="0">
              <a:spcBef>
                <a:spcPts val="0"/>
              </a:spcBef>
              <a:buClr>
                <a:srgbClr val="BA0000"/>
              </a:buClr>
              <a:defRPr/>
            </a:pPr>
            <a:r>
              <a:rPr lang="en-US" b="1" kern="0" dirty="0" smtClean="0">
                <a:latin typeface="Calibri"/>
                <a:hlinkClick r:id="rId17" action="ppaction://hlinksldjump"/>
              </a:rPr>
              <a:t>Digital Assets</a:t>
            </a:r>
            <a:r>
              <a:rPr lang="en-US" b="1" kern="0" dirty="0" smtClean="0">
                <a:latin typeface="Calibri"/>
              </a:rPr>
              <a:t>: </a:t>
            </a:r>
            <a:r>
              <a:rPr lang="en-US" sz="1200" kern="0" dirty="0" smtClean="0">
                <a:latin typeface="Calibri"/>
              </a:rPr>
              <a:t>The search agency is responsible for understanding Digital Asset best practices and for providing on-the-page and off-the-page recommendations for digital asset optimization.</a:t>
            </a:r>
            <a:endParaRPr lang="en-US" sz="1200" b="1" kern="0" dirty="0" smtClean="0">
              <a:latin typeface="Calibri"/>
            </a:endParaRPr>
          </a:p>
        </p:txBody>
      </p:sp>
      <p:sp>
        <p:nvSpPr>
          <p:cNvPr id="32" name="Content Placeholder 2"/>
          <p:cNvSpPr txBox="1">
            <a:spLocks/>
          </p:cNvSpPr>
          <p:nvPr/>
        </p:nvSpPr>
        <p:spPr>
          <a:xfrm>
            <a:off x="304800" y="3048000"/>
            <a:ext cx="8839200" cy="533400"/>
          </a:xfrm>
          <a:prstGeom prst="rect">
            <a:avLst/>
          </a:prstGeom>
        </p:spPr>
        <p:txBody>
          <a:bodyPr/>
          <a:lstStyle/>
          <a:p>
            <a:pPr eaLnBrk="0" hangingPunct="0">
              <a:spcBef>
                <a:spcPts val="0"/>
              </a:spcBef>
              <a:buClr>
                <a:srgbClr val="BA0000"/>
              </a:buClr>
              <a:defRPr/>
            </a:pPr>
            <a:r>
              <a:rPr lang="en-US" b="1" kern="0" dirty="0" smtClean="0">
                <a:latin typeface="Calibri"/>
                <a:hlinkClick r:id="rId18" action="ppaction://hlinksldjump"/>
              </a:rPr>
              <a:t>Internal Linking</a:t>
            </a:r>
            <a:r>
              <a:rPr lang="en-US" sz="1600" b="1" kern="0" dirty="0" smtClean="0">
                <a:latin typeface="Calibri"/>
              </a:rPr>
              <a:t>: </a:t>
            </a:r>
            <a:r>
              <a:rPr lang="en-US" sz="1200" kern="0" dirty="0" smtClean="0">
                <a:latin typeface="Calibri"/>
              </a:rPr>
              <a:t>The search agency is responsible for understanding Internal Linking best practices and for providing an optimized Internal Linking Strategy with a focus on gold keyword Preferred Landing Pages.</a:t>
            </a:r>
            <a:endParaRPr lang="en-US" sz="1200" b="1" kern="0" dirty="0" smtClean="0">
              <a:latin typeface="Calibri"/>
            </a:endParaRPr>
          </a:p>
        </p:txBody>
      </p:sp>
      <p:sp>
        <p:nvSpPr>
          <p:cNvPr id="33" name="Content Placeholder 2"/>
          <p:cNvSpPr txBox="1">
            <a:spLocks/>
          </p:cNvSpPr>
          <p:nvPr/>
        </p:nvSpPr>
        <p:spPr>
          <a:xfrm>
            <a:off x="304800" y="3505200"/>
            <a:ext cx="8839200" cy="457200"/>
          </a:xfrm>
          <a:prstGeom prst="rect">
            <a:avLst/>
          </a:prstGeom>
        </p:spPr>
        <p:txBody>
          <a:bodyPr/>
          <a:lstStyle/>
          <a:p>
            <a:pPr eaLnBrk="0" hangingPunct="0">
              <a:spcBef>
                <a:spcPts val="0"/>
              </a:spcBef>
              <a:buClr>
                <a:srgbClr val="BA0000"/>
              </a:buClr>
              <a:defRPr/>
            </a:pPr>
            <a:r>
              <a:rPr lang="en-US" b="1" kern="0" dirty="0" smtClean="0">
                <a:latin typeface="Calibri"/>
                <a:hlinkClick r:id="rId16" action="ppaction://hlinksldjump"/>
              </a:rPr>
              <a:t>Technical Best Practices</a:t>
            </a:r>
            <a:r>
              <a:rPr lang="en-US" sz="1600" b="1" kern="0" dirty="0" smtClean="0">
                <a:latin typeface="Calibri"/>
              </a:rPr>
              <a:t>: </a:t>
            </a:r>
            <a:r>
              <a:rPr lang="en-US" sz="1200" kern="0" dirty="0" smtClean="0">
                <a:latin typeface="Calibri"/>
              </a:rPr>
              <a:t>The search agency is responsible for understanding Technical Best Practices and for providing recommendations for optimization of technical issues on the Olay Website. </a:t>
            </a:r>
            <a:r>
              <a:rPr lang="en-US" sz="1200" b="1" kern="0" dirty="0" smtClean="0">
                <a:latin typeface="Calibri"/>
                <a:hlinkClick r:id="rId19" action="ppaction://hlinksldjump"/>
              </a:rPr>
              <a:t>iProspect Global Template Recommendations</a:t>
            </a:r>
            <a:r>
              <a:rPr lang="en-US" sz="1200" kern="0" dirty="0" smtClean="0">
                <a:latin typeface="Calibri"/>
              </a:rPr>
              <a:t>.</a:t>
            </a:r>
            <a:endParaRPr lang="en-US" sz="1200" b="1" kern="0" dirty="0" smtClean="0">
              <a:latin typeface="Calibri"/>
            </a:endParaRPr>
          </a:p>
        </p:txBody>
      </p:sp>
      <p:sp>
        <p:nvSpPr>
          <p:cNvPr id="39" name="Content Placeholder 2"/>
          <p:cNvSpPr txBox="1">
            <a:spLocks/>
          </p:cNvSpPr>
          <p:nvPr/>
        </p:nvSpPr>
        <p:spPr>
          <a:xfrm>
            <a:off x="304800" y="5334000"/>
            <a:ext cx="8839200" cy="381000"/>
          </a:xfrm>
          <a:prstGeom prst="rect">
            <a:avLst/>
          </a:prstGeom>
        </p:spPr>
        <p:txBody>
          <a:bodyPr/>
          <a:lstStyle/>
          <a:p>
            <a:pPr eaLnBrk="0" hangingPunct="0">
              <a:spcBef>
                <a:spcPts val="0"/>
              </a:spcBef>
              <a:buClr>
                <a:srgbClr val="BA0000"/>
              </a:buClr>
              <a:defRPr/>
            </a:pPr>
            <a:r>
              <a:rPr lang="en-US" b="1" kern="0" dirty="0" smtClean="0">
                <a:latin typeface="Calibri"/>
                <a:hlinkClick r:id="rId20" action="ppaction://hlinksldjump"/>
              </a:rPr>
              <a:t>Olay US Baseline</a:t>
            </a:r>
            <a:r>
              <a:rPr lang="en-US" sz="1600" b="1" kern="0" dirty="0" smtClean="0">
                <a:latin typeface="Calibri"/>
              </a:rPr>
              <a:t>: </a:t>
            </a:r>
            <a:r>
              <a:rPr lang="en-US" sz="1200" kern="0" dirty="0" smtClean="0">
                <a:latin typeface="Calibri"/>
              </a:rPr>
              <a:t>The US Baseline is a benchmark for all Olay search agencies to measure the success of the </a:t>
            </a:r>
            <a:r>
              <a:rPr lang="en-US" sz="1200" kern="0" smtClean="0">
                <a:latin typeface="Calibri"/>
              </a:rPr>
              <a:t>paid and organic search campaigns.</a:t>
            </a:r>
            <a:endParaRPr lang="en-US" sz="1200" b="1" kern="0" dirty="0" smtClean="0">
              <a:latin typeface="Calibri"/>
            </a:endParaRPr>
          </a:p>
        </p:txBody>
      </p:sp>
      <p:cxnSp>
        <p:nvCxnSpPr>
          <p:cNvPr id="40" name="Straight Connector 39"/>
          <p:cNvCxnSpPr/>
          <p:nvPr/>
        </p:nvCxnSpPr>
        <p:spPr bwMode="auto">
          <a:xfrm>
            <a:off x="381000" y="2133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1" name="Straight Connector 40"/>
          <p:cNvCxnSpPr/>
          <p:nvPr/>
        </p:nvCxnSpPr>
        <p:spPr bwMode="auto">
          <a:xfrm>
            <a:off x="304800" y="4419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2" name="Straight Connector 41"/>
          <p:cNvCxnSpPr/>
          <p:nvPr/>
        </p:nvCxnSpPr>
        <p:spPr bwMode="auto">
          <a:xfrm>
            <a:off x="381000" y="3048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3" name="Straight Connector 42"/>
          <p:cNvCxnSpPr/>
          <p:nvPr/>
        </p:nvCxnSpPr>
        <p:spPr bwMode="auto">
          <a:xfrm>
            <a:off x="381000" y="3505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4" name="Straight Connector 43"/>
          <p:cNvCxnSpPr/>
          <p:nvPr/>
        </p:nvCxnSpPr>
        <p:spPr bwMode="auto">
          <a:xfrm>
            <a:off x="304800" y="2590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5" name="Straight Connector 44"/>
          <p:cNvCxnSpPr/>
          <p:nvPr/>
        </p:nvCxnSpPr>
        <p:spPr bwMode="auto">
          <a:xfrm>
            <a:off x="304800" y="4876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47" name="Straight Connector 46"/>
          <p:cNvCxnSpPr/>
          <p:nvPr/>
        </p:nvCxnSpPr>
        <p:spPr bwMode="auto">
          <a:xfrm>
            <a:off x="304800" y="5334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8" name="Straight Connector 27"/>
          <p:cNvCxnSpPr/>
          <p:nvPr/>
        </p:nvCxnSpPr>
        <p:spPr bwMode="auto">
          <a:xfrm>
            <a:off x="381000" y="5867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79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Marketing: Global Toolkit Important Topics</a:t>
            </a:r>
            <a:endParaRPr lang="en-US" sz="3000" dirty="0"/>
          </a:p>
        </p:txBody>
      </p:sp>
      <p:cxnSp>
        <p:nvCxnSpPr>
          <p:cNvPr id="16" name="Straight Connector 15"/>
          <p:cNvCxnSpPr/>
          <p:nvPr/>
        </p:nvCxnSpPr>
        <p:spPr bwMode="auto">
          <a:xfrm>
            <a:off x="304800" y="5334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1828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2590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304800" y="3581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304800" y="4572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4" name="Rounded Rectangle 23"/>
          <p:cNvSpPr/>
          <p:nvPr/>
        </p:nvSpPr>
        <p:spPr bwMode="auto">
          <a:xfrm>
            <a:off x="2286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Marketing: Important Topics</a:t>
            </a:r>
          </a:p>
        </p:txBody>
      </p:sp>
      <p:sp>
        <p:nvSpPr>
          <p:cNvPr id="32" name="Content Placeholder 2"/>
          <p:cNvSpPr txBox="1">
            <a:spLocks/>
          </p:cNvSpPr>
          <p:nvPr/>
        </p:nvSpPr>
        <p:spPr>
          <a:xfrm>
            <a:off x="304800" y="1295400"/>
            <a:ext cx="8839200" cy="533400"/>
          </a:xfrm>
          <a:prstGeom prst="rect">
            <a:avLst/>
          </a:prstGeom>
        </p:spPr>
        <p:txBody>
          <a:bodyPr/>
          <a:lstStyle/>
          <a:p>
            <a:pPr eaLnBrk="0" hangingPunct="0">
              <a:spcBef>
                <a:spcPts val="0"/>
              </a:spcBef>
              <a:buClr>
                <a:srgbClr val="BA0000"/>
              </a:buClr>
              <a:defRPr/>
            </a:pPr>
            <a:r>
              <a:rPr lang="en-US" sz="1600" b="1" kern="0" dirty="0" smtClean="0">
                <a:latin typeface="Calibri"/>
                <a:hlinkClick r:id="rId3" action="ppaction://hlinksldjump"/>
              </a:rPr>
              <a:t>Content Network</a:t>
            </a:r>
            <a:r>
              <a:rPr lang="en-US" b="1" kern="0" dirty="0" smtClean="0">
                <a:latin typeface="Calibri"/>
              </a:rPr>
              <a:t>:</a:t>
            </a:r>
            <a:r>
              <a:rPr lang="en-US" kern="0" dirty="0" smtClean="0">
                <a:latin typeface="Calibri"/>
              </a:rPr>
              <a:t> The content network is important to marketing because it present the opportunity to target each Olay WHO individually on related Web pages that she visits, with ad copy that is written just for her.</a:t>
            </a:r>
            <a:endParaRPr lang="en-US" b="1" kern="0" dirty="0" smtClean="0">
              <a:latin typeface="Calibri"/>
            </a:endParaRPr>
          </a:p>
        </p:txBody>
      </p:sp>
      <p:sp>
        <p:nvSpPr>
          <p:cNvPr id="33" name="Content Placeholder 2"/>
          <p:cNvSpPr txBox="1">
            <a:spLocks/>
          </p:cNvSpPr>
          <p:nvPr/>
        </p:nvSpPr>
        <p:spPr>
          <a:xfrm>
            <a:off x="304800" y="1828800"/>
            <a:ext cx="8839200" cy="762000"/>
          </a:xfrm>
          <a:prstGeom prst="rect">
            <a:avLst/>
          </a:prstGeom>
        </p:spPr>
        <p:txBody>
          <a:bodyPr/>
          <a:lstStyle/>
          <a:p>
            <a:pPr eaLnBrk="0" hangingPunct="0">
              <a:spcBef>
                <a:spcPts val="0"/>
              </a:spcBef>
              <a:buClr>
                <a:srgbClr val="BA0000"/>
              </a:buClr>
              <a:defRPr/>
            </a:pPr>
            <a:r>
              <a:rPr lang="en-US" sz="1600" b="1" kern="0" dirty="0" smtClean="0">
                <a:latin typeface="Calibri"/>
                <a:hlinkClick r:id="rId4" action="ppaction://hlinksldjump"/>
              </a:rPr>
              <a:t>Success Metrics</a:t>
            </a:r>
            <a:r>
              <a:rPr lang="en-US" b="1" kern="0" dirty="0" smtClean="0">
                <a:latin typeface="Calibri"/>
              </a:rPr>
              <a:t>:</a:t>
            </a:r>
            <a:r>
              <a:rPr lang="en-US" kern="0" dirty="0" smtClean="0">
                <a:latin typeface="Calibri"/>
              </a:rPr>
              <a:t> Understanding success metrics will provide the marketing team with insight into who is finding the Olay Website relevant, what content on the Olay Website they are finding relevant, how they interact with the Olay Website, and how the Olay Website performs in comparison to direct and indirect competitors.</a:t>
            </a:r>
            <a:endParaRPr lang="en-US" b="1" kern="0" dirty="0" smtClean="0">
              <a:latin typeface="Calibri"/>
            </a:endParaRPr>
          </a:p>
        </p:txBody>
      </p:sp>
      <p:sp>
        <p:nvSpPr>
          <p:cNvPr id="34" name="Content Placeholder 2"/>
          <p:cNvSpPr txBox="1">
            <a:spLocks/>
          </p:cNvSpPr>
          <p:nvPr/>
        </p:nvSpPr>
        <p:spPr>
          <a:xfrm>
            <a:off x="304800" y="2590800"/>
            <a:ext cx="8839200" cy="990600"/>
          </a:xfrm>
          <a:prstGeom prst="rect">
            <a:avLst/>
          </a:prstGeom>
        </p:spPr>
        <p:txBody>
          <a:bodyPr/>
          <a:lstStyle/>
          <a:p>
            <a:pPr eaLnBrk="0" hangingPunct="0">
              <a:spcBef>
                <a:spcPts val="0"/>
              </a:spcBef>
              <a:buClr>
                <a:srgbClr val="BA0000"/>
              </a:buClr>
              <a:defRPr/>
            </a:pPr>
            <a:r>
              <a:rPr lang="en-US" sz="1600" b="1" kern="0" dirty="0" smtClean="0">
                <a:latin typeface="Calibri"/>
                <a:hlinkClick r:id="rId5" action="ppaction://hlinksldjump"/>
              </a:rPr>
              <a:t>Olay Best Practices</a:t>
            </a:r>
            <a:r>
              <a:rPr lang="en-US" sz="1600" b="1" kern="0" dirty="0" smtClean="0">
                <a:latin typeface="Calibri"/>
              </a:rPr>
              <a:t>:</a:t>
            </a:r>
            <a:r>
              <a:rPr lang="en-US" kern="0" dirty="0" smtClean="0">
                <a:latin typeface="Calibri"/>
              </a:rPr>
              <a:t> The marketing team should be cognizant of Olay best practices because they present insight into how new products and initiatives perform, how each Olay boutique performs, the difference in performance for each Olay Website, how Olay and e-retailers compete, breakthrough ways for Olay to use paid and organic search, and insight into user search seasonality, including historical user search trends</a:t>
            </a:r>
            <a:endParaRPr lang="en-US" b="1" kern="0" dirty="0" smtClean="0">
              <a:latin typeface="Calibri"/>
            </a:endParaRPr>
          </a:p>
        </p:txBody>
      </p:sp>
      <p:sp>
        <p:nvSpPr>
          <p:cNvPr id="39" name="Content Placeholder 2"/>
          <p:cNvSpPr txBox="1">
            <a:spLocks/>
          </p:cNvSpPr>
          <p:nvPr/>
        </p:nvSpPr>
        <p:spPr>
          <a:xfrm>
            <a:off x="304800" y="3581400"/>
            <a:ext cx="8839200" cy="990600"/>
          </a:xfrm>
          <a:prstGeom prst="rect">
            <a:avLst/>
          </a:prstGeom>
        </p:spPr>
        <p:txBody>
          <a:bodyPr/>
          <a:lstStyle/>
          <a:p>
            <a:pPr eaLnBrk="0" hangingPunct="0">
              <a:spcBef>
                <a:spcPts val="0"/>
              </a:spcBef>
              <a:buClr>
                <a:srgbClr val="BA0000"/>
              </a:buClr>
              <a:defRPr/>
            </a:pPr>
            <a:r>
              <a:rPr lang="en-US" sz="1600" b="1" kern="0" dirty="0" smtClean="0">
                <a:latin typeface="Calibri"/>
                <a:hlinkClick r:id="rId6" action="ppaction://hlinksldjump"/>
              </a:rPr>
              <a:t>Gold Keywords</a:t>
            </a:r>
            <a:r>
              <a:rPr lang="en-US" sz="1600" b="1" kern="0" dirty="0" smtClean="0">
                <a:latin typeface="Calibri"/>
              </a:rPr>
              <a:t>:</a:t>
            </a:r>
            <a:r>
              <a:rPr lang="en-US" kern="0" dirty="0" smtClean="0">
                <a:latin typeface="Calibri"/>
              </a:rPr>
              <a:t> Gold keywords are important to marketing because they represent the Olay Website equity and Olay priorities. These are the keywords that the Olay WHOs are searching, seeking helpful information and products. The marketing team should understand the importance of gold keywords selection and be aware that the gold keyword list defines the success of the Olay organic search campaign.</a:t>
            </a:r>
            <a:endParaRPr lang="en-US" b="1" kern="0" dirty="0" smtClean="0">
              <a:latin typeface="Calibri"/>
            </a:endParaRPr>
          </a:p>
        </p:txBody>
      </p:sp>
      <p:sp>
        <p:nvSpPr>
          <p:cNvPr id="40" name="Content Placeholder 2"/>
          <p:cNvSpPr txBox="1">
            <a:spLocks/>
          </p:cNvSpPr>
          <p:nvPr/>
        </p:nvSpPr>
        <p:spPr>
          <a:xfrm>
            <a:off x="304800" y="4572000"/>
            <a:ext cx="8839200" cy="990600"/>
          </a:xfrm>
          <a:prstGeom prst="rect">
            <a:avLst/>
          </a:prstGeom>
        </p:spPr>
        <p:txBody>
          <a:bodyPr/>
          <a:lstStyle/>
          <a:p>
            <a:pPr eaLnBrk="0" hangingPunct="0">
              <a:spcBef>
                <a:spcPts val="0"/>
              </a:spcBef>
              <a:buClr>
                <a:srgbClr val="BA0000"/>
              </a:buClr>
              <a:defRPr/>
            </a:pPr>
            <a:r>
              <a:rPr lang="en-US" sz="1600" b="1" kern="0" dirty="0" smtClean="0">
                <a:latin typeface="Calibri"/>
                <a:hlinkClick r:id="rId7" action="ppaction://hlinksldjump"/>
              </a:rPr>
              <a:t>Preferred Landing Pages</a:t>
            </a:r>
            <a:r>
              <a:rPr lang="en-US" sz="1600" b="1" kern="0" dirty="0" smtClean="0">
                <a:latin typeface="Calibri"/>
              </a:rPr>
              <a:t>:</a:t>
            </a:r>
            <a:r>
              <a:rPr lang="en-US" kern="0" dirty="0" smtClean="0">
                <a:latin typeface="Calibri"/>
              </a:rPr>
              <a:t> The marketing team should understand the best practices for mapping gold keywords to preferred landing pages and the importance of providing supportive, relevant content on the Olay Website that fulfills a users search intent. </a:t>
            </a:r>
            <a:endParaRPr lang="en-US" b="1" kern="0" dirty="0" smtClean="0">
              <a:latin typeface="Calibri"/>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 as the strongest ROI for Olay at </a:t>
            </a:r>
            <a:r>
              <a:rPr lang="en-US" sz="2800" dirty="0" smtClean="0"/>
              <a:t>$3.21</a:t>
            </a:r>
            <a:endParaRPr lang="en-US" sz="2800" dirty="0"/>
          </a:p>
        </p:txBody>
      </p:sp>
      <p:sp>
        <p:nvSpPr>
          <p:cNvPr id="3" name="Content Placeholder 2"/>
          <p:cNvSpPr>
            <a:spLocks noGrp="1"/>
          </p:cNvSpPr>
          <p:nvPr>
            <p:ph idx="1"/>
          </p:nvPr>
        </p:nvSpPr>
        <p:spPr>
          <a:xfrm>
            <a:off x="685800" y="1066800"/>
            <a:ext cx="7620000" cy="914400"/>
          </a:xfr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marL="0" indent="0" algn="ctr">
              <a:spcBef>
                <a:spcPct val="0"/>
              </a:spcBef>
            </a:pPr>
            <a:r>
              <a:rPr lang="en-US" sz="2400" kern="1200" dirty="0" smtClean="0">
                <a:solidFill>
                  <a:srgbClr val="000000"/>
                </a:solidFill>
                <a:latin typeface="+mn-lt"/>
              </a:rPr>
              <a:t>Global Search Strategy offers guidance on how Regions can take advantage of this strong ROI</a:t>
            </a:r>
            <a:endParaRPr lang="en-US" sz="2400" kern="1200" dirty="0">
              <a:solidFill>
                <a:srgbClr val="000000"/>
              </a:solidFill>
              <a:latin typeface="+mn-lt"/>
            </a:endParaRPr>
          </a:p>
        </p:txBody>
      </p:sp>
      <p:sp>
        <p:nvSpPr>
          <p:cNvPr id="4" name="Slide Number Placeholder 3"/>
          <p:cNvSpPr>
            <a:spLocks noGrp="1"/>
          </p:cNvSpPr>
          <p:nvPr>
            <p:ph type="sldNum" sz="quarter" idx="4294967295"/>
          </p:nvPr>
        </p:nvSpPr>
        <p:spPr>
          <a:xfrm>
            <a:off x="8718550" y="6477000"/>
            <a:ext cx="179388" cy="201612"/>
          </a:xfrm>
          <a:prstGeom prst="rect">
            <a:avLst/>
          </a:prstGeom>
        </p:spPr>
        <p:txBody>
          <a:bodyPr/>
          <a:lstStyle/>
          <a:p>
            <a:pPr>
              <a:defRPr/>
            </a:pPr>
            <a:fld id="{ADFB7120-4FFD-47A5-8496-838C39972172}" type="slidenum">
              <a:rPr lang="en-US" smtClean="0"/>
              <a:pPr>
                <a:defRPr/>
              </a:pPr>
              <a:t>8</a:t>
            </a:fld>
            <a:endParaRPr lang="en-US" dirty="0"/>
          </a:p>
        </p:txBody>
      </p:sp>
      <p:graphicFrame>
        <p:nvGraphicFramePr>
          <p:cNvPr id="12" name="Chart 11"/>
          <p:cNvGraphicFramePr/>
          <p:nvPr/>
        </p:nvGraphicFramePr>
        <p:xfrm>
          <a:off x="2133600" y="2438400"/>
          <a:ext cx="4838700" cy="3171825"/>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7" name="TextBox 6"/>
          <p:cNvSpPr txBox="1"/>
          <p:nvPr/>
        </p:nvSpPr>
        <p:spPr>
          <a:xfrm>
            <a:off x="1143000" y="6453965"/>
            <a:ext cx="5334000" cy="246221"/>
          </a:xfrm>
          <a:prstGeom prst="rect">
            <a:avLst/>
          </a:prstGeom>
          <a:noFill/>
        </p:spPr>
        <p:txBody>
          <a:bodyPr wrap="square" rtlCol="0">
            <a:spAutoFit/>
          </a:bodyPr>
          <a:lstStyle/>
          <a:p>
            <a:r>
              <a:rPr lang="en-US" sz="1000" dirty="0" smtClean="0">
                <a:solidFill>
                  <a:schemeClr val="bg1"/>
                </a:solidFill>
                <a:latin typeface="+mn-lt"/>
              </a:rPr>
              <a:t>Source:  P&amp;G CMK Global Digital Meta-Analysis 2010</a:t>
            </a:r>
          </a:p>
        </p:txBody>
      </p:sp>
      <p:sp>
        <p:nvSpPr>
          <p:cNvPr id="8" name="Chevron 7"/>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Objective</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Creative Agency: Global Toolkit Important Topics</a:t>
            </a:r>
            <a:endParaRPr lang="en-US" sz="3000" dirty="0"/>
          </a:p>
        </p:txBody>
      </p:sp>
      <p:cxnSp>
        <p:nvCxnSpPr>
          <p:cNvPr id="17" name="Straight Connector 16"/>
          <p:cNvCxnSpPr/>
          <p:nvPr/>
        </p:nvCxnSpPr>
        <p:spPr bwMode="auto">
          <a:xfrm>
            <a:off x="457200" y="6096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304800" y="5638800"/>
            <a:ext cx="86868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381000" y="4953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381000" y="3200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381000" y="3733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381000" y="4267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4" name="Rounded Rectangle 23"/>
          <p:cNvSpPr/>
          <p:nvPr/>
        </p:nvSpPr>
        <p:spPr bwMode="auto">
          <a:xfrm>
            <a:off x="228600" y="8382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Creative Agency: Important Topics</a:t>
            </a:r>
          </a:p>
        </p:txBody>
      </p:sp>
      <p:sp>
        <p:nvSpPr>
          <p:cNvPr id="14" name="Content Placeholder 2"/>
          <p:cNvSpPr txBox="1">
            <a:spLocks/>
          </p:cNvSpPr>
          <p:nvPr/>
        </p:nvSpPr>
        <p:spPr>
          <a:xfrm>
            <a:off x="304800" y="2209800"/>
            <a:ext cx="8839200" cy="533400"/>
          </a:xfrm>
          <a:prstGeom prst="rect">
            <a:avLst/>
          </a:prstGeom>
        </p:spPr>
        <p:txBody>
          <a:bodyPr/>
          <a:lstStyle/>
          <a:p>
            <a:pPr eaLnBrk="0" hangingPunct="0">
              <a:spcBef>
                <a:spcPts val="0"/>
              </a:spcBef>
              <a:buClr>
                <a:srgbClr val="BA0000"/>
              </a:buClr>
              <a:defRPr/>
            </a:pPr>
            <a:r>
              <a:rPr lang="en-US" b="1" kern="0" dirty="0" smtClean="0">
                <a:latin typeface="Calibri"/>
                <a:hlinkClick r:id="rId3" action="ppaction://hlinksldjump"/>
              </a:rPr>
              <a:t>Website Content</a:t>
            </a:r>
            <a:r>
              <a:rPr lang="en-US" b="1" kern="0" dirty="0" smtClean="0">
                <a:latin typeface="Calibri"/>
              </a:rPr>
              <a:t>:</a:t>
            </a:r>
            <a:r>
              <a:rPr lang="en-US" kern="0" dirty="0" smtClean="0">
                <a:latin typeface="Calibri"/>
              </a:rPr>
              <a:t> </a:t>
            </a:r>
            <a:r>
              <a:rPr lang="en-US" sz="1200" kern="0" dirty="0" smtClean="0">
                <a:latin typeface="Calibri"/>
              </a:rPr>
              <a:t>It is imperative that the creative agency understand content creation best practices, where to incorporate the gold keyword for each Olay Web page, and how to write content for the Olay WHO.</a:t>
            </a:r>
            <a:endParaRPr lang="en-US" sz="1200" b="1" kern="0" dirty="0" smtClean="0">
              <a:latin typeface="Calibri"/>
            </a:endParaRPr>
          </a:p>
        </p:txBody>
      </p:sp>
      <p:sp>
        <p:nvSpPr>
          <p:cNvPr id="15" name="Content Placeholder 2"/>
          <p:cNvSpPr txBox="1">
            <a:spLocks/>
          </p:cNvSpPr>
          <p:nvPr/>
        </p:nvSpPr>
        <p:spPr>
          <a:xfrm>
            <a:off x="304800" y="2743200"/>
            <a:ext cx="8839200" cy="533400"/>
          </a:xfrm>
          <a:prstGeom prst="rect">
            <a:avLst/>
          </a:prstGeom>
        </p:spPr>
        <p:txBody>
          <a:bodyPr/>
          <a:lstStyle/>
          <a:p>
            <a:pPr eaLnBrk="0" hangingPunct="0">
              <a:spcBef>
                <a:spcPts val="0"/>
              </a:spcBef>
              <a:buClr>
                <a:srgbClr val="BA0000"/>
              </a:buClr>
              <a:defRPr/>
            </a:pPr>
            <a:r>
              <a:rPr lang="en-US" b="1" kern="0" dirty="0" smtClean="0">
                <a:latin typeface="Calibri"/>
                <a:hlinkClick r:id="rId4" action="ppaction://hlinksldjump"/>
              </a:rPr>
              <a:t>Meta Data</a:t>
            </a:r>
            <a:r>
              <a:rPr lang="en-US" b="1" kern="0" dirty="0" smtClean="0">
                <a:latin typeface="Calibri"/>
              </a:rPr>
              <a:t>:</a:t>
            </a:r>
            <a:r>
              <a:rPr lang="en-US" kern="0" dirty="0" smtClean="0">
                <a:latin typeface="Calibri"/>
              </a:rPr>
              <a:t> </a:t>
            </a:r>
            <a:r>
              <a:rPr lang="en-US" sz="1200" kern="0" dirty="0" smtClean="0">
                <a:latin typeface="Calibri"/>
              </a:rPr>
              <a:t>The creative agency should understand what each Meta tag is, where the tag appears, either on-the-page or off-the-page, how optimized Meta Data affects the SEO campaign, and  best practices for writing Meta Data.</a:t>
            </a:r>
            <a:endParaRPr lang="en-US" sz="1200" b="1" kern="0" dirty="0" smtClean="0">
              <a:latin typeface="Calibri"/>
            </a:endParaRPr>
          </a:p>
        </p:txBody>
      </p:sp>
      <p:sp>
        <p:nvSpPr>
          <p:cNvPr id="26" name="Content Placeholder 2"/>
          <p:cNvSpPr txBox="1">
            <a:spLocks/>
          </p:cNvSpPr>
          <p:nvPr/>
        </p:nvSpPr>
        <p:spPr>
          <a:xfrm>
            <a:off x="304800" y="3200400"/>
            <a:ext cx="8839200" cy="533400"/>
          </a:xfrm>
          <a:prstGeom prst="rect">
            <a:avLst/>
          </a:prstGeom>
        </p:spPr>
        <p:txBody>
          <a:bodyPr/>
          <a:lstStyle/>
          <a:p>
            <a:pPr eaLnBrk="0" hangingPunct="0">
              <a:spcBef>
                <a:spcPts val="0"/>
              </a:spcBef>
              <a:buClr>
                <a:srgbClr val="BA0000"/>
              </a:buClr>
              <a:defRPr/>
            </a:pPr>
            <a:r>
              <a:rPr lang="en-US" b="1" kern="0" dirty="0" smtClean="0">
                <a:latin typeface="Calibri"/>
                <a:hlinkClick r:id="rId5" action="ppaction://hlinksldjump"/>
              </a:rPr>
              <a:t>URL Naming</a:t>
            </a:r>
            <a:r>
              <a:rPr lang="en-US" b="1" kern="0" dirty="0" smtClean="0">
                <a:latin typeface="Calibri"/>
              </a:rPr>
              <a:t>:</a:t>
            </a:r>
            <a:r>
              <a:rPr lang="en-US" kern="0" dirty="0" smtClean="0">
                <a:latin typeface="Calibri"/>
              </a:rPr>
              <a:t> </a:t>
            </a:r>
            <a:r>
              <a:rPr lang="en-US" sz="1200" kern="0" dirty="0" smtClean="0">
                <a:latin typeface="Calibri"/>
              </a:rPr>
              <a:t>The creative agency should understand the best practices for URL Naming, why optimized URLs are important, and how the Olay hierarchy influences the URL naming convention</a:t>
            </a:r>
            <a:r>
              <a:rPr lang="en-US" kern="0" dirty="0" smtClean="0">
                <a:latin typeface="Calibri"/>
              </a:rPr>
              <a:t>.</a:t>
            </a:r>
            <a:endParaRPr lang="en-US" b="1" kern="0" dirty="0" smtClean="0">
              <a:latin typeface="Calibri"/>
            </a:endParaRPr>
          </a:p>
        </p:txBody>
      </p:sp>
      <p:sp>
        <p:nvSpPr>
          <p:cNvPr id="28" name="Content Placeholder 2"/>
          <p:cNvSpPr txBox="1">
            <a:spLocks/>
          </p:cNvSpPr>
          <p:nvPr/>
        </p:nvSpPr>
        <p:spPr>
          <a:xfrm>
            <a:off x="304800" y="3733800"/>
            <a:ext cx="8839200" cy="533400"/>
          </a:xfrm>
          <a:prstGeom prst="rect">
            <a:avLst/>
          </a:prstGeom>
        </p:spPr>
        <p:txBody>
          <a:bodyPr/>
          <a:lstStyle/>
          <a:p>
            <a:pPr eaLnBrk="0" hangingPunct="0">
              <a:spcBef>
                <a:spcPts val="0"/>
              </a:spcBef>
              <a:buClr>
                <a:srgbClr val="BA0000"/>
              </a:buClr>
              <a:defRPr/>
            </a:pPr>
            <a:r>
              <a:rPr lang="en-US" b="1" kern="0" dirty="0" smtClean="0">
                <a:latin typeface="Calibri"/>
                <a:hlinkClick r:id="rId6" action="ppaction://hlinksldjump"/>
              </a:rPr>
              <a:t>Global URLs</a:t>
            </a:r>
            <a:r>
              <a:rPr lang="en-US" b="1" kern="0" dirty="0" smtClean="0">
                <a:latin typeface="Calibri"/>
              </a:rPr>
              <a:t>:</a:t>
            </a:r>
            <a:r>
              <a:rPr lang="en-US" kern="0" dirty="0" smtClean="0">
                <a:latin typeface="Calibri"/>
              </a:rPr>
              <a:t> </a:t>
            </a:r>
            <a:r>
              <a:rPr lang="en-US" sz="1200" kern="0" dirty="0" smtClean="0">
                <a:latin typeface="Calibri"/>
              </a:rPr>
              <a:t>The creative agency should understand the SEO benefits of implementing in-country extensions</a:t>
            </a:r>
            <a:r>
              <a:rPr lang="en-US" sz="1200" b="1" kern="0" dirty="0" smtClean="0">
                <a:latin typeface="Calibri"/>
              </a:rPr>
              <a:t> </a:t>
            </a:r>
            <a:r>
              <a:rPr lang="en-US" sz="1200" kern="0" dirty="0" smtClean="0">
                <a:latin typeface="Calibri"/>
              </a:rPr>
              <a:t>and how to write optimized Global URLs.</a:t>
            </a:r>
            <a:endParaRPr lang="en-US" sz="1200" b="1" kern="0" dirty="0" smtClean="0">
              <a:latin typeface="Calibri"/>
            </a:endParaRPr>
          </a:p>
        </p:txBody>
      </p:sp>
      <p:sp>
        <p:nvSpPr>
          <p:cNvPr id="30" name="Content Placeholder 2"/>
          <p:cNvSpPr txBox="1">
            <a:spLocks/>
          </p:cNvSpPr>
          <p:nvPr/>
        </p:nvSpPr>
        <p:spPr>
          <a:xfrm>
            <a:off x="304800" y="4267200"/>
            <a:ext cx="8839200" cy="685800"/>
          </a:xfrm>
          <a:prstGeom prst="rect">
            <a:avLst/>
          </a:prstGeom>
        </p:spPr>
        <p:txBody>
          <a:bodyPr/>
          <a:lstStyle/>
          <a:p>
            <a:pPr eaLnBrk="0" hangingPunct="0">
              <a:spcBef>
                <a:spcPts val="0"/>
              </a:spcBef>
              <a:buClr>
                <a:srgbClr val="BA0000"/>
              </a:buClr>
              <a:defRPr/>
            </a:pPr>
            <a:r>
              <a:rPr lang="en-US" b="1" kern="0" dirty="0" smtClean="0">
                <a:latin typeface="Calibri"/>
                <a:hlinkClick r:id="rId7" action="ppaction://hlinksldjump"/>
              </a:rPr>
              <a:t>Internal Linking</a:t>
            </a:r>
            <a:r>
              <a:rPr lang="en-US" b="1" kern="0" dirty="0" smtClean="0">
                <a:latin typeface="Calibri"/>
              </a:rPr>
              <a:t>:</a:t>
            </a:r>
            <a:r>
              <a:rPr lang="en-US" kern="0" dirty="0" smtClean="0">
                <a:latin typeface="Calibri"/>
              </a:rPr>
              <a:t> </a:t>
            </a:r>
            <a:r>
              <a:rPr lang="en-US" sz="1200" kern="0" dirty="0" smtClean="0">
                <a:latin typeface="Calibri"/>
              </a:rPr>
              <a:t>The internal linking strategy is one the most important factors in an SEO campaign. It is imperative that the creative agency understand the SEO benefits and best practices for </a:t>
            </a:r>
            <a:r>
              <a:rPr lang="en-US" b="1" kern="0" dirty="0" smtClean="0">
                <a:latin typeface="Calibri"/>
                <a:hlinkClick r:id="rId8" action="ppaction://hlinksldjump"/>
              </a:rPr>
              <a:t>Internal Link Naming </a:t>
            </a:r>
            <a:r>
              <a:rPr lang="en-US" sz="1200" kern="0" dirty="0" smtClean="0">
                <a:latin typeface="Calibri"/>
              </a:rPr>
              <a:t>optimization</a:t>
            </a:r>
            <a:r>
              <a:rPr lang="en-US" sz="1200" b="1" kern="0" dirty="0" smtClean="0">
                <a:latin typeface="Calibri"/>
              </a:rPr>
              <a:t> </a:t>
            </a:r>
            <a:r>
              <a:rPr lang="en-US" sz="1200" kern="0" dirty="0" smtClean="0">
                <a:latin typeface="Calibri"/>
              </a:rPr>
              <a:t>and incorporating optimized </a:t>
            </a:r>
            <a:r>
              <a:rPr lang="en-US" b="1" kern="0" dirty="0" smtClean="0">
                <a:latin typeface="Calibri"/>
                <a:hlinkClick r:id="rId9" action="ppaction://hlinksldjump"/>
              </a:rPr>
              <a:t>Embedded Links</a:t>
            </a:r>
            <a:r>
              <a:rPr lang="en-US" kern="0" dirty="0" smtClean="0">
                <a:latin typeface="Calibri"/>
              </a:rPr>
              <a:t>.</a:t>
            </a:r>
            <a:endParaRPr lang="en-US" b="1" kern="0" dirty="0" smtClean="0">
              <a:latin typeface="Calibri"/>
            </a:endParaRPr>
          </a:p>
        </p:txBody>
      </p:sp>
      <p:sp>
        <p:nvSpPr>
          <p:cNvPr id="33" name="Content Placeholder 2"/>
          <p:cNvSpPr txBox="1">
            <a:spLocks/>
          </p:cNvSpPr>
          <p:nvPr/>
        </p:nvSpPr>
        <p:spPr>
          <a:xfrm>
            <a:off x="304800" y="4953000"/>
            <a:ext cx="8839200" cy="685800"/>
          </a:xfrm>
          <a:prstGeom prst="rect">
            <a:avLst/>
          </a:prstGeom>
        </p:spPr>
        <p:txBody>
          <a:bodyPr/>
          <a:lstStyle/>
          <a:p>
            <a:pPr eaLnBrk="0" hangingPunct="0">
              <a:spcBef>
                <a:spcPts val="0"/>
              </a:spcBef>
              <a:buClr>
                <a:srgbClr val="BA0000"/>
              </a:buClr>
              <a:defRPr/>
            </a:pPr>
            <a:r>
              <a:rPr lang="en-US" b="1" kern="0" dirty="0" smtClean="0">
                <a:latin typeface="Calibri"/>
                <a:hlinkClick r:id="rId10" action="ppaction://hlinksldjump"/>
              </a:rPr>
              <a:t>Global Template Recommendations</a:t>
            </a:r>
            <a:r>
              <a:rPr lang="en-US" b="1" kern="0" dirty="0" smtClean="0">
                <a:latin typeface="Calibri"/>
              </a:rPr>
              <a:t>:</a:t>
            </a:r>
            <a:r>
              <a:rPr lang="en-US" kern="0" dirty="0" smtClean="0">
                <a:latin typeface="Calibri"/>
              </a:rPr>
              <a:t> </a:t>
            </a:r>
            <a:r>
              <a:rPr lang="en-US" sz="1200" kern="0" dirty="0" smtClean="0">
                <a:latin typeface="Calibri"/>
              </a:rPr>
              <a:t>The creative agency is responsible for implementing the recommendations in the Global Template, specifically the navigation and hierarchy</a:t>
            </a:r>
            <a:r>
              <a:rPr lang="en-US" kern="0" dirty="0" smtClean="0">
                <a:latin typeface="Calibri"/>
              </a:rPr>
              <a:t> </a:t>
            </a:r>
            <a:r>
              <a:rPr lang="en-US" b="1" kern="0" dirty="0" smtClean="0">
                <a:latin typeface="Calibri"/>
                <a:hlinkClick r:id="rId11" action="ppaction://hlinksldjump"/>
              </a:rPr>
              <a:t>Link Naming </a:t>
            </a:r>
            <a:r>
              <a:rPr lang="en-US" sz="1200" kern="0" dirty="0" smtClean="0">
                <a:latin typeface="Calibri"/>
              </a:rPr>
              <a:t>recommendations and the </a:t>
            </a:r>
            <a:r>
              <a:rPr lang="en-US" b="1" kern="0" dirty="0" smtClean="0">
                <a:latin typeface="Calibri"/>
                <a:hlinkClick r:id="rId12" action="ppaction://hlinksldjump"/>
              </a:rPr>
              <a:t>Embedded Links </a:t>
            </a:r>
            <a:r>
              <a:rPr lang="en-US" sz="1200" kern="0" dirty="0" smtClean="0">
                <a:latin typeface="Calibri"/>
              </a:rPr>
              <a:t>recommendation for Olay Article pages.</a:t>
            </a:r>
            <a:endParaRPr lang="en-US" sz="1200" b="1" kern="0" dirty="0" smtClean="0">
              <a:latin typeface="Calibri"/>
            </a:endParaRPr>
          </a:p>
        </p:txBody>
      </p:sp>
      <p:sp>
        <p:nvSpPr>
          <p:cNvPr id="36" name="Content Placeholder 2"/>
          <p:cNvSpPr txBox="1">
            <a:spLocks/>
          </p:cNvSpPr>
          <p:nvPr/>
        </p:nvSpPr>
        <p:spPr>
          <a:xfrm>
            <a:off x="304800" y="5638800"/>
            <a:ext cx="8839200" cy="457200"/>
          </a:xfrm>
          <a:prstGeom prst="rect">
            <a:avLst/>
          </a:prstGeom>
        </p:spPr>
        <p:txBody>
          <a:bodyPr/>
          <a:lstStyle/>
          <a:p>
            <a:pPr eaLnBrk="0" hangingPunct="0">
              <a:spcBef>
                <a:spcPts val="0"/>
              </a:spcBef>
              <a:buClr>
                <a:srgbClr val="BA0000"/>
              </a:buClr>
              <a:defRPr/>
            </a:pPr>
            <a:r>
              <a:rPr lang="en-US" b="1" kern="0" dirty="0" smtClean="0">
                <a:latin typeface="Calibri"/>
                <a:hlinkClick r:id="rId13" action="ppaction://hlinksldjump"/>
              </a:rPr>
              <a:t>Digital Assets</a:t>
            </a:r>
            <a:r>
              <a:rPr lang="en-US" b="1" kern="0" dirty="0" smtClean="0">
                <a:latin typeface="Calibri"/>
              </a:rPr>
              <a:t>:</a:t>
            </a:r>
            <a:r>
              <a:rPr lang="en-US" kern="0" dirty="0" smtClean="0">
                <a:latin typeface="Calibri"/>
              </a:rPr>
              <a:t> </a:t>
            </a:r>
            <a:r>
              <a:rPr lang="en-US" sz="1200" kern="0" dirty="0" smtClean="0">
                <a:latin typeface="Calibri"/>
              </a:rPr>
              <a:t>The creative agency is responsible for writing optimized content, on and off-the-page, for Olay videos and images. The creative agency should understand video and image optimization best practices and the SEO benefits.</a:t>
            </a:r>
            <a:endParaRPr lang="en-US" sz="1200" b="1" kern="0" dirty="0" smtClean="0">
              <a:latin typeface="Calibri"/>
            </a:endParaRPr>
          </a:p>
        </p:txBody>
      </p:sp>
      <p:cxnSp>
        <p:nvCxnSpPr>
          <p:cNvPr id="21" name="Straight Connector 20"/>
          <p:cNvCxnSpPr/>
          <p:nvPr/>
        </p:nvCxnSpPr>
        <p:spPr bwMode="auto">
          <a:xfrm>
            <a:off x="304800" y="17526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5" name="Straight Connector 24"/>
          <p:cNvCxnSpPr/>
          <p:nvPr/>
        </p:nvCxnSpPr>
        <p:spPr bwMode="auto">
          <a:xfrm>
            <a:off x="304800" y="27432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7" name="Straight Connector 26"/>
          <p:cNvCxnSpPr/>
          <p:nvPr/>
        </p:nvCxnSpPr>
        <p:spPr bwMode="auto">
          <a:xfrm>
            <a:off x="304800" y="2209800"/>
            <a:ext cx="8610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9" name="Content Placeholder 2"/>
          <p:cNvSpPr txBox="1">
            <a:spLocks/>
          </p:cNvSpPr>
          <p:nvPr/>
        </p:nvSpPr>
        <p:spPr>
          <a:xfrm>
            <a:off x="304800" y="1752600"/>
            <a:ext cx="8839200" cy="457200"/>
          </a:xfrm>
          <a:prstGeom prst="rect">
            <a:avLst/>
          </a:prstGeom>
        </p:spPr>
        <p:txBody>
          <a:bodyPr/>
          <a:lstStyle/>
          <a:p>
            <a:pPr eaLnBrk="0" hangingPunct="0">
              <a:spcBef>
                <a:spcPts val="0"/>
              </a:spcBef>
              <a:buClr>
                <a:srgbClr val="BA0000"/>
              </a:buClr>
              <a:defRPr/>
            </a:pPr>
            <a:r>
              <a:rPr lang="en-US" b="1" kern="0" dirty="0" smtClean="0">
                <a:latin typeface="Calibri"/>
                <a:hlinkClick r:id="rId14" action="ppaction://hlinksldjump"/>
              </a:rPr>
              <a:t>Preferred Landing Pages</a:t>
            </a:r>
            <a:r>
              <a:rPr lang="en-US" b="1" kern="0" dirty="0" smtClean="0">
                <a:latin typeface="Calibri"/>
              </a:rPr>
              <a:t>: </a:t>
            </a:r>
            <a:r>
              <a:rPr lang="en-US" sz="1200" dirty="0" smtClean="0">
                <a:latin typeface="Calibri"/>
              </a:rPr>
              <a:t>The creative agency should understand the importance of Preferred Landing Page content optimization in relation to the mapped gold keyword.</a:t>
            </a:r>
            <a:endParaRPr lang="en-US" sz="1200" b="1" kern="0" dirty="0" smtClean="0">
              <a:latin typeface="Calibri"/>
            </a:endParaRPr>
          </a:p>
        </p:txBody>
      </p:sp>
      <p:sp>
        <p:nvSpPr>
          <p:cNvPr id="31" name="Content Placeholder 2"/>
          <p:cNvSpPr txBox="1">
            <a:spLocks/>
          </p:cNvSpPr>
          <p:nvPr/>
        </p:nvSpPr>
        <p:spPr>
          <a:xfrm>
            <a:off x="304800" y="1295400"/>
            <a:ext cx="8839200" cy="533400"/>
          </a:xfrm>
          <a:prstGeom prst="rect">
            <a:avLst/>
          </a:prstGeom>
        </p:spPr>
        <p:txBody>
          <a:bodyPr/>
          <a:lstStyle/>
          <a:p>
            <a:pPr eaLnBrk="0" hangingPunct="0">
              <a:spcBef>
                <a:spcPts val="0"/>
              </a:spcBef>
              <a:buClr>
                <a:srgbClr val="BA0000"/>
              </a:buClr>
              <a:defRPr/>
            </a:pPr>
            <a:r>
              <a:rPr lang="en-US" b="1" kern="0" dirty="0" smtClean="0">
                <a:latin typeface="Calibri"/>
                <a:hlinkClick r:id="rId15" action="ppaction://hlinksldjump"/>
              </a:rPr>
              <a:t>Gold Keywords</a:t>
            </a:r>
            <a:r>
              <a:rPr lang="en-US" b="1" kern="0" dirty="0" smtClean="0">
                <a:latin typeface="Calibri"/>
              </a:rPr>
              <a:t>: </a:t>
            </a:r>
            <a:r>
              <a:rPr lang="en-US" sz="1200" dirty="0" smtClean="0">
                <a:latin typeface="Calibri"/>
              </a:rPr>
              <a:t>The creative agency should understand what gold keyword are, best practices, and how they are used within the content of each Preferred Landing Page</a:t>
            </a:r>
            <a:endParaRPr lang="en-US" sz="1200" b="1" kern="0" dirty="0" smtClean="0">
              <a:latin typeface="Calibri"/>
            </a:endParaRP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ER: Global Toolkit Important Topics</a:t>
            </a:r>
            <a:endParaRPr lang="en-US" sz="3000" dirty="0"/>
          </a:p>
        </p:txBody>
      </p:sp>
      <p:cxnSp>
        <p:nvCxnSpPr>
          <p:cNvPr id="17" name="Straight Connector 16"/>
          <p:cNvCxnSpPr/>
          <p:nvPr/>
        </p:nvCxnSpPr>
        <p:spPr bwMode="auto">
          <a:xfrm>
            <a:off x="304800" y="1981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4" name="Rounded Rectangle 23"/>
          <p:cNvSpPr/>
          <p:nvPr/>
        </p:nvSpPr>
        <p:spPr bwMode="auto">
          <a:xfrm>
            <a:off x="2286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ER: Important Topics</a:t>
            </a:r>
          </a:p>
        </p:txBody>
      </p:sp>
      <p:sp>
        <p:nvSpPr>
          <p:cNvPr id="14" name="Content Placeholder 2"/>
          <p:cNvSpPr txBox="1">
            <a:spLocks/>
          </p:cNvSpPr>
          <p:nvPr/>
        </p:nvSpPr>
        <p:spPr>
          <a:xfrm>
            <a:off x="304800" y="1447800"/>
            <a:ext cx="8839200" cy="533400"/>
          </a:xfrm>
          <a:prstGeom prst="rect">
            <a:avLst/>
          </a:prstGeom>
        </p:spPr>
        <p:txBody>
          <a:bodyPr/>
          <a:lstStyle/>
          <a:p>
            <a:pPr eaLnBrk="0" hangingPunct="0">
              <a:spcBef>
                <a:spcPts val="0"/>
              </a:spcBef>
              <a:buClr>
                <a:srgbClr val="BA0000"/>
              </a:buClr>
              <a:defRPr/>
            </a:pPr>
            <a:r>
              <a:rPr lang="en-US" sz="1600" b="1" kern="0" dirty="0" smtClean="0">
                <a:latin typeface="Calibri"/>
                <a:hlinkClick r:id="rId3" action="ppaction://hlinksldjump"/>
              </a:rPr>
              <a:t>Digital Assets</a:t>
            </a:r>
            <a:r>
              <a:rPr lang="en-US" sz="1300" kern="0" dirty="0" smtClean="0">
                <a:latin typeface="Calibri"/>
              </a:rPr>
              <a:t>: ER should understand the importance of optimizing Olay images and videos, best practices for optimization, and third-party websites for optimized video and image submission.</a:t>
            </a:r>
            <a:endParaRPr lang="en-US" sz="400" b="1" kern="0" dirty="0" smtClean="0">
              <a:latin typeface="Calibri"/>
            </a:endParaRPr>
          </a:p>
        </p:txBody>
      </p:sp>
    </p:spTree>
  </p:cSld>
  <p:clrMapOvr>
    <a:masterClrMapping/>
  </p:clrMapOvr>
  <p:transition spd="med"/>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ER: Global Toolkit Important Topics</a:t>
            </a:r>
            <a:endParaRPr lang="en-US" sz="3000" dirty="0"/>
          </a:p>
        </p:txBody>
      </p:sp>
      <p:cxnSp>
        <p:nvCxnSpPr>
          <p:cNvPr id="17" name="Straight Connector 16"/>
          <p:cNvCxnSpPr/>
          <p:nvPr/>
        </p:nvCxnSpPr>
        <p:spPr bwMode="auto">
          <a:xfrm>
            <a:off x="3048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24" name="Rounded Rectangle 23"/>
          <p:cNvSpPr/>
          <p:nvPr/>
        </p:nvSpPr>
        <p:spPr bwMode="auto">
          <a:xfrm>
            <a:off x="228600" y="914400"/>
            <a:ext cx="8382000" cy="3810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000" b="1" dirty="0" smtClean="0">
                <a:latin typeface="Calibri"/>
              </a:rPr>
              <a:t>P&amp;G ABM/DMM: Important Topics</a:t>
            </a:r>
          </a:p>
        </p:txBody>
      </p:sp>
      <p:sp>
        <p:nvSpPr>
          <p:cNvPr id="14" name="Content Placeholder 2"/>
          <p:cNvSpPr txBox="1">
            <a:spLocks/>
          </p:cNvSpPr>
          <p:nvPr/>
        </p:nvSpPr>
        <p:spPr>
          <a:xfrm>
            <a:off x="304800" y="1295400"/>
            <a:ext cx="8839200" cy="4876800"/>
          </a:xfrm>
          <a:prstGeom prst="rect">
            <a:avLst/>
          </a:prstGeom>
        </p:spPr>
        <p:txBody>
          <a:bodyPr/>
          <a:lstStyle/>
          <a:p>
            <a:pPr eaLnBrk="0" hangingPunct="0">
              <a:spcBef>
                <a:spcPts val="0"/>
              </a:spcBef>
              <a:buClr>
                <a:srgbClr val="BA0000"/>
              </a:buClr>
              <a:defRPr/>
            </a:pPr>
            <a:r>
              <a:rPr lang="en-US" b="1" kern="0" dirty="0" smtClean="0">
                <a:latin typeface="Calibri"/>
                <a:hlinkClick r:id="rId3" action="ppaction://hlinksldjump"/>
              </a:rPr>
              <a:t>Paid Search Best Practices</a:t>
            </a:r>
            <a:r>
              <a:rPr lang="en-US" sz="1200" b="1" kern="0" dirty="0" smtClean="0">
                <a:latin typeface="Calibri"/>
              </a:rPr>
              <a:t>: </a:t>
            </a:r>
            <a:r>
              <a:rPr lang="en-US" sz="1200" dirty="0" smtClean="0">
                <a:latin typeface="Calibri"/>
              </a:rPr>
              <a:t>The ABM/DMM should be aware of the best practices for paid search and what search metrics help to define paid search success. Paid Search involves </a:t>
            </a:r>
            <a:r>
              <a:rPr lang="en-US" sz="1200" b="1" i="1" dirty="0" smtClean="0">
                <a:latin typeface="Calibri"/>
              </a:rPr>
              <a:t>The Olay Search Agency.</a:t>
            </a:r>
          </a:p>
          <a:p>
            <a:pPr eaLnBrk="0" hangingPunct="0">
              <a:spcBef>
                <a:spcPts val="0"/>
              </a:spcBef>
              <a:buClr>
                <a:srgbClr val="BA0000"/>
              </a:buClr>
              <a:defRPr/>
            </a:pPr>
            <a:endParaRPr lang="en-US" sz="400" dirty="0" smtClean="0">
              <a:latin typeface="Calibri"/>
            </a:endParaRPr>
          </a:p>
          <a:p>
            <a:pPr eaLnBrk="0" hangingPunct="0">
              <a:spcBef>
                <a:spcPts val="0"/>
              </a:spcBef>
              <a:buClr>
                <a:srgbClr val="BA0000"/>
              </a:buClr>
              <a:defRPr/>
            </a:pPr>
            <a:r>
              <a:rPr lang="en-US" b="1" kern="0" dirty="0" smtClean="0">
                <a:latin typeface="Calibri"/>
                <a:hlinkClick r:id="rId4" action="ppaction://hlinksldjump"/>
              </a:rPr>
              <a:t>Content Network Best Practices</a:t>
            </a:r>
            <a:r>
              <a:rPr lang="en-US" b="1" kern="0" dirty="0" smtClean="0">
                <a:latin typeface="Calibri"/>
              </a:rPr>
              <a:t>: </a:t>
            </a:r>
            <a:r>
              <a:rPr lang="en-US" sz="1200" kern="0" dirty="0" smtClean="0">
                <a:latin typeface="Calibri"/>
              </a:rPr>
              <a:t>The ABM/DMM should understand what the content network is, how to leverage it for paid search, and why the content network is a great tool for targeting the Olay WHO. </a:t>
            </a:r>
            <a:r>
              <a:rPr lang="en-US" sz="1200" dirty="0" smtClean="0">
                <a:latin typeface="Calibri"/>
              </a:rPr>
              <a:t>Content Network involves </a:t>
            </a:r>
            <a:r>
              <a:rPr lang="en-US" sz="1200" b="1" i="1" dirty="0" smtClean="0">
                <a:latin typeface="Calibri"/>
              </a:rPr>
              <a:t>The Olay Search Agency </a:t>
            </a:r>
            <a:r>
              <a:rPr lang="en-US" sz="1200" dirty="0" smtClean="0">
                <a:latin typeface="Calibri"/>
              </a:rPr>
              <a:t>&amp; </a:t>
            </a:r>
            <a:r>
              <a:rPr lang="en-US" sz="1200" b="1" i="1" dirty="0" smtClean="0">
                <a:latin typeface="Calibri"/>
              </a:rPr>
              <a:t>Marketing.</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b="1" kern="0" dirty="0" smtClean="0">
                <a:latin typeface="Calibri"/>
                <a:hlinkClick r:id="rId5" action="ppaction://hlinksldjump"/>
              </a:rPr>
              <a:t>Olay Best Practices</a:t>
            </a:r>
            <a:r>
              <a:rPr lang="en-US" b="1" kern="0" dirty="0" smtClean="0">
                <a:latin typeface="Calibri"/>
              </a:rPr>
              <a:t>: </a:t>
            </a:r>
            <a:r>
              <a:rPr lang="en-US" sz="1200" dirty="0" smtClean="0">
                <a:latin typeface="Calibri"/>
              </a:rPr>
              <a:t>The ABM/DMM should be aware of Olay best practices and understand why optimizing for best practices is important to the success of the Olay paid search campaign. Olay Best Practices involve </a:t>
            </a:r>
            <a:r>
              <a:rPr lang="en-US" sz="1200" b="1" i="1" dirty="0" smtClean="0">
                <a:latin typeface="Calibri"/>
              </a:rPr>
              <a:t>The Olay Search Agency </a:t>
            </a:r>
            <a:r>
              <a:rPr lang="en-US" sz="1200" dirty="0" smtClean="0">
                <a:latin typeface="Calibri"/>
              </a:rPr>
              <a:t>and</a:t>
            </a:r>
            <a:r>
              <a:rPr lang="en-US" sz="1200" b="1" i="1" dirty="0" smtClean="0">
                <a:latin typeface="Calibri"/>
              </a:rPr>
              <a:t> Marketing.</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b="1" kern="0" dirty="0" smtClean="0">
                <a:latin typeface="Calibri"/>
                <a:hlinkClick r:id="rId6" action="ppaction://hlinksldjump"/>
              </a:rPr>
              <a:t>Organic Best Practices</a:t>
            </a:r>
            <a:r>
              <a:rPr lang="en-US" b="1" kern="0" dirty="0" smtClean="0">
                <a:latin typeface="Calibri"/>
              </a:rPr>
              <a:t>: </a:t>
            </a:r>
            <a:r>
              <a:rPr lang="en-US" sz="1200" dirty="0" smtClean="0">
                <a:latin typeface="Calibri"/>
              </a:rPr>
              <a:t>The ABM/DMM should understand what organic search is and what each step in the SEO process involves. The ABM/DMM should also be aware of how SEO affects Olay brand awareness, what agencies are involved in the SEO process, and what search metrics define success for the Olay organic search campaign. Organic Best Practices involve </a:t>
            </a:r>
            <a:r>
              <a:rPr lang="en-US" sz="1200" b="1" i="1" dirty="0" smtClean="0">
                <a:latin typeface="Calibri"/>
              </a:rPr>
              <a:t>The Olay Search Agency, Technical Agency, Creative Agency, Marketing &amp; ER.</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b="1" kern="0" dirty="0" smtClean="0">
                <a:latin typeface="Calibri"/>
                <a:hlinkClick r:id="rId7" action="ppaction://hlinksldjump"/>
              </a:rPr>
              <a:t>Global Template Recommendations</a:t>
            </a:r>
            <a:r>
              <a:rPr lang="en-US" sz="1200" b="1" kern="0" dirty="0" smtClean="0">
                <a:latin typeface="Calibri"/>
              </a:rPr>
              <a:t>: </a:t>
            </a:r>
            <a:r>
              <a:rPr lang="en-US" sz="1200" dirty="0" smtClean="0">
                <a:latin typeface="Calibri"/>
              </a:rPr>
              <a:t>The ABM/DMM should be aware of the current technical issues on the Olay Global Template that have a negative impact on what content user experience and search engine spider accessibility and crawlability. The Global Template Recommendations involve </a:t>
            </a:r>
            <a:r>
              <a:rPr lang="en-US" sz="1200" b="1" i="1" dirty="0" smtClean="0">
                <a:latin typeface="Calibri"/>
              </a:rPr>
              <a:t>The Olay Search Agency, Technical Agency,  </a:t>
            </a:r>
            <a:r>
              <a:rPr lang="en-US" sz="1200" dirty="0" smtClean="0">
                <a:latin typeface="Calibri"/>
              </a:rPr>
              <a:t>and</a:t>
            </a:r>
            <a:r>
              <a:rPr lang="en-US" sz="1200" b="1" i="1" dirty="0" smtClean="0">
                <a:latin typeface="Calibri"/>
              </a:rPr>
              <a:t> Creative Agency.</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b="1" kern="0" dirty="0" smtClean="0">
                <a:latin typeface="Calibri"/>
                <a:hlinkClick r:id="rId8" action="ppaction://hlinksldjump"/>
              </a:rPr>
              <a:t>SearchMart</a:t>
            </a:r>
            <a:r>
              <a:rPr lang="en-US" sz="1200" b="1" kern="0" dirty="0" smtClean="0">
                <a:latin typeface="Calibri"/>
              </a:rPr>
              <a:t>: </a:t>
            </a:r>
            <a:r>
              <a:rPr lang="en-US" sz="1200" dirty="0" smtClean="0">
                <a:latin typeface="Calibri"/>
              </a:rPr>
              <a:t>The ABM/DMM should understand why SearchMart is important, what reporting metrics come from SearchMart and how they apply to Olay, and what value SearchMart provides to the Olay organic search campaign success. SearchMart involves </a:t>
            </a:r>
            <a:r>
              <a:rPr lang="en-US" sz="1200" b="1" i="1" dirty="0" smtClean="0">
                <a:latin typeface="Calibri"/>
              </a:rPr>
              <a:t>The Olay Search Agency.</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b="1" kern="0" dirty="0" smtClean="0">
                <a:latin typeface="Calibri"/>
                <a:hlinkClick r:id="rId9" action="ppaction://hlinksldjump"/>
              </a:rPr>
              <a:t>Olay Helpful Tools</a:t>
            </a:r>
            <a:r>
              <a:rPr lang="en-US" b="1" kern="0" dirty="0" smtClean="0">
                <a:latin typeface="Calibri"/>
              </a:rPr>
              <a:t>: </a:t>
            </a:r>
            <a:r>
              <a:rPr lang="en-US" sz="1200" dirty="0" smtClean="0">
                <a:latin typeface="Calibri"/>
              </a:rPr>
              <a:t>The ABM/DMM should understand what each helpful tool is and what value each tool provides for the Olay paid and organic search campaigns. Olay Helpful Tools involves </a:t>
            </a:r>
            <a:r>
              <a:rPr lang="en-US" sz="1200" b="1" i="1" dirty="0" smtClean="0">
                <a:latin typeface="Calibri"/>
              </a:rPr>
              <a:t>The Olay Search Agency.</a:t>
            </a:r>
          </a:p>
          <a:p>
            <a:pPr eaLnBrk="0" hangingPunct="0">
              <a:spcBef>
                <a:spcPts val="0"/>
              </a:spcBef>
              <a:buClr>
                <a:srgbClr val="BA0000"/>
              </a:buClr>
              <a:defRPr/>
            </a:pPr>
            <a:endParaRPr lang="en-US" sz="400" b="1" kern="0" dirty="0" smtClean="0">
              <a:latin typeface="Calibri"/>
            </a:endParaRPr>
          </a:p>
          <a:p>
            <a:pPr eaLnBrk="0" hangingPunct="0">
              <a:spcBef>
                <a:spcPts val="0"/>
              </a:spcBef>
              <a:buClr>
                <a:srgbClr val="BA0000"/>
              </a:buClr>
              <a:defRPr/>
            </a:pPr>
            <a:r>
              <a:rPr lang="en-US" b="1" kern="0" dirty="0" smtClean="0">
                <a:latin typeface="Calibri"/>
                <a:hlinkClick r:id="rId10" action="ppaction://hlinksldjump"/>
              </a:rPr>
              <a:t>Olay US Baseline</a:t>
            </a:r>
            <a:r>
              <a:rPr lang="en-US" sz="1200" b="1" kern="0" dirty="0" smtClean="0">
                <a:latin typeface="Calibri"/>
              </a:rPr>
              <a:t>: </a:t>
            </a:r>
            <a:r>
              <a:rPr lang="en-US" sz="1200" dirty="0" smtClean="0">
                <a:latin typeface="Calibri"/>
              </a:rPr>
              <a:t>The ABM/DMM should be aware of the Olay US baseline and hold their respective search agencies responsible for reaching or exceeding the Olay US benchmarks. Olay US Baseline involves </a:t>
            </a:r>
            <a:r>
              <a:rPr lang="en-US" sz="1200" b="1" i="1" dirty="0" smtClean="0">
                <a:latin typeface="Calibri"/>
              </a:rPr>
              <a:t>The Olay Search Agency.</a:t>
            </a:r>
            <a:endParaRPr lang="en-US" sz="1200" b="1" kern="0" dirty="0" smtClean="0">
              <a:latin typeface="Calibri"/>
            </a:endParaRPr>
          </a:p>
          <a:p>
            <a:pPr eaLnBrk="0" hangingPunct="0">
              <a:spcBef>
                <a:spcPts val="0"/>
              </a:spcBef>
              <a:buClr>
                <a:srgbClr val="BA0000"/>
              </a:buClr>
              <a:defRPr/>
            </a:pPr>
            <a:endParaRPr lang="en-US" sz="1200" b="1" kern="0" dirty="0" smtClean="0">
              <a:latin typeface="Calibri"/>
            </a:endParaRPr>
          </a:p>
          <a:p>
            <a:pPr eaLnBrk="0" hangingPunct="0">
              <a:spcBef>
                <a:spcPts val="0"/>
              </a:spcBef>
              <a:buClr>
                <a:srgbClr val="BA0000"/>
              </a:buClr>
              <a:defRPr/>
            </a:pPr>
            <a:endParaRPr lang="en-US" b="1" kern="0" dirty="0" smtClean="0">
              <a:latin typeface="Calibri"/>
            </a:endParaRPr>
          </a:p>
        </p:txBody>
      </p:sp>
      <p:cxnSp>
        <p:nvCxnSpPr>
          <p:cNvPr id="8" name="Straight Connector 7"/>
          <p:cNvCxnSpPr/>
          <p:nvPr/>
        </p:nvCxnSpPr>
        <p:spPr bwMode="auto">
          <a:xfrm>
            <a:off x="304800" y="2209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304800" y="2667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0" name="Straight Connector 9"/>
          <p:cNvCxnSpPr/>
          <p:nvPr/>
        </p:nvCxnSpPr>
        <p:spPr bwMode="auto">
          <a:xfrm>
            <a:off x="304800" y="3505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304800" y="4114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304800" y="4800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304800" y="5257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381000" y="5715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Paid Search Best Practices</a:t>
            </a: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84</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Paid Search?</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t>The Search Agency</a:t>
            </a:r>
            <a:r>
              <a:rPr lang="en-US" sz="1600" dirty="0" smtClean="0">
                <a:latin typeface="+mn-lt"/>
              </a:rPr>
              <a:t>:</a:t>
            </a:r>
            <a:r>
              <a:rPr lang="en-US" sz="1400" b="1" dirty="0" smtClean="0">
                <a:latin typeface="+mn-lt"/>
              </a:rPr>
              <a:t> </a:t>
            </a:r>
            <a:r>
              <a:rPr lang="en-US" sz="1400" dirty="0" smtClean="0">
                <a:latin typeface="+mn-lt"/>
              </a:rPr>
              <a:t>It is imperative that the Search Agency understands all factors that go into creating, optimizing, and providing reports for a paid search campaign. </a:t>
            </a:r>
          </a:p>
          <a:p>
            <a:pPr marL="0" indent="0">
              <a:spcBef>
                <a:spcPts val="0"/>
              </a:spcBef>
            </a:pPr>
            <a:endParaRPr lang="en-US" sz="1400" b="1" dirty="0" smtClean="0">
              <a:latin typeface="+mn-lt"/>
            </a:endParaRPr>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be aware of the best practices for paid search and what defines paid search success.</a:t>
            </a:r>
          </a:p>
          <a:p>
            <a:pPr marL="0" indent="0">
              <a:spcBef>
                <a:spcPts val="0"/>
              </a:spcBef>
            </a:pPr>
            <a:endParaRPr lang="en-US" sz="1400" b="1" dirty="0" smtClean="0">
              <a:latin typeface="+mn-lt"/>
            </a:endParaRPr>
          </a:p>
        </p:txBody>
      </p:sp>
      <p:cxnSp>
        <p:nvCxnSpPr>
          <p:cNvPr id="11" name="Straight Connector 10"/>
          <p:cNvCxnSpPr/>
          <p:nvPr/>
        </p:nvCxnSpPr>
        <p:spPr bwMode="auto">
          <a:xfrm>
            <a:off x="228600" y="1600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286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Best Practices</a:t>
            </a:r>
            <a:endParaRPr lang="en-US" sz="3000" dirty="0"/>
          </a:p>
        </p:txBody>
      </p:sp>
      <p:cxnSp>
        <p:nvCxnSpPr>
          <p:cNvPr id="17" name="Straight Connector 16"/>
          <p:cNvCxnSpPr/>
          <p:nvPr/>
        </p:nvCxnSpPr>
        <p:spPr bwMode="auto">
          <a:xfrm>
            <a:off x="228600" y="1295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600" b="1" dirty="0" smtClean="0">
                <a:latin typeface="+mn-lt"/>
                <a:hlinkClick r:id="rId3" action="ppaction://hlinksldjump"/>
              </a:rPr>
              <a:t>Account Structure</a:t>
            </a:r>
            <a:r>
              <a:rPr lang="en-US" sz="1600" dirty="0" smtClean="0">
                <a:latin typeface="+mn-lt"/>
              </a:rPr>
              <a:t>:</a:t>
            </a:r>
            <a:r>
              <a:rPr lang="en-US" sz="1400" b="1" dirty="0" smtClean="0">
                <a:latin typeface="+mn-lt"/>
              </a:rPr>
              <a:t> </a:t>
            </a:r>
            <a:r>
              <a:rPr lang="en-US" sz="1400" dirty="0" smtClean="0">
                <a:latin typeface="+mn-lt"/>
              </a:rPr>
              <a:t>The levels of a paid search account and the impact each level has on the account.</a:t>
            </a:r>
          </a:p>
          <a:p>
            <a:pPr marL="0" indent="0">
              <a:spcBef>
                <a:spcPts val="0"/>
              </a:spcBef>
            </a:pPr>
            <a:endParaRPr lang="en-US" sz="1400" b="1" dirty="0" smtClean="0">
              <a:latin typeface="+mn-lt"/>
            </a:endParaRPr>
          </a:p>
          <a:p>
            <a:pPr marL="0" indent="0">
              <a:spcBef>
                <a:spcPts val="0"/>
              </a:spcBef>
            </a:pPr>
            <a:r>
              <a:rPr lang="en-US" sz="1600" b="1" dirty="0" smtClean="0">
                <a:latin typeface="+mn-lt"/>
                <a:hlinkClick r:id="rId4" action="ppaction://hlinksldjump"/>
              </a:rPr>
              <a:t>Campaign Structure</a:t>
            </a:r>
            <a:r>
              <a:rPr lang="en-US" sz="1600" dirty="0" smtClean="0">
                <a:latin typeface="+mn-lt"/>
              </a:rPr>
              <a:t>:</a:t>
            </a:r>
            <a:r>
              <a:rPr lang="en-US" sz="1400" b="1" dirty="0" smtClean="0">
                <a:latin typeface="+mn-lt"/>
              </a:rPr>
              <a:t> </a:t>
            </a:r>
            <a:r>
              <a:rPr lang="en-US" sz="1400" dirty="0" smtClean="0">
                <a:latin typeface="+mn-lt"/>
              </a:rPr>
              <a:t>Structuring a paid search campaign with Path to Purchase in mind.</a:t>
            </a:r>
            <a:endParaRPr lang="en-US" sz="1400" b="1" dirty="0" smtClean="0">
              <a:latin typeface="+mn-lt"/>
            </a:endParaRPr>
          </a:p>
          <a:p>
            <a:pPr marL="0" indent="0">
              <a:spcBef>
                <a:spcPts val="0"/>
              </a:spcBef>
            </a:pPr>
            <a:endParaRPr lang="en-US" sz="1400" b="1" dirty="0" smtClean="0">
              <a:latin typeface="+mn-lt"/>
            </a:endParaRPr>
          </a:p>
          <a:p>
            <a:pPr marL="0" indent="0">
              <a:spcBef>
                <a:spcPts val="0"/>
              </a:spcBef>
            </a:pPr>
            <a:r>
              <a:rPr lang="en-US" sz="1600" b="1" dirty="0" smtClean="0">
                <a:latin typeface="+mn-lt"/>
                <a:hlinkClick r:id="rId5" action="ppaction://hlinksldjump"/>
              </a:rPr>
              <a:t>Ad Group Structure</a:t>
            </a:r>
            <a:r>
              <a:rPr lang="en-US" sz="1400" dirty="0" smtClean="0">
                <a:latin typeface="+mn-lt"/>
              </a:rPr>
              <a:t>:</a:t>
            </a:r>
            <a:r>
              <a:rPr lang="en-US" sz="1400" b="1" dirty="0" smtClean="0">
                <a:latin typeface="+mn-lt"/>
              </a:rPr>
              <a:t> </a:t>
            </a:r>
            <a:r>
              <a:rPr lang="en-US" sz="1400" dirty="0" smtClean="0">
                <a:latin typeface="+mn-lt"/>
              </a:rPr>
              <a:t>Best practices for structuring ad groups within the paid search campaign.</a:t>
            </a:r>
            <a:endParaRPr lang="en-US" sz="1400" b="1" dirty="0" smtClean="0">
              <a:latin typeface="+mn-lt"/>
            </a:endParaRPr>
          </a:p>
          <a:p>
            <a:pPr marL="0" indent="0">
              <a:spcBef>
                <a:spcPts val="0"/>
              </a:spcBef>
            </a:pPr>
            <a:endParaRPr lang="en-US" sz="1400" b="1" dirty="0" smtClean="0">
              <a:latin typeface="+mn-lt"/>
            </a:endParaRPr>
          </a:p>
          <a:p>
            <a:pPr marL="0" indent="0">
              <a:spcBef>
                <a:spcPts val="0"/>
              </a:spcBef>
            </a:pPr>
            <a:r>
              <a:rPr lang="en-US" sz="1600" b="1" dirty="0" smtClean="0">
                <a:latin typeface="+mn-lt"/>
                <a:hlinkClick r:id="rId6" action="ppaction://hlinksldjump"/>
              </a:rPr>
              <a:t>Keyword Generation</a:t>
            </a:r>
            <a:r>
              <a:rPr lang="en-US" sz="1600" dirty="0" smtClean="0">
                <a:latin typeface="+mn-lt"/>
              </a:rPr>
              <a:t>:</a:t>
            </a:r>
            <a:r>
              <a:rPr lang="en-US" sz="1400" b="1" dirty="0" smtClean="0">
                <a:latin typeface="+mn-lt"/>
              </a:rPr>
              <a:t> </a:t>
            </a:r>
            <a:r>
              <a:rPr lang="en-US" sz="1400" dirty="0" smtClean="0">
                <a:latin typeface="+mn-lt"/>
              </a:rPr>
              <a:t>Best practices and tools to use for building out paid keyword lists.</a:t>
            </a:r>
          </a:p>
          <a:p>
            <a:pPr marL="0" indent="0">
              <a:spcBef>
                <a:spcPts val="0"/>
              </a:spcBef>
            </a:pPr>
            <a:endParaRPr lang="en-US" sz="1400" dirty="0" smtClean="0">
              <a:latin typeface="+mn-lt"/>
            </a:endParaRPr>
          </a:p>
          <a:p>
            <a:pPr marL="0" indent="0">
              <a:spcBef>
                <a:spcPts val="0"/>
              </a:spcBef>
            </a:pPr>
            <a:r>
              <a:rPr lang="en-US" sz="1600" b="1" dirty="0" smtClean="0">
                <a:hlinkClick r:id="rId7" action="ppaction://hlinksldjump"/>
              </a:rPr>
              <a:t>Global Keywords</a:t>
            </a:r>
            <a:r>
              <a:rPr lang="en-US" sz="1400" dirty="0" smtClean="0"/>
              <a:t>: Example of how keywords have different meanings depending on the country.</a:t>
            </a:r>
            <a:r>
              <a:rPr lang="en-US" sz="1400" b="1" dirty="0" smtClean="0"/>
              <a:t>	</a:t>
            </a:r>
            <a:endParaRPr lang="en-US" sz="1400" b="1" dirty="0" smtClean="0">
              <a:latin typeface="+mn-lt"/>
            </a:endParaRPr>
          </a:p>
          <a:p>
            <a:pPr marL="0" indent="0">
              <a:spcBef>
                <a:spcPts val="0"/>
              </a:spcBef>
            </a:pPr>
            <a:endParaRPr lang="en-US" sz="1400" b="1" dirty="0" smtClean="0">
              <a:latin typeface="+mn-lt"/>
            </a:endParaRPr>
          </a:p>
          <a:p>
            <a:pPr marL="0" indent="0">
              <a:spcBef>
                <a:spcPts val="0"/>
              </a:spcBef>
            </a:pPr>
            <a:r>
              <a:rPr lang="en-US" sz="1600" b="1" dirty="0" smtClean="0">
                <a:latin typeface="+mn-lt"/>
                <a:hlinkClick r:id="rId8" action="ppaction://hlinksldjump"/>
              </a:rPr>
              <a:t>Match Types</a:t>
            </a:r>
            <a:r>
              <a:rPr lang="en-US" sz="1400" dirty="0" smtClean="0">
                <a:latin typeface="+mn-lt"/>
              </a:rPr>
              <a:t>: Descriptions of each match type and how each affects keyword performance.</a:t>
            </a:r>
            <a:endParaRPr lang="en-US" sz="1400" b="1" dirty="0" smtClean="0">
              <a:latin typeface="+mn-lt"/>
            </a:endParaRPr>
          </a:p>
          <a:p>
            <a:pPr marL="0" indent="0">
              <a:spcBef>
                <a:spcPts val="0"/>
              </a:spcBef>
            </a:pPr>
            <a:endParaRPr lang="en-US" sz="1400" b="1" dirty="0" smtClean="0">
              <a:latin typeface="+mn-lt"/>
            </a:endParaRPr>
          </a:p>
          <a:p>
            <a:pPr marL="0" indent="0">
              <a:spcBef>
                <a:spcPts val="0"/>
              </a:spcBef>
            </a:pPr>
            <a:r>
              <a:rPr lang="en-US" sz="1400" b="1" dirty="0" smtClean="0">
                <a:latin typeface="+mn-lt"/>
              </a:rPr>
              <a:t>	</a:t>
            </a:r>
            <a:endParaRPr lang="en-US" sz="1400" b="1" dirty="0" smtClean="0">
              <a:solidFill>
                <a:schemeClr val="tx1"/>
              </a:solidFill>
              <a:latin typeface="+mn-lt"/>
            </a:endParaRPr>
          </a:p>
          <a:p>
            <a:pPr marL="0" indent="0">
              <a:spcBef>
                <a:spcPts val="0"/>
              </a:spcBef>
            </a:pPr>
            <a:endParaRPr lang="en-US" sz="1400" b="1" dirty="0" smtClean="0">
              <a:solidFill>
                <a:schemeClr val="tx1"/>
              </a:solidFill>
              <a:latin typeface="+mn-lt"/>
            </a:endParaRPr>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10" name="Straight Connector 9"/>
          <p:cNvCxnSpPr/>
          <p:nvPr/>
        </p:nvCxnSpPr>
        <p:spPr bwMode="auto">
          <a:xfrm>
            <a:off x="228600" y="1752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1" name="Straight Connector 10"/>
          <p:cNvCxnSpPr/>
          <p:nvPr/>
        </p:nvCxnSpPr>
        <p:spPr bwMode="auto">
          <a:xfrm>
            <a:off x="228600" y="22098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667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3" name="Straight Connector 12"/>
          <p:cNvCxnSpPr/>
          <p:nvPr/>
        </p:nvCxnSpPr>
        <p:spPr bwMode="auto">
          <a:xfrm>
            <a:off x="228600" y="32004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5" name="Straight Connector 14"/>
          <p:cNvCxnSpPr/>
          <p:nvPr/>
        </p:nvCxnSpPr>
        <p:spPr bwMode="auto">
          <a:xfrm>
            <a:off x="228600" y="36576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1F497D"/>
              </a:buClr>
            </a:pPr>
            <a:r>
              <a:rPr lang="en-US" sz="2400" b="1" dirty="0" smtClean="0">
                <a:solidFill>
                  <a:prstClr val="black"/>
                </a:solidFill>
                <a:latin typeface="Calibri"/>
              </a:rPr>
              <a:t>Olay Account Structure</a:t>
            </a:r>
          </a:p>
        </p:txBody>
      </p:sp>
      <p:graphicFrame>
        <p:nvGraphicFramePr>
          <p:cNvPr id="10" name="Content Placeholder 9"/>
          <p:cNvGraphicFramePr>
            <a:graphicFrameLocks noGrp="1"/>
          </p:cNvGraphicFramePr>
          <p:nvPr>
            <p:ph idx="1"/>
          </p:nvPr>
        </p:nvGraphicFramePr>
        <p:xfrm>
          <a:off x="2895600" y="1371600"/>
          <a:ext cx="62484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152400" y="2057400"/>
            <a:ext cx="3429000" cy="584775"/>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itchFamily="34" charset="0"/>
                <a:cs typeface="Calibri" pitchFamily="34" charset="0"/>
              </a:rPr>
              <a:t>Account Level: All campaigns and ad groups are in the account level</a:t>
            </a:r>
            <a:endParaRPr lang="en-US" sz="1600" dirty="0">
              <a:solidFill>
                <a:prstClr val="black"/>
              </a:solidFill>
              <a:latin typeface="Calibri" pitchFamily="34" charset="0"/>
              <a:cs typeface="Calibri" pitchFamily="34" charset="0"/>
            </a:endParaRPr>
          </a:p>
        </p:txBody>
      </p:sp>
      <p:sp>
        <p:nvSpPr>
          <p:cNvPr id="14" name="TextBox 13"/>
          <p:cNvSpPr txBox="1"/>
          <p:nvPr/>
        </p:nvSpPr>
        <p:spPr>
          <a:xfrm>
            <a:off x="76200" y="3505200"/>
            <a:ext cx="3886200" cy="830997"/>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itchFamily="34" charset="0"/>
                <a:cs typeface="Calibri" pitchFamily="34" charset="0"/>
              </a:rPr>
              <a:t>Campaign Level: Separated by branded or non branded and search or content. Budgets are set at the campaign level</a:t>
            </a:r>
            <a:endParaRPr lang="en-US" sz="1600" dirty="0">
              <a:solidFill>
                <a:prstClr val="black"/>
              </a:solidFill>
              <a:latin typeface="Calibri" pitchFamily="34" charset="0"/>
              <a:cs typeface="Calibri" pitchFamily="34" charset="0"/>
            </a:endParaRPr>
          </a:p>
        </p:txBody>
      </p:sp>
      <p:cxnSp>
        <p:nvCxnSpPr>
          <p:cNvPr id="17" name="Straight Arrow Connector 16"/>
          <p:cNvCxnSpPr/>
          <p:nvPr/>
        </p:nvCxnSpPr>
        <p:spPr>
          <a:xfrm>
            <a:off x="3886200" y="3886200"/>
            <a:ext cx="3048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52400" y="5638800"/>
            <a:ext cx="3886200" cy="830997"/>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itchFamily="34" charset="0"/>
                <a:cs typeface="Calibri" pitchFamily="34" charset="0"/>
              </a:rPr>
              <a:t>Ad Group Level: Contains collection of keywords and ad group that are grouped together by theme</a:t>
            </a:r>
            <a:endParaRPr lang="en-US" sz="1600" dirty="0">
              <a:solidFill>
                <a:prstClr val="black"/>
              </a:solidFill>
              <a:latin typeface="Calibri" pitchFamily="34" charset="0"/>
              <a:cs typeface="Calibri" pitchFamily="34" charset="0"/>
            </a:endParaRPr>
          </a:p>
        </p:txBody>
      </p:sp>
      <p:cxnSp>
        <p:nvCxnSpPr>
          <p:cNvPr id="21" name="Straight Arrow Connector 20"/>
          <p:cNvCxnSpPr/>
          <p:nvPr/>
        </p:nvCxnSpPr>
        <p:spPr>
          <a:xfrm flipV="1">
            <a:off x="2057400" y="5105400"/>
            <a:ext cx="9906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200400" y="2438400"/>
            <a:ext cx="1752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Campaign Structure</a:t>
            </a:r>
          </a:p>
        </p:txBody>
      </p:sp>
      <p:sp>
        <p:nvSpPr>
          <p:cNvPr id="7" name="Content Placeholder 2"/>
          <p:cNvSpPr>
            <a:spLocks noGrp="1"/>
          </p:cNvSpPr>
          <p:nvPr>
            <p:ph idx="1"/>
          </p:nvPr>
        </p:nvSpPr>
        <p:spPr>
          <a:xfrm>
            <a:off x="304800" y="1600200"/>
            <a:ext cx="5257800" cy="533400"/>
          </a:xfrm>
        </p:spPr>
        <p:txBody>
          <a:bodyPr/>
          <a:lstStyle/>
          <a:p>
            <a:pPr>
              <a:buClrTx/>
              <a:buFont typeface="Arial" pitchFamily="34" charset="0"/>
              <a:buChar char="•"/>
            </a:pPr>
            <a:r>
              <a:rPr lang="en-US" sz="1800" dirty="0" smtClean="0">
                <a:latin typeface="+mn-lt"/>
                <a:cs typeface="Arial" pitchFamily="34" charset="0"/>
              </a:rPr>
              <a:t>Campaigns are organized by the Path to Purchase</a:t>
            </a:r>
            <a:endParaRPr lang="en-US" sz="1800" dirty="0" smtClean="0">
              <a:solidFill>
                <a:schemeClr val="tx1"/>
              </a:solidFill>
              <a:latin typeface="+mn-lt"/>
              <a:cs typeface="Arial" pitchFamily="34" charset="0"/>
            </a:endParaRPr>
          </a:p>
        </p:txBody>
      </p:sp>
      <p:graphicFrame>
        <p:nvGraphicFramePr>
          <p:cNvPr id="9" name="Diagram 8"/>
          <p:cNvGraphicFramePr/>
          <p:nvPr/>
        </p:nvGraphicFramePr>
        <p:xfrm>
          <a:off x="228600" y="2057400"/>
          <a:ext cx="3581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eft-Right Arrow 9"/>
          <p:cNvSpPr/>
          <p:nvPr/>
        </p:nvSpPr>
        <p:spPr bwMode="auto">
          <a:xfrm>
            <a:off x="3352800" y="2438400"/>
            <a:ext cx="2133600" cy="609600"/>
          </a:xfrm>
          <a:prstGeom prst="leftRightArrow">
            <a:avLst>
              <a:gd name="adj1" fmla="val 45652"/>
              <a:gd name="adj2" fmla="val 28261"/>
            </a:avLst>
          </a:prstGeom>
          <a:solidFill>
            <a:schemeClr val="bg1"/>
          </a:solidFill>
          <a:ln w="12700" cap="flat" cmpd="sng" algn="ctr">
            <a:solidFill>
              <a:schemeClr val="accent1">
                <a:lumMod val="75000"/>
              </a:schemeClr>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Skin Care Solutions</a:t>
            </a:r>
          </a:p>
        </p:txBody>
      </p:sp>
      <p:sp>
        <p:nvSpPr>
          <p:cNvPr id="11" name="Left-Right Arrow 10"/>
          <p:cNvSpPr/>
          <p:nvPr/>
        </p:nvSpPr>
        <p:spPr bwMode="auto">
          <a:xfrm>
            <a:off x="2743200" y="3810000"/>
            <a:ext cx="1752600" cy="533400"/>
          </a:xfrm>
          <a:prstGeom prst="leftRightArrow">
            <a:avLst>
              <a:gd name="adj1" fmla="val 50000"/>
              <a:gd name="adj2" fmla="val 32609"/>
            </a:avLst>
          </a:prstGeom>
          <a:solidFill>
            <a:schemeClr val="bg1"/>
          </a:solidFill>
          <a:ln w="12700" cap="flat" cmpd="sng" algn="ctr">
            <a:solidFill>
              <a:schemeClr val="accent1">
                <a:lumMod val="75000"/>
              </a:schemeClr>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Olay Products</a:t>
            </a:r>
          </a:p>
        </p:txBody>
      </p:sp>
      <p:sp>
        <p:nvSpPr>
          <p:cNvPr id="13" name="TextBox 12"/>
          <p:cNvSpPr txBox="1"/>
          <p:nvPr/>
        </p:nvSpPr>
        <p:spPr>
          <a:xfrm>
            <a:off x="5562600" y="2286000"/>
            <a:ext cx="3429000" cy="1015663"/>
          </a:xfrm>
          <a:prstGeom prst="rect">
            <a:avLst/>
          </a:prstGeom>
          <a:solidFill>
            <a:schemeClr val="accent1">
              <a:lumMod val="60000"/>
              <a:lumOff val="4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dk2"/>
          </a:fillRef>
          <a:effectRef idx="0">
            <a:scrgbClr r="0" g="0" b="0"/>
          </a:effectRef>
          <a:fontRef idx="major"/>
        </p:style>
        <p:txBody>
          <a:bodyPr wrap="square" rtlCol="0">
            <a:spAutoFit/>
          </a:bodyPr>
          <a:lstStyle/>
          <a:p>
            <a:pPr fontAlgn="auto">
              <a:spcBef>
                <a:spcPts val="0"/>
              </a:spcBef>
              <a:spcAft>
                <a:spcPts val="0"/>
              </a:spcAft>
            </a:pPr>
            <a:r>
              <a:rPr lang="en-US" sz="1500" dirty="0" smtClean="0"/>
              <a:t>Information Seekers. These users can not be sent to a specific product but would prefer being sent to a page with content surrounding their skin care concerns.</a:t>
            </a:r>
          </a:p>
        </p:txBody>
      </p:sp>
      <p:sp>
        <p:nvSpPr>
          <p:cNvPr id="16" name="TextBox 15"/>
          <p:cNvSpPr txBox="1"/>
          <p:nvPr/>
        </p:nvSpPr>
        <p:spPr>
          <a:xfrm>
            <a:off x="4648200" y="3581400"/>
            <a:ext cx="3429000" cy="1015663"/>
          </a:xfrm>
          <a:prstGeom prst="rect">
            <a:avLst/>
          </a:prstGeom>
          <a:solidFill>
            <a:schemeClr val="accent1">
              <a:lumMod val="60000"/>
              <a:lumOff val="4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dk2"/>
          </a:fillRef>
          <a:effectRef idx="0">
            <a:scrgbClr r="0" g="0" b="0"/>
          </a:effectRef>
          <a:fontRef idx="major"/>
        </p:style>
        <p:txBody>
          <a:bodyPr wrap="square" rtlCol="0">
            <a:spAutoFit/>
          </a:bodyPr>
          <a:lstStyle/>
          <a:p>
            <a:pPr fontAlgn="auto">
              <a:spcBef>
                <a:spcPts val="0"/>
              </a:spcBef>
              <a:spcAft>
                <a:spcPts val="0"/>
              </a:spcAft>
            </a:pPr>
            <a:r>
              <a:rPr lang="en-US" sz="1500" dirty="0" smtClean="0"/>
              <a:t>Brand Specific Searches. Users looking for particular products or boutiques. These users can easily be paired with product or boutique landing pages.</a:t>
            </a:r>
          </a:p>
        </p:txBody>
      </p:sp>
      <p:sp>
        <p:nvSpPr>
          <p:cNvPr id="17" name="TextBox 16"/>
          <p:cNvSpPr txBox="1"/>
          <p:nvPr/>
        </p:nvSpPr>
        <p:spPr>
          <a:xfrm>
            <a:off x="3810000" y="4876800"/>
            <a:ext cx="3657600" cy="1015663"/>
          </a:xfrm>
          <a:prstGeom prst="rect">
            <a:avLst/>
          </a:prstGeom>
          <a:solidFill>
            <a:schemeClr val="accent1">
              <a:lumMod val="60000"/>
              <a:lumOff val="4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dk2"/>
          </a:fillRef>
          <a:effectRef idx="0">
            <a:scrgbClr r="0" g="0" b="0"/>
          </a:effectRef>
          <a:fontRef idx="major"/>
        </p:style>
        <p:txBody>
          <a:bodyPr wrap="square" rtlCol="0">
            <a:spAutoFit/>
          </a:bodyPr>
          <a:lstStyle/>
          <a:p>
            <a:pPr fontAlgn="auto">
              <a:spcBef>
                <a:spcPts val="0"/>
              </a:spcBef>
              <a:spcAft>
                <a:spcPts val="0"/>
              </a:spcAft>
            </a:pPr>
            <a:r>
              <a:rPr lang="en-US" sz="1500" dirty="0" smtClean="0"/>
              <a:t>Users ready and looking to purchase Olay products. Strong calls to action are used and users are easily sent to the product of interest.</a:t>
            </a:r>
          </a:p>
        </p:txBody>
      </p:sp>
      <p:sp>
        <p:nvSpPr>
          <p:cNvPr id="18" name="Left-Right Arrow 17"/>
          <p:cNvSpPr/>
          <p:nvPr/>
        </p:nvSpPr>
        <p:spPr bwMode="auto">
          <a:xfrm>
            <a:off x="2362200" y="5029200"/>
            <a:ext cx="1295400" cy="533400"/>
          </a:xfrm>
          <a:prstGeom prst="leftRightArrow">
            <a:avLst>
              <a:gd name="adj1" fmla="val 50000"/>
              <a:gd name="adj2" fmla="val 25155"/>
            </a:avLst>
          </a:prstGeom>
          <a:solidFill>
            <a:schemeClr val="bg1"/>
          </a:solidFill>
          <a:ln w="12700" cap="flat" cmpd="sng" algn="ctr">
            <a:solidFill>
              <a:schemeClr val="accent1">
                <a:lumMod val="75000"/>
              </a:schemeClr>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Buy Olay</a:t>
            </a:r>
          </a:p>
        </p:txBody>
      </p:sp>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88</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Ad Group Structure</a:t>
            </a:r>
          </a:p>
        </p:txBody>
      </p:sp>
      <p:sp>
        <p:nvSpPr>
          <p:cNvPr id="7" name="Content Placeholder 2"/>
          <p:cNvSpPr>
            <a:spLocks noGrp="1"/>
          </p:cNvSpPr>
          <p:nvPr>
            <p:ph idx="1"/>
          </p:nvPr>
        </p:nvSpPr>
        <p:spPr>
          <a:xfrm>
            <a:off x="304800" y="1600200"/>
            <a:ext cx="8305800" cy="4419600"/>
          </a:xfrm>
        </p:spPr>
        <p:txBody>
          <a:bodyPr/>
          <a:lstStyle/>
          <a:p>
            <a:pPr>
              <a:buClrTx/>
              <a:buFont typeface="Arial" pitchFamily="34" charset="0"/>
              <a:buChar char="•"/>
            </a:pPr>
            <a:r>
              <a:rPr lang="en-US" sz="1600" dirty="0" smtClean="0">
                <a:cs typeface="Arial" pitchFamily="34" charset="0"/>
              </a:rPr>
              <a:t>Keywords are put in tightly related groups</a:t>
            </a:r>
          </a:p>
          <a:p>
            <a:pPr lvl="2">
              <a:buFont typeface="Arial" pitchFamily="34" charset="0"/>
              <a:buChar char="•"/>
            </a:pPr>
            <a:r>
              <a:rPr lang="en-US" sz="1600" dirty="0" smtClean="0">
                <a:cs typeface="Arial" pitchFamily="34" charset="0"/>
              </a:rPr>
              <a:t>For example, Anti Aging Lotion is separate from Anti Aging Cream</a:t>
            </a:r>
          </a:p>
          <a:p>
            <a:pPr>
              <a:buClrTx/>
              <a:buFont typeface="Arial" pitchFamily="34" charset="0"/>
              <a:buChar char="•"/>
            </a:pPr>
            <a:r>
              <a:rPr lang="en-US" sz="1600" dirty="0" smtClean="0">
                <a:cs typeface="Arial" pitchFamily="34" charset="0"/>
              </a:rPr>
              <a:t>Ad groups are created based on what the user is looking for when they search. People searching for problems (ex. Dark circles) are separated from people searching for solutions (ex. Anti aging products)</a:t>
            </a:r>
          </a:p>
          <a:p>
            <a:pPr lvl="2">
              <a:buFont typeface="Arial" pitchFamily="34" charset="0"/>
              <a:buChar char="•"/>
            </a:pPr>
            <a:r>
              <a:rPr lang="en-US" sz="1600" dirty="0" smtClean="0">
                <a:cs typeface="Arial" pitchFamily="34" charset="0"/>
              </a:rPr>
              <a:t>A user searching for “dark circles” may be looking for more information about how or why dark circles appear</a:t>
            </a:r>
          </a:p>
          <a:p>
            <a:pPr lvl="2">
              <a:buFont typeface="Arial" pitchFamily="34" charset="0"/>
              <a:buChar char="•"/>
            </a:pPr>
            <a:r>
              <a:rPr lang="en-US" sz="1600" dirty="0" smtClean="0">
                <a:cs typeface="Arial" pitchFamily="34" charset="0"/>
              </a:rPr>
              <a:t>A user searching for “anti aging cream” is more likely to be looking for a product to solve effects of aging</a:t>
            </a:r>
          </a:p>
          <a:p>
            <a:pPr lvl="2">
              <a:buFont typeface="Arial" pitchFamily="34" charset="0"/>
              <a:buChar char="•"/>
            </a:pPr>
            <a:r>
              <a:rPr lang="en-US" sz="1600" dirty="0" smtClean="0">
                <a:cs typeface="Arial" pitchFamily="34" charset="0"/>
              </a:rPr>
              <a:t>These are two different searches and the results should give two different corresponding messages</a:t>
            </a:r>
          </a:p>
          <a:p>
            <a:pPr>
              <a:buClrTx/>
              <a:buFont typeface="Arial" pitchFamily="34" charset="0"/>
              <a:buChar char="•"/>
            </a:pPr>
            <a:r>
              <a:rPr lang="en-US" sz="1600" dirty="0" smtClean="0">
                <a:cs typeface="Arial" pitchFamily="34" charset="0"/>
              </a:rPr>
              <a:t>Ad Groups are built out so ad copy  and landing pages can relevant to all keywords in the Ad Groups</a:t>
            </a:r>
          </a:p>
          <a:p>
            <a:pPr>
              <a:buClrTx/>
              <a:buFont typeface="Arial" pitchFamily="34" charset="0"/>
              <a:buChar char="•"/>
            </a:pPr>
            <a:endParaRPr lang="en-US" sz="16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89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Ad Group Structure</a:t>
            </a:r>
          </a:p>
        </p:txBody>
      </p:sp>
      <p:sp>
        <p:nvSpPr>
          <p:cNvPr id="7" name="Content Placeholder 2"/>
          <p:cNvSpPr>
            <a:spLocks noGrp="1"/>
          </p:cNvSpPr>
          <p:nvPr>
            <p:ph idx="1"/>
          </p:nvPr>
        </p:nvSpPr>
        <p:spPr>
          <a:xfrm>
            <a:off x="3886200" y="1828800"/>
            <a:ext cx="914400" cy="381000"/>
          </a:xfrm>
        </p:spPr>
        <p:txBody>
          <a:bodyPr/>
          <a:lstStyle/>
          <a:p>
            <a:r>
              <a:rPr lang="en-US" sz="1600" b="1" dirty="0" smtClean="0"/>
              <a:t>Problem</a:t>
            </a:r>
          </a:p>
        </p:txBody>
      </p:sp>
      <p:sp>
        <p:nvSpPr>
          <p:cNvPr id="10" name="TextBox 9"/>
          <p:cNvSpPr txBox="1"/>
          <p:nvPr/>
        </p:nvSpPr>
        <p:spPr>
          <a:xfrm>
            <a:off x="304800" y="1524000"/>
            <a:ext cx="7315200" cy="430887"/>
          </a:xfrm>
          <a:prstGeom prst="rect">
            <a:avLst/>
          </a:prstGeom>
          <a:noFill/>
        </p:spPr>
        <p:txBody>
          <a:bodyPr wrap="square" rtlCol="0">
            <a:spAutoFit/>
          </a:bodyPr>
          <a:lstStyle/>
          <a:p>
            <a:pPr fontAlgn="auto">
              <a:spcBef>
                <a:spcPts val="0"/>
              </a:spcBef>
              <a:spcAft>
                <a:spcPts val="0"/>
              </a:spcAft>
            </a:pPr>
            <a:r>
              <a:rPr lang="en-US" sz="2200" u="sng" dirty="0" smtClean="0">
                <a:latin typeface="Calibri"/>
              </a:rPr>
              <a:t>Factors in Creating ad Groups</a:t>
            </a:r>
          </a:p>
        </p:txBody>
      </p:sp>
      <p:sp>
        <p:nvSpPr>
          <p:cNvPr id="15" name="TextBox 14"/>
          <p:cNvSpPr txBox="1"/>
          <p:nvPr/>
        </p:nvSpPr>
        <p:spPr>
          <a:xfrm>
            <a:off x="3048000" y="2133600"/>
            <a:ext cx="2667000" cy="55399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Problem Path</a:t>
            </a:r>
            <a:r>
              <a:rPr lang="en-US" sz="1600" dirty="0" smtClean="0">
                <a:solidFill>
                  <a:srgbClr val="000000"/>
                </a:solidFill>
              </a:rPr>
              <a:t>:</a:t>
            </a:r>
          </a:p>
          <a:p>
            <a:pPr fontAlgn="auto">
              <a:spcBef>
                <a:spcPts val="0"/>
              </a:spcBef>
              <a:spcAft>
                <a:spcPts val="0"/>
              </a:spcAft>
            </a:pPr>
            <a:r>
              <a:rPr lang="en-US" dirty="0" smtClean="0">
                <a:solidFill>
                  <a:srgbClr val="000000"/>
                </a:solidFill>
              </a:rPr>
              <a:t>Olay Non Branded Informational</a:t>
            </a:r>
          </a:p>
        </p:txBody>
      </p:sp>
      <p:sp>
        <p:nvSpPr>
          <p:cNvPr id="16" name="TextBox 15"/>
          <p:cNvSpPr txBox="1"/>
          <p:nvPr/>
        </p:nvSpPr>
        <p:spPr>
          <a:xfrm>
            <a:off x="7543800" y="3048000"/>
            <a:ext cx="1143000" cy="55399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Group</a:t>
            </a:r>
            <a:r>
              <a:rPr lang="en-US" sz="1600" dirty="0" smtClean="0">
                <a:solidFill>
                  <a:srgbClr val="000000"/>
                </a:solidFill>
              </a:rPr>
              <a:t>: </a:t>
            </a:r>
          </a:p>
          <a:p>
            <a:pPr fontAlgn="auto">
              <a:spcBef>
                <a:spcPts val="0"/>
              </a:spcBef>
              <a:spcAft>
                <a:spcPts val="0"/>
              </a:spcAft>
            </a:pPr>
            <a:r>
              <a:rPr lang="en-US" dirty="0" smtClean="0">
                <a:solidFill>
                  <a:srgbClr val="000000"/>
                </a:solidFill>
              </a:rPr>
              <a:t>Dark Circles</a:t>
            </a:r>
          </a:p>
        </p:txBody>
      </p:sp>
      <p:sp>
        <p:nvSpPr>
          <p:cNvPr id="17" name="TextBox 16"/>
          <p:cNvSpPr txBox="1"/>
          <p:nvPr/>
        </p:nvSpPr>
        <p:spPr>
          <a:xfrm>
            <a:off x="152400" y="3048000"/>
            <a:ext cx="1143000" cy="55399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Group</a:t>
            </a:r>
            <a:r>
              <a:rPr lang="en-US" sz="1600" dirty="0" smtClean="0">
                <a:solidFill>
                  <a:srgbClr val="000000"/>
                </a:solidFill>
              </a:rPr>
              <a:t>:</a:t>
            </a:r>
          </a:p>
          <a:p>
            <a:pPr fontAlgn="auto">
              <a:spcBef>
                <a:spcPts val="0"/>
              </a:spcBef>
              <a:spcAft>
                <a:spcPts val="0"/>
              </a:spcAft>
            </a:pPr>
            <a:r>
              <a:rPr lang="en-US" dirty="0" smtClean="0">
                <a:solidFill>
                  <a:srgbClr val="000000"/>
                </a:solidFill>
              </a:rPr>
              <a:t>Aging Skin</a:t>
            </a:r>
          </a:p>
        </p:txBody>
      </p:sp>
      <p:cxnSp>
        <p:nvCxnSpPr>
          <p:cNvPr id="19" name="Shape 18"/>
          <p:cNvCxnSpPr>
            <a:stCxn id="15" idx="2"/>
            <a:endCxn id="17" idx="0"/>
          </p:cNvCxnSpPr>
          <p:nvPr/>
        </p:nvCxnSpPr>
        <p:spPr bwMode="auto">
          <a:xfrm rot="5400000">
            <a:off x="2372499" y="1038999"/>
            <a:ext cx="360402" cy="36576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3" name="Shape 18"/>
          <p:cNvCxnSpPr>
            <a:stCxn id="15" idx="2"/>
            <a:endCxn id="16" idx="0"/>
          </p:cNvCxnSpPr>
          <p:nvPr/>
        </p:nvCxnSpPr>
        <p:spPr bwMode="auto">
          <a:xfrm rot="16200000" flipH="1">
            <a:off x="6068199" y="1000899"/>
            <a:ext cx="360402" cy="37338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6" name="Shape 18"/>
          <p:cNvCxnSpPr>
            <a:stCxn id="17" idx="2"/>
            <a:endCxn id="27" idx="0"/>
          </p:cNvCxnSpPr>
          <p:nvPr/>
        </p:nvCxnSpPr>
        <p:spPr bwMode="auto">
          <a:xfrm rot="16200000" flipH="1">
            <a:off x="543699" y="3782199"/>
            <a:ext cx="512802" cy="1524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228600" y="4114800"/>
            <a:ext cx="1295400" cy="98488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Keywords</a:t>
            </a:r>
            <a:r>
              <a:rPr lang="en-US" dirty="0" smtClean="0">
                <a:solidFill>
                  <a:srgbClr val="000000"/>
                </a:solidFill>
              </a:rPr>
              <a:t>:</a:t>
            </a:r>
          </a:p>
          <a:p>
            <a:pPr fontAlgn="auto">
              <a:spcBef>
                <a:spcPts val="0"/>
              </a:spcBef>
              <a:spcAft>
                <a:spcPts val="0"/>
              </a:spcAft>
              <a:buFont typeface="Arial" pitchFamily="34" charset="0"/>
              <a:buChar char="•"/>
            </a:pPr>
            <a:r>
              <a:rPr lang="en-US" dirty="0" smtClean="0">
                <a:solidFill>
                  <a:srgbClr val="000000"/>
                </a:solidFill>
              </a:rPr>
              <a:t>Aging Skin</a:t>
            </a:r>
          </a:p>
          <a:p>
            <a:pPr fontAlgn="auto">
              <a:spcBef>
                <a:spcPts val="0"/>
              </a:spcBef>
              <a:spcAft>
                <a:spcPts val="0"/>
              </a:spcAft>
              <a:buFont typeface="Arial" pitchFamily="34" charset="0"/>
              <a:buChar char="•"/>
            </a:pPr>
            <a:r>
              <a:rPr lang="en-US" dirty="0" smtClean="0">
                <a:solidFill>
                  <a:srgbClr val="000000"/>
                </a:solidFill>
              </a:rPr>
              <a:t>Ageing Skin</a:t>
            </a:r>
          </a:p>
          <a:p>
            <a:pPr fontAlgn="auto">
              <a:spcBef>
                <a:spcPts val="0"/>
              </a:spcBef>
              <a:spcAft>
                <a:spcPts val="0"/>
              </a:spcAft>
              <a:buFont typeface="Arial" pitchFamily="34" charset="0"/>
              <a:buChar char="•"/>
            </a:pPr>
            <a:r>
              <a:rPr lang="en-US" dirty="0" smtClean="0">
                <a:solidFill>
                  <a:srgbClr val="000000"/>
                </a:solidFill>
              </a:rPr>
              <a:t>Skin &amp; Aging</a:t>
            </a:r>
          </a:p>
        </p:txBody>
      </p:sp>
      <p:sp>
        <p:nvSpPr>
          <p:cNvPr id="30" name="TextBox 29"/>
          <p:cNvSpPr txBox="1"/>
          <p:nvPr/>
        </p:nvSpPr>
        <p:spPr>
          <a:xfrm>
            <a:off x="7086600" y="4191000"/>
            <a:ext cx="1676400" cy="163121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Keywords</a:t>
            </a:r>
            <a:r>
              <a:rPr lang="en-US" dirty="0" smtClean="0">
                <a:solidFill>
                  <a:srgbClr val="000000"/>
                </a:solidFill>
              </a:rPr>
              <a:t>:</a:t>
            </a:r>
          </a:p>
          <a:p>
            <a:pPr fontAlgn="auto">
              <a:spcBef>
                <a:spcPts val="0"/>
              </a:spcBef>
              <a:spcAft>
                <a:spcPts val="0"/>
              </a:spcAft>
              <a:buFont typeface="Arial" pitchFamily="34" charset="0"/>
              <a:buChar char="•"/>
            </a:pPr>
            <a:r>
              <a:rPr lang="en-US" dirty="0" smtClean="0">
                <a:solidFill>
                  <a:srgbClr val="000000"/>
                </a:solidFill>
              </a:rPr>
              <a:t>Dark Circles Under Eyes</a:t>
            </a:r>
          </a:p>
          <a:p>
            <a:pPr fontAlgn="auto">
              <a:spcBef>
                <a:spcPts val="0"/>
              </a:spcBef>
              <a:spcAft>
                <a:spcPts val="0"/>
              </a:spcAft>
              <a:buFont typeface="Arial" pitchFamily="34" charset="0"/>
              <a:buChar char="•"/>
            </a:pPr>
            <a:r>
              <a:rPr lang="en-US" dirty="0" smtClean="0">
                <a:solidFill>
                  <a:srgbClr val="000000"/>
                </a:solidFill>
              </a:rPr>
              <a:t>Dark Under Eye Circles</a:t>
            </a:r>
          </a:p>
          <a:p>
            <a:pPr fontAlgn="auto">
              <a:spcBef>
                <a:spcPts val="0"/>
              </a:spcBef>
              <a:spcAft>
                <a:spcPts val="0"/>
              </a:spcAft>
              <a:buFont typeface="Arial" pitchFamily="34" charset="0"/>
              <a:buChar char="•"/>
            </a:pPr>
            <a:r>
              <a:rPr lang="en-US" dirty="0" smtClean="0">
                <a:solidFill>
                  <a:srgbClr val="000000"/>
                </a:solidFill>
              </a:rPr>
              <a:t>Causes Dark Circles Under Eyes</a:t>
            </a:r>
          </a:p>
        </p:txBody>
      </p:sp>
      <p:cxnSp>
        <p:nvCxnSpPr>
          <p:cNvPr id="31" name="Shape 18"/>
          <p:cNvCxnSpPr>
            <a:stCxn id="16" idx="2"/>
            <a:endCxn id="30" idx="0"/>
          </p:cNvCxnSpPr>
          <p:nvPr/>
        </p:nvCxnSpPr>
        <p:spPr bwMode="auto">
          <a:xfrm rot="5400000">
            <a:off x="7725549" y="3801249"/>
            <a:ext cx="589002" cy="1905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2286000" y="3276600"/>
            <a:ext cx="35814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Copy Message Based on the “WHO”</a:t>
            </a:r>
            <a:r>
              <a:rPr lang="en-US" sz="1600" dirty="0" smtClean="0">
                <a:solidFill>
                  <a:srgbClr val="000000"/>
                </a:solidFill>
              </a:rPr>
              <a:t>:</a:t>
            </a:r>
          </a:p>
          <a:p>
            <a:pPr fontAlgn="auto">
              <a:spcBef>
                <a:spcPts val="0"/>
              </a:spcBef>
              <a:spcAft>
                <a:spcPts val="0"/>
              </a:spcAft>
            </a:pPr>
            <a:r>
              <a:rPr lang="en-US" u="sng" dirty="0" smtClean="0">
                <a:solidFill>
                  <a:srgbClr val="000000"/>
                </a:solidFill>
              </a:rPr>
              <a:t>{</a:t>
            </a:r>
            <a:r>
              <a:rPr lang="en-US" u="sng" dirty="0" err="1" smtClean="0">
                <a:solidFill>
                  <a:srgbClr val="000000"/>
                </a:solidFill>
              </a:rPr>
              <a:t>KeyWord:Anti</a:t>
            </a:r>
            <a:r>
              <a:rPr lang="en-US" u="sng" dirty="0" smtClean="0">
                <a:solidFill>
                  <a:srgbClr val="000000"/>
                </a:solidFill>
              </a:rPr>
              <a:t>-Aging Information}</a:t>
            </a:r>
            <a:endParaRPr lang="en-US" dirty="0" smtClean="0">
              <a:solidFill>
                <a:srgbClr val="000000"/>
              </a:solidFill>
            </a:endParaRPr>
          </a:p>
          <a:p>
            <a:pPr fontAlgn="auto">
              <a:spcBef>
                <a:spcPts val="0"/>
              </a:spcBef>
              <a:spcAft>
                <a:spcPts val="0"/>
              </a:spcAft>
            </a:pPr>
            <a:r>
              <a:rPr lang="en-US" dirty="0" smtClean="0">
                <a:solidFill>
                  <a:srgbClr val="000000"/>
                </a:solidFill>
              </a:rPr>
              <a:t>Learn the Facts About Aging Skin &amp;</a:t>
            </a:r>
          </a:p>
          <a:p>
            <a:pPr fontAlgn="auto">
              <a:spcBef>
                <a:spcPts val="0"/>
              </a:spcBef>
              <a:spcAft>
                <a:spcPts val="0"/>
              </a:spcAft>
            </a:pPr>
            <a:r>
              <a:rPr lang="en-US" dirty="0" smtClean="0">
                <a:solidFill>
                  <a:srgbClr val="000000"/>
                </a:solidFill>
              </a:rPr>
              <a:t>Products for Skin at Olay.com</a:t>
            </a:r>
          </a:p>
          <a:p>
            <a:pPr fontAlgn="auto">
              <a:spcBef>
                <a:spcPts val="0"/>
              </a:spcBef>
              <a:spcAft>
                <a:spcPts val="0"/>
              </a:spcAft>
            </a:pPr>
            <a:r>
              <a:rPr lang="en-US" dirty="0" smtClean="0">
                <a:solidFill>
                  <a:srgbClr val="000000"/>
                </a:solidFill>
              </a:rPr>
              <a:t>www.Olay.com/Aging-Skin</a:t>
            </a:r>
          </a:p>
        </p:txBody>
      </p:sp>
      <p:cxnSp>
        <p:nvCxnSpPr>
          <p:cNvPr id="20" name="Elbow Connector 19"/>
          <p:cNvCxnSpPr>
            <a:stCxn id="27" idx="3"/>
            <a:endCxn id="41" idx="1"/>
          </p:cNvCxnSpPr>
          <p:nvPr/>
        </p:nvCxnSpPr>
        <p:spPr bwMode="auto">
          <a:xfrm flipV="1">
            <a:off x="1524000" y="3876765"/>
            <a:ext cx="762000" cy="730478"/>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5" name="Oval 24"/>
          <p:cNvSpPr/>
          <p:nvPr/>
        </p:nvSpPr>
        <p:spPr bwMode="auto">
          <a:xfrm>
            <a:off x="2667000" y="2514600"/>
            <a:ext cx="533400" cy="304800"/>
          </a:xfrm>
          <a:prstGeom prst="ellips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1</a:t>
            </a:r>
          </a:p>
        </p:txBody>
      </p:sp>
      <p:sp>
        <p:nvSpPr>
          <p:cNvPr id="28" name="Oval 27"/>
          <p:cNvSpPr/>
          <p:nvPr/>
        </p:nvSpPr>
        <p:spPr bwMode="auto">
          <a:xfrm>
            <a:off x="5410200" y="2057400"/>
            <a:ext cx="533400" cy="304800"/>
          </a:xfrm>
          <a:prstGeom prst="ellipse">
            <a:avLst/>
          </a:prstGeom>
          <a:solidFill>
            <a:srgbClr val="7030A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1</a:t>
            </a:r>
          </a:p>
        </p:txBody>
      </p:sp>
      <p:sp>
        <p:nvSpPr>
          <p:cNvPr id="29" name="Oval 28"/>
          <p:cNvSpPr/>
          <p:nvPr/>
        </p:nvSpPr>
        <p:spPr bwMode="auto">
          <a:xfrm>
            <a:off x="1066800" y="3352800"/>
            <a:ext cx="533400" cy="304800"/>
          </a:xfrm>
          <a:prstGeom prst="ellips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2</a:t>
            </a:r>
          </a:p>
        </p:txBody>
      </p:sp>
      <p:sp>
        <p:nvSpPr>
          <p:cNvPr id="32" name="Oval 31"/>
          <p:cNvSpPr/>
          <p:nvPr/>
        </p:nvSpPr>
        <p:spPr bwMode="auto">
          <a:xfrm>
            <a:off x="8382000" y="2895600"/>
            <a:ext cx="533400" cy="304800"/>
          </a:xfrm>
          <a:prstGeom prst="ellipse">
            <a:avLst/>
          </a:prstGeom>
          <a:solidFill>
            <a:srgbClr val="7030A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2</a:t>
            </a:r>
          </a:p>
        </p:txBody>
      </p:sp>
      <p:sp>
        <p:nvSpPr>
          <p:cNvPr id="33" name="Oval 32"/>
          <p:cNvSpPr/>
          <p:nvPr/>
        </p:nvSpPr>
        <p:spPr bwMode="auto">
          <a:xfrm>
            <a:off x="1295400" y="4876800"/>
            <a:ext cx="533400" cy="304800"/>
          </a:xfrm>
          <a:prstGeom prst="ellips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3</a:t>
            </a:r>
          </a:p>
        </p:txBody>
      </p:sp>
      <p:sp>
        <p:nvSpPr>
          <p:cNvPr id="34" name="Oval 33"/>
          <p:cNvSpPr/>
          <p:nvPr/>
        </p:nvSpPr>
        <p:spPr bwMode="auto">
          <a:xfrm>
            <a:off x="8458200" y="4114800"/>
            <a:ext cx="533400" cy="304800"/>
          </a:xfrm>
          <a:prstGeom prst="ellipse">
            <a:avLst/>
          </a:prstGeom>
          <a:solidFill>
            <a:srgbClr val="7030A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3</a:t>
            </a:r>
          </a:p>
        </p:txBody>
      </p:sp>
      <p:sp>
        <p:nvSpPr>
          <p:cNvPr id="36" name="Oval 35"/>
          <p:cNvSpPr/>
          <p:nvPr/>
        </p:nvSpPr>
        <p:spPr bwMode="auto">
          <a:xfrm>
            <a:off x="5486400" y="4267200"/>
            <a:ext cx="533400" cy="304800"/>
          </a:xfrm>
          <a:prstGeom prst="ellipse">
            <a:avLst/>
          </a:prstGeom>
          <a:solidFill>
            <a:srgbClr val="00B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4</a:t>
            </a:r>
          </a:p>
        </p:txBody>
      </p:sp>
      <p:sp>
        <p:nvSpPr>
          <p:cNvPr id="43" name="TextBox 42"/>
          <p:cNvSpPr txBox="1"/>
          <p:nvPr/>
        </p:nvSpPr>
        <p:spPr>
          <a:xfrm>
            <a:off x="2590800" y="4876800"/>
            <a:ext cx="35814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Copy Message Based on the “WHO”</a:t>
            </a:r>
            <a:r>
              <a:rPr lang="en-US" sz="1600" dirty="0" smtClean="0">
                <a:solidFill>
                  <a:srgbClr val="000000"/>
                </a:solidFill>
              </a:rPr>
              <a:t>:</a:t>
            </a:r>
          </a:p>
          <a:p>
            <a:pPr fontAlgn="auto">
              <a:spcBef>
                <a:spcPts val="0"/>
              </a:spcBef>
              <a:spcAft>
                <a:spcPts val="0"/>
              </a:spcAft>
            </a:pPr>
            <a:r>
              <a:rPr lang="en-US" u="sng" dirty="0" smtClean="0">
                <a:solidFill>
                  <a:srgbClr val="000000"/>
                </a:solidFill>
              </a:rPr>
              <a:t>{</a:t>
            </a:r>
            <a:r>
              <a:rPr lang="en-US" u="sng" dirty="0" err="1" smtClean="0">
                <a:solidFill>
                  <a:srgbClr val="000000"/>
                </a:solidFill>
              </a:rPr>
              <a:t>KeyWord:Olay</a:t>
            </a:r>
            <a:r>
              <a:rPr lang="en-US" u="sng" dirty="0" smtClean="0">
                <a:solidFill>
                  <a:srgbClr val="000000"/>
                </a:solidFill>
              </a:rPr>
              <a:t>® Skincare Advice}</a:t>
            </a:r>
            <a:endParaRPr lang="en-US" dirty="0" smtClean="0">
              <a:solidFill>
                <a:srgbClr val="000000"/>
              </a:solidFill>
            </a:endParaRPr>
          </a:p>
          <a:p>
            <a:pPr fontAlgn="auto">
              <a:spcBef>
                <a:spcPts val="0"/>
              </a:spcBef>
              <a:spcAft>
                <a:spcPts val="0"/>
              </a:spcAft>
            </a:pPr>
            <a:r>
              <a:rPr lang="en-US" dirty="0" smtClean="0">
                <a:solidFill>
                  <a:srgbClr val="000000"/>
                </a:solidFill>
              </a:rPr>
              <a:t>Get Tips &amp; Advice on How to </a:t>
            </a:r>
          </a:p>
          <a:p>
            <a:pPr fontAlgn="auto">
              <a:spcBef>
                <a:spcPts val="0"/>
              </a:spcBef>
              <a:spcAft>
                <a:spcPts val="0"/>
              </a:spcAft>
            </a:pPr>
            <a:r>
              <a:rPr lang="en-US" dirty="0" smtClean="0">
                <a:solidFill>
                  <a:srgbClr val="000000"/>
                </a:solidFill>
              </a:rPr>
              <a:t>Treat Dark Circles at Olay.com!</a:t>
            </a:r>
          </a:p>
          <a:p>
            <a:pPr fontAlgn="auto">
              <a:spcBef>
                <a:spcPts val="0"/>
              </a:spcBef>
              <a:spcAft>
                <a:spcPts val="0"/>
              </a:spcAft>
            </a:pPr>
            <a:r>
              <a:rPr lang="en-US" dirty="0" smtClean="0">
                <a:solidFill>
                  <a:srgbClr val="000000"/>
                </a:solidFill>
              </a:rPr>
              <a:t>www.Olay.com/Info</a:t>
            </a:r>
          </a:p>
        </p:txBody>
      </p:sp>
      <p:sp>
        <p:nvSpPr>
          <p:cNvPr id="44" name="Oval 43"/>
          <p:cNvSpPr/>
          <p:nvPr/>
        </p:nvSpPr>
        <p:spPr bwMode="auto">
          <a:xfrm>
            <a:off x="5867400" y="5867400"/>
            <a:ext cx="533400" cy="304800"/>
          </a:xfrm>
          <a:prstGeom prst="ellipse">
            <a:avLst/>
          </a:prstGeom>
          <a:solidFill>
            <a:srgbClr val="7030A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4</a:t>
            </a:r>
          </a:p>
        </p:txBody>
      </p:sp>
      <p:cxnSp>
        <p:nvCxnSpPr>
          <p:cNvPr id="46" name="Shape 45"/>
          <p:cNvCxnSpPr>
            <a:stCxn id="30" idx="2"/>
            <a:endCxn id="43" idx="3"/>
          </p:cNvCxnSpPr>
          <p:nvPr/>
        </p:nvCxnSpPr>
        <p:spPr bwMode="auto">
          <a:xfrm rot="5400000" flipH="1">
            <a:off x="6875874" y="4773291"/>
            <a:ext cx="345251" cy="1752600"/>
          </a:xfrm>
          <a:prstGeom prst="bentConnector4">
            <a:avLst>
              <a:gd name="adj1" fmla="val -66213"/>
              <a:gd name="adj2" fmla="val 73913"/>
            </a:avLst>
          </a:prstGeom>
          <a:ln>
            <a:headEnd type="none" w="med" len="med"/>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WHO starts her skin care and beauty research with a Search</a:t>
            </a:r>
            <a:endParaRPr lang="en-US" dirty="0"/>
          </a:p>
        </p:txBody>
      </p:sp>
      <p:pic>
        <p:nvPicPr>
          <p:cNvPr id="4" name="Picture 3" descr="05_OLAB009_Strategy_083110.jpg"/>
          <p:cNvPicPr>
            <a:picLocks noChangeAspect="1"/>
          </p:cNvPicPr>
          <p:nvPr/>
        </p:nvPicPr>
        <p:blipFill>
          <a:blip r:embed="rId2" cstate="print"/>
          <a:srcRect/>
          <a:stretch>
            <a:fillRect/>
          </a:stretch>
        </p:blipFill>
        <p:spPr bwMode="gray">
          <a:xfrm>
            <a:off x="2233550" y="2209799"/>
            <a:ext cx="2202224" cy="1444752"/>
          </a:xfrm>
          <a:prstGeom prst="rect">
            <a:avLst/>
          </a:prstGeom>
          <a:noFill/>
          <a:ln w="9525">
            <a:noFill/>
            <a:miter lim="800000"/>
            <a:headEnd/>
            <a:tailEnd/>
          </a:ln>
        </p:spPr>
      </p:pic>
      <p:pic>
        <p:nvPicPr>
          <p:cNvPr id="5" name="Picture 5" descr="05_OLAB009_Strategy_083110.jpg"/>
          <p:cNvPicPr>
            <a:picLocks noChangeAspect="1"/>
          </p:cNvPicPr>
          <p:nvPr/>
        </p:nvPicPr>
        <p:blipFill>
          <a:blip r:embed="rId3" cstate="print"/>
          <a:srcRect r="-152"/>
          <a:stretch>
            <a:fillRect/>
          </a:stretch>
        </p:blipFill>
        <p:spPr bwMode="gray">
          <a:xfrm>
            <a:off x="25875" y="2209800"/>
            <a:ext cx="2250744" cy="1447800"/>
          </a:xfrm>
          <a:prstGeom prst="rect">
            <a:avLst/>
          </a:prstGeom>
          <a:noFill/>
          <a:ln w="9525">
            <a:noFill/>
            <a:miter lim="800000"/>
            <a:headEnd/>
            <a:tailEnd/>
          </a:ln>
        </p:spPr>
      </p:pic>
      <p:sp>
        <p:nvSpPr>
          <p:cNvPr id="6" name="Rectangle 5"/>
          <p:cNvSpPr/>
          <p:nvPr/>
        </p:nvSpPr>
        <p:spPr bwMode="gray">
          <a:xfrm>
            <a:off x="23750" y="3662657"/>
            <a:ext cx="2252869" cy="377078"/>
          </a:xfrm>
          <a:prstGeom prst="rect">
            <a:avLst/>
          </a:prstGeom>
          <a:solidFill>
            <a:schemeClr val="tx1">
              <a:lumMod val="75000"/>
              <a:lumOff val="2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9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a typeface="ＭＳ Ｐゴシック" pitchFamily="34" charset="-128"/>
                <a:cs typeface="Helvetica 45 Light" charset="0"/>
              </a:rPr>
              <a:t>CONSULTANCY-SEEKING OBSESSED NON-MASS SHOPPER</a:t>
            </a:r>
          </a:p>
        </p:txBody>
      </p:sp>
      <p:sp>
        <p:nvSpPr>
          <p:cNvPr id="7" name="TextBox 6"/>
          <p:cNvSpPr txBox="1"/>
          <p:nvPr/>
        </p:nvSpPr>
        <p:spPr bwMode="gray">
          <a:xfrm>
            <a:off x="45048" y="4089737"/>
            <a:ext cx="2231571" cy="605294"/>
          </a:xfrm>
          <a:prstGeom prst="rect">
            <a:avLst/>
          </a:prstGeom>
          <a:noFill/>
        </p:spPr>
        <p:txBody>
          <a:bodyPr wrap="square" rtlCol="0">
            <a:spAutoFit/>
          </a:bodyPr>
          <a:lstStyle/>
          <a:p>
            <a:pPr>
              <a:spcBef>
                <a:spcPts val="200"/>
              </a:spcBef>
              <a:spcAft>
                <a:spcPts val="200"/>
              </a:spcAft>
            </a:pPr>
            <a:r>
              <a:rPr lang="en-US" sz="1000" b="1" dirty="0" smtClean="0">
                <a:solidFill>
                  <a:schemeClr val="tx1"/>
                </a:solidFill>
                <a:latin typeface="+mn-lt"/>
                <a:cs typeface="Arial" pitchFamily="34" charset="0"/>
              </a:rPr>
              <a:t>PATH TO PURCHASE BARRIER</a:t>
            </a:r>
          </a:p>
          <a:p>
            <a:pPr>
              <a:spcBef>
                <a:spcPts val="200"/>
              </a:spcBef>
              <a:spcAft>
                <a:spcPts val="200"/>
              </a:spcAft>
            </a:pPr>
            <a:r>
              <a:rPr lang="en-US" sz="1000" dirty="0" smtClean="0">
                <a:solidFill>
                  <a:schemeClr val="tx1"/>
                </a:solidFill>
                <a:latin typeface="+mn-lt"/>
                <a:cs typeface="Arial" pitchFamily="34" charset="0"/>
              </a:rPr>
              <a:t>General negative perception of mass brands.</a:t>
            </a:r>
            <a:endParaRPr lang="en-US" sz="1000" b="1" dirty="0" smtClean="0">
              <a:solidFill>
                <a:schemeClr val="tx1"/>
              </a:solidFill>
              <a:latin typeface="+mn-lt"/>
              <a:cs typeface="Arial" pitchFamily="34" charset="0"/>
            </a:endParaRPr>
          </a:p>
        </p:txBody>
      </p:sp>
      <p:sp>
        <p:nvSpPr>
          <p:cNvPr id="8" name="Rectangle 7"/>
          <p:cNvSpPr/>
          <p:nvPr/>
        </p:nvSpPr>
        <p:spPr bwMode="gray">
          <a:xfrm>
            <a:off x="2281653" y="3662657"/>
            <a:ext cx="2161697" cy="377078"/>
          </a:xfrm>
          <a:prstGeom prst="rect">
            <a:avLst/>
          </a:prstGeom>
          <a:solidFill>
            <a:schemeClr val="tx1">
              <a:lumMod val="75000"/>
              <a:lumOff val="2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9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a typeface="ＭＳ Ｐゴシック" pitchFamily="34" charset="-128"/>
                <a:cs typeface="Helvetica 45 Light" charset="0"/>
              </a:rPr>
              <a:t>DRAMATIC TRANSFORMATION SEEKER</a:t>
            </a:r>
          </a:p>
        </p:txBody>
      </p:sp>
      <p:sp>
        <p:nvSpPr>
          <p:cNvPr id="9" name="TextBox 8"/>
          <p:cNvSpPr txBox="1"/>
          <p:nvPr/>
        </p:nvSpPr>
        <p:spPr bwMode="gray">
          <a:xfrm>
            <a:off x="2323015" y="4091226"/>
            <a:ext cx="2194025" cy="451406"/>
          </a:xfrm>
          <a:prstGeom prst="rect">
            <a:avLst/>
          </a:prstGeom>
          <a:noFill/>
        </p:spPr>
        <p:txBody>
          <a:bodyPr wrap="square" rtlCol="0">
            <a:spAutoFit/>
          </a:bodyPr>
          <a:lstStyle/>
          <a:p>
            <a:pPr>
              <a:spcBef>
                <a:spcPts val="200"/>
              </a:spcBef>
              <a:spcAft>
                <a:spcPts val="200"/>
              </a:spcAft>
            </a:pPr>
            <a:r>
              <a:rPr lang="en-US" sz="1000" b="1" dirty="0" smtClean="0">
                <a:solidFill>
                  <a:schemeClr val="tx1"/>
                </a:solidFill>
                <a:latin typeface="+mn-lt"/>
                <a:cs typeface="Arial" pitchFamily="34" charset="0"/>
              </a:rPr>
              <a:t>PATH TO PURCHASE BARRIER</a:t>
            </a:r>
          </a:p>
          <a:p>
            <a:pPr>
              <a:spcBef>
                <a:spcPts val="200"/>
              </a:spcBef>
              <a:spcAft>
                <a:spcPts val="200"/>
              </a:spcAft>
            </a:pPr>
            <a:r>
              <a:rPr lang="en-US" sz="1000" dirty="0" smtClean="0">
                <a:solidFill>
                  <a:schemeClr val="tx1"/>
                </a:solidFill>
                <a:latin typeface="+mn-lt"/>
                <a:cs typeface="Arial" pitchFamily="34" charset="0"/>
              </a:rPr>
              <a:t>Olay is perceived as being too old.</a:t>
            </a:r>
          </a:p>
        </p:txBody>
      </p:sp>
      <p:pic>
        <p:nvPicPr>
          <p:cNvPr id="10" name="Picture 6" descr="05_OLAB009_Strategy_083110.jpg"/>
          <p:cNvPicPr>
            <a:picLocks noChangeAspect="1"/>
          </p:cNvPicPr>
          <p:nvPr/>
        </p:nvPicPr>
        <p:blipFill>
          <a:blip r:embed="rId4" cstate="print"/>
          <a:srcRect/>
          <a:stretch>
            <a:fillRect/>
          </a:stretch>
        </p:blipFill>
        <p:spPr bwMode="gray">
          <a:xfrm>
            <a:off x="4443350" y="2209800"/>
            <a:ext cx="2394529" cy="1444752"/>
          </a:xfrm>
          <a:prstGeom prst="rect">
            <a:avLst/>
          </a:prstGeom>
          <a:noFill/>
          <a:ln w="9525">
            <a:noFill/>
            <a:miter lim="800000"/>
            <a:headEnd/>
            <a:tailEnd/>
          </a:ln>
        </p:spPr>
      </p:pic>
      <p:sp>
        <p:nvSpPr>
          <p:cNvPr id="11" name="Rectangle 10"/>
          <p:cNvSpPr/>
          <p:nvPr/>
        </p:nvSpPr>
        <p:spPr bwMode="gray">
          <a:xfrm>
            <a:off x="4446109" y="3662657"/>
            <a:ext cx="2377440" cy="377078"/>
          </a:xfrm>
          <a:prstGeom prst="rect">
            <a:avLst/>
          </a:prstGeom>
          <a:solidFill>
            <a:schemeClr val="tx1">
              <a:lumMod val="75000"/>
              <a:lumOff val="2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9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a typeface="ＭＳ Ｐゴシック" pitchFamily="34" charset="-128"/>
                <a:cs typeface="Helvetica 45 Light" charset="0"/>
              </a:rPr>
              <a:t>STRAIGHT-FORWARD </a:t>
            </a:r>
          </a:p>
          <a:p>
            <a:r>
              <a:rPr lang="en-US" sz="9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a typeface="ＭＳ Ｐゴシック" pitchFamily="34" charset="-128"/>
                <a:cs typeface="Helvetica 45 Light" charset="0"/>
              </a:rPr>
              <a:t>PERFORMANCE SEEKER</a:t>
            </a:r>
          </a:p>
        </p:txBody>
      </p:sp>
      <p:sp>
        <p:nvSpPr>
          <p:cNvPr id="12" name="TextBox 11"/>
          <p:cNvSpPr txBox="1"/>
          <p:nvPr/>
        </p:nvSpPr>
        <p:spPr bwMode="gray">
          <a:xfrm>
            <a:off x="4470646" y="4091226"/>
            <a:ext cx="2514599" cy="451406"/>
          </a:xfrm>
          <a:prstGeom prst="rect">
            <a:avLst/>
          </a:prstGeom>
          <a:noFill/>
        </p:spPr>
        <p:txBody>
          <a:bodyPr wrap="square" rtlCol="0">
            <a:spAutoFit/>
          </a:bodyPr>
          <a:lstStyle/>
          <a:p>
            <a:pPr>
              <a:spcBef>
                <a:spcPts val="200"/>
              </a:spcBef>
              <a:spcAft>
                <a:spcPts val="200"/>
              </a:spcAft>
            </a:pPr>
            <a:r>
              <a:rPr lang="en-US" sz="1000" b="1" dirty="0" smtClean="0">
                <a:solidFill>
                  <a:schemeClr val="tx1"/>
                </a:solidFill>
                <a:latin typeface="+mn-lt"/>
                <a:cs typeface="Arial" pitchFamily="34" charset="0"/>
              </a:rPr>
              <a:t>PATH TO PURCHASE BARRIER</a:t>
            </a:r>
          </a:p>
          <a:p>
            <a:pPr>
              <a:spcBef>
                <a:spcPts val="200"/>
              </a:spcBef>
              <a:spcAft>
                <a:spcPts val="200"/>
              </a:spcAft>
            </a:pPr>
            <a:r>
              <a:rPr lang="en-US" sz="1000" dirty="0" smtClean="0">
                <a:solidFill>
                  <a:schemeClr val="tx1"/>
                </a:solidFill>
                <a:latin typeface="+mn-lt"/>
                <a:cs typeface="Arial" pitchFamily="34" charset="0"/>
              </a:rPr>
              <a:t>Olay’s product lineups are too complicated.</a:t>
            </a:r>
          </a:p>
        </p:txBody>
      </p:sp>
      <p:pic>
        <p:nvPicPr>
          <p:cNvPr id="13" name="Picture 7" descr="05_OLAB009_Strategy_083110.jpg"/>
          <p:cNvPicPr>
            <a:picLocks noChangeAspect="1"/>
          </p:cNvPicPr>
          <p:nvPr/>
        </p:nvPicPr>
        <p:blipFill>
          <a:blip r:embed="rId5" cstate="print"/>
          <a:srcRect/>
          <a:stretch>
            <a:fillRect/>
          </a:stretch>
        </p:blipFill>
        <p:spPr bwMode="gray">
          <a:xfrm>
            <a:off x="6805550" y="2209800"/>
            <a:ext cx="2340864" cy="1443650"/>
          </a:xfrm>
          <a:prstGeom prst="rect">
            <a:avLst/>
          </a:prstGeom>
          <a:noFill/>
          <a:ln w="9525">
            <a:noFill/>
            <a:miter lim="800000"/>
            <a:headEnd/>
            <a:tailEnd/>
          </a:ln>
        </p:spPr>
      </p:pic>
      <p:sp>
        <p:nvSpPr>
          <p:cNvPr id="14" name="Rectangle 13"/>
          <p:cNvSpPr/>
          <p:nvPr/>
        </p:nvSpPr>
        <p:spPr bwMode="gray">
          <a:xfrm>
            <a:off x="6816437" y="3662657"/>
            <a:ext cx="2331720" cy="377078"/>
          </a:xfrm>
          <a:prstGeom prst="rect">
            <a:avLst/>
          </a:prstGeom>
          <a:solidFill>
            <a:schemeClr val="tx1">
              <a:lumMod val="75000"/>
              <a:lumOff val="2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r>
              <a:rPr lang="en-US" sz="9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ea typeface="ＭＳ Ｐゴシック" pitchFamily="34" charset="-128"/>
                <a:cs typeface="Helvetica 45 Light" charset="0"/>
              </a:rPr>
              <a:t>SKIN ESSENTIALS SHOPPER</a:t>
            </a:r>
          </a:p>
        </p:txBody>
      </p:sp>
      <p:sp>
        <p:nvSpPr>
          <p:cNvPr id="15" name="TextBox 14"/>
          <p:cNvSpPr txBox="1"/>
          <p:nvPr/>
        </p:nvSpPr>
        <p:spPr bwMode="gray">
          <a:xfrm>
            <a:off x="6805550" y="4091226"/>
            <a:ext cx="2362201" cy="451406"/>
          </a:xfrm>
          <a:prstGeom prst="rect">
            <a:avLst/>
          </a:prstGeom>
          <a:noFill/>
        </p:spPr>
        <p:txBody>
          <a:bodyPr wrap="square" rtlCol="0">
            <a:spAutoFit/>
          </a:bodyPr>
          <a:lstStyle/>
          <a:p>
            <a:pPr>
              <a:spcBef>
                <a:spcPts val="200"/>
              </a:spcBef>
              <a:spcAft>
                <a:spcPts val="200"/>
              </a:spcAft>
            </a:pPr>
            <a:r>
              <a:rPr lang="en-US" sz="1000" b="1" dirty="0" smtClean="0">
                <a:solidFill>
                  <a:schemeClr val="tx1"/>
                </a:solidFill>
                <a:latin typeface="+mn-lt"/>
                <a:cs typeface="Arial" pitchFamily="34" charset="0"/>
              </a:rPr>
              <a:t>PATH TO PURCHASE BARRIER</a:t>
            </a:r>
          </a:p>
          <a:p>
            <a:pPr>
              <a:spcBef>
                <a:spcPts val="200"/>
              </a:spcBef>
              <a:spcAft>
                <a:spcPts val="200"/>
              </a:spcAft>
            </a:pPr>
            <a:r>
              <a:rPr lang="en-US" sz="1000" dirty="0" smtClean="0">
                <a:solidFill>
                  <a:schemeClr val="tx1"/>
                </a:solidFill>
                <a:latin typeface="+mn-lt"/>
                <a:cs typeface="Arial" pitchFamily="34" charset="0"/>
              </a:rPr>
              <a:t>Olay is perceived as not relevant to her.</a:t>
            </a:r>
          </a:p>
        </p:txBody>
      </p:sp>
      <p:sp>
        <p:nvSpPr>
          <p:cNvPr id="16" name="TextBox 15"/>
          <p:cNvSpPr txBox="1"/>
          <p:nvPr/>
        </p:nvSpPr>
        <p:spPr bwMode="gray">
          <a:xfrm>
            <a:off x="45016" y="4713590"/>
            <a:ext cx="2231571" cy="1492716"/>
          </a:xfrm>
          <a:prstGeom prst="rect">
            <a:avLst/>
          </a:prstGeom>
          <a:noFill/>
        </p:spPr>
        <p:txBody>
          <a:bodyPr wrap="square" rtlCol="0">
            <a:spAutoFit/>
          </a:bodyPr>
          <a:lstStyle/>
          <a:p>
            <a:r>
              <a:rPr lang="en-US" sz="11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mn-lt"/>
                <a:cs typeface="Helvetica 45 Light" charset="0"/>
              </a:rPr>
              <a:t>search OPPORTUNITY</a:t>
            </a:r>
          </a:p>
          <a:p>
            <a:pPr>
              <a:spcBef>
                <a:spcPts val="200"/>
              </a:spcBef>
              <a:spcAft>
                <a:spcPts val="200"/>
              </a:spcAft>
            </a:pPr>
            <a:r>
              <a:rPr lang="en-US" sz="1100" dirty="0" smtClean="0">
                <a:solidFill>
                  <a:schemeClr val="tx1"/>
                </a:solidFill>
                <a:latin typeface="+mn-lt"/>
                <a:cs typeface="Arial" pitchFamily="34" charset="0"/>
              </a:rPr>
              <a:t>Engage her through skincare topics she’s most interested in and offer her ratings and reviews, expert endorsements and credible 3</a:t>
            </a:r>
            <a:r>
              <a:rPr lang="en-US" sz="1100" baseline="30000" dirty="0" smtClean="0">
                <a:solidFill>
                  <a:schemeClr val="tx1"/>
                </a:solidFill>
                <a:latin typeface="+mn-lt"/>
                <a:cs typeface="Arial" pitchFamily="34" charset="0"/>
              </a:rPr>
              <a:t>rd</a:t>
            </a:r>
            <a:r>
              <a:rPr lang="en-US" sz="1100" dirty="0" smtClean="0">
                <a:solidFill>
                  <a:schemeClr val="tx1"/>
                </a:solidFill>
                <a:latin typeface="+mn-lt"/>
                <a:cs typeface="Arial" pitchFamily="34" charset="0"/>
              </a:rPr>
              <a:t> party awards she needs for proof of efficacy.</a:t>
            </a:r>
          </a:p>
          <a:p>
            <a:pPr>
              <a:spcBef>
                <a:spcPts val="200"/>
              </a:spcBef>
              <a:spcAft>
                <a:spcPts val="200"/>
              </a:spcAft>
            </a:pPr>
            <a:endParaRPr lang="en-US" sz="900" b="1" dirty="0" smtClean="0">
              <a:solidFill>
                <a:schemeClr val="bg1">
                  <a:lumMod val="85000"/>
                </a:schemeClr>
              </a:solidFill>
              <a:latin typeface="+mn-lt"/>
              <a:cs typeface="Arial" pitchFamily="34" charset="0"/>
            </a:endParaRPr>
          </a:p>
        </p:txBody>
      </p:sp>
      <p:sp>
        <p:nvSpPr>
          <p:cNvPr id="17" name="TextBox 16"/>
          <p:cNvSpPr txBox="1"/>
          <p:nvPr/>
        </p:nvSpPr>
        <p:spPr bwMode="gray">
          <a:xfrm>
            <a:off x="2309750" y="4730104"/>
            <a:ext cx="2194025" cy="1328569"/>
          </a:xfrm>
          <a:prstGeom prst="rect">
            <a:avLst/>
          </a:prstGeom>
          <a:noFill/>
        </p:spPr>
        <p:txBody>
          <a:bodyPr wrap="square" rtlCol="0">
            <a:spAutoFit/>
          </a:bodyPr>
          <a:lstStyle/>
          <a:p>
            <a:pPr>
              <a:spcBef>
                <a:spcPts val="200"/>
              </a:spcBef>
              <a:spcAft>
                <a:spcPts val="200"/>
              </a:spcAft>
            </a:pPr>
            <a:r>
              <a:rPr lang="en-US" sz="11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mn-lt"/>
                <a:cs typeface="Helvetica 45 Light" charset="0"/>
              </a:rPr>
              <a:t>search OPPORTUNITY</a:t>
            </a:r>
          </a:p>
          <a:p>
            <a:pPr>
              <a:spcBef>
                <a:spcPts val="200"/>
              </a:spcBef>
              <a:spcAft>
                <a:spcPts val="200"/>
              </a:spcAft>
            </a:pPr>
            <a:r>
              <a:rPr lang="en-US" sz="1100" dirty="0" smtClean="0">
                <a:solidFill>
                  <a:schemeClr val="tx1"/>
                </a:solidFill>
                <a:latin typeface="+mn-lt"/>
                <a:cs typeface="Arial" pitchFamily="34" charset="0"/>
              </a:rPr>
              <a:t>Tap her interest for transformation and all over beauty by leveraging fashion, beauty and makeup to reach her. Offer her ratings and reviews, ambassador news and beauty advice to engage her.</a:t>
            </a:r>
          </a:p>
        </p:txBody>
      </p:sp>
      <p:sp>
        <p:nvSpPr>
          <p:cNvPr id="18" name="TextBox 17"/>
          <p:cNvSpPr txBox="1"/>
          <p:nvPr/>
        </p:nvSpPr>
        <p:spPr bwMode="gray">
          <a:xfrm>
            <a:off x="4453270" y="4732243"/>
            <a:ext cx="2360860" cy="1569660"/>
          </a:xfrm>
          <a:prstGeom prst="rect">
            <a:avLst/>
          </a:prstGeom>
          <a:noFill/>
        </p:spPr>
        <p:txBody>
          <a:bodyPr wrap="square" rtlCol="0">
            <a:spAutoFit/>
          </a:bodyPr>
          <a:lstStyle/>
          <a:p>
            <a:pPr>
              <a:spcBef>
                <a:spcPts val="200"/>
              </a:spcBef>
              <a:spcAft>
                <a:spcPts val="200"/>
              </a:spcAft>
            </a:pPr>
            <a:r>
              <a:rPr lang="en-US" sz="11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mn-lt"/>
                <a:cs typeface="Helvetica 45 Light" charset="0"/>
              </a:rPr>
              <a:t>search OPPORTUNITY</a:t>
            </a:r>
          </a:p>
          <a:p>
            <a:pPr>
              <a:spcBef>
                <a:spcPts val="200"/>
              </a:spcBef>
              <a:spcAft>
                <a:spcPts val="200"/>
              </a:spcAft>
            </a:pPr>
            <a:r>
              <a:rPr lang="en-US" sz="1100" dirty="0" smtClean="0">
                <a:solidFill>
                  <a:schemeClr val="tx1"/>
                </a:solidFill>
                <a:latin typeface="Calibri"/>
                <a:cs typeface="Arial" pitchFamily="34" charset="0"/>
              </a:rPr>
              <a:t>Tap into her pragmatic and straight-forward mindset by offering product ratings and reviews and tips. Reach her through special incentives and skin consultation opportunities.</a:t>
            </a:r>
            <a:endParaRPr lang="en-US" sz="1100" cap="all" dirty="0" smtClean="0">
              <a:solidFill>
                <a:schemeClr val="tx1"/>
              </a:solidFill>
              <a:latin typeface="+mn-lt"/>
              <a:cs typeface="Helvetica 45 Light" charset="0"/>
            </a:endParaRPr>
          </a:p>
          <a:p>
            <a:pPr>
              <a:spcBef>
                <a:spcPts val="200"/>
              </a:spcBef>
              <a:spcAft>
                <a:spcPts val="200"/>
              </a:spcAft>
            </a:pPr>
            <a:endParaRPr lang="en-US" sz="1100" dirty="0" smtClean="0">
              <a:solidFill>
                <a:schemeClr val="bg1">
                  <a:lumMod val="85000"/>
                </a:schemeClr>
              </a:solidFill>
              <a:latin typeface="+mn-lt"/>
              <a:cs typeface="Arial" pitchFamily="34" charset="0"/>
            </a:endParaRPr>
          </a:p>
          <a:p>
            <a:pPr>
              <a:spcBef>
                <a:spcPts val="200"/>
              </a:spcBef>
              <a:spcAft>
                <a:spcPts val="200"/>
              </a:spcAft>
            </a:pPr>
            <a:endParaRPr lang="en-US" sz="900" dirty="0">
              <a:solidFill>
                <a:schemeClr val="bg1">
                  <a:lumMod val="85000"/>
                </a:schemeClr>
              </a:solidFill>
              <a:latin typeface="+mn-lt"/>
              <a:cs typeface="Arial" pitchFamily="34" charset="0"/>
            </a:endParaRPr>
          </a:p>
        </p:txBody>
      </p:sp>
      <p:sp>
        <p:nvSpPr>
          <p:cNvPr id="19" name="TextBox 18"/>
          <p:cNvSpPr txBox="1"/>
          <p:nvPr/>
        </p:nvSpPr>
        <p:spPr bwMode="gray">
          <a:xfrm>
            <a:off x="6805549" y="4732243"/>
            <a:ext cx="2362201" cy="1379865"/>
          </a:xfrm>
          <a:prstGeom prst="rect">
            <a:avLst/>
          </a:prstGeom>
          <a:noFill/>
        </p:spPr>
        <p:txBody>
          <a:bodyPr wrap="square" rtlCol="0">
            <a:spAutoFit/>
          </a:bodyPr>
          <a:lstStyle/>
          <a:p>
            <a:pPr>
              <a:spcBef>
                <a:spcPts val="200"/>
              </a:spcBef>
              <a:spcAft>
                <a:spcPts val="200"/>
              </a:spcAft>
            </a:pPr>
            <a:r>
              <a:rPr lang="en-US" sz="1100" cap="all" dirty="0" smtClean="0">
                <a:gradFill flip="none" rotWithShape="1">
                  <a:gsLst>
                    <a:gs pos="95000">
                      <a:srgbClr val="CC9933"/>
                    </a:gs>
                    <a:gs pos="29000">
                      <a:schemeClr val="bg2">
                        <a:lumMod val="75000"/>
                      </a:schemeClr>
                    </a:gs>
                    <a:gs pos="16000">
                      <a:srgbClr val="FFCC66"/>
                    </a:gs>
                    <a:gs pos="47000">
                      <a:srgbClr val="996600"/>
                    </a:gs>
                    <a:gs pos="73000">
                      <a:schemeClr val="accent6">
                        <a:lumMod val="20000"/>
                        <a:lumOff val="80000"/>
                      </a:schemeClr>
                    </a:gs>
                    <a:gs pos="0">
                      <a:srgbClr val="996600"/>
                    </a:gs>
                    <a:gs pos="65000">
                      <a:schemeClr val="bg2">
                        <a:lumMod val="75000"/>
                      </a:schemeClr>
                    </a:gs>
                  </a:gsLst>
                  <a:lin ang="0" scaled="1"/>
                  <a:tileRect/>
                </a:gradFill>
                <a:latin typeface="+mn-lt"/>
                <a:cs typeface="Helvetica 45 Light" charset="0"/>
              </a:rPr>
              <a:t>search OPPORTUNITY</a:t>
            </a:r>
          </a:p>
          <a:p>
            <a:pPr>
              <a:spcBef>
                <a:spcPts val="200"/>
              </a:spcBef>
              <a:spcAft>
                <a:spcPts val="200"/>
              </a:spcAft>
            </a:pPr>
            <a:r>
              <a:rPr lang="en-US" sz="1100" dirty="0" smtClean="0">
                <a:solidFill>
                  <a:schemeClr val="tx1"/>
                </a:solidFill>
                <a:latin typeface="+mn-lt"/>
                <a:cs typeface="Arial" pitchFamily="34" charset="0"/>
              </a:rPr>
              <a:t>Align Olay with her interests in celebrity, fashion, hair and makeup. Offer her rich and interactive content and opportunities to engage in the social space wherever possible.</a:t>
            </a:r>
          </a:p>
          <a:p>
            <a:pPr>
              <a:spcBef>
                <a:spcPts val="200"/>
              </a:spcBef>
              <a:spcAft>
                <a:spcPts val="200"/>
              </a:spcAft>
            </a:pPr>
            <a:endParaRPr lang="en-US" sz="1100" dirty="0">
              <a:solidFill>
                <a:schemeClr val="bg1">
                  <a:lumMod val="85000"/>
                </a:schemeClr>
              </a:solidFill>
              <a:latin typeface="+mn-lt"/>
              <a:cs typeface="Arial" pitchFamily="34" charset="0"/>
            </a:endParaRPr>
          </a:p>
        </p:txBody>
      </p:sp>
      <p:sp>
        <p:nvSpPr>
          <p:cNvPr id="20" name="Title 1"/>
          <p:cNvSpPr txBox="1">
            <a:spLocks/>
          </p:cNvSpPr>
          <p:nvPr/>
        </p:nvSpPr>
        <p:spPr bwMode="gray">
          <a:xfrm>
            <a:off x="457200" y="914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457200" eaLnBrk="0" hangingPunct="0">
              <a:defRPr/>
            </a:pPr>
            <a:r>
              <a:rPr lang="en-US" sz="24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ea typeface="ＭＳ Ｐゴシック" pitchFamily="34" charset="-128"/>
                <a:cs typeface="Helvetica 45 Light" charset="0"/>
              </a:rPr>
              <a:t>OLAY women</a:t>
            </a:r>
          </a:p>
          <a:p>
            <a:pPr lvl="0" algn="ctr" defTabSz="457200" eaLnBrk="0" hangingPunct="0">
              <a:defRPr/>
            </a:pPr>
            <a:r>
              <a:rPr lang="en-US" sz="32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facial skincare Segments</a:t>
            </a:r>
            <a:endParaRPr lang="en-US"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ea typeface="ＭＳ Ｐゴシック" pitchFamily="34" charset="-128"/>
              <a:cs typeface="Helvetica 45 Light" charset="0"/>
            </a:endParaRPr>
          </a:p>
        </p:txBody>
      </p:sp>
      <p:sp>
        <p:nvSpPr>
          <p:cNvPr id="21" name="Rectangle 20"/>
          <p:cNvSpPr/>
          <p:nvPr/>
        </p:nvSpPr>
        <p:spPr>
          <a:xfrm>
            <a:off x="1066800" y="6517575"/>
            <a:ext cx="4452764" cy="230832"/>
          </a:xfrm>
          <a:prstGeom prst="rect">
            <a:avLst/>
          </a:prstGeom>
        </p:spPr>
        <p:txBody>
          <a:bodyPr wrap="square">
            <a:spAutoFit/>
          </a:bodyPr>
          <a:lstStyle/>
          <a:p>
            <a:r>
              <a:rPr lang="en-US" sz="900" dirty="0" smtClean="0">
                <a:solidFill>
                  <a:schemeClr val="bg1"/>
                </a:solidFill>
                <a:latin typeface="+mn-lt"/>
              </a:rPr>
              <a:t>Source: Forrester Consumer Technographics, Olay Face and Body Proxies, Q2010 </a:t>
            </a:r>
          </a:p>
        </p:txBody>
      </p:sp>
      <p:sp>
        <p:nvSpPr>
          <p:cNvPr id="22"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78EF4F8-0A8A-46D3-A1FE-174B565D2165}" type="slidenum">
              <a:rPr kumimoji="0" lang="en-US" sz="1200" b="0" i="0" u="none" strike="noStrike" kern="1200" cap="none" spc="0" normalizeH="0" baseline="0" noProof="0" smtClean="0">
                <a:ln>
                  <a:noFill/>
                </a:ln>
                <a:solidFill>
                  <a:schemeClr val="bg1"/>
                </a:solidFill>
                <a:effectLst/>
                <a:uLnTx/>
                <a:uFillTx/>
                <a:latin typeface="+mn-lt"/>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
        <p:nvSpPr>
          <p:cNvPr id="23" name="Chevron 22"/>
          <p:cNvSpPr/>
          <p:nvPr/>
        </p:nvSpPr>
        <p:spPr bwMode="gray">
          <a:xfrm>
            <a:off x="7924800" y="69276"/>
            <a:ext cx="1176271" cy="380999"/>
          </a:xfrm>
          <a:prstGeom prst="chevron">
            <a:avLst/>
          </a:prstGeom>
          <a:gradFill rotWithShape="1">
            <a:gsLst>
              <a:gs pos="0">
                <a:schemeClr val="tx1"/>
              </a:gs>
              <a:gs pos="68000">
                <a:srgbClr val="595959"/>
              </a:gs>
              <a:gs pos="100000">
                <a:schemeClr val="tx1"/>
              </a:gs>
            </a:gsLst>
            <a:lin ang="5400000"/>
          </a:gradFill>
          <a:ln w="12700">
            <a:solidFill>
              <a:schemeClr val="bg1"/>
            </a:solidFill>
            <a:miter lim="800000"/>
            <a:headEnd/>
            <a:tailEnd/>
          </a:ln>
          <a:effectLst/>
        </p:spPr>
        <p:txBody>
          <a:bodyPr anchor="ctr"/>
          <a:lstStyle/>
          <a:p>
            <a:pPr algn="ctr">
              <a:defRPr/>
            </a:pPr>
            <a:r>
              <a:rPr lang="en-US" sz="900" b="1" dirty="0" smtClean="0">
                <a:solidFill>
                  <a:srgbClr val="FFFFFF"/>
                </a:solidFill>
                <a:latin typeface="Calibri" pitchFamily="34" charset="0"/>
                <a:ea typeface="ＭＳ Ｐゴシック" charset="-128"/>
              </a:rPr>
              <a:t>Objective</a:t>
            </a:r>
            <a:endParaRPr lang="en-US" sz="900" b="1" dirty="0">
              <a:solidFill>
                <a:srgbClr val="FFFFFF"/>
              </a:solidFill>
              <a:latin typeface="Calibri" pitchFamily="34" charset="0"/>
              <a:ea typeface="ＭＳ Ｐゴシック" charset="-128"/>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90</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Account Structure</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Ad Group Structure</a:t>
            </a:r>
          </a:p>
        </p:txBody>
      </p:sp>
      <p:sp>
        <p:nvSpPr>
          <p:cNvPr id="7" name="Content Placeholder 2"/>
          <p:cNvSpPr>
            <a:spLocks noGrp="1"/>
          </p:cNvSpPr>
          <p:nvPr>
            <p:ph idx="1"/>
          </p:nvPr>
        </p:nvSpPr>
        <p:spPr>
          <a:xfrm>
            <a:off x="3886200" y="1828800"/>
            <a:ext cx="914400" cy="381000"/>
          </a:xfrm>
        </p:spPr>
        <p:txBody>
          <a:bodyPr/>
          <a:lstStyle/>
          <a:p>
            <a:r>
              <a:rPr lang="en-US" sz="1600" b="1" dirty="0" smtClean="0"/>
              <a:t>Solution</a:t>
            </a:r>
          </a:p>
          <a:p>
            <a:endParaRPr lang="en-US" sz="1600" b="1" dirty="0" smtClean="0"/>
          </a:p>
        </p:txBody>
      </p:sp>
      <p:sp>
        <p:nvSpPr>
          <p:cNvPr id="10" name="TextBox 9"/>
          <p:cNvSpPr txBox="1"/>
          <p:nvPr/>
        </p:nvSpPr>
        <p:spPr>
          <a:xfrm>
            <a:off x="304800" y="1524000"/>
            <a:ext cx="7315200" cy="430887"/>
          </a:xfrm>
          <a:prstGeom prst="rect">
            <a:avLst/>
          </a:prstGeom>
          <a:noFill/>
        </p:spPr>
        <p:txBody>
          <a:bodyPr wrap="square" rtlCol="0">
            <a:spAutoFit/>
          </a:bodyPr>
          <a:lstStyle/>
          <a:p>
            <a:pPr fontAlgn="auto">
              <a:spcBef>
                <a:spcPts val="0"/>
              </a:spcBef>
              <a:spcAft>
                <a:spcPts val="0"/>
              </a:spcAft>
            </a:pPr>
            <a:r>
              <a:rPr lang="en-US" sz="2200" u="sng" dirty="0" smtClean="0">
                <a:latin typeface="Calibri"/>
              </a:rPr>
              <a:t>Factors in Creating ad Groups</a:t>
            </a:r>
          </a:p>
        </p:txBody>
      </p:sp>
      <p:sp>
        <p:nvSpPr>
          <p:cNvPr id="15" name="TextBox 14"/>
          <p:cNvSpPr txBox="1"/>
          <p:nvPr/>
        </p:nvSpPr>
        <p:spPr>
          <a:xfrm>
            <a:off x="3048000" y="2133600"/>
            <a:ext cx="2667000" cy="55399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Solution Path</a:t>
            </a:r>
            <a:r>
              <a:rPr lang="en-US" sz="1600" dirty="0" smtClean="0">
                <a:solidFill>
                  <a:srgbClr val="000000"/>
                </a:solidFill>
              </a:rPr>
              <a:t>:</a:t>
            </a:r>
          </a:p>
          <a:p>
            <a:pPr fontAlgn="auto">
              <a:spcBef>
                <a:spcPts val="0"/>
              </a:spcBef>
              <a:spcAft>
                <a:spcPts val="0"/>
              </a:spcAft>
            </a:pPr>
            <a:r>
              <a:rPr lang="en-US" dirty="0" smtClean="0">
                <a:solidFill>
                  <a:srgbClr val="000000"/>
                </a:solidFill>
              </a:rPr>
              <a:t>Olay Branded Products</a:t>
            </a:r>
          </a:p>
        </p:txBody>
      </p:sp>
      <p:sp>
        <p:nvSpPr>
          <p:cNvPr id="16" name="TextBox 15"/>
          <p:cNvSpPr txBox="1"/>
          <p:nvPr/>
        </p:nvSpPr>
        <p:spPr>
          <a:xfrm>
            <a:off x="7543800" y="3048000"/>
            <a:ext cx="1143000"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Group</a:t>
            </a:r>
            <a:r>
              <a:rPr lang="en-US" sz="1600" dirty="0" smtClean="0">
                <a:solidFill>
                  <a:srgbClr val="000000"/>
                </a:solidFill>
              </a:rPr>
              <a:t>: </a:t>
            </a:r>
          </a:p>
          <a:p>
            <a:pPr fontAlgn="auto">
              <a:spcBef>
                <a:spcPts val="0"/>
              </a:spcBef>
              <a:spcAft>
                <a:spcPts val="0"/>
              </a:spcAft>
            </a:pPr>
            <a:r>
              <a:rPr lang="en-US" dirty="0" smtClean="0">
                <a:solidFill>
                  <a:srgbClr val="000000"/>
                </a:solidFill>
              </a:rPr>
              <a:t>Olay Face Lotion</a:t>
            </a:r>
          </a:p>
        </p:txBody>
      </p:sp>
      <p:sp>
        <p:nvSpPr>
          <p:cNvPr id="17" name="TextBox 16"/>
          <p:cNvSpPr txBox="1"/>
          <p:nvPr/>
        </p:nvSpPr>
        <p:spPr>
          <a:xfrm>
            <a:off x="152400" y="3048000"/>
            <a:ext cx="1295400"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Ad Group</a:t>
            </a:r>
            <a:r>
              <a:rPr lang="en-US" sz="1600" dirty="0" smtClean="0">
                <a:solidFill>
                  <a:srgbClr val="000000"/>
                </a:solidFill>
              </a:rPr>
              <a:t>:</a:t>
            </a:r>
          </a:p>
          <a:p>
            <a:pPr fontAlgn="auto">
              <a:spcBef>
                <a:spcPts val="0"/>
              </a:spcBef>
              <a:spcAft>
                <a:spcPts val="0"/>
              </a:spcAft>
            </a:pPr>
            <a:r>
              <a:rPr lang="en-US" dirty="0" smtClean="0">
                <a:solidFill>
                  <a:srgbClr val="000000"/>
                </a:solidFill>
              </a:rPr>
              <a:t>Age Defying Products</a:t>
            </a:r>
          </a:p>
        </p:txBody>
      </p:sp>
      <p:cxnSp>
        <p:nvCxnSpPr>
          <p:cNvPr id="19" name="Shape 18"/>
          <p:cNvCxnSpPr>
            <a:stCxn id="15" idx="2"/>
            <a:endCxn id="17" idx="0"/>
          </p:cNvCxnSpPr>
          <p:nvPr/>
        </p:nvCxnSpPr>
        <p:spPr bwMode="auto">
          <a:xfrm rot="5400000">
            <a:off x="2410599" y="1077099"/>
            <a:ext cx="360402" cy="35814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3" name="Shape 18"/>
          <p:cNvCxnSpPr>
            <a:stCxn id="15" idx="2"/>
            <a:endCxn id="16" idx="0"/>
          </p:cNvCxnSpPr>
          <p:nvPr/>
        </p:nvCxnSpPr>
        <p:spPr bwMode="auto">
          <a:xfrm rot="16200000" flipH="1">
            <a:off x="6068199" y="1000899"/>
            <a:ext cx="360402" cy="37338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26" name="Shape 18"/>
          <p:cNvCxnSpPr>
            <a:stCxn id="17" idx="2"/>
            <a:endCxn id="27" idx="0"/>
          </p:cNvCxnSpPr>
          <p:nvPr/>
        </p:nvCxnSpPr>
        <p:spPr bwMode="auto">
          <a:xfrm rot="16200000" flipH="1">
            <a:off x="518071" y="4099470"/>
            <a:ext cx="678359" cy="1143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152400" y="4495800"/>
            <a:ext cx="1524000" cy="141577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Keywords</a:t>
            </a:r>
            <a:r>
              <a:rPr lang="en-US" sz="1600" dirty="0" smtClean="0">
                <a:solidFill>
                  <a:srgbClr val="000000"/>
                </a:solidFill>
              </a:rPr>
              <a:t>:</a:t>
            </a:r>
          </a:p>
          <a:p>
            <a:pPr fontAlgn="auto">
              <a:spcBef>
                <a:spcPts val="0"/>
              </a:spcBef>
              <a:spcAft>
                <a:spcPts val="0"/>
              </a:spcAft>
              <a:buFont typeface="Arial" pitchFamily="34" charset="0"/>
              <a:buChar char="•"/>
            </a:pPr>
            <a:r>
              <a:rPr lang="en-US" dirty="0" smtClean="0">
                <a:solidFill>
                  <a:srgbClr val="000000"/>
                </a:solidFill>
              </a:rPr>
              <a:t>Olay Age Defying</a:t>
            </a:r>
          </a:p>
          <a:p>
            <a:pPr fontAlgn="auto">
              <a:spcBef>
                <a:spcPts val="0"/>
              </a:spcBef>
              <a:spcAft>
                <a:spcPts val="0"/>
              </a:spcAft>
              <a:buFont typeface="Arial" pitchFamily="34" charset="0"/>
              <a:buChar char="•"/>
            </a:pPr>
            <a:r>
              <a:rPr lang="en-US" dirty="0" smtClean="0">
                <a:solidFill>
                  <a:srgbClr val="000000"/>
                </a:solidFill>
              </a:rPr>
              <a:t>Olay Age Defying Cleanser</a:t>
            </a:r>
          </a:p>
          <a:p>
            <a:pPr fontAlgn="auto">
              <a:spcBef>
                <a:spcPts val="0"/>
              </a:spcBef>
              <a:spcAft>
                <a:spcPts val="0"/>
              </a:spcAft>
              <a:buFont typeface="Arial" pitchFamily="34" charset="0"/>
              <a:buChar char="•"/>
            </a:pPr>
            <a:r>
              <a:rPr lang="en-US" dirty="0" smtClean="0">
                <a:solidFill>
                  <a:srgbClr val="000000"/>
                </a:solidFill>
              </a:rPr>
              <a:t>Olay Age Defying Moisturizer</a:t>
            </a:r>
          </a:p>
        </p:txBody>
      </p:sp>
      <p:sp>
        <p:nvSpPr>
          <p:cNvPr id="30" name="TextBox 29"/>
          <p:cNvSpPr txBox="1"/>
          <p:nvPr/>
        </p:nvSpPr>
        <p:spPr>
          <a:xfrm>
            <a:off x="7086600" y="4191000"/>
            <a:ext cx="1676400" cy="141577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000000"/>
                </a:solidFill>
              </a:rPr>
              <a:t>Keywords</a:t>
            </a:r>
            <a:r>
              <a:rPr lang="en-US" dirty="0" smtClean="0">
                <a:solidFill>
                  <a:srgbClr val="000000"/>
                </a:solidFill>
              </a:rPr>
              <a:t>:</a:t>
            </a:r>
          </a:p>
          <a:p>
            <a:pPr fontAlgn="auto">
              <a:spcBef>
                <a:spcPts val="0"/>
              </a:spcBef>
              <a:spcAft>
                <a:spcPts val="0"/>
              </a:spcAft>
              <a:buFont typeface="Arial" pitchFamily="34" charset="0"/>
              <a:buChar char="•"/>
            </a:pPr>
            <a:r>
              <a:rPr lang="en-US" dirty="0" smtClean="0">
                <a:solidFill>
                  <a:srgbClr val="000000"/>
                </a:solidFill>
              </a:rPr>
              <a:t>Olay Face Lotion</a:t>
            </a:r>
          </a:p>
          <a:p>
            <a:pPr fontAlgn="auto">
              <a:spcBef>
                <a:spcPts val="0"/>
              </a:spcBef>
              <a:spcAft>
                <a:spcPts val="0"/>
              </a:spcAft>
              <a:buFont typeface="Arial" pitchFamily="34" charset="0"/>
              <a:buChar char="•"/>
            </a:pPr>
            <a:r>
              <a:rPr lang="en-US" dirty="0" smtClean="0">
                <a:solidFill>
                  <a:srgbClr val="000000"/>
                </a:solidFill>
              </a:rPr>
              <a:t>Olay Face Lotion with SPF</a:t>
            </a:r>
          </a:p>
          <a:p>
            <a:pPr fontAlgn="auto">
              <a:spcBef>
                <a:spcPts val="0"/>
              </a:spcBef>
              <a:spcAft>
                <a:spcPts val="0"/>
              </a:spcAft>
              <a:buFont typeface="Arial" pitchFamily="34" charset="0"/>
              <a:buChar char="•"/>
            </a:pPr>
            <a:r>
              <a:rPr lang="en-US" dirty="0" smtClean="0">
                <a:solidFill>
                  <a:srgbClr val="000000"/>
                </a:solidFill>
              </a:rPr>
              <a:t>Olay Face Lotion for Dry Skin</a:t>
            </a:r>
          </a:p>
        </p:txBody>
      </p:sp>
      <p:cxnSp>
        <p:nvCxnSpPr>
          <p:cNvPr id="31" name="Shape 18"/>
          <p:cNvCxnSpPr>
            <a:stCxn id="16" idx="2"/>
            <a:endCxn id="30" idx="0"/>
          </p:cNvCxnSpPr>
          <p:nvPr/>
        </p:nvCxnSpPr>
        <p:spPr bwMode="auto">
          <a:xfrm rot="5400000">
            <a:off x="7833271" y="3908970"/>
            <a:ext cx="373559" cy="190500"/>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2286000" y="3276600"/>
            <a:ext cx="35814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292929"/>
                </a:solidFill>
              </a:rPr>
              <a:t>Ad Copy Message Based on the “WHO”</a:t>
            </a:r>
            <a:r>
              <a:rPr lang="en-US" sz="1600" dirty="0" smtClean="0">
                <a:solidFill>
                  <a:srgbClr val="292929"/>
                </a:solidFill>
              </a:rPr>
              <a:t>:</a:t>
            </a:r>
          </a:p>
          <a:p>
            <a:pPr fontAlgn="auto">
              <a:spcBef>
                <a:spcPts val="0"/>
              </a:spcBef>
              <a:spcAft>
                <a:spcPts val="0"/>
              </a:spcAft>
            </a:pPr>
            <a:r>
              <a:rPr lang="en-US" u="sng" dirty="0" smtClean="0">
                <a:solidFill>
                  <a:srgbClr val="000000"/>
                </a:solidFill>
              </a:rPr>
              <a:t>Olay® Anti-Aging Skincare</a:t>
            </a:r>
            <a:endParaRPr lang="en-US" dirty="0" smtClean="0">
              <a:solidFill>
                <a:srgbClr val="000000"/>
              </a:solidFill>
            </a:endParaRPr>
          </a:p>
          <a:p>
            <a:pPr fontAlgn="auto">
              <a:spcBef>
                <a:spcPts val="0"/>
              </a:spcBef>
              <a:spcAft>
                <a:spcPts val="0"/>
              </a:spcAft>
            </a:pPr>
            <a:r>
              <a:rPr lang="en-US" dirty="0" smtClean="0">
                <a:solidFill>
                  <a:srgbClr val="000000"/>
                </a:solidFill>
              </a:rPr>
              <a:t>Fight Your Natural Age with Olay®</a:t>
            </a:r>
          </a:p>
          <a:p>
            <a:pPr fontAlgn="auto">
              <a:spcBef>
                <a:spcPts val="0"/>
              </a:spcBef>
              <a:spcAft>
                <a:spcPts val="0"/>
              </a:spcAft>
            </a:pPr>
            <a:r>
              <a:rPr lang="en-US" dirty="0" smtClean="0">
                <a:solidFill>
                  <a:srgbClr val="000000"/>
                </a:solidFill>
              </a:rPr>
              <a:t>Advanced Anti-Aging Skincare System</a:t>
            </a:r>
          </a:p>
          <a:p>
            <a:pPr fontAlgn="auto">
              <a:spcBef>
                <a:spcPts val="0"/>
              </a:spcBef>
              <a:spcAft>
                <a:spcPts val="0"/>
              </a:spcAft>
            </a:pPr>
            <a:r>
              <a:rPr lang="en-US" dirty="0" smtClean="0">
                <a:solidFill>
                  <a:srgbClr val="000000"/>
                </a:solidFill>
              </a:rPr>
              <a:t>www.olay.com/Age-Defying</a:t>
            </a:r>
            <a:endParaRPr lang="en-US" dirty="0" smtClean="0">
              <a:solidFill>
                <a:srgbClr val="292929"/>
              </a:solidFill>
            </a:endParaRPr>
          </a:p>
        </p:txBody>
      </p:sp>
      <p:cxnSp>
        <p:nvCxnSpPr>
          <p:cNvPr id="20" name="Elbow Connector 19"/>
          <p:cNvCxnSpPr>
            <a:stCxn id="27" idx="3"/>
            <a:endCxn id="41" idx="1"/>
          </p:cNvCxnSpPr>
          <p:nvPr/>
        </p:nvCxnSpPr>
        <p:spPr bwMode="auto">
          <a:xfrm flipV="1">
            <a:off x="1676400" y="3876765"/>
            <a:ext cx="609600" cy="1326921"/>
          </a:xfrm>
          <a:prstGeom prst="bentConnector3">
            <a:avLst>
              <a:gd name="adj1" fmla="val 50000"/>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25" name="Oval 24"/>
          <p:cNvSpPr/>
          <p:nvPr/>
        </p:nvSpPr>
        <p:spPr bwMode="auto">
          <a:xfrm>
            <a:off x="2667000" y="2514600"/>
            <a:ext cx="533400" cy="304800"/>
          </a:xfrm>
          <a:prstGeom prst="ellips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1</a:t>
            </a:r>
          </a:p>
        </p:txBody>
      </p:sp>
      <p:sp>
        <p:nvSpPr>
          <p:cNvPr id="28" name="Oval 27"/>
          <p:cNvSpPr/>
          <p:nvPr/>
        </p:nvSpPr>
        <p:spPr bwMode="auto">
          <a:xfrm>
            <a:off x="5410200" y="2057400"/>
            <a:ext cx="533400" cy="304800"/>
          </a:xfrm>
          <a:prstGeom prst="ellipse">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1</a:t>
            </a:r>
          </a:p>
        </p:txBody>
      </p:sp>
      <p:sp>
        <p:nvSpPr>
          <p:cNvPr id="29" name="Oval 28"/>
          <p:cNvSpPr/>
          <p:nvPr/>
        </p:nvSpPr>
        <p:spPr bwMode="auto">
          <a:xfrm>
            <a:off x="1143000" y="3581400"/>
            <a:ext cx="533400" cy="304800"/>
          </a:xfrm>
          <a:prstGeom prst="ellips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2</a:t>
            </a:r>
          </a:p>
        </p:txBody>
      </p:sp>
      <p:sp>
        <p:nvSpPr>
          <p:cNvPr id="32" name="Oval 31"/>
          <p:cNvSpPr/>
          <p:nvPr/>
        </p:nvSpPr>
        <p:spPr bwMode="auto">
          <a:xfrm>
            <a:off x="8382000" y="2971800"/>
            <a:ext cx="533400" cy="304800"/>
          </a:xfrm>
          <a:prstGeom prst="ellipse">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2</a:t>
            </a:r>
          </a:p>
        </p:txBody>
      </p:sp>
      <p:sp>
        <p:nvSpPr>
          <p:cNvPr id="33" name="Oval 32"/>
          <p:cNvSpPr/>
          <p:nvPr/>
        </p:nvSpPr>
        <p:spPr bwMode="auto">
          <a:xfrm>
            <a:off x="1371600" y="5715000"/>
            <a:ext cx="533400" cy="304800"/>
          </a:xfrm>
          <a:prstGeom prst="ellips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3</a:t>
            </a:r>
          </a:p>
        </p:txBody>
      </p:sp>
      <p:sp>
        <p:nvSpPr>
          <p:cNvPr id="34" name="Oval 33"/>
          <p:cNvSpPr/>
          <p:nvPr/>
        </p:nvSpPr>
        <p:spPr bwMode="auto">
          <a:xfrm>
            <a:off x="8458200" y="4114800"/>
            <a:ext cx="533400" cy="304800"/>
          </a:xfrm>
          <a:prstGeom prst="ellipse">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3</a:t>
            </a:r>
          </a:p>
        </p:txBody>
      </p:sp>
      <p:sp>
        <p:nvSpPr>
          <p:cNvPr id="36" name="Oval 35"/>
          <p:cNvSpPr/>
          <p:nvPr/>
        </p:nvSpPr>
        <p:spPr bwMode="auto">
          <a:xfrm>
            <a:off x="5486400" y="4343400"/>
            <a:ext cx="533400" cy="304800"/>
          </a:xfrm>
          <a:prstGeom prst="ellipse">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4</a:t>
            </a:r>
          </a:p>
        </p:txBody>
      </p:sp>
      <p:sp>
        <p:nvSpPr>
          <p:cNvPr id="43" name="TextBox 42"/>
          <p:cNvSpPr txBox="1"/>
          <p:nvPr/>
        </p:nvSpPr>
        <p:spPr>
          <a:xfrm>
            <a:off x="2743200" y="4876800"/>
            <a:ext cx="3505200" cy="120032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fontAlgn="auto">
              <a:spcBef>
                <a:spcPts val="0"/>
              </a:spcBef>
              <a:spcAft>
                <a:spcPts val="0"/>
              </a:spcAft>
            </a:pPr>
            <a:r>
              <a:rPr lang="en-US" sz="1600" u="sng" dirty="0" smtClean="0">
                <a:solidFill>
                  <a:srgbClr val="292929"/>
                </a:solidFill>
              </a:rPr>
              <a:t>Ad Copy Message Based on the “WHO”</a:t>
            </a:r>
            <a:r>
              <a:rPr lang="en-US" sz="1600" dirty="0" smtClean="0">
                <a:solidFill>
                  <a:srgbClr val="292929"/>
                </a:solidFill>
              </a:rPr>
              <a:t>:</a:t>
            </a:r>
          </a:p>
          <a:p>
            <a:pPr fontAlgn="auto">
              <a:spcBef>
                <a:spcPts val="0"/>
              </a:spcBef>
              <a:spcAft>
                <a:spcPts val="0"/>
              </a:spcAft>
            </a:pPr>
            <a:r>
              <a:rPr lang="en-US" u="sng" dirty="0" smtClean="0">
                <a:solidFill>
                  <a:srgbClr val="000000"/>
                </a:solidFill>
              </a:rPr>
              <a:t>{</a:t>
            </a:r>
            <a:r>
              <a:rPr lang="en-US" u="sng" dirty="0" err="1" smtClean="0">
                <a:solidFill>
                  <a:srgbClr val="000000"/>
                </a:solidFill>
              </a:rPr>
              <a:t>KeyWord:Try</a:t>
            </a:r>
            <a:r>
              <a:rPr lang="en-US" u="sng" dirty="0" smtClean="0">
                <a:solidFill>
                  <a:srgbClr val="000000"/>
                </a:solidFill>
              </a:rPr>
              <a:t> Olay® Face Lotion}</a:t>
            </a:r>
            <a:endParaRPr lang="en-US" dirty="0" smtClean="0">
              <a:solidFill>
                <a:srgbClr val="000000"/>
              </a:solidFill>
            </a:endParaRPr>
          </a:p>
          <a:p>
            <a:pPr fontAlgn="auto">
              <a:spcBef>
                <a:spcPts val="0"/>
              </a:spcBef>
              <a:spcAft>
                <a:spcPts val="0"/>
              </a:spcAft>
            </a:pPr>
            <a:r>
              <a:rPr lang="en-US" dirty="0" smtClean="0">
                <a:solidFill>
                  <a:srgbClr val="000000"/>
                </a:solidFill>
              </a:rPr>
              <a:t>Find an Olay Face Lotion that is</a:t>
            </a:r>
          </a:p>
          <a:p>
            <a:pPr fontAlgn="auto">
              <a:spcBef>
                <a:spcPts val="0"/>
              </a:spcBef>
              <a:spcAft>
                <a:spcPts val="0"/>
              </a:spcAft>
            </a:pPr>
            <a:r>
              <a:rPr lang="en-US" dirty="0" smtClean="0">
                <a:solidFill>
                  <a:srgbClr val="000000"/>
                </a:solidFill>
              </a:rPr>
              <a:t>Designed for Your Skin Concern.</a:t>
            </a:r>
          </a:p>
          <a:p>
            <a:pPr fontAlgn="auto">
              <a:spcBef>
                <a:spcPts val="0"/>
              </a:spcBef>
              <a:spcAft>
                <a:spcPts val="0"/>
              </a:spcAft>
            </a:pPr>
            <a:r>
              <a:rPr lang="en-US" dirty="0" smtClean="0">
                <a:solidFill>
                  <a:srgbClr val="000000"/>
                </a:solidFill>
              </a:rPr>
              <a:t>www.Olay.com/Face-Lotion</a:t>
            </a:r>
            <a:endParaRPr lang="en-US" dirty="0" smtClean="0">
              <a:solidFill>
                <a:srgbClr val="292929"/>
              </a:solidFill>
            </a:endParaRPr>
          </a:p>
        </p:txBody>
      </p:sp>
      <p:sp>
        <p:nvSpPr>
          <p:cNvPr id="44" name="Oval 43"/>
          <p:cNvSpPr/>
          <p:nvPr/>
        </p:nvSpPr>
        <p:spPr bwMode="auto">
          <a:xfrm>
            <a:off x="5867400" y="5867400"/>
            <a:ext cx="533400" cy="304800"/>
          </a:xfrm>
          <a:prstGeom prst="ellipse">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sz="1800" dirty="0" smtClean="0">
                <a:solidFill>
                  <a:srgbClr val="000000"/>
                </a:solidFill>
                <a:latin typeface="Algerian" pitchFamily="82" charset="0"/>
              </a:rPr>
              <a:t>4</a:t>
            </a:r>
          </a:p>
        </p:txBody>
      </p:sp>
      <p:cxnSp>
        <p:nvCxnSpPr>
          <p:cNvPr id="46" name="Shape 45"/>
          <p:cNvCxnSpPr>
            <a:stCxn id="30" idx="2"/>
            <a:endCxn id="43" idx="3"/>
          </p:cNvCxnSpPr>
          <p:nvPr/>
        </p:nvCxnSpPr>
        <p:spPr bwMode="auto">
          <a:xfrm rot="5400000" flipH="1">
            <a:off x="7021696" y="4703669"/>
            <a:ext cx="129807" cy="1676400"/>
          </a:xfrm>
          <a:prstGeom prst="bentConnector4">
            <a:avLst>
              <a:gd name="adj1" fmla="val -176108"/>
              <a:gd name="adj2" fmla="val 75000"/>
            </a:avLst>
          </a:prstGeom>
          <a:ln>
            <a:headEnd type="none" w="med" len="med"/>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91</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Keyword Generation</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Building out Keyword Lists</a:t>
            </a:r>
          </a:p>
        </p:txBody>
      </p:sp>
      <p:sp>
        <p:nvSpPr>
          <p:cNvPr id="7" name="Content Placeholder 2"/>
          <p:cNvSpPr>
            <a:spLocks noGrp="1"/>
          </p:cNvSpPr>
          <p:nvPr>
            <p:ph idx="1"/>
          </p:nvPr>
        </p:nvSpPr>
        <p:spPr>
          <a:xfrm>
            <a:off x="381000" y="1600200"/>
            <a:ext cx="8229600" cy="3657600"/>
          </a:xfrm>
        </p:spPr>
        <p:txBody>
          <a:bodyPr/>
          <a:lstStyle/>
          <a:p>
            <a:pPr marL="0" indent="0">
              <a:buNone/>
            </a:pPr>
            <a:r>
              <a:rPr lang="en-US" b="1" dirty="0" smtClean="0">
                <a:latin typeface="+mn-lt"/>
              </a:rPr>
              <a:t>Reach out to the search agency to build out keywords for new initiatives or product launches</a:t>
            </a:r>
            <a:endParaRPr lang="en-US" b="1" dirty="0" smtClean="0">
              <a:solidFill>
                <a:schemeClr val="tx1"/>
              </a:solidFill>
              <a:latin typeface="+mn-lt"/>
            </a:endParaRPr>
          </a:p>
          <a:p>
            <a:pPr>
              <a:buClrTx/>
              <a:buFont typeface="Arial" pitchFamily="34" charset="0"/>
              <a:buChar char="•"/>
            </a:pPr>
            <a:r>
              <a:rPr lang="en-US" sz="1600" dirty="0" smtClean="0">
                <a:latin typeface="+mn-lt"/>
                <a:cs typeface="Arial" pitchFamily="34" charset="0"/>
              </a:rPr>
              <a:t>Use the Google Keyword Tool to find misspelling, plurals and iterations of relevant search terms</a:t>
            </a:r>
          </a:p>
          <a:p>
            <a:pPr lvl="2">
              <a:buFont typeface="Arial" pitchFamily="34" charset="0"/>
              <a:buChar char="•"/>
            </a:pPr>
            <a:r>
              <a:rPr lang="en-US" sz="1400" dirty="0" smtClean="0">
                <a:solidFill>
                  <a:schemeClr val="tx1"/>
                </a:solidFill>
                <a:latin typeface="+mn-lt"/>
                <a:cs typeface="Arial" pitchFamily="34" charset="0"/>
              </a:rPr>
              <a:t>Use Broad Match to capture more keyword queries within a smaller keyword set</a:t>
            </a:r>
          </a:p>
          <a:p>
            <a:pPr>
              <a:buClrTx/>
              <a:buFont typeface="Arial" pitchFamily="34" charset="0"/>
              <a:buChar char="•"/>
            </a:pPr>
            <a:r>
              <a:rPr lang="en-US" sz="1600" dirty="0" smtClean="0">
                <a:latin typeface="+mn-lt"/>
                <a:cs typeface="Arial" pitchFamily="34" charset="0"/>
              </a:rPr>
              <a:t>Allow at least two weeks for enough traffic to come in before making optimizations to the keyword list</a:t>
            </a:r>
          </a:p>
          <a:p>
            <a:pPr>
              <a:buClrTx/>
              <a:buFont typeface="Arial" pitchFamily="34" charset="0"/>
              <a:buChar char="•"/>
            </a:pPr>
            <a:r>
              <a:rPr lang="en-US" sz="1600" dirty="0" smtClean="0">
                <a:solidFill>
                  <a:schemeClr val="tx1"/>
                </a:solidFill>
                <a:latin typeface="+mn-lt"/>
                <a:cs typeface="Arial" pitchFamily="34" charset="0"/>
              </a:rPr>
              <a:t>Monitor and Optimize the keyword list</a:t>
            </a:r>
          </a:p>
          <a:p>
            <a:pPr lvl="2">
              <a:buFont typeface="Arial" pitchFamily="34" charset="0"/>
              <a:buChar char="•"/>
            </a:pPr>
            <a:r>
              <a:rPr lang="en-US" sz="1400" dirty="0" smtClean="0">
                <a:solidFill>
                  <a:schemeClr val="tx1"/>
                </a:solidFill>
                <a:latin typeface="+mn-lt"/>
                <a:cs typeface="Arial" pitchFamily="34" charset="0"/>
              </a:rPr>
              <a:t>Pull a Search Query Report from </a:t>
            </a:r>
            <a:r>
              <a:rPr lang="en-US" sz="1400" dirty="0" err="1" smtClean="0">
                <a:solidFill>
                  <a:schemeClr val="tx1"/>
                </a:solidFill>
                <a:latin typeface="+mn-lt"/>
                <a:cs typeface="Arial" pitchFamily="34" charset="0"/>
              </a:rPr>
              <a:t>Adwords</a:t>
            </a:r>
            <a:r>
              <a:rPr lang="en-US" sz="1400" dirty="0" smtClean="0">
                <a:solidFill>
                  <a:schemeClr val="tx1"/>
                </a:solidFill>
                <a:latin typeface="+mn-lt"/>
                <a:cs typeface="Arial" pitchFamily="34" charset="0"/>
              </a:rPr>
              <a:t> to find undesirable queries that the keywords are matching. For example, “whip cream” might match to the “eye cream” ad group. “Whip” would need to be added as a negative in order to improve CTR and quality of visitor</a:t>
            </a:r>
          </a:p>
          <a:p>
            <a:pPr lvl="2">
              <a:buFont typeface="Arial" pitchFamily="34" charset="0"/>
              <a:buChar char="•"/>
            </a:pPr>
            <a:r>
              <a:rPr lang="en-US" sz="1400" dirty="0" smtClean="0">
                <a:solidFill>
                  <a:schemeClr val="tx1"/>
                </a:solidFill>
                <a:latin typeface="+mn-lt"/>
                <a:cs typeface="Arial" pitchFamily="34" charset="0"/>
              </a:rPr>
              <a:t>Pause, delete or change bids on any keywords with low volume or low CTR or conversion performance</a:t>
            </a:r>
          </a:p>
          <a:p>
            <a:pPr lvl="2">
              <a:buNone/>
            </a:pPr>
            <a:endParaRPr lang="en-US" sz="1400" dirty="0" smtClean="0">
              <a:solidFill>
                <a:schemeClr val="tx1"/>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92</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Global Keywords</a:t>
            </a:r>
            <a:endParaRPr lang="en-US" sz="3000" dirty="0"/>
          </a:p>
        </p:txBody>
      </p:sp>
      <p:sp>
        <p:nvSpPr>
          <p:cNvPr id="11" name="Content Placeholder 2"/>
          <p:cNvSpPr>
            <a:spLocks noGrp="1"/>
          </p:cNvSpPr>
          <p:nvPr>
            <p:ph idx="1"/>
          </p:nvPr>
        </p:nvSpPr>
        <p:spPr>
          <a:xfrm>
            <a:off x="457200" y="762000"/>
            <a:ext cx="8229600" cy="838200"/>
          </a:xfrm>
        </p:spPr>
        <p:txBody>
          <a:bodyPr/>
          <a:lstStyle/>
          <a:p>
            <a:pPr marL="0" indent="0"/>
            <a:r>
              <a:rPr lang="en-US" sz="1600" dirty="0" smtClean="0">
                <a:cs typeface="Arial" pitchFamily="34" charset="0"/>
              </a:rPr>
              <a:t>Due to the importance of keyword phrases appearing in URLs, it is imperative that keyword phrases are localized and specific to a country’s target audience.</a:t>
            </a:r>
          </a:p>
          <a:p>
            <a:pPr marL="0" indent="0"/>
            <a:endParaRPr lang="en-US" sz="600" b="1" dirty="0" smtClean="0"/>
          </a:p>
          <a:p>
            <a:pPr>
              <a:spcBef>
                <a:spcPts val="0"/>
              </a:spcBef>
              <a:buClrTx/>
            </a:pPr>
            <a:r>
              <a:rPr lang="en-US" sz="1800" b="1" dirty="0" smtClean="0"/>
              <a:t>                                                 </a:t>
            </a:r>
          </a:p>
        </p:txBody>
      </p:sp>
      <p:cxnSp>
        <p:nvCxnSpPr>
          <p:cNvPr id="17" name="Straight Connector 16"/>
          <p:cNvCxnSpPr/>
          <p:nvPr/>
        </p:nvCxnSpPr>
        <p:spPr bwMode="auto">
          <a:xfrm>
            <a:off x="228600" y="6019800"/>
            <a:ext cx="84582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
        <p:nvSpPr>
          <p:cNvPr id="18" name="Rounded Rectangle 17"/>
          <p:cNvSpPr/>
          <p:nvPr/>
        </p:nvSpPr>
        <p:spPr>
          <a:xfrm>
            <a:off x="152400" y="1524000"/>
            <a:ext cx="2057400" cy="2133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Clean Skin</a:t>
            </a:r>
          </a:p>
        </p:txBody>
      </p:sp>
      <p:sp>
        <p:nvSpPr>
          <p:cNvPr id="20" name="Rounded Rectangle 19"/>
          <p:cNvSpPr/>
          <p:nvPr/>
        </p:nvSpPr>
        <p:spPr>
          <a:xfrm>
            <a:off x="4648200" y="1752600"/>
            <a:ext cx="4343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Audience interprets as cleaning skin or products that clean skin.</a:t>
            </a:r>
          </a:p>
        </p:txBody>
      </p:sp>
      <p:sp>
        <p:nvSpPr>
          <p:cNvPr id="21" name="Left-Right Arrow 20"/>
          <p:cNvSpPr/>
          <p:nvPr/>
        </p:nvSpPr>
        <p:spPr bwMode="auto">
          <a:xfrm>
            <a:off x="2286000" y="18288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United States</a:t>
            </a:r>
          </a:p>
        </p:txBody>
      </p:sp>
      <p:sp>
        <p:nvSpPr>
          <p:cNvPr id="22" name="Left-Right Arrow 21"/>
          <p:cNvSpPr/>
          <p:nvPr/>
        </p:nvSpPr>
        <p:spPr bwMode="auto">
          <a:xfrm>
            <a:off x="2286000" y="50292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Australia</a:t>
            </a:r>
          </a:p>
        </p:txBody>
      </p:sp>
      <p:sp>
        <p:nvSpPr>
          <p:cNvPr id="23" name="Rounded Rectangle 22"/>
          <p:cNvSpPr/>
          <p:nvPr/>
        </p:nvSpPr>
        <p:spPr>
          <a:xfrm>
            <a:off x="4648200" y="2667000"/>
            <a:ext cx="4343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Audience interprets as cheap wine.</a:t>
            </a:r>
          </a:p>
        </p:txBody>
      </p:sp>
      <p:sp>
        <p:nvSpPr>
          <p:cNvPr id="24" name="Rounded Rectangle 23"/>
          <p:cNvSpPr/>
          <p:nvPr/>
        </p:nvSpPr>
        <p:spPr>
          <a:xfrm>
            <a:off x="152400" y="3810000"/>
            <a:ext cx="2057400" cy="21336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sz="2400" b="1" dirty="0" smtClean="0">
                <a:latin typeface="Calibri"/>
              </a:rPr>
              <a:t>Beauty</a:t>
            </a:r>
          </a:p>
        </p:txBody>
      </p:sp>
      <p:sp>
        <p:nvSpPr>
          <p:cNvPr id="25" name="Left-Right Arrow 24"/>
          <p:cNvSpPr/>
          <p:nvPr/>
        </p:nvSpPr>
        <p:spPr bwMode="auto">
          <a:xfrm>
            <a:off x="2286000" y="40386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United States</a:t>
            </a:r>
          </a:p>
        </p:txBody>
      </p:sp>
      <p:sp>
        <p:nvSpPr>
          <p:cNvPr id="26" name="Left-Right Arrow 25"/>
          <p:cNvSpPr/>
          <p:nvPr/>
        </p:nvSpPr>
        <p:spPr bwMode="auto">
          <a:xfrm>
            <a:off x="2286000" y="2743200"/>
            <a:ext cx="2209800" cy="609600"/>
          </a:xfrm>
          <a:prstGeom prst="leftRightArrow">
            <a:avLst>
              <a:gd name="adj1" fmla="val 45652"/>
              <a:gd name="adj2" fmla="val 28261"/>
            </a:avLst>
          </a:prstGeom>
          <a:solidFill>
            <a:schemeClr val="bg1"/>
          </a:solidFill>
          <a:ln w="12700" cap="flat" cmpd="sng" algn="ctr">
            <a:solidFill>
              <a:srgbClr val="996633"/>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latin typeface="Arial" charset="0"/>
              </a:rPr>
              <a:t>Australia</a:t>
            </a:r>
          </a:p>
        </p:txBody>
      </p:sp>
      <p:sp>
        <p:nvSpPr>
          <p:cNvPr id="27" name="Rounded Rectangle 26"/>
          <p:cNvSpPr/>
          <p:nvPr/>
        </p:nvSpPr>
        <p:spPr>
          <a:xfrm>
            <a:off x="4648200" y="3886200"/>
            <a:ext cx="4343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Audience interprets as a way to perfect their appearance either through products or education.</a:t>
            </a:r>
          </a:p>
        </p:txBody>
      </p:sp>
      <p:sp>
        <p:nvSpPr>
          <p:cNvPr id="28" name="Rounded Rectangle 27"/>
          <p:cNvSpPr/>
          <p:nvPr/>
        </p:nvSpPr>
        <p:spPr>
          <a:xfrm>
            <a:off x="4648200" y="5029200"/>
            <a:ext cx="4343400" cy="68580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smtClean="0">
                <a:cs typeface="Arial" pitchFamily="34" charset="0"/>
              </a:rPr>
              <a:t>Audience interprets as another word for “great” or “amazing.”</a:t>
            </a:r>
          </a:p>
        </p:txBody>
      </p:sp>
    </p:spTree>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93</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pPr marL="514350" indent="-514350"/>
            <a:r>
              <a:rPr lang="en-US" sz="3000" dirty="0" smtClean="0"/>
              <a:t>Keyword Generation</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Use of Match Types</a:t>
            </a:r>
          </a:p>
        </p:txBody>
      </p:sp>
      <p:sp>
        <p:nvSpPr>
          <p:cNvPr id="11" name="Oval 10"/>
          <p:cNvSpPr/>
          <p:nvPr/>
        </p:nvSpPr>
        <p:spPr bwMode="auto">
          <a:xfrm>
            <a:off x="3505200" y="3429000"/>
            <a:ext cx="2438400" cy="1676400"/>
          </a:xfrm>
          <a:prstGeom prst="ellipse">
            <a:avLst/>
          </a:prstGeom>
          <a:gradFill flip="none" rotWithShape="1">
            <a:gsLst>
              <a:gs pos="0">
                <a:srgbClr val="FD4817">
                  <a:tint val="66000"/>
                  <a:satMod val="160000"/>
                </a:srgbClr>
              </a:gs>
              <a:gs pos="50000">
                <a:srgbClr val="FD4817">
                  <a:tint val="44500"/>
                  <a:satMod val="160000"/>
                </a:srgbClr>
              </a:gs>
              <a:gs pos="100000">
                <a:srgbClr val="FD4817">
                  <a:tint val="23500"/>
                  <a:satMod val="160000"/>
                </a:srgbClr>
              </a:gs>
            </a:gsLst>
            <a:path path="circle">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dirty="0" smtClean="0">
                <a:solidFill>
                  <a:srgbClr val="000000"/>
                </a:solidFill>
                <a:cs typeface="Arial" pitchFamily="34" charset="0"/>
              </a:rPr>
              <a:t>Lower CPCs and more Qualified Traffic and fewer impressions when compared to Broad Match</a:t>
            </a:r>
          </a:p>
        </p:txBody>
      </p:sp>
      <p:sp>
        <p:nvSpPr>
          <p:cNvPr id="13" name="Oval 12"/>
          <p:cNvSpPr/>
          <p:nvPr/>
        </p:nvSpPr>
        <p:spPr bwMode="auto">
          <a:xfrm>
            <a:off x="457200" y="3429000"/>
            <a:ext cx="2514600" cy="1676400"/>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buFont typeface="Wingdings" pitchFamily="2" charset="2"/>
              <a:buNone/>
            </a:pPr>
            <a:r>
              <a:rPr lang="en-US" dirty="0" smtClean="0">
                <a:solidFill>
                  <a:srgbClr val="000000"/>
                </a:solidFill>
                <a:cs typeface="Arial" pitchFamily="34" charset="0"/>
              </a:rPr>
              <a:t>Typically Higher CPCs and Lower CTRs and the most clicks and impressions</a:t>
            </a:r>
          </a:p>
        </p:txBody>
      </p:sp>
      <p:sp>
        <p:nvSpPr>
          <p:cNvPr id="14" name="Down Arrow Callout 13"/>
          <p:cNvSpPr/>
          <p:nvPr/>
        </p:nvSpPr>
        <p:spPr bwMode="auto">
          <a:xfrm>
            <a:off x="381000" y="1752600"/>
            <a:ext cx="2743200" cy="1600200"/>
          </a:xfrm>
          <a:prstGeom prst="downArrowCallou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b="1" u="sng" dirty="0" smtClean="0">
                <a:solidFill>
                  <a:srgbClr val="000000"/>
                </a:solidFill>
                <a:cs typeface="Arial" pitchFamily="34" charset="0"/>
              </a:rPr>
              <a:t>Broad Match</a:t>
            </a:r>
            <a:r>
              <a:rPr lang="en-US" dirty="0" smtClean="0">
                <a:solidFill>
                  <a:srgbClr val="000000"/>
                </a:solidFill>
                <a:cs typeface="Arial" pitchFamily="34" charset="0"/>
              </a:rPr>
              <a:t> terms will show ads for any search query that includes the search term.</a:t>
            </a:r>
          </a:p>
        </p:txBody>
      </p:sp>
      <p:sp>
        <p:nvSpPr>
          <p:cNvPr id="15" name="Down Arrow Callout 14"/>
          <p:cNvSpPr/>
          <p:nvPr/>
        </p:nvSpPr>
        <p:spPr bwMode="auto">
          <a:xfrm>
            <a:off x="3352800" y="1752600"/>
            <a:ext cx="2819400" cy="1600200"/>
          </a:xfrm>
          <a:prstGeom prst="downArrowCallout">
            <a:avLst>
              <a:gd name="adj1" fmla="val 21687"/>
              <a:gd name="adj2" fmla="val 25000"/>
              <a:gd name="adj3" fmla="val 25000"/>
              <a:gd name="adj4" fmla="val 64977"/>
            </a:avLst>
          </a:prstGeom>
          <a:gradFill flip="none" rotWithShape="1">
            <a:gsLst>
              <a:gs pos="0">
                <a:srgbClr val="FD4817">
                  <a:tint val="66000"/>
                  <a:satMod val="160000"/>
                </a:srgbClr>
              </a:gs>
              <a:gs pos="50000">
                <a:srgbClr val="FD4817">
                  <a:tint val="44500"/>
                  <a:satMod val="160000"/>
                </a:srgbClr>
              </a:gs>
              <a:gs pos="100000">
                <a:srgbClr val="FD4817">
                  <a:tint val="23500"/>
                  <a:satMod val="160000"/>
                </a:srgbClr>
              </a:gs>
            </a:gsLst>
            <a:path path="circle">
              <a:fillToRect l="50000" t="50000" r="50000" b="50000"/>
            </a:path>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spcBef>
                <a:spcPct val="25000"/>
              </a:spcBef>
            </a:pPr>
            <a:r>
              <a:rPr lang="en-US" b="1" u="sng" dirty="0" smtClean="0">
                <a:solidFill>
                  <a:srgbClr val="000000"/>
                </a:solidFill>
                <a:cs typeface="Arial" pitchFamily="34" charset="0"/>
              </a:rPr>
              <a:t>Phrase Match</a:t>
            </a:r>
            <a:r>
              <a:rPr lang="en-US" dirty="0" smtClean="0">
                <a:solidFill>
                  <a:srgbClr val="000000"/>
                </a:solidFill>
                <a:cs typeface="Arial" pitchFamily="34" charset="0"/>
              </a:rPr>
              <a:t> will display ads for queries that include search terms in exact order.</a:t>
            </a:r>
          </a:p>
        </p:txBody>
      </p:sp>
      <p:sp>
        <p:nvSpPr>
          <p:cNvPr id="16" name="Down Arrow Callout 15"/>
          <p:cNvSpPr/>
          <p:nvPr/>
        </p:nvSpPr>
        <p:spPr bwMode="auto">
          <a:xfrm>
            <a:off x="6400800" y="1752600"/>
            <a:ext cx="2514600" cy="1600200"/>
          </a:xfrm>
          <a:prstGeom prst="downArrowCallou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b="1" u="sng" dirty="0" smtClean="0">
                <a:solidFill>
                  <a:srgbClr val="000000"/>
                </a:solidFill>
                <a:cs typeface="Arial" pitchFamily="34" charset="0"/>
              </a:rPr>
              <a:t>Exact Match</a:t>
            </a:r>
            <a:r>
              <a:rPr lang="en-US" dirty="0" smtClean="0">
                <a:solidFill>
                  <a:srgbClr val="000000"/>
                </a:solidFill>
                <a:cs typeface="Arial" pitchFamily="34" charset="0"/>
              </a:rPr>
              <a:t> will display ads only for queries that match the search term exactly.</a:t>
            </a:r>
          </a:p>
        </p:txBody>
      </p:sp>
      <p:sp>
        <p:nvSpPr>
          <p:cNvPr id="17" name="Oval 16"/>
          <p:cNvSpPr/>
          <p:nvPr/>
        </p:nvSpPr>
        <p:spPr bwMode="auto">
          <a:xfrm>
            <a:off x="6477000" y="3429000"/>
            <a:ext cx="2438400" cy="1676400"/>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91440" rIns="91440" bIns="91440" numCol="1" rtlCol="0" anchor="ctr" anchorCtr="0" compatLnSpc="1">
            <a:prstTxWarp prst="textNoShape">
              <a:avLst/>
            </a:prstTxWarp>
          </a:bodyPr>
          <a:lstStyle/>
          <a:p>
            <a:pPr algn="ctr">
              <a:spcBef>
                <a:spcPct val="25000"/>
              </a:spcBef>
              <a:buFont typeface="Wingdings" pitchFamily="2" charset="2"/>
              <a:buNone/>
            </a:pPr>
            <a:r>
              <a:rPr lang="en-US" dirty="0" smtClean="0">
                <a:solidFill>
                  <a:srgbClr val="000000"/>
                </a:solidFill>
                <a:cs typeface="Arial" pitchFamily="34" charset="0"/>
              </a:rPr>
              <a:t>Typically the Lowest CPCs, Highest CTR, and Most Qualified Traffic with the least impressions</a:t>
            </a:r>
          </a:p>
        </p:txBody>
      </p:sp>
      <p:sp>
        <p:nvSpPr>
          <p:cNvPr id="18" name="TextBox 17"/>
          <p:cNvSpPr txBox="1"/>
          <p:nvPr/>
        </p:nvSpPr>
        <p:spPr>
          <a:xfrm>
            <a:off x="228600" y="5105400"/>
            <a:ext cx="8686800" cy="923330"/>
          </a:xfrm>
          <a:prstGeom prst="rect">
            <a:avLst/>
          </a:prstGeom>
          <a:noFill/>
        </p:spPr>
        <p:txBody>
          <a:bodyPr wrap="square" rtlCol="0">
            <a:spAutoFit/>
          </a:bodyPr>
          <a:lstStyle/>
          <a:p>
            <a:pPr fontAlgn="auto">
              <a:spcBef>
                <a:spcPts val="0"/>
              </a:spcBef>
              <a:spcAft>
                <a:spcPts val="0"/>
              </a:spcAft>
            </a:pPr>
            <a:r>
              <a:rPr lang="en-US" sz="1800" dirty="0" smtClean="0">
                <a:latin typeface="Calibri"/>
              </a:rPr>
              <a:t>The keyword list should start on broad match to reach a larger audience. Once the data has accumulated, make optimizations to bidding and match type to better target users. The search agency will look at performance to determine if changes in match type are needed.</a:t>
            </a:r>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r>
              <a:rPr lang="en-US" dirty="0" smtClean="0"/>
              <a:t>Content Network Best Practices</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62400" y="6507412"/>
            <a:ext cx="1371599" cy="35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95</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Who Should Know About the Content Network?</a:t>
            </a:r>
            <a:endParaRPr lang="en-US" sz="3000" dirty="0"/>
          </a:p>
        </p:txBody>
      </p:sp>
      <p:sp>
        <p:nvSpPr>
          <p:cNvPr id="9" name="Content Placeholder 2"/>
          <p:cNvSpPr>
            <a:spLocks noGrp="1"/>
          </p:cNvSpPr>
          <p:nvPr>
            <p:ph idx="1"/>
          </p:nvPr>
        </p:nvSpPr>
        <p:spPr>
          <a:xfrm>
            <a:off x="304800" y="838200"/>
            <a:ext cx="8077200" cy="2971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j-lt"/>
              </a:rPr>
              <a:t>The Search Agency</a:t>
            </a:r>
            <a:r>
              <a:rPr lang="en-US" sz="1600" dirty="0" smtClean="0">
                <a:latin typeface="+mn-lt"/>
              </a:rPr>
              <a:t>:</a:t>
            </a:r>
            <a:r>
              <a:rPr lang="en-US" sz="1400" b="1" dirty="0" smtClean="0">
                <a:latin typeface="+mn-lt"/>
              </a:rPr>
              <a:t> </a:t>
            </a:r>
            <a:r>
              <a:rPr lang="en-US" sz="1400" dirty="0" smtClean="0">
                <a:latin typeface="+mn-lt"/>
              </a:rPr>
              <a:t>It is imperative that the Search Agency understands how to create, implement, optimize, and report on a content network paid search campaign.</a:t>
            </a:r>
          </a:p>
          <a:p>
            <a:pPr marL="0" indent="0">
              <a:spcBef>
                <a:spcPts val="0"/>
              </a:spcBef>
            </a:pPr>
            <a:endParaRPr lang="en-US" sz="1800" b="1" dirty="0" smtClean="0">
              <a:latin typeface="+mn-lt"/>
            </a:endParaRPr>
          </a:p>
          <a:p>
            <a:pPr marL="0" indent="0">
              <a:spcBef>
                <a:spcPts val="0"/>
              </a:spcBef>
            </a:pPr>
            <a:r>
              <a:rPr lang="en-US" sz="1800" b="1" dirty="0" smtClean="0"/>
              <a:t>Marketing</a:t>
            </a:r>
            <a:r>
              <a:rPr lang="en-US" sz="1800" dirty="0" smtClean="0"/>
              <a:t>:</a:t>
            </a:r>
            <a:r>
              <a:rPr lang="en-US" sz="1800" b="1" dirty="0" smtClean="0"/>
              <a:t> </a:t>
            </a:r>
            <a:r>
              <a:rPr lang="en-US" sz="1400" dirty="0" smtClean="0"/>
              <a:t>The content network is important to marketing because it present the opportunity to target each Olay WHO individually on related Web pages that she visits, with ad copy that is written just for her.</a:t>
            </a:r>
          </a:p>
          <a:p>
            <a:pPr marL="0" indent="0">
              <a:spcBef>
                <a:spcPts val="0"/>
              </a:spcBef>
            </a:pPr>
            <a:endParaRPr lang="en-US" sz="1400" dirty="0" smtClean="0"/>
          </a:p>
          <a:p>
            <a:pPr marL="0" indent="0">
              <a:spcBef>
                <a:spcPts val="0"/>
              </a:spcBef>
            </a:pPr>
            <a:r>
              <a:rPr lang="en-US" sz="1800" b="1" dirty="0" smtClean="0"/>
              <a:t>P&amp;G ABM/DMM</a:t>
            </a:r>
            <a:r>
              <a:rPr lang="en-US" sz="1800" dirty="0" smtClean="0"/>
              <a:t>:</a:t>
            </a:r>
            <a:r>
              <a:rPr lang="en-US" sz="1800" b="1" dirty="0" smtClean="0"/>
              <a:t> </a:t>
            </a:r>
            <a:r>
              <a:rPr lang="en-US" sz="1400" dirty="0" smtClean="0"/>
              <a:t>The P&amp;G brand contacts should understand what the content network is, how it applies to paid search, and how it benefits the Olay brand. </a:t>
            </a:r>
          </a:p>
          <a:p>
            <a:pPr marL="0" indent="0">
              <a:spcBef>
                <a:spcPts val="0"/>
              </a:spcBef>
            </a:pPr>
            <a:endParaRPr lang="en-US" sz="1400" dirty="0" smtClean="0"/>
          </a:p>
          <a:p>
            <a:pPr marL="0" indent="0">
              <a:spcBef>
                <a:spcPts val="0"/>
              </a:spcBef>
            </a:pPr>
            <a:endParaRPr lang="en-US" sz="1400" b="1" dirty="0" smtClean="0">
              <a:latin typeface="+mn-lt"/>
            </a:endParaRPr>
          </a:p>
        </p:txBody>
      </p:sp>
      <p:cxnSp>
        <p:nvCxnSpPr>
          <p:cNvPr id="11" name="Straight Connector 10"/>
          <p:cNvCxnSpPr/>
          <p:nvPr/>
        </p:nvCxnSpPr>
        <p:spPr bwMode="auto">
          <a:xfrm>
            <a:off x="228600" y="16002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2" name="Straight Connector 11"/>
          <p:cNvCxnSpPr/>
          <p:nvPr/>
        </p:nvCxnSpPr>
        <p:spPr bwMode="auto">
          <a:xfrm>
            <a:off x="228600" y="2286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7" name="Straight Connector 6"/>
          <p:cNvCxnSpPr/>
          <p:nvPr/>
        </p:nvCxnSpPr>
        <p:spPr bwMode="auto">
          <a:xfrm>
            <a:off x="228600" y="3048000"/>
            <a:ext cx="85344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96</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Olay Paid Search Content Network</a:t>
            </a:r>
            <a:endParaRPr lang="en-US" sz="3000" dirty="0"/>
          </a:p>
        </p:txBody>
      </p:sp>
      <p:sp>
        <p:nvSpPr>
          <p:cNvPr id="6" name="Content Placeholder 2"/>
          <p:cNvSpPr>
            <a:spLocks noGrp="1"/>
          </p:cNvSpPr>
          <p:nvPr>
            <p:ph idx="1"/>
          </p:nvPr>
        </p:nvSpPr>
        <p:spPr>
          <a:xfrm>
            <a:off x="228600" y="762000"/>
            <a:ext cx="8077200" cy="5257800"/>
          </a:xfrm>
        </p:spPr>
        <p:txBody>
          <a:bodyPr/>
          <a:lstStyle/>
          <a:p>
            <a:pPr marL="0" indent="0">
              <a:spcBef>
                <a:spcPts val="0"/>
              </a:spcBef>
            </a:pPr>
            <a:endParaRPr lang="en-US" sz="400" b="1" dirty="0" smtClean="0">
              <a:latin typeface="+mn-lt"/>
            </a:endParaRPr>
          </a:p>
          <a:p>
            <a:pPr marL="0" indent="0">
              <a:spcBef>
                <a:spcPts val="0"/>
              </a:spcBef>
            </a:pPr>
            <a:r>
              <a:rPr lang="en-US" sz="1800" b="1" dirty="0" smtClean="0">
                <a:latin typeface="+mn-lt"/>
                <a:hlinkClick r:id="rId3" action="ppaction://hlinksldjump"/>
              </a:rPr>
              <a:t>Opting Into the Content Network</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hlinkClick r:id="rId4" action="ppaction://hlinksldjump"/>
              </a:rPr>
              <a:t>Content Network Opportunity for Facial Skincare WHO’s</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rPr>
              <a:t>       </a:t>
            </a:r>
            <a:r>
              <a:rPr lang="en-US" sz="1800" b="1" dirty="0" smtClean="0">
                <a:latin typeface="+mn-lt"/>
                <a:hlinkClick r:id="rId5" action="ppaction://hlinksldjump"/>
              </a:rPr>
              <a:t>Consultancy-Seeking Obsessed</a:t>
            </a:r>
          </a:p>
          <a:p>
            <a:pPr marL="0" indent="0">
              <a:spcBef>
                <a:spcPts val="0"/>
              </a:spcBef>
            </a:pPr>
            <a:endParaRPr lang="en-US" sz="1000" b="1" dirty="0" smtClean="0">
              <a:latin typeface="+mn-lt"/>
            </a:endParaRPr>
          </a:p>
          <a:p>
            <a:pPr marL="0" indent="0">
              <a:spcBef>
                <a:spcPts val="0"/>
              </a:spcBef>
            </a:pPr>
            <a:r>
              <a:rPr lang="en-US" sz="1800" b="1" dirty="0" smtClean="0">
                <a:latin typeface="+mn-lt"/>
              </a:rPr>
              <a:t>       </a:t>
            </a:r>
            <a:r>
              <a:rPr lang="en-US" sz="1800" b="1" dirty="0" smtClean="0">
                <a:latin typeface="+mn-lt"/>
                <a:hlinkClick r:id="rId6" action="ppaction://hlinksldjump"/>
              </a:rPr>
              <a:t>Dramatic Transformation Seeker</a:t>
            </a:r>
            <a:endParaRPr lang="en-US" sz="1800" b="1" dirty="0" smtClean="0">
              <a:latin typeface="+mn-lt"/>
            </a:endParaRPr>
          </a:p>
          <a:p>
            <a:pPr marL="0" indent="0">
              <a:spcBef>
                <a:spcPts val="0"/>
              </a:spcBef>
            </a:pPr>
            <a:endParaRPr lang="en-US" sz="1000" b="1" dirty="0" smtClean="0">
              <a:latin typeface="+mn-lt"/>
            </a:endParaRPr>
          </a:p>
          <a:p>
            <a:pPr marL="0" indent="0">
              <a:spcBef>
                <a:spcPts val="0"/>
              </a:spcBef>
            </a:pPr>
            <a:r>
              <a:rPr lang="en-US" sz="1800" b="1" dirty="0" smtClean="0">
                <a:latin typeface="+mn-lt"/>
              </a:rPr>
              <a:t>       </a:t>
            </a:r>
            <a:r>
              <a:rPr lang="en-US" sz="1800" b="1" dirty="0" smtClean="0">
                <a:latin typeface="+mn-lt"/>
                <a:hlinkClick r:id="rId7" action="ppaction://hlinksldjump"/>
              </a:rPr>
              <a:t>Straight-Forward Performance Seeker</a:t>
            </a:r>
            <a:endParaRPr lang="en-US" sz="1800" b="1" dirty="0" smtClean="0">
              <a:latin typeface="+mn-lt"/>
            </a:endParaRPr>
          </a:p>
          <a:p>
            <a:pPr marL="0" indent="0">
              <a:spcBef>
                <a:spcPts val="0"/>
              </a:spcBef>
            </a:pPr>
            <a:endParaRPr lang="en-US" sz="1000" b="1" dirty="0" smtClean="0">
              <a:solidFill>
                <a:schemeClr val="tx1"/>
              </a:solidFill>
              <a:latin typeface="+mn-lt"/>
            </a:endParaRPr>
          </a:p>
          <a:p>
            <a:pPr marL="0" indent="0">
              <a:spcBef>
                <a:spcPts val="0"/>
              </a:spcBef>
            </a:pPr>
            <a:r>
              <a:rPr lang="en-US" sz="1800" b="1" dirty="0" smtClean="0">
                <a:latin typeface="+mn-lt"/>
              </a:rPr>
              <a:t>    </a:t>
            </a:r>
            <a:r>
              <a:rPr lang="en-US" sz="1800" b="1" dirty="0" smtClean="0">
                <a:latin typeface="+mn-lt"/>
                <a:hlinkClick r:id="rId8" action="ppaction://hlinksldjump"/>
              </a:rPr>
              <a:t>Skin Essential Shopper</a:t>
            </a:r>
            <a:endParaRPr lang="en-US" sz="1800" b="1" dirty="0" smtClean="0">
              <a:latin typeface="+mn-lt"/>
            </a:endParaRPr>
          </a:p>
          <a:p>
            <a:pPr marL="0" indent="0">
              <a:spcBef>
                <a:spcPts val="0"/>
              </a:spcBef>
            </a:pPr>
            <a:endParaRPr lang="en-US" sz="1000" b="1" dirty="0" smtClean="0">
              <a:solidFill>
                <a:schemeClr val="tx1"/>
              </a:solidFill>
              <a:latin typeface="+mn-lt"/>
            </a:endParaRPr>
          </a:p>
          <a:p>
            <a:pPr marL="0" indent="0">
              <a:spcBef>
                <a:spcPts val="0"/>
              </a:spcBef>
            </a:pPr>
            <a:r>
              <a:rPr lang="en-US" sz="1800" b="1" dirty="0" smtClean="0">
                <a:hlinkClick r:id="rId9" action="ppaction://hlinksldjump"/>
              </a:rPr>
              <a:t>Content Network Opportunity for Body Skincare WHO’s</a:t>
            </a:r>
            <a:endParaRPr lang="en-US" sz="1800" b="1" dirty="0" smtClean="0"/>
          </a:p>
          <a:p>
            <a:pPr marL="0" indent="0">
              <a:spcBef>
                <a:spcPts val="0"/>
              </a:spcBef>
            </a:pPr>
            <a:endParaRPr lang="en-US" sz="1000" b="1" dirty="0" smtClean="0"/>
          </a:p>
          <a:p>
            <a:pPr marL="0" indent="0">
              <a:spcBef>
                <a:spcPts val="0"/>
              </a:spcBef>
            </a:pPr>
            <a:r>
              <a:rPr lang="en-US" sz="1800" b="1" dirty="0" smtClean="0"/>
              <a:t>    </a:t>
            </a:r>
            <a:r>
              <a:rPr lang="en-US" sz="1800" b="1" dirty="0" smtClean="0">
                <a:hlinkClick r:id="rId10" action="ppaction://hlinksldjump"/>
              </a:rPr>
              <a:t>Sophisticated Perfectionist Shopper</a:t>
            </a:r>
            <a:endParaRPr lang="en-US" sz="1800" b="1" dirty="0" smtClean="0"/>
          </a:p>
          <a:p>
            <a:pPr marL="0" indent="0">
              <a:spcBef>
                <a:spcPts val="0"/>
              </a:spcBef>
            </a:pPr>
            <a:endParaRPr lang="en-US" sz="1000" b="1" dirty="0" smtClean="0">
              <a:solidFill>
                <a:schemeClr val="tx1"/>
              </a:solidFill>
              <a:latin typeface="+mn-lt"/>
            </a:endParaRPr>
          </a:p>
          <a:p>
            <a:pPr marL="0" indent="0">
              <a:spcBef>
                <a:spcPts val="0"/>
              </a:spcBef>
            </a:pPr>
            <a:r>
              <a:rPr lang="en-US" sz="1800" b="1" dirty="0" smtClean="0">
                <a:latin typeface="+mn-lt"/>
              </a:rPr>
              <a:t>    </a:t>
            </a:r>
            <a:r>
              <a:rPr lang="en-US" sz="1800" b="1" dirty="0" smtClean="0">
                <a:latin typeface="+mn-lt"/>
                <a:hlinkClick r:id="rId11" action="ppaction://hlinksldjump"/>
              </a:rPr>
              <a:t>Confident Experientialist Shopper</a:t>
            </a:r>
            <a:endParaRPr lang="en-US" sz="1800" b="1" dirty="0" smtClean="0">
              <a:latin typeface="+mn-lt"/>
            </a:endParaRPr>
          </a:p>
          <a:p>
            <a:pPr marL="0" indent="0">
              <a:spcBef>
                <a:spcPts val="0"/>
              </a:spcBef>
            </a:pPr>
            <a:endParaRPr lang="en-US" sz="1000" b="1" dirty="0" smtClean="0">
              <a:solidFill>
                <a:schemeClr val="tx1"/>
              </a:solidFill>
              <a:latin typeface="+mn-lt"/>
            </a:endParaRPr>
          </a:p>
          <a:p>
            <a:pPr marL="0" indent="0">
              <a:spcBef>
                <a:spcPts val="0"/>
              </a:spcBef>
            </a:pPr>
            <a:r>
              <a:rPr lang="en-US" sz="1800" b="1" dirty="0" smtClean="0">
                <a:solidFill>
                  <a:schemeClr val="tx1"/>
                </a:solidFill>
                <a:latin typeface="+mn-lt"/>
              </a:rPr>
              <a:t>    </a:t>
            </a:r>
            <a:r>
              <a:rPr lang="en-US" sz="1800" b="1" dirty="0" smtClean="0">
                <a:solidFill>
                  <a:schemeClr val="tx1"/>
                </a:solidFill>
                <a:latin typeface="+mn-lt"/>
                <a:hlinkClick r:id="rId12" action="ppaction://hlinksldjump"/>
              </a:rPr>
              <a:t>Essential Well-Being Seeker</a:t>
            </a:r>
            <a:endParaRPr lang="en-US" sz="1800" b="1" dirty="0" smtClean="0">
              <a:solidFill>
                <a:schemeClr val="tx1"/>
              </a:solidFill>
              <a:latin typeface="+mn-lt"/>
            </a:endParaRPr>
          </a:p>
          <a:p>
            <a:pPr marL="457200" lvl="2" indent="0">
              <a:spcBef>
                <a:spcPts val="0"/>
              </a:spcBef>
              <a:buNone/>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a:p>
            <a:pPr marL="457200" lvl="2" indent="0">
              <a:spcBef>
                <a:spcPts val="0"/>
              </a:spcBef>
              <a:buFont typeface="Arial" pitchFamily="34" charset="0"/>
              <a:buChar char="•"/>
            </a:pPr>
            <a:endParaRPr lang="en-US" sz="1400" dirty="0" smtClean="0">
              <a:solidFill>
                <a:schemeClr val="tx1"/>
              </a:solidFill>
              <a:latin typeface="+mn-lt"/>
              <a:cs typeface="Arial" pitchFamily="34" charset="0"/>
            </a:endParaRPr>
          </a:p>
        </p:txBody>
      </p:sp>
      <p:cxnSp>
        <p:nvCxnSpPr>
          <p:cNvPr id="7" name="Straight Connector 6"/>
          <p:cNvCxnSpPr/>
          <p:nvPr/>
        </p:nvCxnSpPr>
        <p:spPr bwMode="auto">
          <a:xfrm>
            <a:off x="228600" y="1219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9" name="Straight Connector 8"/>
          <p:cNvCxnSpPr/>
          <p:nvPr/>
        </p:nvCxnSpPr>
        <p:spPr bwMode="auto">
          <a:xfrm>
            <a:off x="228600" y="4191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7" name="Straight Connector 16"/>
          <p:cNvCxnSpPr/>
          <p:nvPr/>
        </p:nvCxnSpPr>
        <p:spPr bwMode="auto">
          <a:xfrm>
            <a:off x="228600" y="25146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8" name="Straight Connector 17"/>
          <p:cNvCxnSpPr/>
          <p:nvPr/>
        </p:nvCxnSpPr>
        <p:spPr bwMode="auto">
          <a:xfrm>
            <a:off x="228600" y="46482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19" name="Straight Connector 18"/>
          <p:cNvCxnSpPr/>
          <p:nvPr/>
        </p:nvCxnSpPr>
        <p:spPr bwMode="auto">
          <a:xfrm>
            <a:off x="228600" y="2971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0" name="Straight Connector 19"/>
          <p:cNvCxnSpPr/>
          <p:nvPr/>
        </p:nvCxnSpPr>
        <p:spPr bwMode="auto">
          <a:xfrm>
            <a:off x="228600" y="33528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1" name="Straight Connector 20"/>
          <p:cNvCxnSpPr/>
          <p:nvPr/>
        </p:nvCxnSpPr>
        <p:spPr bwMode="auto">
          <a:xfrm>
            <a:off x="228600" y="38100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2" name="Straight Connector 21"/>
          <p:cNvCxnSpPr/>
          <p:nvPr/>
        </p:nvCxnSpPr>
        <p:spPr bwMode="auto">
          <a:xfrm>
            <a:off x="228600" y="5105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3" name="Straight Connector 22"/>
          <p:cNvCxnSpPr/>
          <p:nvPr/>
        </p:nvCxnSpPr>
        <p:spPr bwMode="auto">
          <a:xfrm>
            <a:off x="228600" y="1676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cxnSp>
        <p:nvCxnSpPr>
          <p:cNvPr id="24" name="Straight Connector 23"/>
          <p:cNvCxnSpPr/>
          <p:nvPr/>
        </p:nvCxnSpPr>
        <p:spPr bwMode="auto">
          <a:xfrm>
            <a:off x="228600" y="2057400"/>
            <a:ext cx="8229600" cy="0"/>
          </a:xfrm>
          <a:prstGeom prst="line">
            <a:avLst/>
          </a:prstGeom>
          <a:solidFill>
            <a:schemeClr val="bg1"/>
          </a:solidFill>
          <a:ln w="6350" cap="flat" cmpd="sng" algn="ctr">
            <a:solidFill>
              <a:srgbClr val="996633"/>
            </a:solidFill>
            <a:prstDash val="solid"/>
            <a:round/>
            <a:headEnd type="none" w="med" len="med"/>
            <a:tailEnd type="none" w="med" len="med"/>
          </a:ln>
          <a:effectLst/>
        </p:spPr>
      </p:cxnSp>
    </p:spTree>
  </p:cSld>
  <p:clrMapOvr>
    <a:masterClrMapping/>
  </p:clrMapOvr>
  <p:transition spd="med"/>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97</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Reasons to Opt into the Content Network</a:t>
            </a:r>
          </a:p>
        </p:txBody>
      </p:sp>
      <p:sp>
        <p:nvSpPr>
          <p:cNvPr id="7" name="Content Placeholder 2"/>
          <p:cNvSpPr>
            <a:spLocks noGrp="1"/>
          </p:cNvSpPr>
          <p:nvPr>
            <p:ph idx="1"/>
          </p:nvPr>
        </p:nvSpPr>
        <p:spPr>
          <a:xfrm>
            <a:off x="381000" y="1600200"/>
            <a:ext cx="8229600" cy="3657600"/>
          </a:xfrm>
        </p:spPr>
        <p:txBody>
          <a:bodyPr/>
          <a:lstStyle/>
          <a:p>
            <a:pPr marL="0" indent="0">
              <a:buNone/>
            </a:pPr>
            <a:r>
              <a:rPr lang="en-US" b="1" dirty="0" smtClean="0">
                <a:latin typeface="+mn-lt"/>
              </a:rPr>
              <a:t>Content Mission</a:t>
            </a:r>
            <a:endParaRPr lang="en-US" b="1" dirty="0" smtClean="0">
              <a:solidFill>
                <a:schemeClr val="tx1"/>
              </a:solidFill>
              <a:latin typeface="+mn-lt"/>
            </a:endParaRPr>
          </a:p>
          <a:p>
            <a:pPr>
              <a:lnSpc>
                <a:spcPct val="150000"/>
              </a:lnSpc>
              <a:spcBef>
                <a:spcPts val="600"/>
              </a:spcBef>
              <a:spcAft>
                <a:spcPts val="600"/>
              </a:spcAft>
              <a:buClrTx/>
              <a:buFont typeface="Arial" pitchFamily="34" charset="0"/>
              <a:buChar char="•"/>
            </a:pPr>
            <a:r>
              <a:rPr lang="en-US" sz="1600" dirty="0" smtClean="0">
                <a:solidFill>
                  <a:schemeClr val="accent4"/>
                </a:solidFill>
              </a:rPr>
              <a:t>Drive online and offline sales by helping her overcome trial barriers through content engagement in owned, paid and earned distribution channels</a:t>
            </a:r>
          </a:p>
          <a:p>
            <a:pPr>
              <a:lnSpc>
                <a:spcPct val="150000"/>
              </a:lnSpc>
              <a:spcBef>
                <a:spcPts val="600"/>
              </a:spcBef>
              <a:spcAft>
                <a:spcPts val="600"/>
              </a:spcAft>
              <a:buClrTx/>
              <a:buFont typeface="Arial" pitchFamily="34" charset="0"/>
              <a:buChar char="•"/>
            </a:pPr>
            <a:r>
              <a:rPr lang="en-US" sz="1600" dirty="0" smtClean="0">
                <a:solidFill>
                  <a:schemeClr val="accent4"/>
                </a:solidFill>
              </a:rPr>
              <a:t>Content Campaigns are used to reach specific “</a:t>
            </a:r>
            <a:r>
              <a:rPr lang="en-US" sz="1600" dirty="0" err="1" smtClean="0">
                <a:solidFill>
                  <a:schemeClr val="accent4"/>
                </a:solidFill>
              </a:rPr>
              <a:t>Whos</a:t>
            </a:r>
            <a:r>
              <a:rPr lang="en-US" sz="1600" dirty="0" smtClean="0">
                <a:solidFill>
                  <a:schemeClr val="accent4"/>
                </a:solidFill>
              </a:rPr>
              <a:t>” searching for information about related products</a:t>
            </a:r>
          </a:p>
          <a:p>
            <a:pPr>
              <a:lnSpc>
                <a:spcPct val="150000"/>
              </a:lnSpc>
              <a:spcBef>
                <a:spcPts val="600"/>
              </a:spcBef>
              <a:spcAft>
                <a:spcPts val="600"/>
              </a:spcAft>
              <a:buClrTx/>
              <a:buFont typeface="Arial" pitchFamily="34" charset="0"/>
              <a:buChar char="•"/>
            </a:pPr>
            <a:r>
              <a:rPr lang="en-US" sz="1600" dirty="0" smtClean="0">
                <a:solidFill>
                  <a:schemeClr val="accent4"/>
                </a:solidFill>
              </a:rPr>
              <a:t>The following slide explains the targets and opportunity available for Olay on the Content Network</a:t>
            </a:r>
          </a:p>
          <a:p>
            <a:endParaRPr lang="en-US" sz="1600" dirty="0" smtClean="0">
              <a:solidFill>
                <a:schemeClr val="accent4"/>
              </a:solidFill>
              <a:latin typeface="+mn-lt"/>
              <a:cs typeface="Arial" pitchFamily="34" charset="0"/>
            </a:endParaRPr>
          </a:p>
        </p:txBody>
      </p:sp>
    </p:spTree>
  </p:cSld>
  <p:clrMapOvr>
    <a:masterClrMapping/>
  </p:clrMapOvr>
  <p:transition spd="med"/>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05_OLAB009_Strategy_083110.jpg"/>
          <p:cNvPicPr>
            <a:picLocks noChangeAspect="1"/>
          </p:cNvPicPr>
          <p:nvPr/>
        </p:nvPicPr>
        <p:blipFill>
          <a:blip r:embed="rId2" cstate="print"/>
          <a:srcRect/>
          <a:stretch>
            <a:fillRect/>
          </a:stretch>
        </p:blipFill>
        <p:spPr bwMode="gray">
          <a:xfrm>
            <a:off x="2209800" y="2209799"/>
            <a:ext cx="2202224" cy="1444752"/>
          </a:xfrm>
          <a:prstGeom prst="rect">
            <a:avLst/>
          </a:prstGeom>
          <a:noFill/>
          <a:ln w="9525">
            <a:noFill/>
            <a:miter lim="800000"/>
            <a:headEnd/>
            <a:tailEnd/>
          </a:ln>
        </p:spPr>
      </p:pic>
      <p:pic>
        <p:nvPicPr>
          <p:cNvPr id="5" name="Picture 5" descr="05_OLAB009_Strategy_083110.jpg"/>
          <p:cNvPicPr>
            <a:picLocks noChangeAspect="1"/>
          </p:cNvPicPr>
          <p:nvPr/>
        </p:nvPicPr>
        <p:blipFill>
          <a:blip r:embed="rId3" cstate="print"/>
          <a:srcRect r="-152"/>
          <a:stretch>
            <a:fillRect/>
          </a:stretch>
        </p:blipFill>
        <p:spPr bwMode="gray">
          <a:xfrm>
            <a:off x="2125" y="2209800"/>
            <a:ext cx="2250744" cy="1447800"/>
          </a:xfrm>
          <a:prstGeom prst="rect">
            <a:avLst/>
          </a:prstGeom>
          <a:noFill/>
          <a:ln w="9525">
            <a:noFill/>
            <a:miter lim="800000"/>
            <a:headEnd/>
            <a:tailEnd/>
          </a:ln>
        </p:spPr>
      </p:pic>
      <p:sp>
        <p:nvSpPr>
          <p:cNvPr id="9" name="Rectangle 8"/>
          <p:cNvSpPr>
            <a:spLocks noChangeArrowheads="1"/>
          </p:cNvSpPr>
          <p:nvPr/>
        </p:nvSpPr>
        <p:spPr bwMode="gray">
          <a:xfrm>
            <a:off x="-1" y="3490714"/>
            <a:ext cx="2252869" cy="166886"/>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pitchFamily="34" charset="0"/>
                <a:ea typeface="ＭＳ Ｐゴシック" charset="-128"/>
              </a:rPr>
              <a:t>PRIORITY</a:t>
            </a:r>
            <a:endParaRPr lang="en-US" sz="1000" b="1" i="1" dirty="0">
              <a:latin typeface="Calibri" pitchFamily="34" charset="0"/>
              <a:ea typeface="ＭＳ Ｐゴシック" charset="-128"/>
            </a:endParaRPr>
          </a:p>
        </p:txBody>
      </p:sp>
      <p:sp>
        <p:nvSpPr>
          <p:cNvPr id="14" name="Rectangle 13"/>
          <p:cNvSpPr/>
          <p:nvPr/>
        </p:nvSpPr>
        <p:spPr bwMode="gray">
          <a:xfrm>
            <a:off x="0" y="3662658"/>
            <a:ext cx="2252869" cy="377079"/>
          </a:xfrm>
          <a:prstGeom prst="rect">
            <a:avLst/>
          </a:prstGeom>
          <a:solidFill>
            <a:schemeClr val="tx1">
              <a:lumMod val="75000"/>
              <a:lumOff val="25000"/>
              <a:alpha val="25098"/>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fontAlgn="auto">
              <a:spcBef>
                <a:spcPts val="0"/>
              </a:spcBef>
              <a:spcAft>
                <a:spcPts val="0"/>
              </a:spcAft>
            </a:pPr>
            <a:r>
              <a:rPr lang="en-US" sz="9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ea typeface="ＭＳ Ｐゴシック" pitchFamily="34" charset="-128"/>
                <a:cs typeface="Helvetica 45 Light" charset="0"/>
              </a:rPr>
              <a:t>CONSULTANCY-SEEKING OBSESSED NON-MASS SHOPPER</a:t>
            </a:r>
          </a:p>
        </p:txBody>
      </p:sp>
      <p:sp>
        <p:nvSpPr>
          <p:cNvPr id="19" name="TextBox 18"/>
          <p:cNvSpPr txBox="1"/>
          <p:nvPr/>
        </p:nvSpPr>
        <p:spPr bwMode="gray">
          <a:xfrm>
            <a:off x="21298" y="4089737"/>
            <a:ext cx="2231571" cy="605294"/>
          </a:xfrm>
          <a:prstGeom prst="rect">
            <a:avLst/>
          </a:prstGeom>
          <a:noFill/>
        </p:spPr>
        <p:txBody>
          <a:bodyPr wrap="square" rtlCol="0">
            <a:spAutoFit/>
          </a:bodyPr>
          <a:lstStyle/>
          <a:p>
            <a:pPr fontAlgn="auto">
              <a:spcBef>
                <a:spcPts val="200"/>
              </a:spcBef>
              <a:spcAft>
                <a:spcPts val="200"/>
              </a:spcAft>
            </a:pPr>
            <a:r>
              <a:rPr lang="en-US" sz="1000" b="1" dirty="0" smtClean="0">
                <a:solidFill>
                  <a:srgbClr val="FFFFFF">
                    <a:lumMod val="85000"/>
                  </a:srgbClr>
                </a:solidFill>
                <a:latin typeface="Calibri"/>
                <a:cs typeface="Arial" pitchFamily="34" charset="0"/>
              </a:rPr>
              <a:t>PATH TO PURCHASE BARRIER</a:t>
            </a:r>
          </a:p>
          <a:p>
            <a:pPr fontAlgn="auto">
              <a:spcBef>
                <a:spcPts val="200"/>
              </a:spcBef>
              <a:spcAft>
                <a:spcPts val="200"/>
              </a:spcAft>
            </a:pPr>
            <a:r>
              <a:rPr lang="en-US" sz="1000" dirty="0" smtClean="0">
                <a:solidFill>
                  <a:srgbClr val="FFFFFF">
                    <a:lumMod val="85000"/>
                  </a:srgbClr>
                </a:solidFill>
                <a:latin typeface="Calibri"/>
                <a:cs typeface="Arial" pitchFamily="34" charset="0"/>
              </a:rPr>
              <a:t>General negative perception of mass brands.</a:t>
            </a:r>
            <a:endParaRPr lang="en-US" sz="1000" b="1" dirty="0" smtClean="0">
              <a:solidFill>
                <a:srgbClr val="FFFFFF">
                  <a:lumMod val="85000"/>
                </a:srgbClr>
              </a:solidFill>
              <a:latin typeface="Calibri"/>
              <a:cs typeface="Arial" pitchFamily="34" charset="0"/>
            </a:endParaRPr>
          </a:p>
        </p:txBody>
      </p:sp>
      <p:sp>
        <p:nvSpPr>
          <p:cNvPr id="20" name="Title 1"/>
          <p:cNvSpPr txBox="1">
            <a:spLocks/>
          </p:cNvSpPr>
          <p:nvPr/>
        </p:nvSpPr>
        <p:spPr bwMode="gray">
          <a:xfrm>
            <a:off x="457200" y="914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defTabSz="457200" eaLnBrk="0" hangingPunct="0">
              <a:defRPr/>
            </a:pPr>
            <a:r>
              <a:rPr lang="en-US" sz="24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Helvetica 45 Light" charset="0"/>
                <a:ea typeface="ＭＳ Ｐゴシック" pitchFamily="34" charset="-128"/>
                <a:cs typeface="Helvetica 45 Light" charset="0"/>
              </a:rPr>
              <a:t>OLAY women</a:t>
            </a:r>
          </a:p>
          <a:p>
            <a:pPr algn="ctr" defTabSz="457200" eaLnBrk="0" hangingPunct="0">
              <a:defRPr/>
            </a:pPr>
            <a:r>
              <a:rPr lang="en-US" sz="18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Helvetica 45 Light" charset="0"/>
                <a:cs typeface="Helvetica 45 Light" charset="0"/>
              </a:rPr>
              <a:t>snapshot of our </a:t>
            </a:r>
            <a:r>
              <a:rPr lang="en-US" sz="32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Helvetica 45 Light" charset="0"/>
                <a:cs typeface="Helvetica 45 Light" charset="0"/>
              </a:rPr>
              <a:t>facial skincare </a:t>
            </a:r>
            <a:r>
              <a:rPr lang="en-US" sz="18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Helvetica 45 Light" charset="0"/>
                <a:cs typeface="Helvetica 45 Light" charset="0"/>
              </a:rPr>
              <a:t>segments</a:t>
            </a:r>
            <a:endParaRPr lang="en-US" sz="1800" i="1"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Helvetica 45 Light" charset="0"/>
              <a:ea typeface="ＭＳ Ｐゴシック" pitchFamily="34" charset="-128"/>
              <a:cs typeface="Helvetica 45 Light" charset="0"/>
            </a:endParaRPr>
          </a:p>
        </p:txBody>
      </p:sp>
      <p:sp>
        <p:nvSpPr>
          <p:cNvPr id="15" name="Rectangle 14"/>
          <p:cNvSpPr>
            <a:spLocks noChangeArrowheads="1"/>
          </p:cNvSpPr>
          <p:nvPr/>
        </p:nvSpPr>
        <p:spPr bwMode="gray">
          <a:xfrm>
            <a:off x="2209800" y="3498066"/>
            <a:ext cx="2202224" cy="159534"/>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pitchFamily="34" charset="0"/>
                <a:ea typeface="ＭＳ Ｐゴシック" charset="-128"/>
              </a:rPr>
              <a:t>PRIORITY</a:t>
            </a:r>
            <a:endParaRPr lang="en-US" sz="1000" b="1" i="1" dirty="0">
              <a:latin typeface="Calibri" pitchFamily="34" charset="0"/>
              <a:ea typeface="ＭＳ Ｐゴシック" charset="-128"/>
            </a:endParaRPr>
          </a:p>
        </p:txBody>
      </p:sp>
      <p:sp>
        <p:nvSpPr>
          <p:cNvPr id="22" name="Rectangle 21"/>
          <p:cNvSpPr/>
          <p:nvPr/>
        </p:nvSpPr>
        <p:spPr bwMode="gray">
          <a:xfrm>
            <a:off x="2257903" y="3657600"/>
            <a:ext cx="2161697" cy="381000"/>
          </a:xfrm>
          <a:prstGeom prst="rect">
            <a:avLst/>
          </a:prstGeom>
          <a:solidFill>
            <a:schemeClr val="tx1">
              <a:lumMod val="75000"/>
              <a:lumOff val="25000"/>
              <a:alpha val="25098"/>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fontAlgn="auto">
              <a:spcBef>
                <a:spcPts val="0"/>
              </a:spcBef>
              <a:spcAft>
                <a:spcPts val="0"/>
              </a:spcAft>
            </a:pPr>
            <a:r>
              <a:rPr lang="en-US" sz="9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ea typeface="ＭＳ Ｐゴシック" pitchFamily="34" charset="-128"/>
                <a:cs typeface="Helvetica 45 Light" charset="0"/>
              </a:rPr>
              <a:t>DRAMATIC TRANSFORMATION SEEKER</a:t>
            </a:r>
          </a:p>
        </p:txBody>
      </p:sp>
      <p:sp>
        <p:nvSpPr>
          <p:cNvPr id="23" name="TextBox 22"/>
          <p:cNvSpPr txBox="1"/>
          <p:nvPr/>
        </p:nvSpPr>
        <p:spPr bwMode="gray">
          <a:xfrm>
            <a:off x="2299265" y="4091226"/>
            <a:ext cx="2194025" cy="451406"/>
          </a:xfrm>
          <a:prstGeom prst="rect">
            <a:avLst/>
          </a:prstGeom>
          <a:noFill/>
        </p:spPr>
        <p:txBody>
          <a:bodyPr wrap="square" rtlCol="0">
            <a:spAutoFit/>
          </a:bodyPr>
          <a:lstStyle/>
          <a:p>
            <a:pPr fontAlgn="auto">
              <a:spcBef>
                <a:spcPts val="200"/>
              </a:spcBef>
              <a:spcAft>
                <a:spcPts val="200"/>
              </a:spcAft>
            </a:pPr>
            <a:r>
              <a:rPr lang="en-US" sz="1000" b="1" dirty="0" smtClean="0">
                <a:solidFill>
                  <a:srgbClr val="FFFFFF">
                    <a:lumMod val="85000"/>
                  </a:srgbClr>
                </a:solidFill>
                <a:latin typeface="Calibri"/>
                <a:cs typeface="Arial" pitchFamily="34" charset="0"/>
              </a:rPr>
              <a:t>PATH TO PURCHASE BARRIER</a:t>
            </a:r>
          </a:p>
          <a:p>
            <a:pPr fontAlgn="auto">
              <a:spcBef>
                <a:spcPts val="200"/>
              </a:spcBef>
              <a:spcAft>
                <a:spcPts val="200"/>
              </a:spcAft>
            </a:pPr>
            <a:r>
              <a:rPr lang="en-US" sz="1000" dirty="0" smtClean="0">
                <a:solidFill>
                  <a:srgbClr val="FFFFFF">
                    <a:lumMod val="85000"/>
                  </a:srgbClr>
                </a:solidFill>
                <a:latin typeface="Calibri"/>
                <a:cs typeface="Arial" pitchFamily="34" charset="0"/>
              </a:rPr>
              <a:t>Olay is perceived as being too old.</a:t>
            </a:r>
          </a:p>
        </p:txBody>
      </p:sp>
      <p:pic>
        <p:nvPicPr>
          <p:cNvPr id="24" name="Picture 6" descr="05_OLAB009_Strategy_083110.jpg"/>
          <p:cNvPicPr>
            <a:picLocks noChangeAspect="1"/>
          </p:cNvPicPr>
          <p:nvPr/>
        </p:nvPicPr>
        <p:blipFill>
          <a:blip r:embed="rId4" cstate="print"/>
          <a:srcRect/>
          <a:stretch>
            <a:fillRect/>
          </a:stretch>
        </p:blipFill>
        <p:spPr bwMode="gray">
          <a:xfrm>
            <a:off x="4419600" y="2209800"/>
            <a:ext cx="2394529" cy="1444752"/>
          </a:xfrm>
          <a:prstGeom prst="rect">
            <a:avLst/>
          </a:prstGeom>
          <a:noFill/>
          <a:ln w="9525">
            <a:noFill/>
            <a:miter lim="800000"/>
            <a:headEnd/>
            <a:tailEnd/>
          </a:ln>
        </p:spPr>
      </p:pic>
      <p:sp>
        <p:nvSpPr>
          <p:cNvPr id="25" name="Rectangle 24"/>
          <p:cNvSpPr/>
          <p:nvPr/>
        </p:nvSpPr>
        <p:spPr bwMode="gray">
          <a:xfrm>
            <a:off x="4422359" y="3657600"/>
            <a:ext cx="2377440" cy="381000"/>
          </a:xfrm>
          <a:prstGeom prst="rect">
            <a:avLst/>
          </a:prstGeom>
          <a:solidFill>
            <a:schemeClr val="tx1">
              <a:lumMod val="75000"/>
              <a:lumOff val="25000"/>
              <a:alpha val="25098"/>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fontAlgn="auto">
              <a:spcBef>
                <a:spcPts val="0"/>
              </a:spcBef>
              <a:spcAft>
                <a:spcPts val="0"/>
              </a:spcAft>
            </a:pPr>
            <a:r>
              <a:rPr lang="en-US" sz="9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ea typeface="ＭＳ Ｐゴシック" pitchFamily="34" charset="-128"/>
                <a:cs typeface="Helvetica 45 Light" charset="0"/>
              </a:rPr>
              <a:t>STRAIGHT-FORWARD </a:t>
            </a:r>
          </a:p>
          <a:p>
            <a:pPr fontAlgn="auto">
              <a:spcBef>
                <a:spcPts val="0"/>
              </a:spcBef>
              <a:spcAft>
                <a:spcPts val="0"/>
              </a:spcAft>
            </a:pPr>
            <a:r>
              <a:rPr lang="en-US" sz="9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ea typeface="ＭＳ Ｐゴシック" pitchFamily="34" charset="-128"/>
                <a:cs typeface="Helvetica 45 Light" charset="0"/>
              </a:rPr>
              <a:t>PERFORMANCE SEEKER</a:t>
            </a:r>
          </a:p>
        </p:txBody>
      </p:sp>
      <p:sp>
        <p:nvSpPr>
          <p:cNvPr id="26" name="TextBox 25"/>
          <p:cNvSpPr txBox="1"/>
          <p:nvPr/>
        </p:nvSpPr>
        <p:spPr bwMode="gray">
          <a:xfrm>
            <a:off x="4446896" y="4091226"/>
            <a:ext cx="2514599" cy="451406"/>
          </a:xfrm>
          <a:prstGeom prst="rect">
            <a:avLst/>
          </a:prstGeom>
          <a:noFill/>
        </p:spPr>
        <p:txBody>
          <a:bodyPr wrap="square" rtlCol="0">
            <a:spAutoFit/>
          </a:bodyPr>
          <a:lstStyle/>
          <a:p>
            <a:pPr fontAlgn="auto">
              <a:spcBef>
                <a:spcPts val="200"/>
              </a:spcBef>
              <a:spcAft>
                <a:spcPts val="200"/>
              </a:spcAft>
            </a:pPr>
            <a:r>
              <a:rPr lang="en-US" sz="1000" b="1" dirty="0" smtClean="0">
                <a:solidFill>
                  <a:srgbClr val="FFFFFF">
                    <a:lumMod val="85000"/>
                  </a:srgbClr>
                </a:solidFill>
                <a:latin typeface="Calibri"/>
                <a:cs typeface="Arial" pitchFamily="34" charset="0"/>
              </a:rPr>
              <a:t>PATH TO PURCHASE BARRIER</a:t>
            </a:r>
          </a:p>
          <a:p>
            <a:pPr fontAlgn="auto">
              <a:spcBef>
                <a:spcPts val="200"/>
              </a:spcBef>
              <a:spcAft>
                <a:spcPts val="200"/>
              </a:spcAft>
            </a:pPr>
            <a:r>
              <a:rPr lang="en-US" sz="1000" dirty="0" smtClean="0">
                <a:solidFill>
                  <a:srgbClr val="FFFFFF">
                    <a:lumMod val="85000"/>
                  </a:srgbClr>
                </a:solidFill>
                <a:latin typeface="Calibri"/>
                <a:cs typeface="Arial" pitchFamily="34" charset="0"/>
              </a:rPr>
              <a:t>Olay’s product lineups are too complicated.</a:t>
            </a:r>
          </a:p>
        </p:txBody>
      </p:sp>
      <p:pic>
        <p:nvPicPr>
          <p:cNvPr id="27" name="Picture 7" descr="05_OLAB009_Strategy_083110.jpg"/>
          <p:cNvPicPr>
            <a:picLocks noChangeAspect="1"/>
          </p:cNvPicPr>
          <p:nvPr/>
        </p:nvPicPr>
        <p:blipFill>
          <a:blip r:embed="rId5" cstate="print"/>
          <a:srcRect/>
          <a:stretch>
            <a:fillRect/>
          </a:stretch>
        </p:blipFill>
        <p:spPr bwMode="gray">
          <a:xfrm>
            <a:off x="6781800" y="2209800"/>
            <a:ext cx="2340864" cy="1443650"/>
          </a:xfrm>
          <a:prstGeom prst="rect">
            <a:avLst/>
          </a:prstGeom>
          <a:noFill/>
          <a:ln w="9525">
            <a:noFill/>
            <a:miter lim="800000"/>
            <a:headEnd/>
            <a:tailEnd/>
          </a:ln>
        </p:spPr>
      </p:pic>
      <p:sp>
        <p:nvSpPr>
          <p:cNvPr id="28" name="Rectangle 27"/>
          <p:cNvSpPr/>
          <p:nvPr/>
        </p:nvSpPr>
        <p:spPr bwMode="gray">
          <a:xfrm>
            <a:off x="6792687" y="3658921"/>
            <a:ext cx="2331720" cy="381000"/>
          </a:xfrm>
          <a:prstGeom prst="rect">
            <a:avLst/>
          </a:prstGeom>
          <a:solidFill>
            <a:schemeClr val="tx1">
              <a:lumMod val="75000"/>
              <a:lumOff val="25000"/>
              <a:alpha val="25098"/>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t" anchorCtr="0"/>
          <a:lstStyle/>
          <a:p>
            <a:pPr fontAlgn="auto">
              <a:spcBef>
                <a:spcPts val="0"/>
              </a:spcBef>
              <a:spcAft>
                <a:spcPts val="0"/>
              </a:spcAft>
            </a:pPr>
            <a:r>
              <a:rPr lang="en-US" sz="9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ea typeface="ＭＳ Ｐゴシック" pitchFamily="34" charset="-128"/>
                <a:cs typeface="Helvetica 45 Light" charset="0"/>
              </a:rPr>
              <a:t>SKIN ESSENTIALS SHOPPER</a:t>
            </a:r>
          </a:p>
        </p:txBody>
      </p:sp>
      <p:sp>
        <p:nvSpPr>
          <p:cNvPr id="29" name="TextBox 28"/>
          <p:cNvSpPr txBox="1"/>
          <p:nvPr/>
        </p:nvSpPr>
        <p:spPr bwMode="gray">
          <a:xfrm>
            <a:off x="6781800" y="4091226"/>
            <a:ext cx="2362201" cy="451406"/>
          </a:xfrm>
          <a:prstGeom prst="rect">
            <a:avLst/>
          </a:prstGeom>
          <a:noFill/>
        </p:spPr>
        <p:txBody>
          <a:bodyPr wrap="square" rtlCol="0">
            <a:spAutoFit/>
          </a:bodyPr>
          <a:lstStyle/>
          <a:p>
            <a:pPr fontAlgn="auto">
              <a:spcBef>
                <a:spcPts val="200"/>
              </a:spcBef>
              <a:spcAft>
                <a:spcPts val="200"/>
              </a:spcAft>
            </a:pPr>
            <a:r>
              <a:rPr lang="en-US" sz="1000" b="1" dirty="0" smtClean="0">
                <a:solidFill>
                  <a:srgbClr val="FFFFFF">
                    <a:lumMod val="85000"/>
                  </a:srgbClr>
                </a:solidFill>
                <a:latin typeface="Calibri"/>
                <a:cs typeface="Arial" pitchFamily="34" charset="0"/>
              </a:rPr>
              <a:t>PATH TO PURCHASE BARRIER</a:t>
            </a:r>
          </a:p>
          <a:p>
            <a:pPr fontAlgn="auto">
              <a:spcBef>
                <a:spcPts val="200"/>
              </a:spcBef>
              <a:spcAft>
                <a:spcPts val="200"/>
              </a:spcAft>
            </a:pPr>
            <a:r>
              <a:rPr lang="en-US" sz="1000" dirty="0" smtClean="0">
                <a:solidFill>
                  <a:srgbClr val="FFFFFF">
                    <a:lumMod val="85000"/>
                  </a:srgbClr>
                </a:solidFill>
                <a:latin typeface="Calibri"/>
                <a:cs typeface="Arial" pitchFamily="34" charset="0"/>
              </a:rPr>
              <a:t>Olay is perceived as not relevant to her.</a:t>
            </a:r>
          </a:p>
        </p:txBody>
      </p:sp>
      <p:sp>
        <p:nvSpPr>
          <p:cNvPr id="17" name="TextBox 16"/>
          <p:cNvSpPr txBox="1"/>
          <p:nvPr/>
        </p:nvSpPr>
        <p:spPr bwMode="gray">
          <a:xfrm>
            <a:off x="21266" y="4713590"/>
            <a:ext cx="2231571" cy="1154162"/>
          </a:xfrm>
          <a:prstGeom prst="rect">
            <a:avLst/>
          </a:prstGeom>
          <a:noFill/>
        </p:spPr>
        <p:txBody>
          <a:bodyPr wrap="square" rtlCol="0">
            <a:spAutoFit/>
          </a:bodyPr>
          <a:lstStyle/>
          <a:p>
            <a:pPr fontAlgn="auto">
              <a:spcBef>
                <a:spcPts val="0"/>
              </a:spcBef>
              <a:spcAft>
                <a:spcPts val="0"/>
              </a:spcAft>
            </a:pPr>
            <a:r>
              <a:rPr lang="en-US" sz="11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CONTENT OPPORTUNITY</a:t>
            </a:r>
          </a:p>
          <a:p>
            <a:pPr fontAlgn="auto">
              <a:spcBef>
                <a:spcPts val="200"/>
              </a:spcBef>
              <a:spcAft>
                <a:spcPts val="200"/>
              </a:spcAft>
            </a:pPr>
            <a:r>
              <a:rPr lang="en-US" sz="1100" dirty="0" smtClean="0">
                <a:solidFill>
                  <a:srgbClr val="FFFFFF">
                    <a:lumMod val="85000"/>
                  </a:srgbClr>
                </a:solidFill>
                <a:latin typeface="Calibri"/>
                <a:cs typeface="Arial" pitchFamily="34" charset="0"/>
              </a:rPr>
              <a:t>Intrigue her with the expert advice and third party product endorsements for the proof of efficacy she needs.</a:t>
            </a:r>
          </a:p>
          <a:p>
            <a:pPr fontAlgn="auto">
              <a:spcBef>
                <a:spcPts val="200"/>
              </a:spcBef>
              <a:spcAft>
                <a:spcPts val="200"/>
              </a:spcAft>
            </a:pPr>
            <a:endParaRPr lang="en-US" sz="900" b="1" dirty="0" smtClean="0">
              <a:solidFill>
                <a:srgbClr val="FFFFFF">
                  <a:lumMod val="85000"/>
                </a:srgbClr>
              </a:solidFill>
              <a:latin typeface="Calibri"/>
              <a:cs typeface="Arial" pitchFamily="34" charset="0"/>
            </a:endParaRPr>
          </a:p>
        </p:txBody>
      </p:sp>
      <p:sp>
        <p:nvSpPr>
          <p:cNvPr id="18" name="TextBox 17"/>
          <p:cNvSpPr txBox="1"/>
          <p:nvPr/>
        </p:nvSpPr>
        <p:spPr bwMode="gray">
          <a:xfrm>
            <a:off x="2286000" y="4730104"/>
            <a:ext cx="2194025" cy="1159292"/>
          </a:xfrm>
          <a:prstGeom prst="rect">
            <a:avLst/>
          </a:prstGeom>
          <a:noFill/>
        </p:spPr>
        <p:txBody>
          <a:bodyPr wrap="square" rtlCol="0">
            <a:spAutoFit/>
          </a:bodyPr>
          <a:lstStyle/>
          <a:p>
            <a:pPr fontAlgn="auto">
              <a:spcBef>
                <a:spcPts val="200"/>
              </a:spcBef>
              <a:spcAft>
                <a:spcPts val="200"/>
              </a:spcAft>
            </a:pPr>
            <a:r>
              <a:rPr lang="en-US" sz="11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CONTENT OPPORTUNITY</a:t>
            </a:r>
          </a:p>
          <a:p>
            <a:pPr fontAlgn="auto">
              <a:spcBef>
                <a:spcPts val="200"/>
              </a:spcBef>
              <a:spcAft>
                <a:spcPts val="200"/>
              </a:spcAft>
            </a:pPr>
            <a:r>
              <a:rPr lang="en-US" sz="1100" dirty="0" smtClean="0">
                <a:solidFill>
                  <a:srgbClr val="FFFFFF">
                    <a:lumMod val="85000"/>
                  </a:srgbClr>
                </a:solidFill>
                <a:latin typeface="Calibri"/>
                <a:cs typeface="Arial" pitchFamily="34" charset="0"/>
              </a:rPr>
              <a:t>Engage her with content that’s relevant to her lifestyle interests and that helps her experience the benefits of our product.  Give her the credentials she demands.</a:t>
            </a:r>
          </a:p>
        </p:txBody>
      </p:sp>
      <p:sp>
        <p:nvSpPr>
          <p:cNvPr id="30" name="TextBox 29"/>
          <p:cNvSpPr txBox="1"/>
          <p:nvPr/>
        </p:nvSpPr>
        <p:spPr bwMode="gray">
          <a:xfrm>
            <a:off x="4453270" y="4732243"/>
            <a:ext cx="2360860" cy="1010533"/>
          </a:xfrm>
          <a:prstGeom prst="rect">
            <a:avLst/>
          </a:prstGeom>
          <a:noFill/>
        </p:spPr>
        <p:txBody>
          <a:bodyPr wrap="square" rtlCol="0">
            <a:spAutoFit/>
          </a:bodyPr>
          <a:lstStyle/>
          <a:p>
            <a:pPr fontAlgn="auto">
              <a:spcBef>
                <a:spcPts val="200"/>
              </a:spcBef>
              <a:spcAft>
                <a:spcPts val="200"/>
              </a:spcAft>
            </a:pPr>
            <a:r>
              <a:rPr lang="en-US" sz="11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CONTENT OPPORTUNITY</a:t>
            </a:r>
          </a:p>
          <a:p>
            <a:pPr fontAlgn="auto">
              <a:spcBef>
                <a:spcPts val="200"/>
              </a:spcBef>
              <a:spcAft>
                <a:spcPts val="200"/>
              </a:spcAft>
            </a:pPr>
            <a:r>
              <a:rPr lang="en-US" sz="1100" dirty="0" smtClean="0">
                <a:solidFill>
                  <a:srgbClr val="FFFFFF">
                    <a:lumMod val="85000"/>
                  </a:srgbClr>
                </a:solidFill>
                <a:latin typeface="Calibri"/>
                <a:cs typeface="Arial" pitchFamily="34" charset="0"/>
              </a:rPr>
              <a:t>Give her content and incentives that simplify her life and lead her  to all-in-one beauty solutions.</a:t>
            </a:r>
          </a:p>
          <a:p>
            <a:pPr fontAlgn="auto">
              <a:spcBef>
                <a:spcPts val="200"/>
              </a:spcBef>
              <a:spcAft>
                <a:spcPts val="200"/>
              </a:spcAft>
            </a:pPr>
            <a:endParaRPr lang="en-US" sz="900" dirty="0">
              <a:solidFill>
                <a:srgbClr val="FFFFFF">
                  <a:lumMod val="85000"/>
                </a:srgbClr>
              </a:solidFill>
              <a:latin typeface="Calibri"/>
              <a:cs typeface="Arial" pitchFamily="34" charset="0"/>
            </a:endParaRPr>
          </a:p>
        </p:txBody>
      </p:sp>
      <p:sp>
        <p:nvSpPr>
          <p:cNvPr id="31" name="TextBox 30"/>
          <p:cNvSpPr txBox="1"/>
          <p:nvPr/>
        </p:nvSpPr>
        <p:spPr bwMode="gray">
          <a:xfrm>
            <a:off x="6781799" y="4732243"/>
            <a:ext cx="2362201" cy="1210588"/>
          </a:xfrm>
          <a:prstGeom prst="rect">
            <a:avLst/>
          </a:prstGeom>
          <a:noFill/>
        </p:spPr>
        <p:txBody>
          <a:bodyPr wrap="square" rtlCol="0">
            <a:spAutoFit/>
          </a:bodyPr>
          <a:lstStyle/>
          <a:p>
            <a:pPr fontAlgn="auto">
              <a:spcBef>
                <a:spcPts val="200"/>
              </a:spcBef>
              <a:spcAft>
                <a:spcPts val="200"/>
              </a:spcAft>
            </a:pPr>
            <a:r>
              <a:rPr lang="en-US" sz="1100" cap="all" dirty="0" smtClean="0">
                <a:gradFill flip="none" rotWithShape="1">
                  <a:gsLst>
                    <a:gs pos="95000">
                      <a:srgbClr val="CC9933"/>
                    </a:gs>
                    <a:gs pos="29000">
                      <a:srgbClr val="DDDDDD">
                        <a:lumMod val="75000"/>
                      </a:srgbClr>
                    </a:gs>
                    <a:gs pos="16000">
                      <a:srgbClr val="FFCC66"/>
                    </a:gs>
                    <a:gs pos="47000">
                      <a:srgbClr val="996600"/>
                    </a:gs>
                    <a:gs pos="73000">
                      <a:srgbClr val="242424">
                        <a:lumMod val="20000"/>
                        <a:lumOff val="80000"/>
                      </a:srgbClr>
                    </a:gs>
                    <a:gs pos="0">
                      <a:srgbClr val="996600"/>
                    </a:gs>
                    <a:gs pos="65000">
                      <a:srgbClr val="DDDDDD">
                        <a:lumMod val="75000"/>
                      </a:srgbClr>
                    </a:gs>
                  </a:gsLst>
                  <a:lin ang="0" scaled="1"/>
                  <a:tileRect/>
                </a:gradFill>
                <a:latin typeface="Calibri"/>
                <a:cs typeface="Helvetica 45 Light" charset="0"/>
              </a:rPr>
              <a:t>CONTENT OPPORTUNITY</a:t>
            </a:r>
          </a:p>
          <a:p>
            <a:pPr fontAlgn="auto">
              <a:spcBef>
                <a:spcPts val="200"/>
              </a:spcBef>
              <a:spcAft>
                <a:spcPts val="200"/>
              </a:spcAft>
            </a:pPr>
            <a:r>
              <a:rPr lang="en-US" sz="1100" dirty="0" smtClean="0">
                <a:solidFill>
                  <a:srgbClr val="FFFFFF">
                    <a:lumMod val="85000"/>
                  </a:srgbClr>
                </a:solidFill>
                <a:latin typeface="Calibri"/>
                <a:cs typeface="Arial" pitchFamily="34" charset="0"/>
              </a:rPr>
              <a:t>Show her Olay shares her interests and understands her younger skin needs by engaging her with content in social and rich content environments.</a:t>
            </a:r>
          </a:p>
          <a:p>
            <a:pPr fontAlgn="auto">
              <a:spcBef>
                <a:spcPts val="200"/>
              </a:spcBef>
              <a:spcAft>
                <a:spcPts val="200"/>
              </a:spcAft>
            </a:pPr>
            <a:endParaRPr lang="en-US" sz="1100" dirty="0">
              <a:solidFill>
                <a:srgbClr val="FFFFFF">
                  <a:lumMod val="85000"/>
                </a:srgbClr>
              </a:solidFill>
              <a:latin typeface="Calibri"/>
              <a:cs typeface="Arial" pitchFamily="34" charset="0"/>
            </a:endParaRPr>
          </a:p>
        </p:txBody>
      </p:sp>
      <p:sp>
        <p:nvSpPr>
          <p:cNvPr id="32" name="Rectangle 31"/>
          <p:cNvSpPr/>
          <p:nvPr/>
        </p:nvSpPr>
        <p:spPr>
          <a:xfrm>
            <a:off x="-33164" y="6553200"/>
            <a:ext cx="6510163" cy="230832"/>
          </a:xfrm>
          <a:prstGeom prst="rect">
            <a:avLst/>
          </a:prstGeom>
        </p:spPr>
        <p:txBody>
          <a:bodyPr wrap="square">
            <a:spAutoFit/>
          </a:bodyPr>
          <a:lstStyle/>
          <a:p>
            <a:pPr fontAlgn="auto">
              <a:spcBef>
                <a:spcPts val="0"/>
              </a:spcBef>
              <a:spcAft>
                <a:spcPts val="0"/>
              </a:spcAft>
            </a:pPr>
            <a:r>
              <a:rPr lang="en-US" sz="900" dirty="0" smtClean="0">
                <a:latin typeface="Calibri"/>
              </a:rPr>
              <a:t>Source: Forrester Consumer Technographics, Olay Face and Body Proxies, Q2010 </a:t>
            </a:r>
          </a:p>
        </p:txBody>
      </p:sp>
      <p:sp>
        <p:nvSpPr>
          <p:cNvPr id="34" name="Slide Number Placeholder 5"/>
          <p:cNvSpPr txBox="1">
            <a:spLocks/>
          </p:cNvSpPr>
          <p:nvPr/>
        </p:nvSpPr>
        <p:spPr>
          <a:xfrm>
            <a:off x="7010400" y="655320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charset="-128"/>
              </a:defRPr>
            </a:lvl1pPr>
          </a:lstStyle>
          <a:p>
            <a:pPr defTabSz="457200">
              <a:defRPr/>
            </a:pPr>
            <a:fld id="{578EF4F8-0A8A-46D3-A1FE-174B565D2165}" type="slidenum">
              <a:rPr lang="en-US" smtClean="0">
                <a:solidFill>
                  <a:srgbClr val="000000"/>
                </a:solidFill>
              </a:rPr>
              <a:pPr defTabSz="457200">
                <a:defRPr/>
              </a:pPr>
              <a:t>98</a:t>
            </a:fld>
            <a:endParaRPr lang="en-US" dirty="0">
              <a:solidFill>
                <a:srgbClr val="000000"/>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FB7120-4FFD-47A5-8496-838C39972172}" type="slidenum">
              <a:rPr lang="en-US" smtClean="0">
                <a:solidFill>
                  <a:srgbClr val="002C69"/>
                </a:solidFill>
              </a:rPr>
              <a:pPr>
                <a:defRPr/>
              </a:pPr>
              <a:t>99</a:t>
            </a:fld>
            <a:endParaRPr lang="en-US" dirty="0">
              <a:solidFill>
                <a:srgbClr val="002C69"/>
              </a:solidFill>
            </a:endParaRPr>
          </a:p>
        </p:txBody>
      </p:sp>
      <p:sp>
        <p:nvSpPr>
          <p:cNvPr id="35" name="Title 1"/>
          <p:cNvSpPr>
            <a:spLocks noGrp="1"/>
          </p:cNvSpPr>
          <p:nvPr>
            <p:ph type="title"/>
          </p:nvPr>
        </p:nvSpPr>
        <p:spPr>
          <a:xfrm>
            <a:off x="304800" y="304800"/>
            <a:ext cx="8610600" cy="457200"/>
          </a:xfrm>
          <a:noFill/>
        </p:spPr>
        <p:txBody>
          <a:bodyPr/>
          <a:lstStyle/>
          <a:p>
            <a:r>
              <a:rPr lang="en-US" sz="3000" dirty="0" smtClean="0"/>
              <a:t>Content Network</a:t>
            </a:r>
            <a:endParaRPr lang="en-US" sz="3000" dirty="0"/>
          </a:p>
        </p:txBody>
      </p:sp>
      <p:sp>
        <p:nvSpPr>
          <p:cNvPr id="6" name="Rounded Rectangle 5"/>
          <p:cNvSpPr/>
          <p:nvPr/>
        </p:nvSpPr>
        <p:spPr bwMode="auto">
          <a:xfrm>
            <a:off x="304800" y="1014250"/>
            <a:ext cx="8229600" cy="509750"/>
          </a:xfrm>
          <a:prstGeom prst="roundRect">
            <a:avLst/>
          </a:prstGeom>
          <a:gradFill rotWithShape="1">
            <a:gsLst>
              <a:gs pos="0">
                <a:srgbClr val="735E40"/>
              </a:gs>
              <a:gs pos="32001">
                <a:srgbClr val="EADCA8"/>
              </a:gs>
              <a:gs pos="100000">
                <a:srgbClr val="866D4C"/>
              </a:gs>
            </a:gsLst>
            <a:lin ang="5400000"/>
          </a:gradFill>
          <a:ln w="9525">
            <a:no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buClr>
                <a:srgbClr val="BA0000"/>
              </a:buClr>
            </a:pPr>
            <a:r>
              <a:rPr lang="en-US" sz="2400" b="1" dirty="0" smtClean="0">
                <a:latin typeface="Calibri"/>
              </a:rPr>
              <a:t>The “</a:t>
            </a:r>
            <a:r>
              <a:rPr lang="en-US" sz="2400" b="1" dirty="0" err="1" smtClean="0">
                <a:latin typeface="Calibri"/>
              </a:rPr>
              <a:t>Whos</a:t>
            </a:r>
            <a:r>
              <a:rPr lang="en-US" sz="2400" b="1" dirty="0" smtClean="0">
                <a:latin typeface="Calibri"/>
              </a:rPr>
              <a:t>” Have It</a:t>
            </a:r>
          </a:p>
        </p:txBody>
      </p:sp>
      <p:sp>
        <p:nvSpPr>
          <p:cNvPr id="7" name="Content Placeholder 2"/>
          <p:cNvSpPr>
            <a:spLocks noGrp="1"/>
          </p:cNvSpPr>
          <p:nvPr>
            <p:ph idx="1"/>
          </p:nvPr>
        </p:nvSpPr>
        <p:spPr>
          <a:xfrm>
            <a:off x="381000" y="1600200"/>
            <a:ext cx="6172200" cy="457200"/>
          </a:xfrm>
        </p:spPr>
        <p:txBody>
          <a:bodyPr/>
          <a:lstStyle/>
          <a:p>
            <a:r>
              <a:rPr lang="en-US" cap="all" dirty="0" smtClean="0">
                <a:solidFill>
                  <a:schemeClr val="accent4"/>
                </a:solidFill>
                <a:ea typeface="ＭＳ Ｐゴシック" pitchFamily="34" charset="-128"/>
                <a:cs typeface="Helvetica 45 Light" charset="0"/>
              </a:rPr>
              <a:t>CONSULTANCY-SEEKING OBSESSED NON-MASS SHOPPER</a:t>
            </a:r>
          </a:p>
          <a:p>
            <a:endParaRPr lang="en-US" sz="1600" dirty="0" smtClean="0">
              <a:solidFill>
                <a:schemeClr val="accent4"/>
              </a:solidFill>
              <a:latin typeface="+mn-lt"/>
              <a:cs typeface="Arial" pitchFamily="34" charset="0"/>
            </a:endParaRPr>
          </a:p>
        </p:txBody>
      </p:sp>
      <p:pic>
        <p:nvPicPr>
          <p:cNvPr id="9" name="Picture 5" descr="05_OLAB009_Strategy_083110.jpg"/>
          <p:cNvPicPr>
            <a:picLocks noChangeAspect="1"/>
          </p:cNvPicPr>
          <p:nvPr/>
        </p:nvPicPr>
        <p:blipFill>
          <a:blip r:embed="rId3" cstate="print"/>
          <a:srcRect r="-152"/>
          <a:stretch>
            <a:fillRect/>
          </a:stretch>
        </p:blipFill>
        <p:spPr bwMode="gray">
          <a:xfrm>
            <a:off x="228600" y="4038600"/>
            <a:ext cx="2250744" cy="1447800"/>
          </a:xfrm>
          <a:prstGeom prst="rect">
            <a:avLst/>
          </a:prstGeom>
          <a:noFill/>
          <a:ln w="9525">
            <a:noFill/>
            <a:miter lim="800000"/>
            <a:headEnd/>
            <a:tailEnd/>
          </a:ln>
        </p:spPr>
      </p:pic>
      <p:sp>
        <p:nvSpPr>
          <p:cNvPr id="11" name="Rectangle 10"/>
          <p:cNvSpPr>
            <a:spLocks noChangeArrowheads="1"/>
          </p:cNvSpPr>
          <p:nvPr/>
        </p:nvSpPr>
        <p:spPr bwMode="gray">
          <a:xfrm>
            <a:off x="228600" y="5486400"/>
            <a:ext cx="2252869" cy="166886"/>
          </a:xfrm>
          <a:prstGeom prst="rect">
            <a:avLst/>
          </a:prstGeom>
          <a:gradFill flip="none" rotWithShape="1">
            <a:gsLst>
              <a:gs pos="0">
                <a:srgbClr val="735E40"/>
              </a:gs>
              <a:gs pos="32001">
                <a:srgbClr val="EADCA8"/>
              </a:gs>
              <a:gs pos="100000">
                <a:srgbClr val="866D4C"/>
              </a:gs>
            </a:gsLst>
            <a:lin ang="0" scaled="1"/>
            <a:tileRect/>
          </a:gradFill>
          <a:ln w="9525">
            <a:noFill/>
            <a:miter lim="800000"/>
            <a:headEnd/>
            <a:tailEnd/>
          </a:ln>
          <a:effectLst/>
        </p:spPr>
        <p:txBody>
          <a:bodyPr anchor="ctr"/>
          <a:lstStyle/>
          <a:p>
            <a:pPr fontAlgn="auto">
              <a:spcBef>
                <a:spcPts val="0"/>
              </a:spcBef>
              <a:spcAft>
                <a:spcPts val="0"/>
              </a:spcAft>
              <a:defRPr/>
            </a:pPr>
            <a:r>
              <a:rPr lang="en-US" sz="1000" b="1" i="1" dirty="0" smtClean="0">
                <a:latin typeface="Calibri" pitchFamily="34" charset="0"/>
                <a:ea typeface="ＭＳ Ｐゴシック" charset="-128"/>
              </a:rPr>
              <a:t>PRIORITY</a:t>
            </a:r>
            <a:endParaRPr lang="en-US" sz="1000" b="1" i="1" dirty="0">
              <a:latin typeface="Calibri" pitchFamily="34" charset="0"/>
              <a:ea typeface="ＭＳ Ｐゴシック" charset="-128"/>
            </a:endParaRPr>
          </a:p>
        </p:txBody>
      </p:sp>
      <p:sp>
        <p:nvSpPr>
          <p:cNvPr id="13" name="Round Diagonal Corner Rectangle 12"/>
          <p:cNvSpPr/>
          <p:nvPr/>
        </p:nvSpPr>
        <p:spPr bwMode="auto">
          <a:xfrm>
            <a:off x="381000" y="2362200"/>
            <a:ext cx="4876800" cy="1447800"/>
          </a:xfrm>
          <a:prstGeom prst="round2DiagRect">
            <a:avLst>
              <a:gd name="adj1" fmla="val 32228"/>
              <a:gd name="adj2" fmla="val 0"/>
            </a:avLst>
          </a:prstGeom>
          <a:gradFill flip="none" rotWithShape="1">
            <a:gsLst>
              <a:gs pos="0">
                <a:srgbClr val="F83EE2">
                  <a:tint val="66000"/>
                  <a:satMod val="160000"/>
                </a:srgbClr>
              </a:gs>
              <a:gs pos="50000">
                <a:srgbClr val="F83EE2">
                  <a:tint val="44500"/>
                  <a:satMod val="160000"/>
                </a:srgbClr>
              </a:gs>
              <a:gs pos="100000">
                <a:srgbClr val="F83EE2">
                  <a:tint val="23500"/>
                  <a:satMod val="160000"/>
                </a:srgbClr>
              </a:gs>
            </a:gsLst>
            <a:lin ang="16200000" scaled="1"/>
            <a:tileRect/>
          </a:gradFill>
          <a:ln w="28575" cap="flat" cmpd="sng" algn="ctr">
            <a:solidFill>
              <a:srgbClr val="00B0F0"/>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fontAlgn="auto">
              <a:spcBef>
                <a:spcPts val="0"/>
              </a:spcBef>
              <a:spcAft>
                <a:spcPts val="0"/>
              </a:spcAft>
              <a:buClr>
                <a:srgbClr val="BBAC87"/>
              </a:buClr>
              <a:buSzPct val="50000"/>
              <a:buFont typeface="Arial" pitchFamily="34" charset="0"/>
              <a:buChar char="•"/>
              <a:defRPr/>
            </a:pPr>
            <a:r>
              <a:rPr lang="en-US" dirty="0" smtClean="0">
                <a:latin typeface="Calibri"/>
              </a:rPr>
              <a:t>In general, she tends to research products online, but buy offline. </a:t>
            </a:r>
          </a:p>
          <a:p>
            <a:pPr marL="107950" indent="-107950" defTabSz="457200" fontAlgn="auto">
              <a:spcBef>
                <a:spcPts val="0"/>
              </a:spcBef>
              <a:spcAft>
                <a:spcPts val="0"/>
              </a:spcAft>
              <a:buClr>
                <a:srgbClr val="BBAC87"/>
              </a:buClr>
              <a:buSzPct val="50000"/>
              <a:buFont typeface="Arial" pitchFamily="34" charset="0"/>
              <a:buChar char="•"/>
              <a:defRPr/>
            </a:pPr>
            <a:r>
              <a:rPr lang="en-US" dirty="0" smtClean="0">
                <a:latin typeface="Calibri"/>
              </a:rPr>
              <a:t>She trusts experts’ recommendations , search results, ratings/reviews and emails from brands, and searches for products that promote “healing and “renewal”.</a:t>
            </a:r>
          </a:p>
        </p:txBody>
      </p:sp>
      <p:sp>
        <p:nvSpPr>
          <p:cNvPr id="15" name="Round Diagonal Corner Rectangle 14"/>
          <p:cNvSpPr/>
          <p:nvPr/>
        </p:nvSpPr>
        <p:spPr bwMode="auto">
          <a:xfrm>
            <a:off x="457200" y="1981200"/>
            <a:ext cx="4876800" cy="381000"/>
          </a:xfrm>
          <a:prstGeom prst="round2DiagRect">
            <a:avLst>
              <a:gd name="adj1" fmla="val 50000"/>
              <a:gd name="adj2" fmla="val 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28575" cap="flat" cmpd="sng" algn="ctr">
            <a:solidFill>
              <a:srgbClr val="F83EE2"/>
            </a:solidFill>
            <a:prstDash val="solid"/>
            <a:round/>
            <a:headEnd type="none" w="med" len="med"/>
            <a:tailEnd type="none" w="med" len="med"/>
          </a:ln>
          <a:effectLst/>
        </p:spPr>
        <p:txBody>
          <a:bodyPr vert="horz" wrap="square" lIns="91440" tIns="91440" rIns="91440" bIns="91440" numCol="1" rtlCol="0" anchor="ctr" anchorCtr="0" compatLnSpc="1">
            <a:prstTxWarp prst="textNoShape">
              <a:avLst/>
            </a:prstTxWarp>
          </a:bodyPr>
          <a:lstStyle/>
          <a:p>
            <a:pPr marL="107950" indent="-107950" algn="ctr" fontAlgn="auto">
              <a:spcBef>
                <a:spcPts val="0"/>
              </a:spcBef>
              <a:spcAft>
                <a:spcPts val="0"/>
              </a:spcAft>
              <a:buClr>
                <a:srgbClr val="BBAC87"/>
              </a:buClr>
              <a:buSzPct val="50000"/>
              <a:defRPr/>
            </a:pPr>
            <a:r>
              <a:rPr lang="en-US" dirty="0" smtClean="0">
                <a:latin typeface="Calibri"/>
              </a:rPr>
              <a:t>Online Behavior</a:t>
            </a:r>
          </a:p>
        </p:txBody>
      </p:sp>
      <p:sp>
        <p:nvSpPr>
          <p:cNvPr id="16" name="Round Same Side Corner Rectangle 15"/>
          <p:cNvSpPr/>
          <p:nvPr/>
        </p:nvSpPr>
        <p:spPr bwMode="auto">
          <a:xfrm>
            <a:off x="2743200" y="43434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Skincare Tips and Advice</a:t>
            </a:r>
            <a:endParaRPr lang="en-US" dirty="0" smtClean="0">
              <a:solidFill>
                <a:srgbClr val="00B0F0"/>
              </a:solidFill>
            </a:endParaRPr>
          </a:p>
          <a:p>
            <a:pPr fontAlgn="auto">
              <a:spcBef>
                <a:spcPts val="0"/>
              </a:spcBef>
              <a:spcAft>
                <a:spcPts val="0"/>
              </a:spcAft>
            </a:pPr>
            <a:r>
              <a:rPr lang="en-US" dirty="0" smtClean="0">
                <a:solidFill>
                  <a:srgbClr val="000000"/>
                </a:solidFill>
              </a:rPr>
              <a:t>Find Skincare Tips and Advice Plus</a:t>
            </a:r>
          </a:p>
          <a:p>
            <a:pPr fontAlgn="auto">
              <a:spcBef>
                <a:spcPts val="0"/>
              </a:spcBef>
              <a:spcAft>
                <a:spcPts val="0"/>
              </a:spcAft>
            </a:pPr>
            <a:r>
              <a:rPr lang="en-US" dirty="0" smtClean="0">
                <a:solidFill>
                  <a:srgbClr val="000000"/>
                </a:solidFill>
              </a:rPr>
              <a:t>Product Info &amp; Reviews at Olay.com.</a:t>
            </a:r>
          </a:p>
          <a:p>
            <a:pPr fontAlgn="auto">
              <a:spcBef>
                <a:spcPts val="0"/>
              </a:spcBef>
              <a:spcAft>
                <a:spcPts val="0"/>
              </a:spcAft>
            </a:pPr>
            <a:r>
              <a:rPr lang="en-US" dirty="0" smtClean="0">
                <a:solidFill>
                  <a:srgbClr val="00B050"/>
                </a:solidFill>
              </a:rPr>
              <a:t>www.Olay.com/Tips</a:t>
            </a:r>
            <a:endParaRPr lang="en-US" dirty="0">
              <a:solidFill>
                <a:srgbClr val="00B050"/>
              </a:solidFill>
            </a:endParaRPr>
          </a:p>
        </p:txBody>
      </p:sp>
      <p:sp>
        <p:nvSpPr>
          <p:cNvPr id="17" name="Round Same Side Corner Rectangle 16"/>
          <p:cNvSpPr/>
          <p:nvPr/>
        </p:nvSpPr>
        <p:spPr bwMode="auto">
          <a:xfrm>
            <a:off x="2743200" y="3962400"/>
            <a:ext cx="6248400" cy="304800"/>
          </a:xfrm>
          <a:prstGeom prst="round2SameRect">
            <a:avLst>
              <a:gd name="adj1" fmla="val 37371"/>
              <a:gd name="adj2" fmla="val 0"/>
            </a:avLst>
          </a:prstGeom>
          <a:gradFill flip="none"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54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algn="ctr" fontAlgn="auto">
              <a:spcBef>
                <a:spcPts val="0"/>
              </a:spcBef>
              <a:spcAft>
                <a:spcPts val="0"/>
              </a:spcAft>
            </a:pPr>
            <a:r>
              <a:rPr lang="en-US" dirty="0" smtClean="0">
                <a:solidFill>
                  <a:srgbClr val="000000"/>
                </a:solidFill>
              </a:rPr>
              <a:t>Messages to Reach Her</a:t>
            </a:r>
            <a:endParaRPr lang="en-US" dirty="0">
              <a:solidFill>
                <a:srgbClr val="000000"/>
              </a:solidFill>
            </a:endParaRPr>
          </a:p>
        </p:txBody>
      </p:sp>
      <p:sp>
        <p:nvSpPr>
          <p:cNvPr id="18" name="Round Same Side Corner Rectangle 17"/>
          <p:cNvSpPr/>
          <p:nvPr/>
        </p:nvSpPr>
        <p:spPr bwMode="auto">
          <a:xfrm>
            <a:off x="5867400" y="4343400"/>
            <a:ext cx="3124200" cy="1143000"/>
          </a:xfrm>
          <a:prstGeom prst="round2SameRect">
            <a:avLst>
              <a:gd name="adj1" fmla="val 37371"/>
              <a:gd name="adj2" fmla="val 0"/>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91440" rIns="91440" bIns="91440" numCol="1" rtlCol="0" anchor="ctr" anchorCtr="0" compatLnSpc="1">
            <a:prstTxWarp prst="textNoShape">
              <a:avLst/>
            </a:prstTxWarp>
          </a:bodyPr>
          <a:lstStyle/>
          <a:p>
            <a:pPr fontAlgn="auto">
              <a:spcBef>
                <a:spcPts val="0"/>
              </a:spcBef>
              <a:spcAft>
                <a:spcPts val="0"/>
              </a:spcAft>
            </a:pPr>
            <a:r>
              <a:rPr lang="en-US" u="sng" dirty="0" smtClean="0">
                <a:solidFill>
                  <a:srgbClr val="00B0F0"/>
                </a:solidFill>
              </a:rPr>
              <a:t>{</a:t>
            </a:r>
            <a:r>
              <a:rPr lang="en-US" u="sng" dirty="0" err="1" smtClean="0">
                <a:solidFill>
                  <a:srgbClr val="00B0F0"/>
                </a:solidFill>
              </a:rPr>
              <a:t>Keyword:Olay</a:t>
            </a:r>
            <a:r>
              <a:rPr lang="en-US" u="sng" dirty="0" smtClean="0">
                <a:solidFill>
                  <a:srgbClr val="00B0F0"/>
                </a:solidFill>
              </a:rPr>
              <a:t> Skincare Information}</a:t>
            </a:r>
            <a:endParaRPr lang="en-US" dirty="0" smtClean="0">
              <a:solidFill>
                <a:srgbClr val="00B0F0"/>
              </a:solidFill>
            </a:endParaRPr>
          </a:p>
          <a:p>
            <a:pPr fontAlgn="auto">
              <a:spcBef>
                <a:spcPts val="0"/>
              </a:spcBef>
              <a:spcAft>
                <a:spcPts val="0"/>
              </a:spcAft>
            </a:pPr>
            <a:r>
              <a:rPr lang="en-US" dirty="0" smtClean="0">
                <a:solidFill>
                  <a:srgbClr val="000000"/>
                </a:solidFill>
              </a:rPr>
              <a:t>Get Information About Skincare</a:t>
            </a:r>
          </a:p>
          <a:p>
            <a:pPr fontAlgn="auto">
              <a:spcBef>
                <a:spcPts val="0"/>
              </a:spcBef>
              <a:spcAft>
                <a:spcPts val="0"/>
              </a:spcAft>
            </a:pPr>
            <a:r>
              <a:rPr lang="en-US" dirty="0" smtClean="0">
                <a:solidFill>
                  <a:srgbClr val="000000"/>
                </a:solidFill>
              </a:rPr>
              <a:t>Issues and How to Fix Them w/Olay.</a:t>
            </a:r>
          </a:p>
          <a:p>
            <a:pPr fontAlgn="auto">
              <a:spcBef>
                <a:spcPts val="0"/>
              </a:spcBef>
              <a:spcAft>
                <a:spcPts val="0"/>
              </a:spcAft>
            </a:pPr>
            <a:r>
              <a:rPr lang="en-US" dirty="0" smtClean="0">
                <a:solidFill>
                  <a:srgbClr val="00B050"/>
                </a:solidFill>
              </a:rPr>
              <a:t>www.Olay.com/Tips</a:t>
            </a:r>
          </a:p>
          <a:p>
            <a:pPr fontAlgn="auto">
              <a:spcBef>
                <a:spcPts val="0"/>
              </a:spcBef>
              <a:spcAft>
                <a:spcPts val="0"/>
              </a:spcAft>
            </a:pPr>
            <a:endParaRPr lang="en-US" dirty="0">
              <a:solidFill>
                <a:srgbClr val="FFFFFF"/>
              </a:solidFill>
            </a:endParaRPr>
          </a:p>
        </p:txBody>
      </p:sp>
      <p:sp>
        <p:nvSpPr>
          <p:cNvPr id="20" name="Flowchart: Alternate Process 19"/>
          <p:cNvSpPr/>
          <p:nvPr/>
        </p:nvSpPr>
        <p:spPr bwMode="auto">
          <a:xfrm>
            <a:off x="6096000" y="2438400"/>
            <a:ext cx="2667000" cy="12192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spcBef>
                <a:spcPct val="25000"/>
              </a:spcBef>
              <a:buClr>
                <a:srgbClr val="BA0000"/>
              </a:buClr>
            </a:pPr>
            <a:r>
              <a:rPr lang="en-US" dirty="0" smtClean="0">
                <a:solidFill>
                  <a:srgbClr val="FFFFFF"/>
                </a:solidFill>
              </a:rPr>
              <a:t>RenRen.com, Kaixin001.com, QQ.com, 51.com, SkinExpert.net, </a:t>
            </a:r>
            <a:r>
              <a:rPr lang="en-US" dirty="0" err="1" smtClean="0">
                <a:solidFill>
                  <a:srgbClr val="FFFFFF"/>
                </a:solidFill>
              </a:rPr>
              <a:t>iVillage</a:t>
            </a:r>
            <a:r>
              <a:rPr lang="en-US" dirty="0" smtClean="0">
                <a:solidFill>
                  <a:srgbClr val="FFFFFF"/>
                </a:solidFill>
              </a:rPr>
              <a:t> Skin Care and Acne.org.</a:t>
            </a:r>
            <a:endParaRPr lang="en-US" dirty="0" smtClean="0">
              <a:solidFill>
                <a:srgbClr val="FFFFFF"/>
              </a:solidFill>
              <a:latin typeface="Arial" charset="0"/>
            </a:endParaRPr>
          </a:p>
        </p:txBody>
      </p:sp>
      <p:sp>
        <p:nvSpPr>
          <p:cNvPr id="21" name="Flowchart: Alternate Process 20"/>
          <p:cNvSpPr/>
          <p:nvPr/>
        </p:nvSpPr>
        <p:spPr bwMode="auto">
          <a:xfrm>
            <a:off x="6096000" y="2133600"/>
            <a:ext cx="2667000" cy="304800"/>
          </a:xfrm>
          <a:prstGeom prst="flowChartAlternateProcess">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91440" rIns="91440" bIns="91440" numCol="1" rtlCol="0" anchor="ctr" anchorCtr="0" compatLnSpc="1">
            <a:prstTxWarp prst="textNoShape">
              <a:avLst/>
            </a:prstTxWarp>
          </a:bodyPr>
          <a:lstStyle/>
          <a:p>
            <a:pPr algn="ctr">
              <a:spcBef>
                <a:spcPct val="25000"/>
              </a:spcBef>
              <a:buClr>
                <a:srgbClr val="BA0000"/>
              </a:buClr>
            </a:pPr>
            <a:r>
              <a:rPr lang="en-US" b="1" dirty="0" smtClean="0">
                <a:solidFill>
                  <a:srgbClr val="FFFFFF"/>
                </a:solidFill>
              </a:rPr>
              <a:t>Where to Find Her</a:t>
            </a:r>
            <a:endParaRPr lang="en-US" b="1" dirty="0" smtClean="0">
              <a:solidFill>
                <a:srgbClr val="FFFFFF"/>
              </a:solidFill>
              <a:latin typeface="Arial" charset="0"/>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TAS-MediaVest Co-brand with P&amp;G Logos">
  <a:themeElements>
    <a:clrScheme name="DTAS-MediaVest Co-brand with P&amp;G Logos 5">
      <a:dk1>
        <a:srgbClr val="000000"/>
      </a:dk1>
      <a:lt1>
        <a:srgbClr val="FFFFFF"/>
      </a:lt1>
      <a:dk2>
        <a:srgbClr val="BA0000"/>
      </a:dk2>
      <a:lt2>
        <a:srgbClr val="DDDDDD"/>
      </a:lt2>
      <a:accent1>
        <a:srgbClr val="586DB2"/>
      </a:accent1>
      <a:accent2>
        <a:srgbClr val="292929"/>
      </a:accent2>
      <a:accent3>
        <a:srgbClr val="FFFFFF"/>
      </a:accent3>
      <a:accent4>
        <a:srgbClr val="000000"/>
      </a:accent4>
      <a:accent5>
        <a:srgbClr val="B4BAD5"/>
      </a:accent5>
      <a:accent6>
        <a:srgbClr val="242424"/>
      </a:accent6>
      <a:hlink>
        <a:srgbClr val="C0C0C0"/>
      </a:hlink>
      <a:folHlink>
        <a:srgbClr val="002C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folHlink"/>
          </a:solidFill>
          <a:prstDash val="solid"/>
          <a:round/>
          <a:headEnd type="none" w="med" len="med"/>
          <a:tailEnd type="none" w="med" len="med"/>
        </a:ln>
        <a:effectLst/>
      </a:spPr>
      <a:bodyPr vert="horz" wrap="square" lIns="91440" tIns="91440" rIns="91440" bIns="91440" numCol="1" rtlCol="0" anchor="ctr" anchorCtr="0" compatLnSpc="1">
        <a:prstTxWarp prst="textNoShape">
          <a:avLst/>
        </a:prstTxWarp>
      </a:bodyPr>
      <a:lstStyle>
        <a:def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defRPr kumimoji="0" sz="14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folHlink"/>
          </a:solidFill>
          <a:prstDash val="solid"/>
          <a:round/>
          <a:headEnd type="none" w="med" len="med"/>
          <a:tailEnd type="none" w="med" len="med"/>
        </a:ln>
        <a:effectLst/>
      </a:spPr>
      <a:bodyPr vert="horz" wrap="square" lIns="91440" tIns="91440" rIns="91440" bIns="91440" numCol="1" anchor="ctr" anchorCtr="0" compatLnSpc="1">
        <a:prstTxWarp prst="textNoShape">
          <a:avLst/>
        </a:prstTxWarp>
      </a:bodyPr>
      <a:lstStyle>
        <a:def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defRPr kumimoji="0" lang="en-US" sz="14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defRPr dirty="0" smtClean="0"/>
        </a:defPPr>
      </a:lstStyle>
    </a:txDef>
  </a:objectDefaults>
  <a:extraClrSchemeLst>
    <a:extraClrScheme>
      <a:clrScheme name="DTAS-MediaVest Co-brand with P&amp;G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TAS-MediaVest Co-brand with P&amp;G Logos 2">
        <a:dk1>
          <a:srgbClr val="000000"/>
        </a:dk1>
        <a:lt1>
          <a:srgbClr val="FFFFFF"/>
        </a:lt1>
        <a:dk2>
          <a:srgbClr val="000000"/>
        </a:dk2>
        <a:lt2>
          <a:srgbClr val="808080"/>
        </a:lt2>
        <a:accent1>
          <a:srgbClr val="5F5F5F"/>
        </a:accent1>
        <a:accent2>
          <a:srgbClr val="969696"/>
        </a:accent2>
        <a:accent3>
          <a:srgbClr val="FFFFFF"/>
        </a:accent3>
        <a:accent4>
          <a:srgbClr val="000000"/>
        </a:accent4>
        <a:accent5>
          <a:srgbClr val="B6B6B6"/>
        </a:accent5>
        <a:accent6>
          <a:srgbClr val="878787"/>
        </a:accent6>
        <a:hlink>
          <a:srgbClr val="C0C0C0"/>
        </a:hlink>
        <a:folHlink>
          <a:srgbClr val="EAEAEA"/>
        </a:folHlink>
      </a:clrScheme>
      <a:clrMap bg1="lt1" tx1="dk1" bg2="lt2" tx2="dk2" accent1="accent1" accent2="accent2" accent3="accent3" accent4="accent4" accent5="accent5" accent6="accent6" hlink="hlink" folHlink="folHlink"/>
    </a:extraClrScheme>
    <a:extraClrScheme>
      <a:clrScheme name="DTAS-MediaVest Co-brand with P&amp;G Logos 3">
        <a:dk1>
          <a:srgbClr val="777777"/>
        </a:dk1>
        <a:lt1>
          <a:srgbClr val="FFFFFF"/>
        </a:lt1>
        <a:dk2>
          <a:srgbClr val="00172E"/>
        </a:dk2>
        <a:lt2>
          <a:srgbClr val="FFFFFF"/>
        </a:lt2>
        <a:accent1>
          <a:srgbClr val="AC0000"/>
        </a:accent1>
        <a:accent2>
          <a:srgbClr val="336699"/>
        </a:accent2>
        <a:accent3>
          <a:srgbClr val="AAABAD"/>
        </a:accent3>
        <a:accent4>
          <a:srgbClr val="DADADA"/>
        </a:accent4>
        <a:accent5>
          <a:srgbClr val="D2AAAA"/>
        </a:accent5>
        <a:accent6>
          <a:srgbClr val="2D5C8A"/>
        </a:accent6>
        <a:hlink>
          <a:srgbClr val="006666"/>
        </a:hlink>
        <a:folHlink>
          <a:srgbClr val="CC0000"/>
        </a:folHlink>
      </a:clrScheme>
      <a:clrMap bg1="dk2" tx1="lt1" bg2="dk1" tx2="lt2" accent1="accent1" accent2="accent2" accent3="accent3" accent4="accent4" accent5="accent5" accent6="accent6" hlink="hlink" folHlink="folHlink"/>
    </a:extraClrScheme>
    <a:extraClrScheme>
      <a:clrScheme name="DTAS-MediaVest Co-brand with P&amp;G Logos 4">
        <a:dk1>
          <a:srgbClr val="FFFFFF"/>
        </a:dk1>
        <a:lt1>
          <a:srgbClr val="FFFFFF"/>
        </a:lt1>
        <a:dk2>
          <a:srgbClr val="AC0000"/>
        </a:dk2>
        <a:lt2>
          <a:srgbClr val="777777"/>
        </a:lt2>
        <a:accent1>
          <a:srgbClr val="336699"/>
        </a:accent1>
        <a:accent2>
          <a:srgbClr val="008A64"/>
        </a:accent2>
        <a:accent3>
          <a:srgbClr val="FFFFFF"/>
        </a:accent3>
        <a:accent4>
          <a:srgbClr val="DADADA"/>
        </a:accent4>
        <a:accent5>
          <a:srgbClr val="ADB8CA"/>
        </a:accent5>
        <a:accent6>
          <a:srgbClr val="007D5A"/>
        </a:accent6>
        <a:hlink>
          <a:srgbClr val="C0C0C0"/>
        </a:hlink>
        <a:folHlink>
          <a:srgbClr val="862C59"/>
        </a:folHlink>
      </a:clrScheme>
      <a:clrMap bg1="lt1" tx1="dk1" bg2="lt2" tx2="dk2" accent1="accent1" accent2="accent2" accent3="accent3" accent4="accent4" accent5="accent5" accent6="accent6" hlink="hlink" folHlink="folHlink"/>
    </a:extraClrScheme>
    <a:extraClrScheme>
      <a:clrScheme name="DTAS-MediaVest Co-brand with P&amp;G Logos 5">
        <a:dk1>
          <a:srgbClr val="000000"/>
        </a:dk1>
        <a:lt1>
          <a:srgbClr val="FFFFFF"/>
        </a:lt1>
        <a:dk2>
          <a:srgbClr val="BA0000"/>
        </a:dk2>
        <a:lt2>
          <a:srgbClr val="DDDDDD"/>
        </a:lt2>
        <a:accent1>
          <a:srgbClr val="586DB2"/>
        </a:accent1>
        <a:accent2>
          <a:srgbClr val="292929"/>
        </a:accent2>
        <a:accent3>
          <a:srgbClr val="FFFFFF"/>
        </a:accent3>
        <a:accent4>
          <a:srgbClr val="000000"/>
        </a:accent4>
        <a:accent5>
          <a:srgbClr val="B4BAD5"/>
        </a:accent5>
        <a:accent6>
          <a:srgbClr val="242424"/>
        </a:accent6>
        <a:hlink>
          <a:srgbClr val="C0C0C0"/>
        </a:hlink>
        <a:folHlink>
          <a:srgbClr val="002C6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TAS-MediaVest Co-brand with P&amp;G Logos">
  <a:themeElements>
    <a:clrScheme name="DTAS-MediaVest Co-brand with P&amp;G Logos 5">
      <a:dk1>
        <a:srgbClr val="000000"/>
      </a:dk1>
      <a:lt1>
        <a:srgbClr val="FFFFFF"/>
      </a:lt1>
      <a:dk2>
        <a:srgbClr val="BA0000"/>
      </a:dk2>
      <a:lt2>
        <a:srgbClr val="DDDDDD"/>
      </a:lt2>
      <a:accent1>
        <a:srgbClr val="586DB2"/>
      </a:accent1>
      <a:accent2>
        <a:srgbClr val="292929"/>
      </a:accent2>
      <a:accent3>
        <a:srgbClr val="FFFFFF"/>
      </a:accent3>
      <a:accent4>
        <a:srgbClr val="000000"/>
      </a:accent4>
      <a:accent5>
        <a:srgbClr val="B4BAD5"/>
      </a:accent5>
      <a:accent6>
        <a:srgbClr val="242424"/>
      </a:accent6>
      <a:hlink>
        <a:srgbClr val="C0C0C0"/>
      </a:hlink>
      <a:folHlink>
        <a:srgbClr val="002C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cap="flat" cmpd="sng" algn="ctr">
          <a:solidFill>
            <a:schemeClr val="folHlink"/>
          </a:solidFill>
          <a:prstDash val="solid"/>
          <a:round/>
          <a:headEnd type="none" w="med" len="med"/>
          <a:tailEnd type="none" w="med" len="med"/>
        </a:ln>
        <a:effectLst/>
      </a:spPr>
      <a:bodyPr vert="horz" wrap="square" lIns="91440" tIns="91440" rIns="91440" bIns="91440" numCol="1" rtlCol="0" anchor="ctr" anchorCtr="0" compatLnSpc="1">
        <a:prstTxWarp prst="textNoShape">
          <a:avLst/>
        </a:prstTxWarp>
      </a:bodyPr>
      <a:lstStyle>
        <a:def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defRPr kumimoji="0" sz="14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folHlink"/>
          </a:solidFill>
          <a:prstDash val="solid"/>
          <a:round/>
          <a:headEnd type="none" w="med" len="med"/>
          <a:tailEnd type="none" w="med" len="med"/>
        </a:ln>
        <a:effectLst/>
      </a:spPr>
      <a:bodyPr vert="horz" wrap="square" lIns="91440" tIns="91440" rIns="91440" bIns="91440" numCol="1" anchor="ctr" anchorCtr="0" compatLnSpc="1">
        <a:prstTxWarp prst="textNoShape">
          <a:avLst/>
        </a:prstTxWarp>
      </a:bodyPr>
      <a:lstStyle>
        <a:defPPr marL="0" marR="0" indent="0" algn="l" defTabSz="914400" rtl="0" eaLnBrk="1" fontAlgn="base" latinLnBrk="0" hangingPunct="1">
          <a:lnSpc>
            <a:spcPct val="100000"/>
          </a:lnSpc>
          <a:spcBef>
            <a:spcPct val="25000"/>
          </a:spcBef>
          <a:spcAft>
            <a:spcPct val="0"/>
          </a:spcAft>
          <a:buClr>
            <a:schemeClr val="tx2"/>
          </a:buClr>
          <a:buSzTx/>
          <a:buFont typeface="Wingdings" pitchFamily="2" charset="2"/>
          <a:buNone/>
          <a:tabLst/>
          <a:defRPr kumimoji="0" lang="en-US" sz="1400" b="0" i="0" u="none" strike="noStrike" cap="none" normalizeH="0" baseline="0" smtClean="0">
            <a:ln>
              <a:noFill/>
            </a:ln>
            <a:solidFill>
              <a:srgbClr val="000000"/>
            </a:solidFill>
            <a:effectLst/>
            <a:latin typeface="Arial" charset="0"/>
          </a:defRPr>
        </a:defPPr>
      </a:lstStyle>
    </a:lnDef>
    <a:txDef>
      <a:spPr>
        <a:noFill/>
      </a:spPr>
      <a:bodyPr wrap="square" rtlCol="0">
        <a:spAutoFit/>
      </a:bodyPr>
      <a:lstStyle>
        <a:defPPr>
          <a:defRPr dirty="0" smtClean="0"/>
        </a:defPPr>
      </a:lstStyle>
    </a:txDef>
  </a:objectDefaults>
  <a:extraClrSchemeLst>
    <a:extraClrScheme>
      <a:clrScheme name="DTAS-MediaVest Co-brand with P&amp;G Log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TAS-MediaVest Co-brand with P&amp;G Logos 2">
        <a:dk1>
          <a:srgbClr val="000000"/>
        </a:dk1>
        <a:lt1>
          <a:srgbClr val="FFFFFF"/>
        </a:lt1>
        <a:dk2>
          <a:srgbClr val="000000"/>
        </a:dk2>
        <a:lt2>
          <a:srgbClr val="808080"/>
        </a:lt2>
        <a:accent1>
          <a:srgbClr val="5F5F5F"/>
        </a:accent1>
        <a:accent2>
          <a:srgbClr val="969696"/>
        </a:accent2>
        <a:accent3>
          <a:srgbClr val="FFFFFF"/>
        </a:accent3>
        <a:accent4>
          <a:srgbClr val="000000"/>
        </a:accent4>
        <a:accent5>
          <a:srgbClr val="B6B6B6"/>
        </a:accent5>
        <a:accent6>
          <a:srgbClr val="878787"/>
        </a:accent6>
        <a:hlink>
          <a:srgbClr val="C0C0C0"/>
        </a:hlink>
        <a:folHlink>
          <a:srgbClr val="EAEAEA"/>
        </a:folHlink>
      </a:clrScheme>
      <a:clrMap bg1="lt1" tx1="dk1" bg2="lt2" tx2="dk2" accent1="accent1" accent2="accent2" accent3="accent3" accent4="accent4" accent5="accent5" accent6="accent6" hlink="hlink" folHlink="folHlink"/>
    </a:extraClrScheme>
    <a:extraClrScheme>
      <a:clrScheme name="DTAS-MediaVest Co-brand with P&amp;G Logos 3">
        <a:dk1>
          <a:srgbClr val="777777"/>
        </a:dk1>
        <a:lt1>
          <a:srgbClr val="FFFFFF"/>
        </a:lt1>
        <a:dk2>
          <a:srgbClr val="00172E"/>
        </a:dk2>
        <a:lt2>
          <a:srgbClr val="FFFFFF"/>
        </a:lt2>
        <a:accent1>
          <a:srgbClr val="AC0000"/>
        </a:accent1>
        <a:accent2>
          <a:srgbClr val="336699"/>
        </a:accent2>
        <a:accent3>
          <a:srgbClr val="AAABAD"/>
        </a:accent3>
        <a:accent4>
          <a:srgbClr val="DADADA"/>
        </a:accent4>
        <a:accent5>
          <a:srgbClr val="D2AAAA"/>
        </a:accent5>
        <a:accent6>
          <a:srgbClr val="2D5C8A"/>
        </a:accent6>
        <a:hlink>
          <a:srgbClr val="006666"/>
        </a:hlink>
        <a:folHlink>
          <a:srgbClr val="CC0000"/>
        </a:folHlink>
      </a:clrScheme>
      <a:clrMap bg1="dk2" tx1="lt1" bg2="dk1" tx2="lt2" accent1="accent1" accent2="accent2" accent3="accent3" accent4="accent4" accent5="accent5" accent6="accent6" hlink="hlink" folHlink="folHlink"/>
    </a:extraClrScheme>
    <a:extraClrScheme>
      <a:clrScheme name="DTAS-MediaVest Co-brand with P&amp;G Logos 4">
        <a:dk1>
          <a:srgbClr val="FFFFFF"/>
        </a:dk1>
        <a:lt1>
          <a:srgbClr val="FFFFFF"/>
        </a:lt1>
        <a:dk2>
          <a:srgbClr val="AC0000"/>
        </a:dk2>
        <a:lt2>
          <a:srgbClr val="777777"/>
        </a:lt2>
        <a:accent1>
          <a:srgbClr val="336699"/>
        </a:accent1>
        <a:accent2>
          <a:srgbClr val="008A64"/>
        </a:accent2>
        <a:accent3>
          <a:srgbClr val="FFFFFF"/>
        </a:accent3>
        <a:accent4>
          <a:srgbClr val="DADADA"/>
        </a:accent4>
        <a:accent5>
          <a:srgbClr val="ADB8CA"/>
        </a:accent5>
        <a:accent6>
          <a:srgbClr val="007D5A"/>
        </a:accent6>
        <a:hlink>
          <a:srgbClr val="C0C0C0"/>
        </a:hlink>
        <a:folHlink>
          <a:srgbClr val="862C59"/>
        </a:folHlink>
      </a:clrScheme>
      <a:clrMap bg1="lt1" tx1="dk1" bg2="lt2" tx2="dk2" accent1="accent1" accent2="accent2" accent3="accent3" accent4="accent4" accent5="accent5" accent6="accent6" hlink="hlink" folHlink="folHlink"/>
    </a:extraClrScheme>
    <a:extraClrScheme>
      <a:clrScheme name="DTAS-MediaVest Co-brand with P&amp;G Logos 5">
        <a:dk1>
          <a:srgbClr val="000000"/>
        </a:dk1>
        <a:lt1>
          <a:srgbClr val="FFFFFF"/>
        </a:lt1>
        <a:dk2>
          <a:srgbClr val="BA0000"/>
        </a:dk2>
        <a:lt2>
          <a:srgbClr val="DDDDDD"/>
        </a:lt2>
        <a:accent1>
          <a:srgbClr val="586DB2"/>
        </a:accent1>
        <a:accent2>
          <a:srgbClr val="292929"/>
        </a:accent2>
        <a:accent3>
          <a:srgbClr val="FFFFFF"/>
        </a:accent3>
        <a:accent4>
          <a:srgbClr val="000000"/>
        </a:accent4>
        <a:accent5>
          <a:srgbClr val="B4BAD5"/>
        </a:accent5>
        <a:accent6>
          <a:srgbClr val="242424"/>
        </a:accent6>
        <a:hlink>
          <a:srgbClr val="C0C0C0"/>
        </a:hlink>
        <a:folHlink>
          <a:srgbClr val="002C6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Fusion Phantom - In Market Update 042707</Template>
  <TotalTime>46025</TotalTime>
  <Words>41240</Words>
  <Application>Microsoft Office PowerPoint</Application>
  <PresentationFormat>On-screen Show (4:3)</PresentationFormat>
  <Paragraphs>5770</Paragraphs>
  <Slides>335</Slides>
  <Notes>213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335</vt:i4>
      </vt:variant>
    </vt:vector>
  </HeadingPairs>
  <TitlesOfParts>
    <vt:vector size="352" baseType="lpstr">
      <vt:lpstr>Gulim</vt:lpstr>
      <vt:lpstr>MS PGothic</vt:lpstr>
      <vt:lpstr>MS PGothic</vt:lpstr>
      <vt:lpstr>Algerian</vt:lpstr>
      <vt:lpstr>Arial</vt:lpstr>
      <vt:lpstr>Calibri</vt:lpstr>
      <vt:lpstr>Courier New</vt:lpstr>
      <vt:lpstr>Helvetica 45 Light</vt:lpstr>
      <vt:lpstr>Helvetica 65 Medium</vt:lpstr>
      <vt:lpstr>Impact</vt:lpstr>
      <vt:lpstr>Verdana</vt:lpstr>
      <vt:lpstr>Wingdings</vt:lpstr>
      <vt:lpstr>Wingdings 2</vt:lpstr>
      <vt:lpstr>DTAS-MediaVest Co-brand with P&amp;G Logos</vt:lpstr>
      <vt:lpstr>Office Theme</vt:lpstr>
      <vt:lpstr>1_Office Theme</vt:lpstr>
      <vt:lpstr>1_DTAS-MediaVest Co-brand with P&amp;G Logos</vt:lpstr>
      <vt:lpstr>Global search Strategy  January 11, 2011</vt:lpstr>
      <vt:lpstr>Executive Summary</vt:lpstr>
      <vt:lpstr>Table of Contents</vt:lpstr>
      <vt:lpstr>Objective</vt:lpstr>
      <vt:lpstr>Purpose and Goal of the Global Search Strategy</vt:lpstr>
      <vt:lpstr>Search is a key pillar of Olay’s overall digital strategy</vt:lpstr>
      <vt:lpstr>Search is a key complement to our global digital strategies</vt:lpstr>
      <vt:lpstr>Search as the strongest ROI for Olay at $3.21</vt:lpstr>
      <vt:lpstr>Our WHO starts her skin care and beauty research with a Search</vt:lpstr>
      <vt:lpstr>Our WHO starts her skin care and beauty research with a Search</vt:lpstr>
      <vt:lpstr>See Search Toolkit for Additional Reference</vt:lpstr>
      <vt:lpstr>Foundation of search: Critical partnerships</vt:lpstr>
      <vt:lpstr>Partnership is Critical to the Execution of a Successful Search Strategy </vt:lpstr>
      <vt:lpstr>Regional Brand Team: Roles and Responsibilities</vt:lpstr>
      <vt:lpstr>Regional Agencies: Roles and Responsibilities</vt:lpstr>
      <vt:lpstr>Getting started in search: gold keywords</vt:lpstr>
      <vt:lpstr>Understanding the Search Journey…</vt:lpstr>
      <vt:lpstr>Gold Keywords are the foundation of the Search Strategy</vt:lpstr>
      <vt:lpstr>Developing Gold Keywords starts with the Content Strategy</vt:lpstr>
      <vt:lpstr>Each region should develop a core list of Gold Keywords to support their priority content themes</vt:lpstr>
      <vt:lpstr>Number of Gold Keywords Depends on Content and Resources</vt:lpstr>
      <vt:lpstr>Example Gold Keyword Decision Tree: </vt:lpstr>
      <vt:lpstr>Validate Gold Keywords in Paid Search</vt:lpstr>
      <vt:lpstr>Gold Keyword Diagnostic Tool available in Toolkit</vt:lpstr>
      <vt:lpstr>Sample Gold Keyword Analysis</vt:lpstr>
      <vt:lpstr>See Search Toolkit for Additional Reference</vt:lpstr>
      <vt:lpstr>Paid Search:  Campaigns and targeting our who</vt:lpstr>
      <vt:lpstr>Paid Search should support Always-On and Initiative Campaigns</vt:lpstr>
      <vt:lpstr>Campaign Keywords and Ad Copy should reflect Content Themes</vt:lpstr>
      <vt:lpstr>Target WHOs with Relevant Content and Messaging Strategy</vt:lpstr>
      <vt:lpstr>Consultancy Seeking Obsessed Non-Mass Shopper:  Relevant Content Themes</vt:lpstr>
      <vt:lpstr>Consultancy Seeking Obsessed Non-Mass Shopper: Messaging Strategy</vt:lpstr>
      <vt:lpstr>Maximize Your Paid Search Budget by Managing Overlapping Terms</vt:lpstr>
      <vt:lpstr>Paid Search:  Optimize and measure success</vt:lpstr>
      <vt:lpstr>Always Optimize and Measure Paid Search Campaigns</vt:lpstr>
      <vt:lpstr>Use Key Success Metrics as Benchmarks for Regional Performance</vt:lpstr>
      <vt:lpstr>Common Issues and Proposed Solutions</vt:lpstr>
      <vt:lpstr>For More Information on Paid Search:</vt:lpstr>
      <vt:lpstr>Organic Search: Current Performance and Optimization Recommendations</vt:lpstr>
      <vt:lpstr>Current Performance:  Olay.com US leads in SEO due to Global site redesign</vt:lpstr>
      <vt:lpstr>Critical Next Steps to Improve Regional Organic Search Performance</vt:lpstr>
      <vt:lpstr>New Process for Content Development</vt:lpstr>
      <vt:lpstr>Activation plan</vt:lpstr>
      <vt:lpstr>RBU Activation Plan Checklist</vt:lpstr>
      <vt:lpstr>Search Toolkit: Search 101</vt:lpstr>
      <vt:lpstr>Overview of Organic Search</vt:lpstr>
      <vt:lpstr>Overview of Paid Search</vt:lpstr>
      <vt:lpstr>Content vs. Search Network</vt:lpstr>
      <vt:lpstr>Search Toolkit: Search and the beauty category</vt:lpstr>
      <vt:lpstr>Beauty Searchers are primed to shop and buy</vt:lpstr>
      <vt:lpstr>Search is a crucial step in the shopping process</vt:lpstr>
      <vt:lpstr>They are looking for a mix of Branded and Non-Branded Terms</vt:lpstr>
      <vt:lpstr>Search Toolkit: Growth of Mobile Search</vt:lpstr>
      <vt:lpstr>Desktop Search and Mobile Search Behaviors Are Distinct</vt:lpstr>
      <vt:lpstr>Mobile Search peaks on weekends and weeknights</vt:lpstr>
      <vt:lpstr>Mobile Search Needs Landing Pages that are Optimized for Mobile</vt:lpstr>
      <vt:lpstr>Implications for a Mobile Search Strategy</vt:lpstr>
      <vt:lpstr>Search Toolkit: Paid Search and targeting our who</vt:lpstr>
      <vt:lpstr>Consultancy Seeking Obsessed Non-Mass Shopper:  Relevant Content Themes</vt:lpstr>
      <vt:lpstr>Consultancy Seeking Obsessed Non-Mass Shopper: Messaging Strategy</vt:lpstr>
      <vt:lpstr>Dramatic Transformation Seeker: Relevant Content Themes</vt:lpstr>
      <vt:lpstr>Dramatic Transformation Seeker: Messaging Strategy</vt:lpstr>
      <vt:lpstr>Straight-Forward Performance Seeker: Relevant Content</vt:lpstr>
      <vt:lpstr>Straight-Forward Performance Seeker: Messaging Strategy</vt:lpstr>
      <vt:lpstr>Skin Essentials Shopper: Relevant Content Themes</vt:lpstr>
      <vt:lpstr>Skin Essentials Shopper: Messaging Strategy</vt:lpstr>
      <vt:lpstr>Sophisticated Perfectionist Shopper: Relevant Content Themes</vt:lpstr>
      <vt:lpstr>Sophisticated Perfectionist Shopper: Messaging Strategy</vt:lpstr>
      <vt:lpstr>Confident Experiential Shopper: Relevant Content Themes</vt:lpstr>
      <vt:lpstr>Confident Experiential Shopper: Messaging Strategy</vt:lpstr>
      <vt:lpstr>Essential Well-Being Seeker: Relevant Content Themes</vt:lpstr>
      <vt:lpstr>Essential Well-Being Seeker: Messaging Strategy</vt:lpstr>
      <vt:lpstr>PowerPoint Presentation</vt:lpstr>
      <vt:lpstr>Olay Global Toolkit Table of Contents</vt:lpstr>
      <vt:lpstr>Olay Global Toolkit Table of Contents</vt:lpstr>
      <vt:lpstr>Technical Agency: Global Toolkit Important Topics</vt:lpstr>
      <vt:lpstr>Search Agency: Global Toolkit Important Topics</vt:lpstr>
      <vt:lpstr>Search Agency: Global Toolkit Important Topics</vt:lpstr>
      <vt:lpstr>Marketing: Global Toolkit Important Topics</vt:lpstr>
      <vt:lpstr>Creative Agency: Global Toolkit Important Topics</vt:lpstr>
      <vt:lpstr>ER: Global Toolkit Important Topics</vt:lpstr>
      <vt:lpstr>ER: Global Toolkit Important Topics</vt:lpstr>
      <vt:lpstr>Paid Search Best Practices</vt:lpstr>
      <vt:lpstr>Who Should Know About Paid Search?</vt:lpstr>
      <vt:lpstr>Olay Paid Search Best Practices</vt:lpstr>
      <vt:lpstr>Account Structure</vt:lpstr>
      <vt:lpstr>Account Structure</vt:lpstr>
      <vt:lpstr>Account Structure</vt:lpstr>
      <vt:lpstr>Account Structure</vt:lpstr>
      <vt:lpstr>Account Structure</vt:lpstr>
      <vt:lpstr>Keyword Generation</vt:lpstr>
      <vt:lpstr>Olay Global Keywords</vt:lpstr>
      <vt:lpstr>Keyword Generation</vt:lpstr>
      <vt:lpstr>Content Network Best Practices</vt:lpstr>
      <vt:lpstr>Who Should Know About the Content Network?</vt:lpstr>
      <vt:lpstr>Olay Paid Search Content Network</vt:lpstr>
      <vt:lpstr>Content Network</vt:lpstr>
      <vt:lpstr>PowerPoint Presentation</vt:lpstr>
      <vt:lpstr>Content Network</vt:lpstr>
      <vt:lpstr>Content Network</vt:lpstr>
      <vt:lpstr>Content Network</vt:lpstr>
      <vt:lpstr>Content Network</vt:lpstr>
      <vt:lpstr>PowerPoint Presentation</vt:lpstr>
      <vt:lpstr>Content Network</vt:lpstr>
      <vt:lpstr>Content Network</vt:lpstr>
      <vt:lpstr>Content Network</vt:lpstr>
      <vt:lpstr>Ad Copy Best Practices</vt:lpstr>
      <vt:lpstr>Who Should Know About Ad Copy?</vt:lpstr>
      <vt:lpstr>Olay Paid Search Ad Copy</vt:lpstr>
      <vt:lpstr>PowerPoint Presentation</vt:lpstr>
      <vt:lpstr>Ad Copy Best Practices</vt:lpstr>
      <vt:lpstr>Ad Copy Best Practices</vt:lpstr>
      <vt:lpstr>Landing Page Best Practices</vt:lpstr>
      <vt:lpstr>Who Should Know About Landing Pages?</vt:lpstr>
      <vt:lpstr>Olay Paid Search Landing Pages</vt:lpstr>
      <vt:lpstr>Landing Page Best Practices</vt:lpstr>
      <vt:lpstr>Landing Page Best Practices</vt:lpstr>
      <vt:lpstr>Budgeting Best Practices</vt:lpstr>
      <vt:lpstr>Who Should Know About Budgeting/Bidding?</vt:lpstr>
      <vt:lpstr>Olay Paid Search Budgeting</vt:lpstr>
      <vt:lpstr>Budgeting Best Practices</vt:lpstr>
      <vt:lpstr>Budgeting Best Practices</vt:lpstr>
      <vt:lpstr>Budgeting Best Practices</vt:lpstr>
      <vt:lpstr>Budgeting Best Practices</vt:lpstr>
      <vt:lpstr>Bidding Best Practices</vt:lpstr>
      <vt:lpstr>Bidding Best Practices</vt:lpstr>
      <vt:lpstr>Success Metrics</vt:lpstr>
      <vt:lpstr>Who Should Know About Success Metrics?</vt:lpstr>
      <vt:lpstr>Olay Paid Search Success Metrics</vt:lpstr>
      <vt:lpstr>Success Metrics</vt:lpstr>
      <vt:lpstr>Success Metrics</vt:lpstr>
      <vt:lpstr>Optimization Best Practices</vt:lpstr>
      <vt:lpstr>Who Should Know About Optimizing?</vt:lpstr>
      <vt:lpstr>Paid Search Optimization</vt:lpstr>
      <vt:lpstr>Optimization Best Practices</vt:lpstr>
      <vt:lpstr>Optimizations Best Practices</vt:lpstr>
      <vt:lpstr>Olay Best Practices</vt:lpstr>
      <vt:lpstr>Who Should Know About Olay Best Practices?</vt:lpstr>
      <vt:lpstr>Olay Paid Search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Olay global paid search example</vt:lpstr>
      <vt:lpstr>PowerPoint Presentation</vt:lpstr>
      <vt:lpstr>Organic search (SEO) best practices</vt:lpstr>
      <vt:lpstr>Who Should Know About Organic Search?</vt:lpstr>
      <vt:lpstr>Olay Global Toolkit Table of Contents</vt:lpstr>
      <vt:lpstr>SEO Process</vt:lpstr>
      <vt:lpstr>PowerPoint Presentation</vt:lpstr>
      <vt:lpstr>Gold keyword phrases</vt:lpstr>
      <vt:lpstr>Who Should Know About Gold Keywords?</vt:lpstr>
      <vt:lpstr>Olay Gold Keywords</vt:lpstr>
      <vt:lpstr>Olay Gold Keywords</vt:lpstr>
      <vt:lpstr>Olay Gold Keywords</vt:lpstr>
      <vt:lpstr>PowerPoint Presentation</vt:lpstr>
      <vt:lpstr>PowerPoint Presentation</vt:lpstr>
      <vt:lpstr>Olay Gold Keywords</vt:lpstr>
      <vt:lpstr>Olay Gold Keywords</vt:lpstr>
      <vt:lpstr>Olay Gold Keywords</vt:lpstr>
      <vt:lpstr>PowerPoint Presentation</vt:lpstr>
      <vt:lpstr>Olay Gold Keywords</vt:lpstr>
      <vt:lpstr>Olay Gold Keywords</vt:lpstr>
      <vt:lpstr>Olay Gold Keywords</vt:lpstr>
      <vt:lpstr>Olay Gold Keywords</vt:lpstr>
      <vt:lpstr>Olay Gold Keywords</vt:lpstr>
      <vt:lpstr>Preferred landing pages</vt:lpstr>
      <vt:lpstr>Who Should Know About Preferred Landing Pages?</vt:lpstr>
      <vt:lpstr>Olay Preferred Landing Page</vt:lpstr>
      <vt:lpstr>Olay Preferred Landing Pages</vt:lpstr>
      <vt:lpstr>PowerPoint Presentation</vt:lpstr>
      <vt:lpstr>Olay Preferred Landing Pages</vt:lpstr>
      <vt:lpstr>Olay PLP Selection Process</vt:lpstr>
      <vt:lpstr>Olay PLP Selection Process</vt:lpstr>
      <vt:lpstr>Website Content</vt:lpstr>
      <vt:lpstr>Who Should Know About Website Content?</vt:lpstr>
      <vt:lpstr>Olay Website Content</vt:lpstr>
      <vt:lpstr>Olay Website Content</vt:lpstr>
      <vt:lpstr>PowerPoint Presentation</vt:lpstr>
      <vt:lpstr>PowerPoint Presentation</vt:lpstr>
      <vt:lpstr>Olay Content Checklist</vt:lpstr>
      <vt:lpstr>Meta data</vt:lpstr>
      <vt:lpstr>Who Should Know About Meta Data?</vt:lpstr>
      <vt:lpstr>Olay Meta Data</vt:lpstr>
      <vt:lpstr>Olay Meta Data</vt:lpstr>
      <vt:lpstr>PowerPoint Presentation</vt:lpstr>
      <vt:lpstr>Olay Meta Data</vt:lpstr>
      <vt:lpstr>URL Naming</vt:lpstr>
      <vt:lpstr>Who Should Know About URL Naming?</vt:lpstr>
      <vt:lpstr>Olay URL Naming</vt:lpstr>
      <vt:lpstr>Olay URL Naming</vt:lpstr>
      <vt:lpstr>Olay URL Hierarchy</vt:lpstr>
      <vt:lpstr>Global Urls</vt:lpstr>
      <vt:lpstr>Who Should Know About Global URLs?</vt:lpstr>
      <vt:lpstr>Olay Global URL Naming</vt:lpstr>
      <vt:lpstr>Olay Global URLs: In-Country Extensions</vt:lpstr>
      <vt:lpstr>PowerPoint Presentation</vt:lpstr>
      <vt:lpstr>Internal linking</vt:lpstr>
      <vt:lpstr>Who Should Know About Internal Linking?</vt:lpstr>
      <vt:lpstr>Olay Internal Linking</vt:lpstr>
      <vt:lpstr>PowerPoint Presentation</vt:lpstr>
      <vt:lpstr>PowerPoint Presentation</vt:lpstr>
      <vt:lpstr>PowerPoint Presentation</vt:lpstr>
      <vt:lpstr>PowerPoint Presentation</vt:lpstr>
      <vt:lpstr>PowerPoint Presentation</vt:lpstr>
      <vt:lpstr>PowerPoint Presentation</vt:lpstr>
      <vt:lpstr>Olay Internal Linking</vt:lpstr>
      <vt:lpstr>PowerPoint Presentation</vt:lpstr>
      <vt:lpstr>PowerPoint Presentation</vt:lpstr>
      <vt:lpstr>Technical Best practices</vt:lpstr>
      <vt:lpstr>Who Should Know About Technical Best Practices?</vt:lpstr>
      <vt:lpstr>Olay Technical Best Practices</vt:lpstr>
      <vt:lpstr>Olay Technical Recommendations</vt:lpstr>
      <vt:lpstr>Olay – URL Redirection</vt:lpstr>
      <vt:lpstr>PowerPoint Presentation</vt:lpstr>
      <vt:lpstr>Olay – Broken Links &amp; 404 Error Pages</vt:lpstr>
      <vt:lpstr>Olay – Rich Media</vt:lpstr>
      <vt:lpstr>Olay – Rich Media</vt:lpstr>
      <vt:lpstr>Olay – Rich Media</vt:lpstr>
      <vt:lpstr>Olay – Rich Media</vt:lpstr>
      <vt:lpstr>Olay – XML Sitemap Creation</vt:lpstr>
      <vt:lpstr>Olay – XML Sitemap Creation</vt:lpstr>
      <vt:lpstr>Olay – XML Sitemap Creation</vt:lpstr>
      <vt:lpstr>Olay – Session IDs</vt:lpstr>
      <vt:lpstr>Olay – Robots.txt</vt:lpstr>
      <vt:lpstr>Olay – Robots.txt</vt:lpstr>
      <vt:lpstr>Olay – User-Input Requirements</vt:lpstr>
      <vt:lpstr>Olay – User-Input Requirements</vt:lpstr>
      <vt:lpstr>Olay – Duplicate Content</vt:lpstr>
      <vt:lpstr>Recommended changes to the olay global template </vt:lpstr>
      <vt:lpstr>Who Should Know About Global Template Recommendations?</vt:lpstr>
      <vt:lpstr>Olay Global Template Recommendations</vt:lpstr>
      <vt:lpstr>Olay – Global Template Recommendations</vt:lpstr>
      <vt:lpstr>Olay – Technical Site Audit Recommendations</vt:lpstr>
      <vt:lpstr>Olay – Global Template Recommendations</vt:lpstr>
      <vt:lpstr>Olay – Technical Site Audit Recommendations</vt:lpstr>
      <vt:lpstr>Olay – Technical Site Audit Recommendations</vt:lpstr>
      <vt:lpstr>Olay Global Template “Wish List”</vt:lpstr>
      <vt:lpstr>Olay Global Template Recommendations</vt:lpstr>
      <vt:lpstr>Digital Assets</vt:lpstr>
      <vt:lpstr>Who Should Know About Digital Assets?</vt:lpstr>
      <vt:lpstr>Olay Digital Assets</vt:lpstr>
      <vt:lpstr>Olay – Blended Search</vt:lpstr>
      <vt:lpstr>Olay Blended Search Example</vt:lpstr>
      <vt:lpstr>PowerPoint Presentation</vt:lpstr>
      <vt:lpstr>Olay – Video Content</vt:lpstr>
      <vt:lpstr>Olay – Onsite Video Hosting</vt:lpstr>
      <vt:lpstr>Olay – Onsite Video Hosting </vt:lpstr>
      <vt:lpstr>Olay – Offsite Video Hosting</vt:lpstr>
      <vt:lpstr>Olay – Offsite Video Channels</vt:lpstr>
      <vt:lpstr>Olay – Offsite Video Channels</vt:lpstr>
      <vt:lpstr>Olay – Image Content</vt:lpstr>
      <vt:lpstr>Olay – Image Content</vt:lpstr>
      <vt:lpstr>Olay – Onsite Image Optimization</vt:lpstr>
      <vt:lpstr>Olay – Offsite Image Optimization</vt:lpstr>
      <vt:lpstr>Olay – Digital Asset Next Steps</vt:lpstr>
      <vt:lpstr>Search Mart</vt:lpstr>
      <vt:lpstr>Who Should Know About SearchMart?</vt:lpstr>
      <vt:lpstr>Olay SearchMart</vt:lpstr>
      <vt:lpstr>Olay SearchMart</vt:lpstr>
      <vt:lpstr>Olay – SearchMart Platform</vt:lpstr>
      <vt:lpstr>Olay – SearchMart</vt:lpstr>
      <vt:lpstr>Olay – SearchMart Audit Events</vt:lpstr>
      <vt:lpstr>Olay – SearchMart Trend Reporting</vt:lpstr>
      <vt:lpstr>Olay – SearchMart Site Metrics</vt:lpstr>
      <vt:lpstr>Olay – SearchMart Site Metrics</vt:lpstr>
      <vt:lpstr>Olay – SearchMart Site Metrics</vt:lpstr>
      <vt:lpstr>Olay – SearchMart Audit Score</vt:lpstr>
      <vt:lpstr>PowerPoint Presentation</vt:lpstr>
      <vt:lpstr>PowerPoint Presentation</vt:lpstr>
      <vt:lpstr>PowerPoint Presentation</vt:lpstr>
      <vt:lpstr>Olay – SearchMart Page Audit</vt:lpstr>
      <vt:lpstr>Olay – SearchMart Page Audit</vt:lpstr>
      <vt:lpstr>PowerPoint Presentation</vt:lpstr>
      <vt:lpstr>PowerPoint Presentation</vt:lpstr>
      <vt:lpstr>PowerPoint Presentation</vt:lpstr>
      <vt:lpstr>Olay – SearchMart Gold Keywords</vt:lpstr>
      <vt:lpstr>Olay – SearchMart Gold Keywords</vt:lpstr>
      <vt:lpstr>Olay US leads in SEO Optimization, particularly in Content</vt:lpstr>
      <vt:lpstr>Olay helpful tools</vt:lpstr>
      <vt:lpstr>Who Should Know About Helpful Tools?</vt:lpstr>
      <vt:lpstr>Olay Helpful Tools</vt:lpstr>
      <vt:lpstr>Olay  Helpful Tools</vt:lpstr>
      <vt:lpstr>Olay Helpful Tools</vt:lpstr>
      <vt:lpstr>Olay Helpful Tools</vt:lpstr>
      <vt:lpstr>Olay Helpful Tools</vt:lpstr>
      <vt:lpstr>Olay – Helpful Tools</vt:lpstr>
      <vt:lpstr>Olay Helpful Tools</vt:lpstr>
      <vt:lpstr>Olay Helpful Tools</vt:lpstr>
      <vt:lpstr>Olay Helpful Tools</vt:lpstr>
      <vt:lpstr>Olay Helpful Tools</vt:lpstr>
      <vt:lpstr>Olay Helpful Tools</vt:lpstr>
      <vt:lpstr>PowerPoint Presentation</vt:lpstr>
      <vt:lpstr>PowerPoint Presentation</vt:lpstr>
      <vt:lpstr>PowerPoint Presentation</vt:lpstr>
      <vt:lpstr>Olay Helpful Tools</vt:lpstr>
      <vt:lpstr>Olay Helpful Tools</vt:lpstr>
      <vt:lpstr>Olay Helpful Tools – Xenu Link Sleuth</vt:lpstr>
      <vt:lpstr>Olay Helpful Tools – Xenu Link Sleuth</vt:lpstr>
      <vt:lpstr>Olay Helpful Tools</vt:lpstr>
      <vt:lpstr>Olay Helpful Tools</vt:lpstr>
      <vt:lpstr>Olay Helpful Tools</vt:lpstr>
      <vt:lpstr>Analyzing search Metrics Paid &amp; Organic</vt:lpstr>
      <vt:lpstr>Who Should Know About Search Metrics?</vt:lpstr>
      <vt:lpstr>Olay Search Metrics</vt:lpstr>
      <vt:lpstr>Olay Organic Search Metrics</vt:lpstr>
      <vt:lpstr>Olay Organic Search Metrics</vt:lpstr>
      <vt:lpstr>Olay Paid Search Metrics</vt:lpstr>
      <vt:lpstr>Olay Paid Search Metrics</vt:lpstr>
      <vt:lpstr>Olay Us paid and organic search baseline</vt:lpstr>
      <vt:lpstr>Who Should Know About Olay US Baseline?</vt:lpstr>
      <vt:lpstr>Olay US Baseline</vt:lpstr>
      <vt:lpstr>Olay US Organic Search Baseline</vt:lpstr>
      <vt:lpstr>Olay US Organic Search Baseline</vt:lpstr>
      <vt:lpstr>Olay US Organic Search Baseline</vt:lpstr>
      <vt:lpstr>Olay US Organic Search Baseline</vt:lpstr>
      <vt:lpstr>Olay US Organic Search Baseline</vt:lpstr>
      <vt:lpstr>Olay US Baseline</vt:lpstr>
      <vt:lpstr>Olay US Baseline</vt:lpstr>
      <vt:lpstr>Olay US Baseline</vt:lpstr>
      <vt:lpstr>Olay US Baseline</vt:lpstr>
      <vt:lpstr>Appendix</vt:lpstr>
      <vt:lpstr>Appendix</vt:lpstr>
      <vt:lpstr>workarounds</vt:lpstr>
      <vt:lpstr>Who Should Know About Workarounds?</vt:lpstr>
      <vt:lpstr>Progressive Enhancement</vt:lpstr>
      <vt:lpstr>Progressive Enhancement</vt:lpstr>
      <vt:lpstr>Progressive Enhancement</vt:lpstr>
      <vt:lpstr>SWFObject 2.0</vt:lpstr>
      <vt:lpstr>SWFObject 2.0</vt:lpstr>
      <vt:lpstr>Flash &amp; HTML Hybrid</vt:lpstr>
      <vt:lpstr>Additional Helpful Resources</vt:lpstr>
    </vt:vector>
  </TitlesOfParts>
  <Company>Digitas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Gillette Fusion Phantom Power</dc:title>
  <dc:creator>Digitas</dc:creator>
  <cp:lastModifiedBy>Robyn</cp:lastModifiedBy>
  <cp:revision>1574</cp:revision>
  <dcterms:created xsi:type="dcterms:W3CDTF">2007-04-27T20:04:19Z</dcterms:created>
  <dcterms:modified xsi:type="dcterms:W3CDTF">2013-12-12T00:01:33Z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1346030839</vt:i4>
  </property>
  <property fmtid="{D5CDD505-2E9C-101B-9397-08002B2CF9AE}" pid="3" name="_NewReviewCycle">
    <vt:lpwstr/>
  </property>
  <property fmtid="{D5CDD505-2E9C-101B-9397-08002B2CF9AE}" pid="4" name="_EmailSubject">
    <vt:lpwstr>iProspect Updated Outline for Presentation</vt:lpwstr>
  </property>
  <property fmtid="{D5CDD505-2E9C-101B-9397-08002B2CF9AE}" pid="5" name="_AuthorEmail">
    <vt:lpwstr>Sara.Burton@iprospect.com</vt:lpwstr>
  </property>
  <property fmtid="{D5CDD505-2E9C-101B-9397-08002B2CF9AE}" pid="6" name="_AuthorEmailDisplayName">
    <vt:lpwstr>Sara Burton</vt:lpwstr>
  </property>
  <property fmtid="{D5CDD505-2E9C-101B-9397-08002B2CF9AE}" pid="7" name="_PreviousAdHocReviewCycleID">
    <vt:i4>-667453582</vt:i4>
  </property>
</Properties>
</file>