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3" r:id="rId1"/>
    <p:sldMasterId id="2147484210" r:id="rId2"/>
  </p:sldMasterIdLst>
  <p:notesMasterIdLst>
    <p:notesMasterId r:id="rId249"/>
  </p:notesMasterIdLst>
  <p:handoutMasterIdLst>
    <p:handoutMasterId r:id="rId250"/>
  </p:handoutMasterIdLst>
  <p:sldIdLst>
    <p:sldId id="1479" r:id="rId3"/>
    <p:sldId id="1480" r:id="rId4"/>
    <p:sldId id="1481" r:id="rId5"/>
    <p:sldId id="1489" r:id="rId6"/>
    <p:sldId id="1491" r:id="rId7"/>
    <p:sldId id="1492" r:id="rId8"/>
    <p:sldId id="1493" r:id="rId9"/>
    <p:sldId id="1494" r:id="rId10"/>
    <p:sldId id="1495" r:id="rId11"/>
    <p:sldId id="1496" r:id="rId12"/>
    <p:sldId id="1497" r:id="rId13"/>
    <p:sldId id="1498" r:id="rId14"/>
    <p:sldId id="1499" r:id="rId15"/>
    <p:sldId id="1500" r:id="rId16"/>
    <p:sldId id="1502" r:id="rId17"/>
    <p:sldId id="1503" r:id="rId18"/>
    <p:sldId id="1505" r:id="rId19"/>
    <p:sldId id="1506" r:id="rId20"/>
    <p:sldId id="1507" r:id="rId21"/>
    <p:sldId id="1508" r:id="rId22"/>
    <p:sldId id="1510" r:id="rId23"/>
    <p:sldId id="1511" r:id="rId24"/>
    <p:sldId id="1512" r:id="rId25"/>
    <p:sldId id="1513" r:id="rId26"/>
    <p:sldId id="1515" r:id="rId27"/>
    <p:sldId id="1516" r:id="rId28"/>
    <p:sldId id="1517" r:id="rId29"/>
    <p:sldId id="1518" r:id="rId30"/>
    <p:sldId id="1519" r:id="rId31"/>
    <p:sldId id="1521" r:id="rId32"/>
    <p:sldId id="1522" r:id="rId33"/>
    <p:sldId id="1523" r:id="rId34"/>
    <p:sldId id="1524" r:id="rId35"/>
    <p:sldId id="1526" r:id="rId36"/>
    <p:sldId id="1527" r:id="rId37"/>
    <p:sldId id="1528" r:id="rId38"/>
    <p:sldId id="1529" r:id="rId39"/>
    <p:sldId id="1530" r:id="rId40"/>
    <p:sldId id="1531" r:id="rId41"/>
    <p:sldId id="1532" r:id="rId42"/>
    <p:sldId id="1533" r:id="rId43"/>
    <p:sldId id="1535" r:id="rId44"/>
    <p:sldId id="1536" r:id="rId45"/>
    <p:sldId id="1537" r:id="rId46"/>
    <p:sldId id="1538" r:id="rId47"/>
    <p:sldId id="1540" r:id="rId48"/>
    <p:sldId id="1541" r:id="rId49"/>
    <p:sldId id="1542" r:id="rId50"/>
    <p:sldId id="1543" r:id="rId51"/>
    <p:sldId id="1545" r:id="rId52"/>
    <p:sldId id="1546" r:id="rId53"/>
    <p:sldId id="1547" r:id="rId54"/>
    <p:sldId id="1548" r:id="rId55"/>
    <p:sldId id="1549" r:id="rId56"/>
    <p:sldId id="1550" r:id="rId57"/>
    <p:sldId id="1551" r:id="rId58"/>
    <p:sldId id="1552" r:id="rId59"/>
    <p:sldId id="1748" r:id="rId60"/>
    <p:sldId id="1747" r:id="rId61"/>
    <p:sldId id="1553" r:id="rId62"/>
    <p:sldId id="1554" r:id="rId63"/>
    <p:sldId id="1555" r:id="rId64"/>
    <p:sldId id="1556" r:id="rId65"/>
    <p:sldId id="1557" r:id="rId66"/>
    <p:sldId id="1558" r:id="rId67"/>
    <p:sldId id="1559" r:id="rId68"/>
    <p:sldId id="1560" r:id="rId69"/>
    <p:sldId id="1561" r:id="rId70"/>
    <p:sldId id="1562" r:id="rId71"/>
    <p:sldId id="1563" r:id="rId72"/>
    <p:sldId id="1564" r:id="rId73"/>
    <p:sldId id="1565" r:id="rId74"/>
    <p:sldId id="1566" r:id="rId75"/>
    <p:sldId id="1567" r:id="rId76"/>
    <p:sldId id="1568" r:id="rId77"/>
    <p:sldId id="1569" r:id="rId78"/>
    <p:sldId id="1570" r:id="rId79"/>
    <p:sldId id="1571" r:id="rId80"/>
    <p:sldId id="1572" r:id="rId81"/>
    <p:sldId id="1573" r:id="rId82"/>
    <p:sldId id="1574" r:id="rId83"/>
    <p:sldId id="1575" r:id="rId84"/>
    <p:sldId id="1576" r:id="rId85"/>
    <p:sldId id="1577" r:id="rId86"/>
    <p:sldId id="1578" r:id="rId87"/>
    <p:sldId id="1579" r:id="rId88"/>
    <p:sldId id="1580" r:id="rId89"/>
    <p:sldId id="1581" r:id="rId90"/>
    <p:sldId id="1582" r:id="rId91"/>
    <p:sldId id="1583" r:id="rId92"/>
    <p:sldId id="1584" r:id="rId93"/>
    <p:sldId id="1585" r:id="rId94"/>
    <p:sldId id="1586" r:id="rId95"/>
    <p:sldId id="1587" r:id="rId96"/>
    <p:sldId id="1588" r:id="rId97"/>
    <p:sldId id="1589" r:id="rId98"/>
    <p:sldId id="1590" r:id="rId99"/>
    <p:sldId id="1591" r:id="rId100"/>
    <p:sldId id="1592" r:id="rId101"/>
    <p:sldId id="1593" r:id="rId102"/>
    <p:sldId id="1594" r:id="rId103"/>
    <p:sldId id="1595" r:id="rId104"/>
    <p:sldId id="1596" r:id="rId105"/>
    <p:sldId id="1597" r:id="rId106"/>
    <p:sldId id="1598" r:id="rId107"/>
    <p:sldId id="1599" r:id="rId108"/>
    <p:sldId id="1600" r:id="rId109"/>
    <p:sldId id="1601" r:id="rId110"/>
    <p:sldId id="1602" r:id="rId111"/>
    <p:sldId id="1603" r:id="rId112"/>
    <p:sldId id="1604" r:id="rId113"/>
    <p:sldId id="1605" r:id="rId114"/>
    <p:sldId id="1606" r:id="rId115"/>
    <p:sldId id="1607" r:id="rId116"/>
    <p:sldId id="1608" r:id="rId117"/>
    <p:sldId id="1609" r:id="rId118"/>
    <p:sldId id="1610" r:id="rId119"/>
    <p:sldId id="1611" r:id="rId120"/>
    <p:sldId id="1612" r:id="rId121"/>
    <p:sldId id="1613" r:id="rId122"/>
    <p:sldId id="1614" r:id="rId123"/>
    <p:sldId id="1615" r:id="rId124"/>
    <p:sldId id="1616" r:id="rId125"/>
    <p:sldId id="1617" r:id="rId126"/>
    <p:sldId id="1618" r:id="rId127"/>
    <p:sldId id="1619" r:id="rId128"/>
    <p:sldId id="1620" r:id="rId129"/>
    <p:sldId id="1621" r:id="rId130"/>
    <p:sldId id="1622" r:id="rId131"/>
    <p:sldId id="1623" r:id="rId132"/>
    <p:sldId id="1624" r:id="rId133"/>
    <p:sldId id="1625" r:id="rId134"/>
    <p:sldId id="1626" r:id="rId135"/>
    <p:sldId id="1627" r:id="rId136"/>
    <p:sldId id="1628" r:id="rId137"/>
    <p:sldId id="1629" r:id="rId138"/>
    <p:sldId id="1630" r:id="rId139"/>
    <p:sldId id="1631" r:id="rId140"/>
    <p:sldId id="1632" r:id="rId141"/>
    <p:sldId id="1633" r:id="rId142"/>
    <p:sldId id="1634" r:id="rId143"/>
    <p:sldId id="1635" r:id="rId144"/>
    <p:sldId id="1636" r:id="rId145"/>
    <p:sldId id="1637" r:id="rId146"/>
    <p:sldId id="1638" r:id="rId147"/>
    <p:sldId id="1639" r:id="rId148"/>
    <p:sldId id="1640" r:id="rId149"/>
    <p:sldId id="1641" r:id="rId150"/>
    <p:sldId id="1642" r:id="rId151"/>
    <p:sldId id="1643" r:id="rId152"/>
    <p:sldId id="1644" r:id="rId153"/>
    <p:sldId id="1645" r:id="rId154"/>
    <p:sldId id="1646" r:id="rId155"/>
    <p:sldId id="1647" r:id="rId156"/>
    <p:sldId id="1648" r:id="rId157"/>
    <p:sldId id="1649" r:id="rId158"/>
    <p:sldId id="1650" r:id="rId159"/>
    <p:sldId id="1651" r:id="rId160"/>
    <p:sldId id="1652" r:id="rId161"/>
    <p:sldId id="1653" r:id="rId162"/>
    <p:sldId id="1654" r:id="rId163"/>
    <p:sldId id="1655" r:id="rId164"/>
    <p:sldId id="1656" r:id="rId165"/>
    <p:sldId id="1657" r:id="rId166"/>
    <p:sldId id="1658" r:id="rId167"/>
    <p:sldId id="1659" r:id="rId168"/>
    <p:sldId id="1660" r:id="rId169"/>
    <p:sldId id="1661" r:id="rId170"/>
    <p:sldId id="1662" r:id="rId171"/>
    <p:sldId id="1663" r:id="rId172"/>
    <p:sldId id="1664" r:id="rId173"/>
    <p:sldId id="1665" r:id="rId174"/>
    <p:sldId id="1666" r:id="rId175"/>
    <p:sldId id="1667" r:id="rId176"/>
    <p:sldId id="1668" r:id="rId177"/>
    <p:sldId id="1669" r:id="rId178"/>
    <p:sldId id="1670" r:id="rId179"/>
    <p:sldId id="1671" r:id="rId180"/>
    <p:sldId id="1672" r:id="rId181"/>
    <p:sldId id="1673" r:id="rId182"/>
    <p:sldId id="1674" r:id="rId183"/>
    <p:sldId id="1675" r:id="rId184"/>
    <p:sldId id="1676" r:id="rId185"/>
    <p:sldId id="1677" r:id="rId186"/>
    <p:sldId id="1678" r:id="rId187"/>
    <p:sldId id="1679" r:id="rId188"/>
    <p:sldId id="1680" r:id="rId189"/>
    <p:sldId id="1681" r:id="rId190"/>
    <p:sldId id="1682" r:id="rId191"/>
    <p:sldId id="1683" r:id="rId192"/>
    <p:sldId id="1684" r:id="rId193"/>
    <p:sldId id="1685" r:id="rId194"/>
    <p:sldId id="1686" r:id="rId195"/>
    <p:sldId id="1687" r:id="rId196"/>
    <p:sldId id="1688" r:id="rId197"/>
    <p:sldId id="1689" r:id="rId198"/>
    <p:sldId id="1690" r:id="rId199"/>
    <p:sldId id="1691" r:id="rId200"/>
    <p:sldId id="1692" r:id="rId201"/>
    <p:sldId id="1693" r:id="rId202"/>
    <p:sldId id="1694" r:id="rId203"/>
    <p:sldId id="1695" r:id="rId204"/>
    <p:sldId id="1734" r:id="rId205"/>
    <p:sldId id="1736" r:id="rId206"/>
    <p:sldId id="1737" r:id="rId207"/>
    <p:sldId id="1743" r:id="rId208"/>
    <p:sldId id="1738" r:id="rId209"/>
    <p:sldId id="1739" r:id="rId210"/>
    <p:sldId id="1740" r:id="rId211"/>
    <p:sldId id="1697" r:id="rId212"/>
    <p:sldId id="1698" r:id="rId213"/>
    <p:sldId id="1699" r:id="rId214"/>
    <p:sldId id="1700" r:id="rId215"/>
    <p:sldId id="1701" r:id="rId216"/>
    <p:sldId id="1745" r:id="rId217"/>
    <p:sldId id="1744" r:id="rId218"/>
    <p:sldId id="1702" r:id="rId219"/>
    <p:sldId id="1703" r:id="rId220"/>
    <p:sldId id="1704" r:id="rId221"/>
    <p:sldId id="1705" r:id="rId222"/>
    <p:sldId id="1706" r:id="rId223"/>
    <p:sldId id="1707" r:id="rId224"/>
    <p:sldId id="1708" r:id="rId225"/>
    <p:sldId id="1709" r:id="rId226"/>
    <p:sldId id="1710" r:id="rId227"/>
    <p:sldId id="1711" r:id="rId228"/>
    <p:sldId id="1746" r:id="rId229"/>
    <p:sldId id="1713" r:id="rId230"/>
    <p:sldId id="1714" r:id="rId231"/>
    <p:sldId id="1715" r:id="rId232"/>
    <p:sldId id="1716" r:id="rId233"/>
    <p:sldId id="1717" r:id="rId234"/>
    <p:sldId id="1718" r:id="rId235"/>
    <p:sldId id="1719" r:id="rId236"/>
    <p:sldId id="1720" r:id="rId237"/>
    <p:sldId id="1721" r:id="rId238"/>
    <p:sldId id="1722" r:id="rId239"/>
    <p:sldId id="1723" r:id="rId240"/>
    <p:sldId id="1724" r:id="rId241"/>
    <p:sldId id="1725" r:id="rId242"/>
    <p:sldId id="1726" r:id="rId243"/>
    <p:sldId id="1727" r:id="rId244"/>
    <p:sldId id="1728" r:id="rId245"/>
    <p:sldId id="1729" r:id="rId246"/>
    <p:sldId id="1730" r:id="rId247"/>
    <p:sldId id="1731" r:id="rId248"/>
  </p:sldIdLst>
  <p:sldSz cx="9144000" cy="6858000" type="screen4x3"/>
  <p:notesSz cx="6881813" cy="9296400"/>
  <p:defaultTextStyle>
    <a:defPPr>
      <a:defRPr lang="en-US"/>
    </a:defPPr>
    <a:lvl1pPr algn="l" rtl="0" fontAlgn="base">
      <a:spcBef>
        <a:spcPct val="0"/>
      </a:spcBef>
      <a:spcAft>
        <a:spcPct val="0"/>
      </a:spcAft>
      <a:defRPr sz="1400" kern="1200">
        <a:solidFill>
          <a:srgbClr val="000000"/>
        </a:solidFill>
        <a:latin typeface="Arial" pitchFamily="34" charset="0"/>
        <a:ea typeface="+mn-ea"/>
        <a:cs typeface="+mn-cs"/>
      </a:defRPr>
    </a:lvl1pPr>
    <a:lvl2pPr marL="457200" algn="l" rtl="0" fontAlgn="base">
      <a:spcBef>
        <a:spcPct val="0"/>
      </a:spcBef>
      <a:spcAft>
        <a:spcPct val="0"/>
      </a:spcAft>
      <a:defRPr sz="1400" kern="1200">
        <a:solidFill>
          <a:srgbClr val="000000"/>
        </a:solidFill>
        <a:latin typeface="Arial" pitchFamily="34" charset="0"/>
        <a:ea typeface="+mn-ea"/>
        <a:cs typeface="+mn-cs"/>
      </a:defRPr>
    </a:lvl2pPr>
    <a:lvl3pPr marL="914400" algn="l" rtl="0" fontAlgn="base">
      <a:spcBef>
        <a:spcPct val="0"/>
      </a:spcBef>
      <a:spcAft>
        <a:spcPct val="0"/>
      </a:spcAft>
      <a:defRPr sz="1400" kern="1200">
        <a:solidFill>
          <a:srgbClr val="000000"/>
        </a:solidFill>
        <a:latin typeface="Arial" pitchFamily="34" charset="0"/>
        <a:ea typeface="+mn-ea"/>
        <a:cs typeface="+mn-cs"/>
      </a:defRPr>
    </a:lvl3pPr>
    <a:lvl4pPr marL="1371600" algn="l" rtl="0" fontAlgn="base">
      <a:spcBef>
        <a:spcPct val="0"/>
      </a:spcBef>
      <a:spcAft>
        <a:spcPct val="0"/>
      </a:spcAft>
      <a:defRPr sz="1400" kern="1200">
        <a:solidFill>
          <a:srgbClr val="000000"/>
        </a:solidFill>
        <a:latin typeface="Arial" pitchFamily="34" charset="0"/>
        <a:ea typeface="+mn-ea"/>
        <a:cs typeface="+mn-cs"/>
      </a:defRPr>
    </a:lvl4pPr>
    <a:lvl5pPr marL="1828800" algn="l" rtl="0" fontAlgn="base">
      <a:spcBef>
        <a:spcPct val="0"/>
      </a:spcBef>
      <a:spcAft>
        <a:spcPct val="0"/>
      </a:spcAft>
      <a:defRPr sz="1400" kern="1200">
        <a:solidFill>
          <a:srgbClr val="000000"/>
        </a:solidFill>
        <a:latin typeface="Arial" pitchFamily="34" charset="0"/>
        <a:ea typeface="+mn-ea"/>
        <a:cs typeface="+mn-cs"/>
      </a:defRPr>
    </a:lvl5pPr>
    <a:lvl6pPr marL="2286000" algn="l" defTabSz="914400" rtl="0" eaLnBrk="1" latinLnBrk="0" hangingPunct="1">
      <a:defRPr sz="1400" kern="1200">
        <a:solidFill>
          <a:srgbClr val="000000"/>
        </a:solidFill>
        <a:latin typeface="Arial" pitchFamily="34" charset="0"/>
        <a:ea typeface="+mn-ea"/>
        <a:cs typeface="+mn-cs"/>
      </a:defRPr>
    </a:lvl6pPr>
    <a:lvl7pPr marL="2743200" algn="l" defTabSz="914400" rtl="0" eaLnBrk="1" latinLnBrk="0" hangingPunct="1">
      <a:defRPr sz="1400" kern="1200">
        <a:solidFill>
          <a:srgbClr val="000000"/>
        </a:solidFill>
        <a:latin typeface="Arial" pitchFamily="34" charset="0"/>
        <a:ea typeface="+mn-ea"/>
        <a:cs typeface="+mn-cs"/>
      </a:defRPr>
    </a:lvl7pPr>
    <a:lvl8pPr marL="3200400" algn="l" defTabSz="914400" rtl="0" eaLnBrk="1" latinLnBrk="0" hangingPunct="1">
      <a:defRPr sz="1400" kern="1200">
        <a:solidFill>
          <a:srgbClr val="000000"/>
        </a:solidFill>
        <a:latin typeface="Arial" pitchFamily="34" charset="0"/>
        <a:ea typeface="+mn-ea"/>
        <a:cs typeface="+mn-cs"/>
      </a:defRPr>
    </a:lvl8pPr>
    <a:lvl9pPr marL="3657600" algn="l" defTabSz="914400" rtl="0" eaLnBrk="1" latinLnBrk="0" hangingPunct="1">
      <a:defRPr sz="1400" kern="1200">
        <a:solidFill>
          <a:srgbClr val="000000"/>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8A54"/>
    <a:srgbClr val="FF9933"/>
    <a:srgbClr val="FFFF00"/>
    <a:srgbClr val="008E40"/>
    <a:srgbClr val="00682F"/>
    <a:srgbClr val="21A32D"/>
    <a:srgbClr val="D1D4E4"/>
    <a:srgbClr val="EAEBF2"/>
    <a:srgbClr val="C0C0C0"/>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9" autoAdjust="0"/>
    <p:restoredTop sz="64034" autoAdjust="0"/>
  </p:normalViewPr>
  <p:slideViewPr>
    <p:cSldViewPr>
      <p:cViewPr>
        <p:scale>
          <a:sx n="100" d="100"/>
          <a:sy n="100" d="100"/>
        </p:scale>
        <p:origin x="-534" y="516"/>
      </p:cViewPr>
      <p:guideLst>
        <p:guide orient="horz" pos="2160"/>
        <p:guide pos="2880"/>
      </p:guideLst>
    </p:cSldViewPr>
  </p:slideViewPr>
  <p:outlineViewPr>
    <p:cViewPr>
      <p:scale>
        <a:sx n="33" d="100"/>
        <a:sy n="33" d="100"/>
      </p:scale>
      <p:origin x="0" y="40158"/>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notesMaster" Target="notesMasters/notesMaster1.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handoutMaster" Target="handoutMasters/handoutMaster1.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presProps" Target="presProp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viewProps" Target="viewProp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theme" Target="theme/theme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tableStyles" Target="tableStyles.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C1A176-F97C-4FED-A61D-FF1684CF7B7E}"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en-US"/>
        </a:p>
      </dgm:t>
    </dgm:pt>
    <dgm:pt modelId="{42A71771-5374-4B94-8F34-5ABA0376C9C3}">
      <dgm:prSet phldrT="[Text]"/>
      <dgm:spPr>
        <a:solidFill>
          <a:schemeClr val="tx1">
            <a:lumMod val="50000"/>
            <a:lumOff val="50000"/>
          </a:schemeClr>
        </a:solidFill>
      </dgm:spPr>
      <dgm:t>
        <a:bodyPr/>
        <a:lstStyle/>
        <a:p>
          <a:r>
            <a:rPr lang="en-US" dirty="0" smtClean="0">
              <a:solidFill>
                <a:schemeClr val="bg1"/>
              </a:solidFill>
            </a:rPr>
            <a:t>Olay Paid Search Account</a:t>
          </a:r>
          <a:endParaRPr lang="en-US" dirty="0">
            <a:solidFill>
              <a:schemeClr val="bg1"/>
            </a:solidFill>
          </a:endParaRPr>
        </a:p>
      </dgm:t>
    </dgm:pt>
    <dgm:pt modelId="{A4738ADF-AA73-4900-8BED-58F6C44E990D}" type="parTrans" cxnId="{E9BFEC27-05F9-48DD-AAC7-514BFFE54CD7}">
      <dgm:prSet/>
      <dgm:spPr/>
      <dgm:t>
        <a:bodyPr/>
        <a:lstStyle/>
        <a:p>
          <a:endParaRPr lang="en-US"/>
        </a:p>
      </dgm:t>
    </dgm:pt>
    <dgm:pt modelId="{DA0B72B4-6C65-404E-A07F-EB753D74844A}" type="sibTrans" cxnId="{E9BFEC27-05F9-48DD-AAC7-514BFFE54CD7}">
      <dgm:prSet/>
      <dgm:spPr/>
      <dgm:t>
        <a:bodyPr/>
        <a:lstStyle/>
        <a:p>
          <a:endParaRPr lang="en-US"/>
        </a:p>
      </dgm:t>
    </dgm:pt>
    <dgm:pt modelId="{73EF51C4-E48C-49E0-8537-2933907D740D}" type="asst">
      <dgm:prSet phldrT="[Text]"/>
      <dgm:spPr>
        <a:solidFill>
          <a:schemeClr val="tx1">
            <a:lumMod val="50000"/>
            <a:lumOff val="50000"/>
          </a:schemeClr>
        </a:solidFill>
      </dgm:spPr>
      <dgm:t>
        <a:bodyPr/>
        <a:lstStyle/>
        <a:p>
          <a:r>
            <a:rPr lang="en-US" dirty="0" smtClean="0">
              <a:solidFill>
                <a:schemeClr val="bg1"/>
              </a:solidFill>
            </a:rPr>
            <a:t>Branded Campaigns</a:t>
          </a:r>
          <a:endParaRPr lang="en-US" dirty="0">
            <a:solidFill>
              <a:schemeClr val="bg1"/>
            </a:solidFill>
          </a:endParaRPr>
        </a:p>
      </dgm:t>
    </dgm:pt>
    <dgm:pt modelId="{41F06AE2-AFBF-490F-B068-271717AA50ED}" type="parTrans" cxnId="{C564D4AA-C644-4B58-B296-68780986AD45}">
      <dgm:prSet/>
      <dgm:spPr/>
      <dgm:t>
        <a:bodyPr/>
        <a:lstStyle/>
        <a:p>
          <a:endParaRPr lang="en-US"/>
        </a:p>
      </dgm:t>
    </dgm:pt>
    <dgm:pt modelId="{BB18EB05-8977-4F42-B050-C598FDF57E50}" type="sibTrans" cxnId="{C564D4AA-C644-4B58-B296-68780986AD45}">
      <dgm:prSet/>
      <dgm:spPr/>
      <dgm:t>
        <a:bodyPr/>
        <a:lstStyle/>
        <a:p>
          <a:endParaRPr lang="en-US"/>
        </a:p>
      </dgm:t>
    </dgm:pt>
    <dgm:pt modelId="{F2EF6CB8-5C05-4C28-B07B-35AE868B28C8}" type="asst">
      <dgm:prSet phldrT="[Text]"/>
      <dgm:spPr>
        <a:solidFill>
          <a:schemeClr val="tx1">
            <a:lumMod val="50000"/>
            <a:lumOff val="50000"/>
          </a:schemeClr>
        </a:solidFill>
      </dgm:spPr>
      <dgm:t>
        <a:bodyPr/>
        <a:lstStyle/>
        <a:p>
          <a:r>
            <a:rPr lang="en-US" dirty="0" smtClean="0">
              <a:solidFill>
                <a:schemeClr val="bg1"/>
              </a:solidFill>
            </a:rPr>
            <a:t>Non-Branded Campaigns</a:t>
          </a:r>
          <a:endParaRPr lang="en-US" dirty="0">
            <a:solidFill>
              <a:schemeClr val="bg1"/>
            </a:solidFill>
          </a:endParaRPr>
        </a:p>
      </dgm:t>
    </dgm:pt>
    <dgm:pt modelId="{A928188F-07DE-4911-A695-D9C339714790}" type="parTrans" cxnId="{A443A768-449E-4BCC-AEE3-897C6667FB9D}">
      <dgm:prSet/>
      <dgm:spPr/>
      <dgm:t>
        <a:bodyPr/>
        <a:lstStyle/>
        <a:p>
          <a:endParaRPr lang="en-US"/>
        </a:p>
      </dgm:t>
    </dgm:pt>
    <dgm:pt modelId="{535CC5C1-D5D5-45F8-B736-84B0E82E19B4}" type="sibTrans" cxnId="{A443A768-449E-4BCC-AEE3-897C6667FB9D}">
      <dgm:prSet/>
      <dgm:spPr/>
      <dgm:t>
        <a:bodyPr/>
        <a:lstStyle/>
        <a:p>
          <a:endParaRPr lang="en-US"/>
        </a:p>
      </dgm:t>
    </dgm:pt>
    <dgm:pt modelId="{57732125-7E52-4D54-9BFB-34429B7737B2}">
      <dgm:prSet/>
      <dgm:spPr>
        <a:solidFill>
          <a:schemeClr val="tx1">
            <a:lumMod val="50000"/>
            <a:lumOff val="50000"/>
          </a:schemeClr>
        </a:solidFill>
      </dgm:spPr>
      <dgm:t>
        <a:bodyPr/>
        <a:lstStyle/>
        <a:p>
          <a:r>
            <a:rPr lang="en-US" dirty="0" smtClean="0">
              <a:solidFill>
                <a:schemeClr val="bg1"/>
              </a:solidFill>
            </a:rPr>
            <a:t>Product Type Ad Group</a:t>
          </a:r>
          <a:endParaRPr lang="en-US" dirty="0">
            <a:solidFill>
              <a:schemeClr val="bg1"/>
            </a:solidFill>
          </a:endParaRPr>
        </a:p>
      </dgm:t>
    </dgm:pt>
    <dgm:pt modelId="{C1AFCE77-9162-49F6-A740-394034692EC9}" type="parTrans" cxnId="{22E04520-8875-4B8C-9C8E-304FDA647ABE}">
      <dgm:prSet/>
      <dgm:spPr/>
      <dgm:t>
        <a:bodyPr/>
        <a:lstStyle/>
        <a:p>
          <a:endParaRPr lang="en-US"/>
        </a:p>
      </dgm:t>
    </dgm:pt>
    <dgm:pt modelId="{A553D668-A670-43B3-A1BB-B23DB5DF701C}" type="sibTrans" cxnId="{22E04520-8875-4B8C-9C8E-304FDA647ABE}">
      <dgm:prSet/>
      <dgm:spPr/>
      <dgm:t>
        <a:bodyPr/>
        <a:lstStyle/>
        <a:p>
          <a:endParaRPr lang="en-US"/>
        </a:p>
      </dgm:t>
    </dgm:pt>
    <dgm:pt modelId="{9F37D497-420C-4F1E-BF92-C1787FCDCDE7}">
      <dgm:prSet/>
      <dgm:spPr>
        <a:solidFill>
          <a:schemeClr val="tx1">
            <a:lumMod val="50000"/>
            <a:lumOff val="50000"/>
          </a:schemeClr>
        </a:solidFill>
      </dgm:spPr>
      <dgm:t>
        <a:bodyPr/>
        <a:lstStyle/>
        <a:p>
          <a:r>
            <a:rPr lang="en-US" dirty="0" smtClean="0">
              <a:solidFill>
                <a:schemeClr val="bg1"/>
              </a:solidFill>
            </a:rPr>
            <a:t>Product Type Ad Group</a:t>
          </a:r>
          <a:endParaRPr lang="en-US" dirty="0">
            <a:solidFill>
              <a:schemeClr val="bg1"/>
            </a:solidFill>
          </a:endParaRPr>
        </a:p>
      </dgm:t>
    </dgm:pt>
    <dgm:pt modelId="{16A38EBE-8A95-4CB0-81B8-9680A95D7B95}" type="parTrans" cxnId="{7C17B7BE-DDCF-463A-9ECE-17CEB6796A23}">
      <dgm:prSet/>
      <dgm:spPr/>
      <dgm:t>
        <a:bodyPr/>
        <a:lstStyle/>
        <a:p>
          <a:endParaRPr lang="en-US"/>
        </a:p>
      </dgm:t>
    </dgm:pt>
    <dgm:pt modelId="{25939574-802B-4C9F-9EB1-C6FF427CD4B8}" type="sibTrans" cxnId="{7C17B7BE-DDCF-463A-9ECE-17CEB6796A23}">
      <dgm:prSet/>
      <dgm:spPr/>
      <dgm:t>
        <a:bodyPr/>
        <a:lstStyle/>
        <a:p>
          <a:endParaRPr lang="en-US"/>
        </a:p>
      </dgm:t>
    </dgm:pt>
    <dgm:pt modelId="{C0C6668F-8E68-410B-8955-83A6A1167C77}">
      <dgm:prSet/>
      <dgm:spPr>
        <a:solidFill>
          <a:schemeClr val="tx1">
            <a:lumMod val="50000"/>
            <a:lumOff val="50000"/>
          </a:schemeClr>
        </a:solidFill>
      </dgm:spPr>
      <dgm:t>
        <a:bodyPr/>
        <a:lstStyle/>
        <a:p>
          <a:r>
            <a:rPr lang="en-US" dirty="0" smtClean="0">
              <a:solidFill>
                <a:schemeClr val="bg1"/>
              </a:solidFill>
            </a:rPr>
            <a:t>Skin Concern Ad Group</a:t>
          </a:r>
          <a:endParaRPr lang="en-US" dirty="0">
            <a:solidFill>
              <a:schemeClr val="bg1"/>
            </a:solidFill>
          </a:endParaRPr>
        </a:p>
      </dgm:t>
    </dgm:pt>
    <dgm:pt modelId="{A4FADC1B-0397-4719-9CE2-0D2C0E438D81}" type="parTrans" cxnId="{9CE15DE8-1FFC-4E1A-AF2F-16D7FB761E50}">
      <dgm:prSet/>
      <dgm:spPr/>
      <dgm:t>
        <a:bodyPr/>
        <a:lstStyle/>
        <a:p>
          <a:endParaRPr lang="en-US"/>
        </a:p>
      </dgm:t>
    </dgm:pt>
    <dgm:pt modelId="{B4AFD98E-C356-4CCF-BB13-2F7696E5643E}" type="sibTrans" cxnId="{9CE15DE8-1FFC-4E1A-AF2F-16D7FB761E50}">
      <dgm:prSet/>
      <dgm:spPr/>
      <dgm:t>
        <a:bodyPr/>
        <a:lstStyle/>
        <a:p>
          <a:endParaRPr lang="en-US"/>
        </a:p>
      </dgm:t>
    </dgm:pt>
    <dgm:pt modelId="{30D55ADE-7D3E-4CB0-9D09-852328CDE6D0}">
      <dgm:prSet/>
      <dgm:spPr>
        <a:solidFill>
          <a:schemeClr val="tx1">
            <a:lumMod val="50000"/>
            <a:lumOff val="50000"/>
          </a:schemeClr>
        </a:solidFill>
      </dgm:spPr>
      <dgm:t>
        <a:bodyPr/>
        <a:lstStyle/>
        <a:p>
          <a:r>
            <a:rPr lang="en-US" dirty="0" smtClean="0">
              <a:solidFill>
                <a:schemeClr val="bg1"/>
              </a:solidFill>
            </a:rPr>
            <a:t>Skin Concern Ad Group</a:t>
          </a:r>
          <a:endParaRPr lang="en-US" dirty="0">
            <a:solidFill>
              <a:schemeClr val="bg1"/>
            </a:solidFill>
          </a:endParaRPr>
        </a:p>
      </dgm:t>
    </dgm:pt>
    <dgm:pt modelId="{34D82C5E-7C50-49A2-A909-C0C3A0C2BAA0}" type="parTrans" cxnId="{726E1498-76A7-4D62-879C-548F81A18866}">
      <dgm:prSet/>
      <dgm:spPr/>
      <dgm:t>
        <a:bodyPr/>
        <a:lstStyle/>
        <a:p>
          <a:endParaRPr lang="en-US"/>
        </a:p>
      </dgm:t>
    </dgm:pt>
    <dgm:pt modelId="{57D70245-7AE9-4BB7-856F-EAC6C44534C5}" type="sibTrans" cxnId="{726E1498-76A7-4D62-879C-548F81A18866}">
      <dgm:prSet/>
      <dgm:spPr/>
      <dgm:t>
        <a:bodyPr/>
        <a:lstStyle/>
        <a:p>
          <a:endParaRPr lang="en-US"/>
        </a:p>
      </dgm:t>
    </dgm:pt>
    <dgm:pt modelId="{EF23349C-61B0-40A1-8AD6-861720DE9F17}" type="pres">
      <dgm:prSet presAssocID="{4DC1A176-F97C-4FED-A61D-FF1684CF7B7E}" presName="mainComposite" presStyleCnt="0">
        <dgm:presLayoutVars>
          <dgm:chPref val="1"/>
          <dgm:dir/>
          <dgm:animOne val="branch"/>
          <dgm:animLvl val="lvl"/>
          <dgm:resizeHandles val="exact"/>
        </dgm:presLayoutVars>
      </dgm:prSet>
      <dgm:spPr/>
      <dgm:t>
        <a:bodyPr/>
        <a:lstStyle/>
        <a:p>
          <a:endParaRPr lang="en-US"/>
        </a:p>
      </dgm:t>
    </dgm:pt>
    <dgm:pt modelId="{D459B61E-CE22-4422-B56E-D88BD863AE93}" type="pres">
      <dgm:prSet presAssocID="{4DC1A176-F97C-4FED-A61D-FF1684CF7B7E}" presName="hierFlow" presStyleCnt="0"/>
      <dgm:spPr/>
    </dgm:pt>
    <dgm:pt modelId="{36471693-F142-4EF5-AB36-CE53420AD25F}" type="pres">
      <dgm:prSet presAssocID="{4DC1A176-F97C-4FED-A61D-FF1684CF7B7E}" presName="hierChild1" presStyleCnt="0">
        <dgm:presLayoutVars>
          <dgm:chPref val="1"/>
          <dgm:animOne val="branch"/>
          <dgm:animLvl val="lvl"/>
        </dgm:presLayoutVars>
      </dgm:prSet>
      <dgm:spPr/>
    </dgm:pt>
    <dgm:pt modelId="{8E093C79-19E2-4EA1-BC7D-27F6B7E5C0E4}" type="pres">
      <dgm:prSet presAssocID="{42A71771-5374-4B94-8F34-5ABA0376C9C3}" presName="Name14" presStyleCnt="0"/>
      <dgm:spPr/>
    </dgm:pt>
    <dgm:pt modelId="{5650D326-A668-4157-955D-551A2492151B}" type="pres">
      <dgm:prSet presAssocID="{42A71771-5374-4B94-8F34-5ABA0376C9C3}" presName="level1Shape" presStyleLbl="node0" presStyleIdx="0" presStyleCnt="1">
        <dgm:presLayoutVars>
          <dgm:chPref val="3"/>
        </dgm:presLayoutVars>
      </dgm:prSet>
      <dgm:spPr/>
      <dgm:t>
        <a:bodyPr/>
        <a:lstStyle/>
        <a:p>
          <a:endParaRPr lang="en-US"/>
        </a:p>
      </dgm:t>
    </dgm:pt>
    <dgm:pt modelId="{7B88FBDD-042E-48A3-ADCF-7756CBD37ED2}" type="pres">
      <dgm:prSet presAssocID="{42A71771-5374-4B94-8F34-5ABA0376C9C3}" presName="hierChild2" presStyleCnt="0"/>
      <dgm:spPr/>
    </dgm:pt>
    <dgm:pt modelId="{FE50C4F3-12DB-454F-86E4-00CB74707EEA}" type="pres">
      <dgm:prSet presAssocID="{41F06AE2-AFBF-490F-B068-271717AA50ED}" presName="Name19" presStyleLbl="parChTrans1D2" presStyleIdx="0" presStyleCnt="2"/>
      <dgm:spPr/>
      <dgm:t>
        <a:bodyPr/>
        <a:lstStyle/>
        <a:p>
          <a:endParaRPr lang="en-US"/>
        </a:p>
      </dgm:t>
    </dgm:pt>
    <dgm:pt modelId="{88FB9421-9E6A-484C-A9A9-8550CA87CF3A}" type="pres">
      <dgm:prSet presAssocID="{73EF51C4-E48C-49E0-8537-2933907D740D}" presName="Name21" presStyleCnt="0"/>
      <dgm:spPr/>
    </dgm:pt>
    <dgm:pt modelId="{9A824A5B-B0EA-4F43-BC3F-FC0F51556AB0}" type="pres">
      <dgm:prSet presAssocID="{73EF51C4-E48C-49E0-8537-2933907D740D}" presName="level2Shape" presStyleLbl="asst1" presStyleIdx="0" presStyleCnt="2" custLinFactNeighborX="37715" custLinFactNeighborY="-3728"/>
      <dgm:spPr/>
      <dgm:t>
        <a:bodyPr/>
        <a:lstStyle/>
        <a:p>
          <a:endParaRPr lang="en-US"/>
        </a:p>
      </dgm:t>
    </dgm:pt>
    <dgm:pt modelId="{2A63BD32-79C3-4CE0-8A75-068CEAADB79A}" type="pres">
      <dgm:prSet presAssocID="{73EF51C4-E48C-49E0-8537-2933907D740D}" presName="hierChild3" presStyleCnt="0"/>
      <dgm:spPr/>
    </dgm:pt>
    <dgm:pt modelId="{0557E78C-4AE8-467E-A797-02B7C19EFA77}" type="pres">
      <dgm:prSet presAssocID="{C1AFCE77-9162-49F6-A740-394034692EC9}" presName="Name19" presStyleLbl="parChTrans1D3" presStyleIdx="0" presStyleCnt="4"/>
      <dgm:spPr/>
      <dgm:t>
        <a:bodyPr/>
        <a:lstStyle/>
        <a:p>
          <a:endParaRPr lang="en-US"/>
        </a:p>
      </dgm:t>
    </dgm:pt>
    <dgm:pt modelId="{9420D74F-815B-4D17-8BBB-8862983ECA6A}" type="pres">
      <dgm:prSet presAssocID="{57732125-7E52-4D54-9BFB-34429B7737B2}" presName="Name21" presStyleCnt="0"/>
      <dgm:spPr/>
    </dgm:pt>
    <dgm:pt modelId="{4D5EA705-135F-415B-A2BD-AC375DE69F43}" type="pres">
      <dgm:prSet presAssocID="{57732125-7E52-4D54-9BFB-34429B7737B2}" presName="level2Shape" presStyleLbl="node3" presStyleIdx="0" presStyleCnt="4" custLinFactNeighborX="26842" custLinFactNeighborY="-1395"/>
      <dgm:spPr/>
      <dgm:t>
        <a:bodyPr/>
        <a:lstStyle/>
        <a:p>
          <a:endParaRPr lang="en-US"/>
        </a:p>
      </dgm:t>
    </dgm:pt>
    <dgm:pt modelId="{D8C57395-B314-4BDD-9A38-406D0FCAD392}" type="pres">
      <dgm:prSet presAssocID="{57732125-7E52-4D54-9BFB-34429B7737B2}" presName="hierChild3" presStyleCnt="0"/>
      <dgm:spPr/>
    </dgm:pt>
    <dgm:pt modelId="{2D4F39F9-2022-4DC1-BF80-B82F41DD9C7C}" type="pres">
      <dgm:prSet presAssocID="{16A38EBE-8A95-4CB0-81B8-9680A95D7B95}" presName="Name19" presStyleLbl="parChTrans1D3" presStyleIdx="1" presStyleCnt="4"/>
      <dgm:spPr/>
      <dgm:t>
        <a:bodyPr/>
        <a:lstStyle/>
        <a:p>
          <a:endParaRPr lang="en-US"/>
        </a:p>
      </dgm:t>
    </dgm:pt>
    <dgm:pt modelId="{075F9041-6EF9-42E8-9314-22182F82F665}" type="pres">
      <dgm:prSet presAssocID="{9F37D497-420C-4F1E-BF92-C1787FCDCDE7}" presName="Name21" presStyleCnt="0"/>
      <dgm:spPr/>
    </dgm:pt>
    <dgm:pt modelId="{7FBD65FD-73B7-45FD-A75C-B50310E824E9}" type="pres">
      <dgm:prSet presAssocID="{9F37D497-420C-4F1E-BF92-C1787FCDCDE7}" presName="level2Shape" presStyleLbl="node3" presStyleIdx="1" presStyleCnt="4" custLinFactNeighborX="18841" custLinFactNeighborY="-1395"/>
      <dgm:spPr/>
      <dgm:t>
        <a:bodyPr/>
        <a:lstStyle/>
        <a:p>
          <a:endParaRPr lang="en-US"/>
        </a:p>
      </dgm:t>
    </dgm:pt>
    <dgm:pt modelId="{13BD9240-7DDB-4F11-B015-C11D72492ED2}" type="pres">
      <dgm:prSet presAssocID="{9F37D497-420C-4F1E-BF92-C1787FCDCDE7}" presName="hierChild3" presStyleCnt="0"/>
      <dgm:spPr/>
    </dgm:pt>
    <dgm:pt modelId="{3E154D42-E511-47A1-BF45-481986E3B322}" type="pres">
      <dgm:prSet presAssocID="{A928188F-07DE-4911-A695-D9C339714790}" presName="Name19" presStyleLbl="parChTrans1D2" presStyleIdx="1" presStyleCnt="2"/>
      <dgm:spPr/>
      <dgm:t>
        <a:bodyPr/>
        <a:lstStyle/>
        <a:p>
          <a:endParaRPr lang="en-US"/>
        </a:p>
      </dgm:t>
    </dgm:pt>
    <dgm:pt modelId="{1B5AF94A-7553-49D9-8FE7-2510FAE50405}" type="pres">
      <dgm:prSet presAssocID="{F2EF6CB8-5C05-4C28-B07B-35AE868B28C8}" presName="Name21" presStyleCnt="0"/>
      <dgm:spPr/>
    </dgm:pt>
    <dgm:pt modelId="{0912EEB1-5637-43CA-B125-6D80BE67BE44}" type="pres">
      <dgm:prSet presAssocID="{F2EF6CB8-5C05-4C28-B07B-35AE868B28C8}" presName="level2Shape" presStyleLbl="asst1" presStyleIdx="1" presStyleCnt="2" custLinFactNeighborX="-49641" custLinFactNeighborY="-3728"/>
      <dgm:spPr/>
      <dgm:t>
        <a:bodyPr/>
        <a:lstStyle/>
        <a:p>
          <a:endParaRPr lang="en-US"/>
        </a:p>
      </dgm:t>
    </dgm:pt>
    <dgm:pt modelId="{B2B08793-FF86-44A3-A6CA-1E7B770A0708}" type="pres">
      <dgm:prSet presAssocID="{F2EF6CB8-5C05-4C28-B07B-35AE868B28C8}" presName="hierChild3" presStyleCnt="0"/>
      <dgm:spPr/>
    </dgm:pt>
    <dgm:pt modelId="{CC7E5FF1-9C37-4319-959C-1FB593106B13}" type="pres">
      <dgm:prSet presAssocID="{A4FADC1B-0397-4719-9CE2-0D2C0E438D81}" presName="Name19" presStyleLbl="parChTrans1D3" presStyleIdx="2" presStyleCnt="4"/>
      <dgm:spPr/>
      <dgm:t>
        <a:bodyPr/>
        <a:lstStyle/>
        <a:p>
          <a:endParaRPr lang="en-US"/>
        </a:p>
      </dgm:t>
    </dgm:pt>
    <dgm:pt modelId="{4BB1B183-8E19-407B-87EF-39E108A2B82C}" type="pres">
      <dgm:prSet presAssocID="{C0C6668F-8E68-410B-8955-83A6A1167C77}" presName="Name21" presStyleCnt="0"/>
      <dgm:spPr/>
    </dgm:pt>
    <dgm:pt modelId="{6ABE248D-D992-40DD-AD35-FC1269578C3F}" type="pres">
      <dgm:prSet presAssocID="{C0C6668F-8E68-410B-8955-83A6A1167C77}" presName="level2Shape" presStyleLbl="node3" presStyleIdx="2" presStyleCnt="4" custLinFactNeighborX="-2715" custLinFactNeighborY="-1395"/>
      <dgm:spPr/>
      <dgm:t>
        <a:bodyPr/>
        <a:lstStyle/>
        <a:p>
          <a:endParaRPr lang="en-US"/>
        </a:p>
      </dgm:t>
    </dgm:pt>
    <dgm:pt modelId="{57A7590E-EA00-4C4A-A477-3F3FE8D8783A}" type="pres">
      <dgm:prSet presAssocID="{C0C6668F-8E68-410B-8955-83A6A1167C77}" presName="hierChild3" presStyleCnt="0"/>
      <dgm:spPr/>
    </dgm:pt>
    <dgm:pt modelId="{80E7F9DD-D0CA-4C34-9018-F0E88847994A}" type="pres">
      <dgm:prSet presAssocID="{34D82C5E-7C50-49A2-A909-C0C3A0C2BAA0}" presName="Name19" presStyleLbl="parChTrans1D3" presStyleIdx="3" presStyleCnt="4"/>
      <dgm:spPr/>
      <dgm:t>
        <a:bodyPr/>
        <a:lstStyle/>
        <a:p>
          <a:endParaRPr lang="en-US"/>
        </a:p>
      </dgm:t>
    </dgm:pt>
    <dgm:pt modelId="{D4D72779-91EA-4832-AAD4-4AD4DD9F117B}" type="pres">
      <dgm:prSet presAssocID="{30D55ADE-7D3E-4CB0-9D09-852328CDE6D0}" presName="Name21" presStyleCnt="0"/>
      <dgm:spPr/>
    </dgm:pt>
    <dgm:pt modelId="{8FB29511-1D89-40BC-AEBA-AB592276CAF9}" type="pres">
      <dgm:prSet presAssocID="{30D55ADE-7D3E-4CB0-9D09-852328CDE6D0}" presName="level2Shape" presStyleLbl="node3" presStyleIdx="3" presStyleCnt="4" custLinFactNeighborX="-19753" custLinFactNeighborY="-1395"/>
      <dgm:spPr/>
      <dgm:t>
        <a:bodyPr/>
        <a:lstStyle/>
        <a:p>
          <a:endParaRPr lang="en-US"/>
        </a:p>
      </dgm:t>
    </dgm:pt>
    <dgm:pt modelId="{6ED6D625-C17D-4476-A29B-15B9060791B0}" type="pres">
      <dgm:prSet presAssocID="{30D55ADE-7D3E-4CB0-9D09-852328CDE6D0}" presName="hierChild3" presStyleCnt="0"/>
      <dgm:spPr/>
    </dgm:pt>
    <dgm:pt modelId="{885A0EDC-F4A7-418B-BFA4-B1DC6ED57A9E}" type="pres">
      <dgm:prSet presAssocID="{4DC1A176-F97C-4FED-A61D-FF1684CF7B7E}" presName="bgShapesFlow" presStyleCnt="0"/>
      <dgm:spPr/>
    </dgm:pt>
  </dgm:ptLst>
  <dgm:cxnLst>
    <dgm:cxn modelId="{0CE395A9-90BD-4A5A-A4FB-097552420845}" type="presOf" srcId="{41F06AE2-AFBF-490F-B068-271717AA50ED}" destId="{FE50C4F3-12DB-454F-86E4-00CB74707EEA}" srcOrd="0" destOrd="0" presId="urn:microsoft.com/office/officeart/2005/8/layout/hierarchy6"/>
    <dgm:cxn modelId="{726E1498-76A7-4D62-879C-548F81A18866}" srcId="{F2EF6CB8-5C05-4C28-B07B-35AE868B28C8}" destId="{30D55ADE-7D3E-4CB0-9D09-852328CDE6D0}" srcOrd="1" destOrd="0" parTransId="{34D82C5E-7C50-49A2-A909-C0C3A0C2BAA0}" sibTransId="{57D70245-7AE9-4BB7-856F-EAC6C44534C5}"/>
    <dgm:cxn modelId="{72DB963A-A2B1-41F4-B956-A1BAF3213FDD}" type="presOf" srcId="{9F37D497-420C-4F1E-BF92-C1787FCDCDE7}" destId="{7FBD65FD-73B7-45FD-A75C-B50310E824E9}" srcOrd="0" destOrd="0" presId="urn:microsoft.com/office/officeart/2005/8/layout/hierarchy6"/>
    <dgm:cxn modelId="{04273B70-6730-47C4-ABF8-6C5241B92D81}" type="presOf" srcId="{C0C6668F-8E68-410B-8955-83A6A1167C77}" destId="{6ABE248D-D992-40DD-AD35-FC1269578C3F}" srcOrd="0" destOrd="0" presId="urn:microsoft.com/office/officeart/2005/8/layout/hierarchy6"/>
    <dgm:cxn modelId="{B553E8EE-E3B3-4833-8C67-95EDE24B392B}" type="presOf" srcId="{F2EF6CB8-5C05-4C28-B07B-35AE868B28C8}" destId="{0912EEB1-5637-43CA-B125-6D80BE67BE44}" srcOrd="0" destOrd="0" presId="urn:microsoft.com/office/officeart/2005/8/layout/hierarchy6"/>
    <dgm:cxn modelId="{E00D8DF4-7B6F-4025-A9FB-8CEC10B6EE28}" type="presOf" srcId="{42A71771-5374-4B94-8F34-5ABA0376C9C3}" destId="{5650D326-A668-4157-955D-551A2492151B}" srcOrd="0" destOrd="0" presId="urn:microsoft.com/office/officeart/2005/8/layout/hierarchy6"/>
    <dgm:cxn modelId="{A443A768-449E-4BCC-AEE3-897C6667FB9D}" srcId="{42A71771-5374-4B94-8F34-5ABA0376C9C3}" destId="{F2EF6CB8-5C05-4C28-B07B-35AE868B28C8}" srcOrd="1" destOrd="0" parTransId="{A928188F-07DE-4911-A695-D9C339714790}" sibTransId="{535CC5C1-D5D5-45F8-B736-84B0E82E19B4}"/>
    <dgm:cxn modelId="{22E04520-8875-4B8C-9C8E-304FDA647ABE}" srcId="{73EF51C4-E48C-49E0-8537-2933907D740D}" destId="{57732125-7E52-4D54-9BFB-34429B7737B2}" srcOrd="0" destOrd="0" parTransId="{C1AFCE77-9162-49F6-A740-394034692EC9}" sibTransId="{A553D668-A670-43B3-A1BB-B23DB5DF701C}"/>
    <dgm:cxn modelId="{9CE15DE8-1FFC-4E1A-AF2F-16D7FB761E50}" srcId="{F2EF6CB8-5C05-4C28-B07B-35AE868B28C8}" destId="{C0C6668F-8E68-410B-8955-83A6A1167C77}" srcOrd="0" destOrd="0" parTransId="{A4FADC1B-0397-4719-9CE2-0D2C0E438D81}" sibTransId="{B4AFD98E-C356-4CCF-BB13-2F7696E5643E}"/>
    <dgm:cxn modelId="{79587C8A-0939-43B7-B870-A93C9E7FE4CC}" type="presOf" srcId="{73EF51C4-E48C-49E0-8537-2933907D740D}" destId="{9A824A5B-B0EA-4F43-BC3F-FC0F51556AB0}" srcOrd="0" destOrd="0" presId="urn:microsoft.com/office/officeart/2005/8/layout/hierarchy6"/>
    <dgm:cxn modelId="{7E560781-A592-49CC-932F-09FD34DA8AC9}" type="presOf" srcId="{30D55ADE-7D3E-4CB0-9D09-852328CDE6D0}" destId="{8FB29511-1D89-40BC-AEBA-AB592276CAF9}" srcOrd="0" destOrd="0" presId="urn:microsoft.com/office/officeart/2005/8/layout/hierarchy6"/>
    <dgm:cxn modelId="{2F6DFA9D-762A-437C-9B36-B9CB935FBBD0}" type="presOf" srcId="{4DC1A176-F97C-4FED-A61D-FF1684CF7B7E}" destId="{EF23349C-61B0-40A1-8AD6-861720DE9F17}" srcOrd="0" destOrd="0" presId="urn:microsoft.com/office/officeart/2005/8/layout/hierarchy6"/>
    <dgm:cxn modelId="{D189C91C-B057-45A6-AB25-321F1BBF6863}" type="presOf" srcId="{A4FADC1B-0397-4719-9CE2-0D2C0E438D81}" destId="{CC7E5FF1-9C37-4319-959C-1FB593106B13}" srcOrd="0" destOrd="0" presId="urn:microsoft.com/office/officeart/2005/8/layout/hierarchy6"/>
    <dgm:cxn modelId="{DC0EDDFB-F8B0-48B0-9A8B-349C0FAA6934}" type="presOf" srcId="{A928188F-07DE-4911-A695-D9C339714790}" destId="{3E154D42-E511-47A1-BF45-481986E3B322}" srcOrd="0" destOrd="0" presId="urn:microsoft.com/office/officeart/2005/8/layout/hierarchy6"/>
    <dgm:cxn modelId="{7C17B7BE-DDCF-463A-9ECE-17CEB6796A23}" srcId="{73EF51C4-E48C-49E0-8537-2933907D740D}" destId="{9F37D497-420C-4F1E-BF92-C1787FCDCDE7}" srcOrd="1" destOrd="0" parTransId="{16A38EBE-8A95-4CB0-81B8-9680A95D7B95}" sibTransId="{25939574-802B-4C9F-9EB1-C6FF427CD4B8}"/>
    <dgm:cxn modelId="{508C28EC-32AE-4E1F-9CB7-C2CFF48A63F1}" type="presOf" srcId="{16A38EBE-8A95-4CB0-81B8-9680A95D7B95}" destId="{2D4F39F9-2022-4DC1-BF80-B82F41DD9C7C}" srcOrd="0" destOrd="0" presId="urn:microsoft.com/office/officeart/2005/8/layout/hierarchy6"/>
    <dgm:cxn modelId="{E9BFEC27-05F9-48DD-AAC7-514BFFE54CD7}" srcId="{4DC1A176-F97C-4FED-A61D-FF1684CF7B7E}" destId="{42A71771-5374-4B94-8F34-5ABA0376C9C3}" srcOrd="0" destOrd="0" parTransId="{A4738ADF-AA73-4900-8BED-58F6C44E990D}" sibTransId="{DA0B72B4-6C65-404E-A07F-EB753D74844A}"/>
    <dgm:cxn modelId="{8C8BFE3C-B861-4A68-9319-311EF978747D}" type="presOf" srcId="{34D82C5E-7C50-49A2-A909-C0C3A0C2BAA0}" destId="{80E7F9DD-D0CA-4C34-9018-F0E88847994A}" srcOrd="0" destOrd="0" presId="urn:microsoft.com/office/officeart/2005/8/layout/hierarchy6"/>
    <dgm:cxn modelId="{818552E8-172C-4DB6-9484-035D8EA16774}" type="presOf" srcId="{C1AFCE77-9162-49F6-A740-394034692EC9}" destId="{0557E78C-4AE8-467E-A797-02B7C19EFA77}" srcOrd="0" destOrd="0" presId="urn:microsoft.com/office/officeart/2005/8/layout/hierarchy6"/>
    <dgm:cxn modelId="{A32538EB-6F75-4BC0-8FF0-F1B0708BAB7E}" type="presOf" srcId="{57732125-7E52-4D54-9BFB-34429B7737B2}" destId="{4D5EA705-135F-415B-A2BD-AC375DE69F43}" srcOrd="0" destOrd="0" presId="urn:microsoft.com/office/officeart/2005/8/layout/hierarchy6"/>
    <dgm:cxn modelId="{C564D4AA-C644-4B58-B296-68780986AD45}" srcId="{42A71771-5374-4B94-8F34-5ABA0376C9C3}" destId="{73EF51C4-E48C-49E0-8537-2933907D740D}" srcOrd="0" destOrd="0" parTransId="{41F06AE2-AFBF-490F-B068-271717AA50ED}" sibTransId="{BB18EB05-8977-4F42-B050-C598FDF57E50}"/>
    <dgm:cxn modelId="{2AD19064-8278-4FCE-85E5-867BDB6AEA78}" type="presParOf" srcId="{EF23349C-61B0-40A1-8AD6-861720DE9F17}" destId="{D459B61E-CE22-4422-B56E-D88BD863AE93}" srcOrd="0" destOrd="0" presId="urn:microsoft.com/office/officeart/2005/8/layout/hierarchy6"/>
    <dgm:cxn modelId="{F23349CA-562E-4A7E-8355-FD1DE874F7DF}" type="presParOf" srcId="{D459B61E-CE22-4422-B56E-D88BD863AE93}" destId="{36471693-F142-4EF5-AB36-CE53420AD25F}" srcOrd="0" destOrd="0" presId="urn:microsoft.com/office/officeart/2005/8/layout/hierarchy6"/>
    <dgm:cxn modelId="{39D9D3F4-09EB-4301-A2DA-69390114EE49}" type="presParOf" srcId="{36471693-F142-4EF5-AB36-CE53420AD25F}" destId="{8E093C79-19E2-4EA1-BC7D-27F6B7E5C0E4}" srcOrd="0" destOrd="0" presId="urn:microsoft.com/office/officeart/2005/8/layout/hierarchy6"/>
    <dgm:cxn modelId="{C18A433C-157C-4D9A-AE2D-F36FEA32E90A}" type="presParOf" srcId="{8E093C79-19E2-4EA1-BC7D-27F6B7E5C0E4}" destId="{5650D326-A668-4157-955D-551A2492151B}" srcOrd="0" destOrd="0" presId="urn:microsoft.com/office/officeart/2005/8/layout/hierarchy6"/>
    <dgm:cxn modelId="{0383A467-8D71-4712-AC6D-849E90CED8D5}" type="presParOf" srcId="{8E093C79-19E2-4EA1-BC7D-27F6B7E5C0E4}" destId="{7B88FBDD-042E-48A3-ADCF-7756CBD37ED2}" srcOrd="1" destOrd="0" presId="urn:microsoft.com/office/officeart/2005/8/layout/hierarchy6"/>
    <dgm:cxn modelId="{93A91B4F-D18A-4B7B-AFC0-30B75ABA478B}" type="presParOf" srcId="{7B88FBDD-042E-48A3-ADCF-7756CBD37ED2}" destId="{FE50C4F3-12DB-454F-86E4-00CB74707EEA}" srcOrd="0" destOrd="0" presId="urn:microsoft.com/office/officeart/2005/8/layout/hierarchy6"/>
    <dgm:cxn modelId="{104BD124-1863-464F-B3E9-3C9B08CB6E93}" type="presParOf" srcId="{7B88FBDD-042E-48A3-ADCF-7756CBD37ED2}" destId="{88FB9421-9E6A-484C-A9A9-8550CA87CF3A}" srcOrd="1" destOrd="0" presId="urn:microsoft.com/office/officeart/2005/8/layout/hierarchy6"/>
    <dgm:cxn modelId="{5C942D9B-FE15-4068-8578-147983AF0D67}" type="presParOf" srcId="{88FB9421-9E6A-484C-A9A9-8550CA87CF3A}" destId="{9A824A5B-B0EA-4F43-BC3F-FC0F51556AB0}" srcOrd="0" destOrd="0" presId="urn:microsoft.com/office/officeart/2005/8/layout/hierarchy6"/>
    <dgm:cxn modelId="{AD9D8CEC-7014-4578-971F-6D682B300D16}" type="presParOf" srcId="{88FB9421-9E6A-484C-A9A9-8550CA87CF3A}" destId="{2A63BD32-79C3-4CE0-8A75-068CEAADB79A}" srcOrd="1" destOrd="0" presId="urn:microsoft.com/office/officeart/2005/8/layout/hierarchy6"/>
    <dgm:cxn modelId="{92156C05-58B9-4DCF-9488-6AE1F907F463}" type="presParOf" srcId="{2A63BD32-79C3-4CE0-8A75-068CEAADB79A}" destId="{0557E78C-4AE8-467E-A797-02B7C19EFA77}" srcOrd="0" destOrd="0" presId="urn:microsoft.com/office/officeart/2005/8/layout/hierarchy6"/>
    <dgm:cxn modelId="{4BE87FCB-EEC7-4346-81E3-A308C33603CA}" type="presParOf" srcId="{2A63BD32-79C3-4CE0-8A75-068CEAADB79A}" destId="{9420D74F-815B-4D17-8BBB-8862983ECA6A}" srcOrd="1" destOrd="0" presId="urn:microsoft.com/office/officeart/2005/8/layout/hierarchy6"/>
    <dgm:cxn modelId="{ABB69633-849F-4A08-A8DF-0C0B6A2CF36A}" type="presParOf" srcId="{9420D74F-815B-4D17-8BBB-8862983ECA6A}" destId="{4D5EA705-135F-415B-A2BD-AC375DE69F43}" srcOrd="0" destOrd="0" presId="urn:microsoft.com/office/officeart/2005/8/layout/hierarchy6"/>
    <dgm:cxn modelId="{350C8125-1FC7-4680-8474-3291656F8D64}" type="presParOf" srcId="{9420D74F-815B-4D17-8BBB-8862983ECA6A}" destId="{D8C57395-B314-4BDD-9A38-406D0FCAD392}" srcOrd="1" destOrd="0" presId="urn:microsoft.com/office/officeart/2005/8/layout/hierarchy6"/>
    <dgm:cxn modelId="{2AAF330A-2D9C-4284-BDE8-B3E5D4287803}" type="presParOf" srcId="{2A63BD32-79C3-4CE0-8A75-068CEAADB79A}" destId="{2D4F39F9-2022-4DC1-BF80-B82F41DD9C7C}" srcOrd="2" destOrd="0" presId="urn:microsoft.com/office/officeart/2005/8/layout/hierarchy6"/>
    <dgm:cxn modelId="{CDEC5B10-EDBD-43EE-A48F-927AF1B7314F}" type="presParOf" srcId="{2A63BD32-79C3-4CE0-8A75-068CEAADB79A}" destId="{075F9041-6EF9-42E8-9314-22182F82F665}" srcOrd="3" destOrd="0" presId="urn:microsoft.com/office/officeart/2005/8/layout/hierarchy6"/>
    <dgm:cxn modelId="{18A39A17-40B6-456C-B799-04D77433C40D}" type="presParOf" srcId="{075F9041-6EF9-42E8-9314-22182F82F665}" destId="{7FBD65FD-73B7-45FD-A75C-B50310E824E9}" srcOrd="0" destOrd="0" presId="urn:microsoft.com/office/officeart/2005/8/layout/hierarchy6"/>
    <dgm:cxn modelId="{B9A21BE2-4F1C-4795-9480-003B87700828}" type="presParOf" srcId="{075F9041-6EF9-42E8-9314-22182F82F665}" destId="{13BD9240-7DDB-4F11-B015-C11D72492ED2}" srcOrd="1" destOrd="0" presId="urn:microsoft.com/office/officeart/2005/8/layout/hierarchy6"/>
    <dgm:cxn modelId="{A044E9D3-BE5D-4408-BD51-15850FD405C2}" type="presParOf" srcId="{7B88FBDD-042E-48A3-ADCF-7756CBD37ED2}" destId="{3E154D42-E511-47A1-BF45-481986E3B322}" srcOrd="2" destOrd="0" presId="urn:microsoft.com/office/officeart/2005/8/layout/hierarchy6"/>
    <dgm:cxn modelId="{02772628-CDB2-47F0-A581-FD5C1F4D24A1}" type="presParOf" srcId="{7B88FBDD-042E-48A3-ADCF-7756CBD37ED2}" destId="{1B5AF94A-7553-49D9-8FE7-2510FAE50405}" srcOrd="3" destOrd="0" presId="urn:microsoft.com/office/officeart/2005/8/layout/hierarchy6"/>
    <dgm:cxn modelId="{265CAC04-B225-4758-8FB2-1F1AE9B1F945}" type="presParOf" srcId="{1B5AF94A-7553-49D9-8FE7-2510FAE50405}" destId="{0912EEB1-5637-43CA-B125-6D80BE67BE44}" srcOrd="0" destOrd="0" presId="urn:microsoft.com/office/officeart/2005/8/layout/hierarchy6"/>
    <dgm:cxn modelId="{052A5505-0505-478E-8E41-1241C7D16E07}" type="presParOf" srcId="{1B5AF94A-7553-49D9-8FE7-2510FAE50405}" destId="{B2B08793-FF86-44A3-A6CA-1E7B770A0708}" srcOrd="1" destOrd="0" presId="urn:microsoft.com/office/officeart/2005/8/layout/hierarchy6"/>
    <dgm:cxn modelId="{A80E2182-11DC-4B0A-9F02-2E95037B100E}" type="presParOf" srcId="{B2B08793-FF86-44A3-A6CA-1E7B770A0708}" destId="{CC7E5FF1-9C37-4319-959C-1FB593106B13}" srcOrd="0" destOrd="0" presId="urn:microsoft.com/office/officeart/2005/8/layout/hierarchy6"/>
    <dgm:cxn modelId="{BBB23EDE-927B-4FDE-8264-6E475A35CA21}" type="presParOf" srcId="{B2B08793-FF86-44A3-A6CA-1E7B770A0708}" destId="{4BB1B183-8E19-407B-87EF-39E108A2B82C}" srcOrd="1" destOrd="0" presId="urn:microsoft.com/office/officeart/2005/8/layout/hierarchy6"/>
    <dgm:cxn modelId="{E9784BF8-38AA-4A5D-A1C8-41E3319B12CD}" type="presParOf" srcId="{4BB1B183-8E19-407B-87EF-39E108A2B82C}" destId="{6ABE248D-D992-40DD-AD35-FC1269578C3F}" srcOrd="0" destOrd="0" presId="urn:microsoft.com/office/officeart/2005/8/layout/hierarchy6"/>
    <dgm:cxn modelId="{F5D1131C-BB78-436A-85A5-3DE0D334B01A}" type="presParOf" srcId="{4BB1B183-8E19-407B-87EF-39E108A2B82C}" destId="{57A7590E-EA00-4C4A-A477-3F3FE8D8783A}" srcOrd="1" destOrd="0" presId="urn:microsoft.com/office/officeart/2005/8/layout/hierarchy6"/>
    <dgm:cxn modelId="{1E02F638-36B6-4AD4-9ABF-F65EE4765FCB}" type="presParOf" srcId="{B2B08793-FF86-44A3-A6CA-1E7B770A0708}" destId="{80E7F9DD-D0CA-4C34-9018-F0E88847994A}" srcOrd="2" destOrd="0" presId="urn:microsoft.com/office/officeart/2005/8/layout/hierarchy6"/>
    <dgm:cxn modelId="{A50CA01D-88B2-4A9A-AF0E-4C284C28C39C}" type="presParOf" srcId="{B2B08793-FF86-44A3-A6CA-1E7B770A0708}" destId="{D4D72779-91EA-4832-AAD4-4AD4DD9F117B}" srcOrd="3" destOrd="0" presId="urn:microsoft.com/office/officeart/2005/8/layout/hierarchy6"/>
    <dgm:cxn modelId="{F5F4512B-5646-43FC-B66F-5BBEFC7A3CC7}" type="presParOf" srcId="{D4D72779-91EA-4832-AAD4-4AD4DD9F117B}" destId="{8FB29511-1D89-40BC-AEBA-AB592276CAF9}" srcOrd="0" destOrd="0" presId="urn:microsoft.com/office/officeart/2005/8/layout/hierarchy6"/>
    <dgm:cxn modelId="{574E3648-F7D0-4032-9E10-DBD1E8CB5BDC}" type="presParOf" srcId="{D4D72779-91EA-4832-AAD4-4AD4DD9F117B}" destId="{6ED6D625-C17D-4476-A29B-15B9060791B0}" srcOrd="1" destOrd="0" presId="urn:microsoft.com/office/officeart/2005/8/layout/hierarchy6"/>
    <dgm:cxn modelId="{5C843A2B-03C4-498E-B40D-0AF222F65588}" type="presParOf" srcId="{EF23349C-61B0-40A1-8AD6-861720DE9F17}" destId="{885A0EDC-F4A7-418B-BFA4-B1DC6ED57A9E}"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4C8CE05-EF74-4825-B1AE-0F22412AAC36}" type="doc">
      <dgm:prSet loTypeId="urn:microsoft.com/office/officeart/2005/8/layout/vList5" loCatId="list" qsTypeId="urn:microsoft.com/office/officeart/2005/8/quickstyle/simple4" qsCatId="simple" csTypeId="urn:microsoft.com/office/officeart/2005/8/colors/accent2_2" csCatId="accent2" phldr="1"/>
      <dgm:spPr/>
      <dgm:t>
        <a:bodyPr/>
        <a:lstStyle/>
        <a:p>
          <a:endParaRPr lang="en-US"/>
        </a:p>
      </dgm:t>
    </dgm:pt>
    <dgm:pt modelId="{5AA470FE-10D6-40E6-B9AB-8D51572BC192}">
      <dgm:prSet phldrT="[Text]"/>
      <dgm:spPr/>
      <dgm:t>
        <a:bodyPr/>
        <a:lstStyle/>
        <a:p>
          <a:r>
            <a:rPr lang="en-US" dirty="0" smtClean="0"/>
            <a:t>&lt;</a:t>
          </a:r>
          <a:r>
            <a:rPr lang="en-US" dirty="0" err="1" smtClean="0"/>
            <a:t>url</a:t>
          </a:r>
          <a:r>
            <a:rPr lang="en-US" dirty="0" smtClean="0"/>
            <a:t>&gt;</a:t>
          </a:r>
          <a:endParaRPr lang="en-US" dirty="0"/>
        </a:p>
      </dgm:t>
    </dgm:pt>
    <dgm:pt modelId="{3A6A0FAA-356E-4E19-ACA8-F55B17E9CF80}" type="parTrans" cxnId="{FB6686E5-74BC-41A3-92DC-E001E1A6B047}">
      <dgm:prSet/>
      <dgm:spPr/>
      <dgm:t>
        <a:bodyPr/>
        <a:lstStyle/>
        <a:p>
          <a:endParaRPr lang="en-US"/>
        </a:p>
      </dgm:t>
    </dgm:pt>
    <dgm:pt modelId="{4DF74632-DFAC-423E-ABE2-94B7BFDCD60B}" type="sibTrans" cxnId="{FB6686E5-74BC-41A3-92DC-E001E1A6B047}">
      <dgm:prSet/>
      <dgm:spPr/>
      <dgm:t>
        <a:bodyPr/>
        <a:lstStyle/>
        <a:p>
          <a:endParaRPr lang="en-US"/>
        </a:p>
      </dgm:t>
    </dgm:pt>
    <dgm:pt modelId="{468EC756-5EBD-4B50-979E-4B3255DC87CB}">
      <dgm:prSet phldrT="[Text]" custT="1"/>
      <dgm:spPr/>
      <dgm:t>
        <a:bodyPr/>
        <a:lstStyle/>
        <a:p>
          <a:r>
            <a:rPr lang="en-US" sz="1200" dirty="0" smtClean="0"/>
            <a:t>Parent tag for each URL entry. The remaining tags are children of this tag.</a:t>
          </a:r>
          <a:endParaRPr lang="en-US" sz="1200" dirty="0"/>
        </a:p>
      </dgm:t>
    </dgm:pt>
    <dgm:pt modelId="{29A6E93E-B06A-4D79-A35E-F73CCA840C31}" type="parTrans" cxnId="{85B098F9-2211-47E9-BEA7-6E935996A9EA}">
      <dgm:prSet/>
      <dgm:spPr/>
      <dgm:t>
        <a:bodyPr/>
        <a:lstStyle/>
        <a:p>
          <a:endParaRPr lang="en-US"/>
        </a:p>
      </dgm:t>
    </dgm:pt>
    <dgm:pt modelId="{1F2946BA-C7CC-4773-8113-D83B07560DE2}" type="sibTrans" cxnId="{85B098F9-2211-47E9-BEA7-6E935996A9EA}">
      <dgm:prSet/>
      <dgm:spPr/>
      <dgm:t>
        <a:bodyPr/>
        <a:lstStyle/>
        <a:p>
          <a:endParaRPr lang="en-US"/>
        </a:p>
      </dgm:t>
    </dgm:pt>
    <dgm:pt modelId="{7FD3A42B-70C5-43AC-A5B5-7FA9165495AD}">
      <dgm:prSet phldrT="[Text]"/>
      <dgm:spPr/>
      <dgm:t>
        <a:bodyPr/>
        <a:lstStyle/>
        <a:p>
          <a:r>
            <a:rPr lang="en-US" dirty="0" smtClean="0"/>
            <a:t>&lt;loc&gt;</a:t>
          </a:r>
          <a:endParaRPr lang="en-US" dirty="0"/>
        </a:p>
      </dgm:t>
    </dgm:pt>
    <dgm:pt modelId="{956038A7-BEB8-4215-A7C1-169382E9033D}" type="parTrans" cxnId="{76E0049B-1F56-4427-ABC5-78BB70852B6F}">
      <dgm:prSet/>
      <dgm:spPr/>
      <dgm:t>
        <a:bodyPr/>
        <a:lstStyle/>
        <a:p>
          <a:endParaRPr lang="en-US"/>
        </a:p>
      </dgm:t>
    </dgm:pt>
    <dgm:pt modelId="{E2FE8482-443D-4455-A39E-4E58A0F8CC1A}" type="sibTrans" cxnId="{76E0049B-1F56-4427-ABC5-78BB70852B6F}">
      <dgm:prSet/>
      <dgm:spPr/>
      <dgm:t>
        <a:bodyPr/>
        <a:lstStyle/>
        <a:p>
          <a:endParaRPr lang="en-US"/>
        </a:p>
      </dgm:t>
    </dgm:pt>
    <dgm:pt modelId="{326F503C-AC80-4CC7-9E87-E41D7451E564}">
      <dgm:prSet phldrT="[Text]" custT="1"/>
      <dgm:spPr/>
      <dgm:t>
        <a:bodyPr/>
        <a:lstStyle/>
        <a:p>
          <a:r>
            <a:rPr lang="en-US" sz="1200" dirty="0" smtClean="0"/>
            <a:t>URL of the page. Must begin with http and end with a trailing slash, if web server requires it. Must be less than 2,048 characters.</a:t>
          </a:r>
          <a:endParaRPr lang="en-US" sz="1200" dirty="0"/>
        </a:p>
      </dgm:t>
    </dgm:pt>
    <dgm:pt modelId="{A5CE56FD-8635-417E-A230-3E70C80DB45F}" type="parTrans" cxnId="{0E917354-6152-4204-B000-3B19A3171997}">
      <dgm:prSet/>
      <dgm:spPr/>
      <dgm:t>
        <a:bodyPr/>
        <a:lstStyle/>
        <a:p>
          <a:endParaRPr lang="en-US"/>
        </a:p>
      </dgm:t>
    </dgm:pt>
    <dgm:pt modelId="{A1B39F33-44B9-421E-A248-22E3BCEF1E12}" type="sibTrans" cxnId="{0E917354-6152-4204-B000-3B19A3171997}">
      <dgm:prSet/>
      <dgm:spPr/>
      <dgm:t>
        <a:bodyPr/>
        <a:lstStyle/>
        <a:p>
          <a:endParaRPr lang="en-US"/>
        </a:p>
      </dgm:t>
    </dgm:pt>
    <dgm:pt modelId="{FE7D6591-A931-49A1-A611-6EAF92900679}">
      <dgm:prSet phldrT="[Text]"/>
      <dgm:spPr/>
      <dgm:t>
        <a:bodyPr/>
        <a:lstStyle/>
        <a:p>
          <a:r>
            <a:rPr lang="en-US" dirty="0" smtClean="0"/>
            <a:t>&lt;</a:t>
          </a:r>
          <a:r>
            <a:rPr lang="en-US" dirty="0" err="1" smtClean="0"/>
            <a:t>lastmod</a:t>
          </a:r>
          <a:r>
            <a:rPr lang="en-US" dirty="0" smtClean="0"/>
            <a:t>&gt;</a:t>
          </a:r>
          <a:endParaRPr lang="en-US" dirty="0"/>
        </a:p>
      </dgm:t>
    </dgm:pt>
    <dgm:pt modelId="{0A93F6FF-5E45-4AF8-8142-2851E1353F5A}" type="parTrans" cxnId="{39EA4521-1005-49E6-AEEF-E0D79E6BFA2B}">
      <dgm:prSet/>
      <dgm:spPr/>
      <dgm:t>
        <a:bodyPr/>
        <a:lstStyle/>
        <a:p>
          <a:endParaRPr lang="en-US"/>
        </a:p>
      </dgm:t>
    </dgm:pt>
    <dgm:pt modelId="{84CB5347-2AF6-456C-95A1-E3E1A942F0C0}" type="sibTrans" cxnId="{39EA4521-1005-49E6-AEEF-E0D79E6BFA2B}">
      <dgm:prSet/>
      <dgm:spPr/>
      <dgm:t>
        <a:bodyPr/>
        <a:lstStyle/>
        <a:p>
          <a:endParaRPr lang="en-US"/>
        </a:p>
      </dgm:t>
    </dgm:pt>
    <dgm:pt modelId="{60B42A45-2101-4498-9A70-95BB7382AB9D}">
      <dgm:prSet phldrT="[Text]" custT="1"/>
      <dgm:spPr/>
      <dgm:t>
        <a:bodyPr/>
        <a:lstStyle/>
        <a:p>
          <a:r>
            <a:rPr lang="en-US" sz="1200" dirty="0" smtClean="0"/>
            <a:t>The date of last modification of the page. Format should be YYYY-MM-DD. </a:t>
          </a:r>
          <a:endParaRPr lang="en-US" sz="1200" dirty="0"/>
        </a:p>
      </dgm:t>
    </dgm:pt>
    <dgm:pt modelId="{2F387639-96A8-4FEA-94CC-E3A7ADE6B83F}" type="parTrans" cxnId="{450CB4B5-05D2-4838-969B-01F6DE62ED94}">
      <dgm:prSet/>
      <dgm:spPr/>
      <dgm:t>
        <a:bodyPr/>
        <a:lstStyle/>
        <a:p>
          <a:endParaRPr lang="en-US"/>
        </a:p>
      </dgm:t>
    </dgm:pt>
    <dgm:pt modelId="{8838D10D-4038-496B-88A0-6F5A76B24DFF}" type="sibTrans" cxnId="{450CB4B5-05D2-4838-969B-01F6DE62ED94}">
      <dgm:prSet/>
      <dgm:spPr/>
      <dgm:t>
        <a:bodyPr/>
        <a:lstStyle/>
        <a:p>
          <a:endParaRPr lang="en-US"/>
        </a:p>
      </dgm:t>
    </dgm:pt>
    <dgm:pt modelId="{A772CCFA-C3C8-4830-9C05-965E3FD9EED2}">
      <dgm:prSet phldrT="[Text]" custT="1"/>
      <dgm:spPr/>
      <dgm:t>
        <a:bodyPr/>
        <a:lstStyle/>
        <a:p>
          <a:r>
            <a:rPr lang="en-US" sz="2000" dirty="0" smtClean="0"/>
            <a:t>&lt;</a:t>
          </a:r>
          <a:r>
            <a:rPr lang="en-US" sz="2000" dirty="0" err="1" smtClean="0"/>
            <a:t>changefreq</a:t>
          </a:r>
          <a:r>
            <a:rPr lang="en-US" sz="2000" dirty="0" smtClean="0"/>
            <a:t>&gt;</a:t>
          </a:r>
          <a:endParaRPr lang="en-US" sz="2000" dirty="0"/>
        </a:p>
      </dgm:t>
    </dgm:pt>
    <dgm:pt modelId="{FF4E9A04-960E-4355-A8B4-E9581FEF5F14}" type="parTrans" cxnId="{5AB62E99-5DC6-46FB-B27E-A821776F39FB}">
      <dgm:prSet/>
      <dgm:spPr/>
      <dgm:t>
        <a:bodyPr/>
        <a:lstStyle/>
        <a:p>
          <a:endParaRPr lang="en-US"/>
        </a:p>
      </dgm:t>
    </dgm:pt>
    <dgm:pt modelId="{F2847445-1267-410D-840F-14615FFA51E1}" type="sibTrans" cxnId="{5AB62E99-5DC6-46FB-B27E-A821776F39FB}">
      <dgm:prSet/>
      <dgm:spPr/>
      <dgm:t>
        <a:bodyPr/>
        <a:lstStyle/>
        <a:p>
          <a:endParaRPr lang="en-US"/>
        </a:p>
      </dgm:t>
    </dgm:pt>
    <dgm:pt modelId="{A085CE85-3F12-45FE-B16D-31C101E2747F}">
      <dgm:prSet phldrT="[Text]" custT="1"/>
      <dgm:spPr/>
      <dgm:t>
        <a:bodyPr/>
        <a:lstStyle/>
        <a:p>
          <a:pPr algn="l"/>
          <a:r>
            <a:rPr lang="en-US" sz="1200" dirty="0" smtClean="0"/>
            <a:t>How frequently the page is likely to change. Valid values are: always, hourly, daily, weekly, monthly, yearly, and never.</a:t>
          </a:r>
          <a:endParaRPr lang="en-US" sz="1200" dirty="0"/>
        </a:p>
      </dgm:t>
    </dgm:pt>
    <dgm:pt modelId="{A8901786-FAFC-472B-B264-0D97D331BE25}" type="parTrans" cxnId="{5FFBCDB3-7087-4310-A371-B8A30916EA41}">
      <dgm:prSet/>
      <dgm:spPr/>
      <dgm:t>
        <a:bodyPr/>
        <a:lstStyle/>
        <a:p>
          <a:endParaRPr lang="en-US"/>
        </a:p>
      </dgm:t>
    </dgm:pt>
    <dgm:pt modelId="{93E87F80-D47F-479C-B9D1-86317EDB8618}" type="sibTrans" cxnId="{5FFBCDB3-7087-4310-A371-B8A30916EA41}">
      <dgm:prSet/>
      <dgm:spPr/>
      <dgm:t>
        <a:bodyPr/>
        <a:lstStyle/>
        <a:p>
          <a:endParaRPr lang="en-US"/>
        </a:p>
      </dgm:t>
    </dgm:pt>
    <dgm:pt modelId="{E9D792CB-66F2-43DB-9218-FFD2F19E16F0}">
      <dgm:prSet phldrT="[Text]" custT="1"/>
      <dgm:spPr/>
      <dgm:t>
        <a:bodyPr/>
        <a:lstStyle/>
        <a:p>
          <a:pPr algn="ctr"/>
          <a:r>
            <a:rPr lang="en-US" sz="2000" dirty="0" smtClean="0"/>
            <a:t>&lt;priority&gt;</a:t>
          </a:r>
          <a:endParaRPr lang="en-US" sz="2000" dirty="0"/>
        </a:p>
      </dgm:t>
    </dgm:pt>
    <dgm:pt modelId="{9FA252F1-6FCA-4157-A0D4-71D6A181C70A}" type="parTrans" cxnId="{48ED957B-CAB9-4F64-A4D3-E9D3E1E77B79}">
      <dgm:prSet/>
      <dgm:spPr/>
      <dgm:t>
        <a:bodyPr/>
        <a:lstStyle/>
        <a:p>
          <a:endParaRPr lang="en-US"/>
        </a:p>
      </dgm:t>
    </dgm:pt>
    <dgm:pt modelId="{A8783533-1589-4EA5-AF2B-FD5A060D5446}" type="sibTrans" cxnId="{48ED957B-CAB9-4F64-A4D3-E9D3E1E77B79}">
      <dgm:prSet/>
      <dgm:spPr/>
      <dgm:t>
        <a:bodyPr/>
        <a:lstStyle/>
        <a:p>
          <a:endParaRPr lang="en-US"/>
        </a:p>
      </dgm:t>
    </dgm:pt>
    <dgm:pt modelId="{57B5FF69-8828-44CB-9429-E37EEF44AC64}">
      <dgm:prSet phldrT="[Text]" custT="1"/>
      <dgm:spPr/>
      <dgm:t>
        <a:bodyPr/>
        <a:lstStyle/>
        <a:p>
          <a:pPr algn="l"/>
          <a:r>
            <a:rPr lang="en-US" sz="1200" dirty="0" smtClean="0"/>
            <a:t>The priority of this URL relative to other URLs on the website. Valid values range from 0.0 to 1.0. The default priority is 0.5.</a:t>
          </a:r>
          <a:endParaRPr lang="en-US" sz="1200" dirty="0"/>
        </a:p>
      </dgm:t>
    </dgm:pt>
    <dgm:pt modelId="{1A6B0BEE-7F46-4E2D-9366-046778BE2AE9}" type="parTrans" cxnId="{7F4996A2-9703-42C7-A997-EB36EFA49CC9}">
      <dgm:prSet/>
      <dgm:spPr/>
      <dgm:t>
        <a:bodyPr/>
        <a:lstStyle/>
        <a:p>
          <a:endParaRPr lang="en-US"/>
        </a:p>
      </dgm:t>
    </dgm:pt>
    <dgm:pt modelId="{22FDBDDD-255C-49DC-87A5-0DF05DDC797E}" type="sibTrans" cxnId="{7F4996A2-9703-42C7-A997-EB36EFA49CC9}">
      <dgm:prSet/>
      <dgm:spPr/>
      <dgm:t>
        <a:bodyPr/>
        <a:lstStyle/>
        <a:p>
          <a:endParaRPr lang="en-US"/>
        </a:p>
      </dgm:t>
    </dgm:pt>
    <dgm:pt modelId="{6E9D69BC-9FF4-48D9-A569-7924E2A17387}" type="pres">
      <dgm:prSet presAssocID="{54C8CE05-EF74-4825-B1AE-0F22412AAC36}" presName="Name0" presStyleCnt="0">
        <dgm:presLayoutVars>
          <dgm:dir/>
          <dgm:animLvl val="lvl"/>
          <dgm:resizeHandles val="exact"/>
        </dgm:presLayoutVars>
      </dgm:prSet>
      <dgm:spPr/>
      <dgm:t>
        <a:bodyPr/>
        <a:lstStyle/>
        <a:p>
          <a:endParaRPr lang="en-US"/>
        </a:p>
      </dgm:t>
    </dgm:pt>
    <dgm:pt modelId="{88CE6808-6C39-405C-84AD-45389E921686}" type="pres">
      <dgm:prSet presAssocID="{5AA470FE-10D6-40E6-B9AB-8D51572BC192}" presName="linNode" presStyleCnt="0"/>
      <dgm:spPr/>
      <dgm:t>
        <a:bodyPr/>
        <a:lstStyle/>
        <a:p>
          <a:endParaRPr lang="en-US"/>
        </a:p>
      </dgm:t>
    </dgm:pt>
    <dgm:pt modelId="{CC720E5F-5DAA-475E-BC30-F2ADEFD3D04B}" type="pres">
      <dgm:prSet presAssocID="{5AA470FE-10D6-40E6-B9AB-8D51572BC192}" presName="parentText" presStyleLbl="node1" presStyleIdx="0" presStyleCnt="5">
        <dgm:presLayoutVars>
          <dgm:chMax val="1"/>
          <dgm:bulletEnabled val="1"/>
        </dgm:presLayoutVars>
      </dgm:prSet>
      <dgm:spPr/>
      <dgm:t>
        <a:bodyPr/>
        <a:lstStyle/>
        <a:p>
          <a:endParaRPr lang="en-US"/>
        </a:p>
      </dgm:t>
    </dgm:pt>
    <dgm:pt modelId="{D8E5ABC9-DE22-453B-A87C-025E45394756}" type="pres">
      <dgm:prSet presAssocID="{5AA470FE-10D6-40E6-B9AB-8D51572BC192}" presName="descendantText" presStyleLbl="alignAccFollowNode1" presStyleIdx="0" presStyleCnt="5">
        <dgm:presLayoutVars>
          <dgm:bulletEnabled val="1"/>
        </dgm:presLayoutVars>
      </dgm:prSet>
      <dgm:spPr/>
      <dgm:t>
        <a:bodyPr/>
        <a:lstStyle/>
        <a:p>
          <a:endParaRPr lang="en-US"/>
        </a:p>
      </dgm:t>
    </dgm:pt>
    <dgm:pt modelId="{D3673B5F-223E-42E1-B9EA-D8E429A5F82E}" type="pres">
      <dgm:prSet presAssocID="{4DF74632-DFAC-423E-ABE2-94B7BFDCD60B}" presName="sp" presStyleCnt="0"/>
      <dgm:spPr/>
      <dgm:t>
        <a:bodyPr/>
        <a:lstStyle/>
        <a:p>
          <a:endParaRPr lang="en-US"/>
        </a:p>
      </dgm:t>
    </dgm:pt>
    <dgm:pt modelId="{5B18494A-33BC-4EC1-A298-97DE5ADE0FCD}" type="pres">
      <dgm:prSet presAssocID="{7FD3A42B-70C5-43AC-A5B5-7FA9165495AD}" presName="linNode" presStyleCnt="0"/>
      <dgm:spPr/>
      <dgm:t>
        <a:bodyPr/>
        <a:lstStyle/>
        <a:p>
          <a:endParaRPr lang="en-US"/>
        </a:p>
      </dgm:t>
    </dgm:pt>
    <dgm:pt modelId="{5F9A229C-BFA5-42AD-B9B5-03C54C7CA666}" type="pres">
      <dgm:prSet presAssocID="{7FD3A42B-70C5-43AC-A5B5-7FA9165495AD}" presName="parentText" presStyleLbl="node1" presStyleIdx="1" presStyleCnt="5">
        <dgm:presLayoutVars>
          <dgm:chMax val="1"/>
          <dgm:bulletEnabled val="1"/>
        </dgm:presLayoutVars>
      </dgm:prSet>
      <dgm:spPr/>
      <dgm:t>
        <a:bodyPr/>
        <a:lstStyle/>
        <a:p>
          <a:endParaRPr lang="en-US"/>
        </a:p>
      </dgm:t>
    </dgm:pt>
    <dgm:pt modelId="{3006D1D5-1ED6-40B3-B8AF-B3F26ED101EA}" type="pres">
      <dgm:prSet presAssocID="{7FD3A42B-70C5-43AC-A5B5-7FA9165495AD}" presName="descendantText" presStyleLbl="alignAccFollowNode1" presStyleIdx="1" presStyleCnt="5">
        <dgm:presLayoutVars>
          <dgm:bulletEnabled val="1"/>
        </dgm:presLayoutVars>
      </dgm:prSet>
      <dgm:spPr/>
      <dgm:t>
        <a:bodyPr/>
        <a:lstStyle/>
        <a:p>
          <a:endParaRPr lang="en-US"/>
        </a:p>
      </dgm:t>
    </dgm:pt>
    <dgm:pt modelId="{8778187C-D770-4E75-A1BE-E19CE54CD2C4}" type="pres">
      <dgm:prSet presAssocID="{E2FE8482-443D-4455-A39E-4E58A0F8CC1A}" presName="sp" presStyleCnt="0"/>
      <dgm:spPr/>
      <dgm:t>
        <a:bodyPr/>
        <a:lstStyle/>
        <a:p>
          <a:endParaRPr lang="en-US"/>
        </a:p>
      </dgm:t>
    </dgm:pt>
    <dgm:pt modelId="{69323376-60C0-4F13-BDFC-D8F43FEFE0F2}" type="pres">
      <dgm:prSet presAssocID="{FE7D6591-A931-49A1-A611-6EAF92900679}" presName="linNode" presStyleCnt="0"/>
      <dgm:spPr/>
      <dgm:t>
        <a:bodyPr/>
        <a:lstStyle/>
        <a:p>
          <a:endParaRPr lang="en-US"/>
        </a:p>
      </dgm:t>
    </dgm:pt>
    <dgm:pt modelId="{D982AD28-8523-471F-B8DC-26ACB237FBB4}" type="pres">
      <dgm:prSet presAssocID="{FE7D6591-A931-49A1-A611-6EAF92900679}" presName="parentText" presStyleLbl="node1" presStyleIdx="2" presStyleCnt="5">
        <dgm:presLayoutVars>
          <dgm:chMax val="1"/>
          <dgm:bulletEnabled val="1"/>
        </dgm:presLayoutVars>
      </dgm:prSet>
      <dgm:spPr/>
      <dgm:t>
        <a:bodyPr/>
        <a:lstStyle/>
        <a:p>
          <a:endParaRPr lang="en-US"/>
        </a:p>
      </dgm:t>
    </dgm:pt>
    <dgm:pt modelId="{5ACBDE9B-DA34-4217-B872-D46B0E87EED6}" type="pres">
      <dgm:prSet presAssocID="{FE7D6591-A931-49A1-A611-6EAF92900679}" presName="descendantText" presStyleLbl="alignAccFollowNode1" presStyleIdx="2" presStyleCnt="5">
        <dgm:presLayoutVars>
          <dgm:bulletEnabled val="1"/>
        </dgm:presLayoutVars>
      </dgm:prSet>
      <dgm:spPr/>
      <dgm:t>
        <a:bodyPr/>
        <a:lstStyle/>
        <a:p>
          <a:endParaRPr lang="en-US"/>
        </a:p>
      </dgm:t>
    </dgm:pt>
    <dgm:pt modelId="{9F57F947-21AA-4361-80AF-283175D1D1F8}" type="pres">
      <dgm:prSet presAssocID="{84CB5347-2AF6-456C-95A1-E3E1A942F0C0}" presName="sp" presStyleCnt="0"/>
      <dgm:spPr/>
      <dgm:t>
        <a:bodyPr/>
        <a:lstStyle/>
        <a:p>
          <a:endParaRPr lang="en-US"/>
        </a:p>
      </dgm:t>
    </dgm:pt>
    <dgm:pt modelId="{CB122F61-F8A3-459E-8CD3-493F9D0E9211}" type="pres">
      <dgm:prSet presAssocID="{A772CCFA-C3C8-4830-9C05-965E3FD9EED2}" presName="linNode" presStyleCnt="0"/>
      <dgm:spPr/>
      <dgm:t>
        <a:bodyPr/>
        <a:lstStyle/>
        <a:p>
          <a:endParaRPr lang="en-US"/>
        </a:p>
      </dgm:t>
    </dgm:pt>
    <dgm:pt modelId="{E832BD0E-AE41-4599-A333-FC067D46F4FD}" type="pres">
      <dgm:prSet presAssocID="{A772CCFA-C3C8-4830-9C05-965E3FD9EED2}" presName="parentText" presStyleLbl="node1" presStyleIdx="3" presStyleCnt="5">
        <dgm:presLayoutVars>
          <dgm:chMax val="1"/>
          <dgm:bulletEnabled val="1"/>
        </dgm:presLayoutVars>
      </dgm:prSet>
      <dgm:spPr/>
      <dgm:t>
        <a:bodyPr/>
        <a:lstStyle/>
        <a:p>
          <a:endParaRPr lang="en-US"/>
        </a:p>
      </dgm:t>
    </dgm:pt>
    <dgm:pt modelId="{7EDCBEE8-77A0-45E5-B0C8-901A5B10212F}" type="pres">
      <dgm:prSet presAssocID="{A772CCFA-C3C8-4830-9C05-965E3FD9EED2}" presName="descendantText" presStyleLbl="alignAccFollowNode1" presStyleIdx="3" presStyleCnt="5">
        <dgm:presLayoutVars>
          <dgm:bulletEnabled val="1"/>
        </dgm:presLayoutVars>
      </dgm:prSet>
      <dgm:spPr/>
      <dgm:t>
        <a:bodyPr/>
        <a:lstStyle/>
        <a:p>
          <a:endParaRPr lang="en-US"/>
        </a:p>
      </dgm:t>
    </dgm:pt>
    <dgm:pt modelId="{545166D0-7120-4233-B9C9-B39998F0C418}" type="pres">
      <dgm:prSet presAssocID="{F2847445-1267-410D-840F-14615FFA51E1}" presName="sp" presStyleCnt="0"/>
      <dgm:spPr/>
      <dgm:t>
        <a:bodyPr/>
        <a:lstStyle/>
        <a:p>
          <a:endParaRPr lang="en-US"/>
        </a:p>
      </dgm:t>
    </dgm:pt>
    <dgm:pt modelId="{AF9EE73B-B9BB-481E-A8CF-41E1B877D777}" type="pres">
      <dgm:prSet presAssocID="{E9D792CB-66F2-43DB-9218-FFD2F19E16F0}" presName="linNode" presStyleCnt="0"/>
      <dgm:spPr/>
      <dgm:t>
        <a:bodyPr/>
        <a:lstStyle/>
        <a:p>
          <a:endParaRPr lang="en-US"/>
        </a:p>
      </dgm:t>
    </dgm:pt>
    <dgm:pt modelId="{DFC0E36B-085B-41E3-8452-CBFB73A4894C}" type="pres">
      <dgm:prSet presAssocID="{E9D792CB-66F2-43DB-9218-FFD2F19E16F0}" presName="parentText" presStyleLbl="node1" presStyleIdx="4" presStyleCnt="5">
        <dgm:presLayoutVars>
          <dgm:chMax val="1"/>
          <dgm:bulletEnabled val="1"/>
        </dgm:presLayoutVars>
      </dgm:prSet>
      <dgm:spPr/>
      <dgm:t>
        <a:bodyPr/>
        <a:lstStyle/>
        <a:p>
          <a:endParaRPr lang="en-US"/>
        </a:p>
      </dgm:t>
    </dgm:pt>
    <dgm:pt modelId="{B3D5423E-423A-4B55-BE46-0C7678931A26}" type="pres">
      <dgm:prSet presAssocID="{E9D792CB-66F2-43DB-9218-FFD2F19E16F0}" presName="descendantText" presStyleLbl="alignAccFollowNode1" presStyleIdx="4" presStyleCnt="5">
        <dgm:presLayoutVars>
          <dgm:bulletEnabled val="1"/>
        </dgm:presLayoutVars>
      </dgm:prSet>
      <dgm:spPr/>
      <dgm:t>
        <a:bodyPr/>
        <a:lstStyle/>
        <a:p>
          <a:endParaRPr lang="en-US"/>
        </a:p>
      </dgm:t>
    </dgm:pt>
  </dgm:ptLst>
  <dgm:cxnLst>
    <dgm:cxn modelId="{9FA0A13E-CC94-4E1D-8B9E-D4CEC05726FA}" type="presOf" srcId="{468EC756-5EBD-4B50-979E-4B3255DC87CB}" destId="{D8E5ABC9-DE22-453B-A87C-025E45394756}" srcOrd="0" destOrd="0" presId="urn:microsoft.com/office/officeart/2005/8/layout/vList5"/>
    <dgm:cxn modelId="{5AB62E99-5DC6-46FB-B27E-A821776F39FB}" srcId="{54C8CE05-EF74-4825-B1AE-0F22412AAC36}" destId="{A772CCFA-C3C8-4830-9C05-965E3FD9EED2}" srcOrd="3" destOrd="0" parTransId="{FF4E9A04-960E-4355-A8B4-E9581FEF5F14}" sibTransId="{F2847445-1267-410D-840F-14615FFA51E1}"/>
    <dgm:cxn modelId="{BD872111-CC20-4F2A-AFEF-0EA5A88AFCEC}" type="presOf" srcId="{57B5FF69-8828-44CB-9429-E37EEF44AC64}" destId="{B3D5423E-423A-4B55-BE46-0C7678931A26}" srcOrd="0" destOrd="0" presId="urn:microsoft.com/office/officeart/2005/8/layout/vList5"/>
    <dgm:cxn modelId="{24D6ED60-A467-4F72-80E1-212522925E12}" type="presOf" srcId="{326F503C-AC80-4CC7-9E87-E41D7451E564}" destId="{3006D1D5-1ED6-40B3-B8AF-B3F26ED101EA}" srcOrd="0" destOrd="0" presId="urn:microsoft.com/office/officeart/2005/8/layout/vList5"/>
    <dgm:cxn modelId="{64836000-F515-4D16-AA07-F7E466428593}" type="presOf" srcId="{A085CE85-3F12-45FE-B16D-31C101E2747F}" destId="{7EDCBEE8-77A0-45E5-B0C8-901A5B10212F}" srcOrd="0" destOrd="0" presId="urn:microsoft.com/office/officeart/2005/8/layout/vList5"/>
    <dgm:cxn modelId="{0E917354-6152-4204-B000-3B19A3171997}" srcId="{7FD3A42B-70C5-43AC-A5B5-7FA9165495AD}" destId="{326F503C-AC80-4CC7-9E87-E41D7451E564}" srcOrd="0" destOrd="0" parTransId="{A5CE56FD-8635-417E-A230-3E70C80DB45F}" sibTransId="{A1B39F33-44B9-421E-A248-22E3BCEF1E12}"/>
    <dgm:cxn modelId="{450CB4B5-05D2-4838-969B-01F6DE62ED94}" srcId="{FE7D6591-A931-49A1-A611-6EAF92900679}" destId="{60B42A45-2101-4498-9A70-95BB7382AB9D}" srcOrd="0" destOrd="0" parTransId="{2F387639-96A8-4FEA-94CC-E3A7ADE6B83F}" sibTransId="{8838D10D-4038-496B-88A0-6F5A76B24DFF}"/>
    <dgm:cxn modelId="{83F56C78-A8A5-45B1-A578-24A6430353CA}" type="presOf" srcId="{E9D792CB-66F2-43DB-9218-FFD2F19E16F0}" destId="{DFC0E36B-085B-41E3-8452-CBFB73A4894C}" srcOrd="0" destOrd="0" presId="urn:microsoft.com/office/officeart/2005/8/layout/vList5"/>
    <dgm:cxn modelId="{76E0049B-1F56-4427-ABC5-78BB70852B6F}" srcId="{54C8CE05-EF74-4825-B1AE-0F22412AAC36}" destId="{7FD3A42B-70C5-43AC-A5B5-7FA9165495AD}" srcOrd="1" destOrd="0" parTransId="{956038A7-BEB8-4215-A7C1-169382E9033D}" sibTransId="{E2FE8482-443D-4455-A39E-4E58A0F8CC1A}"/>
    <dgm:cxn modelId="{135A57B1-94BA-4929-9ECA-E8C6F4BA4FC1}" type="presOf" srcId="{7FD3A42B-70C5-43AC-A5B5-7FA9165495AD}" destId="{5F9A229C-BFA5-42AD-B9B5-03C54C7CA666}" srcOrd="0" destOrd="0" presId="urn:microsoft.com/office/officeart/2005/8/layout/vList5"/>
    <dgm:cxn modelId="{85B098F9-2211-47E9-BEA7-6E935996A9EA}" srcId="{5AA470FE-10D6-40E6-B9AB-8D51572BC192}" destId="{468EC756-5EBD-4B50-979E-4B3255DC87CB}" srcOrd="0" destOrd="0" parTransId="{29A6E93E-B06A-4D79-A35E-F73CCA840C31}" sibTransId="{1F2946BA-C7CC-4773-8113-D83B07560DE2}"/>
    <dgm:cxn modelId="{22FB4C13-E5A0-4B31-B83E-911E1AD518F1}" type="presOf" srcId="{A772CCFA-C3C8-4830-9C05-965E3FD9EED2}" destId="{E832BD0E-AE41-4599-A333-FC067D46F4FD}" srcOrd="0" destOrd="0" presId="urn:microsoft.com/office/officeart/2005/8/layout/vList5"/>
    <dgm:cxn modelId="{39EA4521-1005-49E6-AEEF-E0D79E6BFA2B}" srcId="{54C8CE05-EF74-4825-B1AE-0F22412AAC36}" destId="{FE7D6591-A931-49A1-A611-6EAF92900679}" srcOrd="2" destOrd="0" parTransId="{0A93F6FF-5E45-4AF8-8142-2851E1353F5A}" sibTransId="{84CB5347-2AF6-456C-95A1-E3E1A942F0C0}"/>
    <dgm:cxn modelId="{F4D9A55D-FC63-4365-800A-13C3FADAB0C1}" type="presOf" srcId="{5AA470FE-10D6-40E6-B9AB-8D51572BC192}" destId="{CC720E5F-5DAA-475E-BC30-F2ADEFD3D04B}" srcOrd="0" destOrd="0" presId="urn:microsoft.com/office/officeart/2005/8/layout/vList5"/>
    <dgm:cxn modelId="{FB6686E5-74BC-41A3-92DC-E001E1A6B047}" srcId="{54C8CE05-EF74-4825-B1AE-0F22412AAC36}" destId="{5AA470FE-10D6-40E6-B9AB-8D51572BC192}" srcOrd="0" destOrd="0" parTransId="{3A6A0FAA-356E-4E19-ACA8-F55B17E9CF80}" sibTransId="{4DF74632-DFAC-423E-ABE2-94B7BFDCD60B}"/>
    <dgm:cxn modelId="{C0217386-ADA9-48E5-B745-E88A2AD4841A}" type="presOf" srcId="{FE7D6591-A931-49A1-A611-6EAF92900679}" destId="{D982AD28-8523-471F-B8DC-26ACB237FBB4}" srcOrd="0" destOrd="0" presId="urn:microsoft.com/office/officeart/2005/8/layout/vList5"/>
    <dgm:cxn modelId="{48ED957B-CAB9-4F64-A4D3-E9D3E1E77B79}" srcId="{54C8CE05-EF74-4825-B1AE-0F22412AAC36}" destId="{E9D792CB-66F2-43DB-9218-FFD2F19E16F0}" srcOrd="4" destOrd="0" parTransId="{9FA252F1-6FCA-4157-A0D4-71D6A181C70A}" sibTransId="{A8783533-1589-4EA5-AF2B-FD5A060D5446}"/>
    <dgm:cxn modelId="{896BCB69-E3DF-438A-BC0B-C37E201CD497}" type="presOf" srcId="{60B42A45-2101-4498-9A70-95BB7382AB9D}" destId="{5ACBDE9B-DA34-4217-B872-D46B0E87EED6}" srcOrd="0" destOrd="0" presId="urn:microsoft.com/office/officeart/2005/8/layout/vList5"/>
    <dgm:cxn modelId="{5FFBCDB3-7087-4310-A371-B8A30916EA41}" srcId="{A772CCFA-C3C8-4830-9C05-965E3FD9EED2}" destId="{A085CE85-3F12-45FE-B16D-31C101E2747F}" srcOrd="0" destOrd="0" parTransId="{A8901786-FAFC-472B-B264-0D97D331BE25}" sibTransId="{93E87F80-D47F-479C-B9D1-86317EDB8618}"/>
    <dgm:cxn modelId="{E0413979-9075-4A30-8E4C-D81ED41564DA}" type="presOf" srcId="{54C8CE05-EF74-4825-B1AE-0F22412AAC36}" destId="{6E9D69BC-9FF4-48D9-A569-7924E2A17387}" srcOrd="0" destOrd="0" presId="urn:microsoft.com/office/officeart/2005/8/layout/vList5"/>
    <dgm:cxn modelId="{7F4996A2-9703-42C7-A997-EB36EFA49CC9}" srcId="{E9D792CB-66F2-43DB-9218-FFD2F19E16F0}" destId="{57B5FF69-8828-44CB-9429-E37EEF44AC64}" srcOrd="0" destOrd="0" parTransId="{1A6B0BEE-7F46-4E2D-9366-046778BE2AE9}" sibTransId="{22FDBDDD-255C-49DC-87A5-0DF05DDC797E}"/>
    <dgm:cxn modelId="{13510C21-4432-4C4C-8ECA-0B15AC397357}" type="presParOf" srcId="{6E9D69BC-9FF4-48D9-A569-7924E2A17387}" destId="{88CE6808-6C39-405C-84AD-45389E921686}" srcOrd="0" destOrd="0" presId="urn:microsoft.com/office/officeart/2005/8/layout/vList5"/>
    <dgm:cxn modelId="{F2088B92-6796-4777-8EB5-AD85A53565CD}" type="presParOf" srcId="{88CE6808-6C39-405C-84AD-45389E921686}" destId="{CC720E5F-5DAA-475E-BC30-F2ADEFD3D04B}" srcOrd="0" destOrd="0" presId="urn:microsoft.com/office/officeart/2005/8/layout/vList5"/>
    <dgm:cxn modelId="{AADC35ED-CE95-4D0E-B1F7-0BB4377276D0}" type="presParOf" srcId="{88CE6808-6C39-405C-84AD-45389E921686}" destId="{D8E5ABC9-DE22-453B-A87C-025E45394756}" srcOrd="1" destOrd="0" presId="urn:microsoft.com/office/officeart/2005/8/layout/vList5"/>
    <dgm:cxn modelId="{6C092885-E209-487D-9A60-C51D8614D42B}" type="presParOf" srcId="{6E9D69BC-9FF4-48D9-A569-7924E2A17387}" destId="{D3673B5F-223E-42E1-B9EA-D8E429A5F82E}" srcOrd="1" destOrd="0" presId="urn:microsoft.com/office/officeart/2005/8/layout/vList5"/>
    <dgm:cxn modelId="{DA4F5338-B045-4DCB-84B5-5143CF09CE74}" type="presParOf" srcId="{6E9D69BC-9FF4-48D9-A569-7924E2A17387}" destId="{5B18494A-33BC-4EC1-A298-97DE5ADE0FCD}" srcOrd="2" destOrd="0" presId="urn:microsoft.com/office/officeart/2005/8/layout/vList5"/>
    <dgm:cxn modelId="{B179B7A8-70B1-4C77-8422-A658BD04D600}" type="presParOf" srcId="{5B18494A-33BC-4EC1-A298-97DE5ADE0FCD}" destId="{5F9A229C-BFA5-42AD-B9B5-03C54C7CA666}" srcOrd="0" destOrd="0" presId="urn:microsoft.com/office/officeart/2005/8/layout/vList5"/>
    <dgm:cxn modelId="{3C55ABA3-2D6C-4751-8FC0-51A8ABBDF48E}" type="presParOf" srcId="{5B18494A-33BC-4EC1-A298-97DE5ADE0FCD}" destId="{3006D1D5-1ED6-40B3-B8AF-B3F26ED101EA}" srcOrd="1" destOrd="0" presId="urn:microsoft.com/office/officeart/2005/8/layout/vList5"/>
    <dgm:cxn modelId="{283F168D-62D4-4C0F-A812-24A839BC9D05}" type="presParOf" srcId="{6E9D69BC-9FF4-48D9-A569-7924E2A17387}" destId="{8778187C-D770-4E75-A1BE-E19CE54CD2C4}" srcOrd="3" destOrd="0" presId="urn:microsoft.com/office/officeart/2005/8/layout/vList5"/>
    <dgm:cxn modelId="{8998D443-E31C-46D4-91B4-F66EE4159858}" type="presParOf" srcId="{6E9D69BC-9FF4-48D9-A569-7924E2A17387}" destId="{69323376-60C0-4F13-BDFC-D8F43FEFE0F2}" srcOrd="4" destOrd="0" presId="urn:microsoft.com/office/officeart/2005/8/layout/vList5"/>
    <dgm:cxn modelId="{4B4605BD-9543-4180-AC62-473FED68ACE8}" type="presParOf" srcId="{69323376-60C0-4F13-BDFC-D8F43FEFE0F2}" destId="{D982AD28-8523-471F-B8DC-26ACB237FBB4}" srcOrd="0" destOrd="0" presId="urn:microsoft.com/office/officeart/2005/8/layout/vList5"/>
    <dgm:cxn modelId="{D02CA6B5-E600-45C8-9F4D-E302E23ABC5B}" type="presParOf" srcId="{69323376-60C0-4F13-BDFC-D8F43FEFE0F2}" destId="{5ACBDE9B-DA34-4217-B872-D46B0E87EED6}" srcOrd="1" destOrd="0" presId="urn:microsoft.com/office/officeart/2005/8/layout/vList5"/>
    <dgm:cxn modelId="{FC6F69F9-C15D-4EB1-AA49-44E7EEE78BED}" type="presParOf" srcId="{6E9D69BC-9FF4-48D9-A569-7924E2A17387}" destId="{9F57F947-21AA-4361-80AF-283175D1D1F8}" srcOrd="5" destOrd="0" presId="urn:microsoft.com/office/officeart/2005/8/layout/vList5"/>
    <dgm:cxn modelId="{CE2CE4D3-51EC-4296-9CCF-5450F3B01D47}" type="presParOf" srcId="{6E9D69BC-9FF4-48D9-A569-7924E2A17387}" destId="{CB122F61-F8A3-459E-8CD3-493F9D0E9211}" srcOrd="6" destOrd="0" presId="urn:microsoft.com/office/officeart/2005/8/layout/vList5"/>
    <dgm:cxn modelId="{C92F7D6C-5125-43AE-A7A5-7930C1899824}" type="presParOf" srcId="{CB122F61-F8A3-459E-8CD3-493F9D0E9211}" destId="{E832BD0E-AE41-4599-A333-FC067D46F4FD}" srcOrd="0" destOrd="0" presId="urn:microsoft.com/office/officeart/2005/8/layout/vList5"/>
    <dgm:cxn modelId="{DC8FA637-14CD-4C38-81D9-07858B60F65A}" type="presParOf" srcId="{CB122F61-F8A3-459E-8CD3-493F9D0E9211}" destId="{7EDCBEE8-77A0-45E5-B0C8-901A5B10212F}" srcOrd="1" destOrd="0" presId="urn:microsoft.com/office/officeart/2005/8/layout/vList5"/>
    <dgm:cxn modelId="{4E9D4DBA-9B65-42A4-B2AC-776FACA2CD81}" type="presParOf" srcId="{6E9D69BC-9FF4-48D9-A569-7924E2A17387}" destId="{545166D0-7120-4233-B9C9-B39998F0C418}" srcOrd="7" destOrd="0" presId="urn:microsoft.com/office/officeart/2005/8/layout/vList5"/>
    <dgm:cxn modelId="{B685F88C-3B51-4883-9FDE-59108564EB6E}" type="presParOf" srcId="{6E9D69BC-9FF4-48D9-A569-7924E2A17387}" destId="{AF9EE73B-B9BB-481E-A8CF-41E1B877D777}" srcOrd="8" destOrd="0" presId="urn:microsoft.com/office/officeart/2005/8/layout/vList5"/>
    <dgm:cxn modelId="{0760EE48-82E3-4F54-838F-2F15179E1B89}" type="presParOf" srcId="{AF9EE73B-B9BB-481E-A8CF-41E1B877D777}" destId="{DFC0E36B-085B-41E3-8452-CBFB73A4894C}" srcOrd="0" destOrd="0" presId="urn:microsoft.com/office/officeart/2005/8/layout/vList5"/>
    <dgm:cxn modelId="{08C8F4EA-FD05-491C-96A8-67A7DF2C9876}" type="presParOf" srcId="{AF9EE73B-B9BB-481E-A8CF-41E1B877D777}" destId="{B3D5423E-423A-4B55-BE46-0C7678931A26}"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55E9EB-81F6-4EA5-B3D6-E471854A8D19}" type="doc">
      <dgm:prSet loTypeId="urn:microsoft.com/office/officeart/2005/8/layout/pyramid3" loCatId="pyramid" qsTypeId="urn:microsoft.com/office/officeart/2005/8/quickstyle/simple5" qsCatId="simple" csTypeId="urn:microsoft.com/office/officeart/2005/8/colors/accent0_3" csCatId="mainScheme" phldr="1"/>
      <dgm:spPr/>
    </dgm:pt>
    <dgm:pt modelId="{A0F18718-47AD-4438-B4C7-8CD104E6F4A6}">
      <dgm:prSet phldrT="[Text]" custT="1"/>
      <dgm:spPr/>
      <dgm:t>
        <a:bodyPr/>
        <a:lstStyle/>
        <a:p>
          <a:r>
            <a:rPr lang="en-US" sz="2400" b="1" dirty="0" smtClean="0"/>
            <a:t>Category Interest</a:t>
          </a:r>
          <a:endParaRPr lang="en-US" sz="2400" b="1" dirty="0"/>
        </a:p>
      </dgm:t>
    </dgm:pt>
    <dgm:pt modelId="{8C7CFD67-13ED-4BF7-9543-21615B323978}" type="parTrans" cxnId="{3F210765-BCCD-49C5-A64D-A1ADFB7930DD}">
      <dgm:prSet/>
      <dgm:spPr/>
      <dgm:t>
        <a:bodyPr/>
        <a:lstStyle/>
        <a:p>
          <a:endParaRPr lang="en-US"/>
        </a:p>
      </dgm:t>
    </dgm:pt>
    <dgm:pt modelId="{E4C50991-D91E-4713-B093-25195AFDA05F}" type="sibTrans" cxnId="{3F210765-BCCD-49C5-A64D-A1ADFB7930DD}">
      <dgm:prSet/>
      <dgm:spPr/>
      <dgm:t>
        <a:bodyPr/>
        <a:lstStyle/>
        <a:p>
          <a:endParaRPr lang="en-US"/>
        </a:p>
      </dgm:t>
    </dgm:pt>
    <dgm:pt modelId="{B188DFA6-66C4-437C-9FDD-418743670C2B}">
      <dgm:prSet phldrT="[Text]" custT="1"/>
      <dgm:spPr/>
      <dgm:t>
        <a:bodyPr/>
        <a:lstStyle/>
        <a:p>
          <a:r>
            <a:rPr lang="en-US" sz="2400" b="1" dirty="0" smtClean="0"/>
            <a:t>Brand Awareness</a:t>
          </a:r>
          <a:endParaRPr lang="en-US" sz="2400" b="1" dirty="0"/>
        </a:p>
      </dgm:t>
    </dgm:pt>
    <dgm:pt modelId="{7E5C28E9-252C-4AB0-84A6-3FB129C42E8D}" type="parTrans" cxnId="{59833907-44C9-4D96-93C5-F7FF6B4FF32C}">
      <dgm:prSet/>
      <dgm:spPr/>
      <dgm:t>
        <a:bodyPr/>
        <a:lstStyle/>
        <a:p>
          <a:endParaRPr lang="en-US"/>
        </a:p>
      </dgm:t>
    </dgm:pt>
    <dgm:pt modelId="{D1A97B10-A097-4E17-9561-0F86B4E2E643}" type="sibTrans" cxnId="{59833907-44C9-4D96-93C5-F7FF6B4FF32C}">
      <dgm:prSet/>
      <dgm:spPr/>
      <dgm:t>
        <a:bodyPr/>
        <a:lstStyle/>
        <a:p>
          <a:endParaRPr lang="en-US"/>
        </a:p>
      </dgm:t>
    </dgm:pt>
    <dgm:pt modelId="{9F0BBC87-C727-4E0C-A64F-9EC5D9CA29CA}">
      <dgm:prSet phldrT="[Text]" custT="1"/>
      <dgm:spPr/>
      <dgm:t>
        <a:bodyPr/>
        <a:lstStyle/>
        <a:p>
          <a:r>
            <a:rPr lang="en-US" sz="2400" b="1" dirty="0" smtClean="0"/>
            <a:t>Trial</a:t>
          </a:r>
        </a:p>
        <a:p>
          <a:endParaRPr lang="en-US" sz="3200" dirty="0"/>
        </a:p>
      </dgm:t>
    </dgm:pt>
    <dgm:pt modelId="{AD78AB6B-040A-4FF3-B9E3-5DD2943229C6}" type="parTrans" cxnId="{30196C55-FB5B-4BD1-8FF7-B46DEC4F6B52}">
      <dgm:prSet/>
      <dgm:spPr/>
      <dgm:t>
        <a:bodyPr/>
        <a:lstStyle/>
        <a:p>
          <a:endParaRPr lang="en-US"/>
        </a:p>
      </dgm:t>
    </dgm:pt>
    <dgm:pt modelId="{8F05E4D1-BF2D-456A-8979-A6022521EA5B}" type="sibTrans" cxnId="{30196C55-FB5B-4BD1-8FF7-B46DEC4F6B52}">
      <dgm:prSet/>
      <dgm:spPr/>
      <dgm:t>
        <a:bodyPr/>
        <a:lstStyle/>
        <a:p>
          <a:endParaRPr lang="en-US"/>
        </a:p>
      </dgm:t>
    </dgm:pt>
    <dgm:pt modelId="{4CD1444A-3112-4FB7-BF97-65A65C61D9E0}" type="pres">
      <dgm:prSet presAssocID="{0655E9EB-81F6-4EA5-B3D6-E471854A8D19}" presName="Name0" presStyleCnt="0">
        <dgm:presLayoutVars>
          <dgm:dir/>
          <dgm:animLvl val="lvl"/>
          <dgm:resizeHandles val="exact"/>
        </dgm:presLayoutVars>
      </dgm:prSet>
      <dgm:spPr/>
    </dgm:pt>
    <dgm:pt modelId="{9B87796D-7C5B-4382-BCC6-FA517D30A706}" type="pres">
      <dgm:prSet presAssocID="{A0F18718-47AD-4438-B4C7-8CD104E6F4A6}" presName="Name8" presStyleCnt="0"/>
      <dgm:spPr/>
    </dgm:pt>
    <dgm:pt modelId="{DC150CA3-FD02-498A-916B-3938BAAF8B4B}" type="pres">
      <dgm:prSet presAssocID="{A0F18718-47AD-4438-B4C7-8CD104E6F4A6}" presName="level" presStyleLbl="node1" presStyleIdx="0" presStyleCnt="3">
        <dgm:presLayoutVars>
          <dgm:chMax val="1"/>
          <dgm:bulletEnabled val="1"/>
        </dgm:presLayoutVars>
      </dgm:prSet>
      <dgm:spPr/>
      <dgm:t>
        <a:bodyPr/>
        <a:lstStyle/>
        <a:p>
          <a:endParaRPr lang="en-US"/>
        </a:p>
      </dgm:t>
    </dgm:pt>
    <dgm:pt modelId="{D21A36D8-D9CB-4792-A8AD-6AABFDEA0EBC}" type="pres">
      <dgm:prSet presAssocID="{A0F18718-47AD-4438-B4C7-8CD104E6F4A6}" presName="levelTx" presStyleLbl="revTx" presStyleIdx="0" presStyleCnt="0">
        <dgm:presLayoutVars>
          <dgm:chMax val="1"/>
          <dgm:bulletEnabled val="1"/>
        </dgm:presLayoutVars>
      </dgm:prSet>
      <dgm:spPr/>
      <dgm:t>
        <a:bodyPr/>
        <a:lstStyle/>
        <a:p>
          <a:endParaRPr lang="en-US"/>
        </a:p>
      </dgm:t>
    </dgm:pt>
    <dgm:pt modelId="{B97DFF1F-091A-428F-81AA-6B59F3F6ED48}" type="pres">
      <dgm:prSet presAssocID="{B188DFA6-66C4-437C-9FDD-418743670C2B}" presName="Name8" presStyleCnt="0"/>
      <dgm:spPr/>
    </dgm:pt>
    <dgm:pt modelId="{6CBDAC9F-936F-4034-AA60-88E6B5A6EBEE}" type="pres">
      <dgm:prSet presAssocID="{B188DFA6-66C4-437C-9FDD-418743670C2B}" presName="level" presStyleLbl="node1" presStyleIdx="1" presStyleCnt="3">
        <dgm:presLayoutVars>
          <dgm:chMax val="1"/>
          <dgm:bulletEnabled val="1"/>
        </dgm:presLayoutVars>
      </dgm:prSet>
      <dgm:spPr/>
      <dgm:t>
        <a:bodyPr/>
        <a:lstStyle/>
        <a:p>
          <a:endParaRPr lang="en-US"/>
        </a:p>
      </dgm:t>
    </dgm:pt>
    <dgm:pt modelId="{E8E6168C-6116-4F0B-A57A-429BD2151B7A}" type="pres">
      <dgm:prSet presAssocID="{B188DFA6-66C4-437C-9FDD-418743670C2B}" presName="levelTx" presStyleLbl="revTx" presStyleIdx="0" presStyleCnt="0">
        <dgm:presLayoutVars>
          <dgm:chMax val="1"/>
          <dgm:bulletEnabled val="1"/>
        </dgm:presLayoutVars>
      </dgm:prSet>
      <dgm:spPr/>
      <dgm:t>
        <a:bodyPr/>
        <a:lstStyle/>
        <a:p>
          <a:endParaRPr lang="en-US"/>
        </a:p>
      </dgm:t>
    </dgm:pt>
    <dgm:pt modelId="{549823DE-9CE3-48A8-A238-447591C079A4}" type="pres">
      <dgm:prSet presAssocID="{9F0BBC87-C727-4E0C-A64F-9EC5D9CA29CA}" presName="Name8" presStyleCnt="0"/>
      <dgm:spPr/>
    </dgm:pt>
    <dgm:pt modelId="{7F6BA898-D246-427D-B758-6BAEE3BC84CC}" type="pres">
      <dgm:prSet presAssocID="{9F0BBC87-C727-4E0C-A64F-9EC5D9CA29CA}" presName="level" presStyleLbl="node1" presStyleIdx="2" presStyleCnt="3" custAng="0">
        <dgm:presLayoutVars>
          <dgm:chMax val="1"/>
          <dgm:bulletEnabled val="1"/>
        </dgm:presLayoutVars>
      </dgm:prSet>
      <dgm:spPr/>
      <dgm:t>
        <a:bodyPr/>
        <a:lstStyle/>
        <a:p>
          <a:endParaRPr lang="en-US"/>
        </a:p>
      </dgm:t>
    </dgm:pt>
    <dgm:pt modelId="{FB9E789E-30E7-4EB1-BB72-2C587C9C65AD}" type="pres">
      <dgm:prSet presAssocID="{9F0BBC87-C727-4E0C-A64F-9EC5D9CA29CA}" presName="levelTx" presStyleLbl="revTx" presStyleIdx="0" presStyleCnt="0">
        <dgm:presLayoutVars>
          <dgm:chMax val="1"/>
          <dgm:bulletEnabled val="1"/>
        </dgm:presLayoutVars>
      </dgm:prSet>
      <dgm:spPr/>
      <dgm:t>
        <a:bodyPr/>
        <a:lstStyle/>
        <a:p>
          <a:endParaRPr lang="en-US"/>
        </a:p>
      </dgm:t>
    </dgm:pt>
  </dgm:ptLst>
  <dgm:cxnLst>
    <dgm:cxn modelId="{59833907-44C9-4D96-93C5-F7FF6B4FF32C}" srcId="{0655E9EB-81F6-4EA5-B3D6-E471854A8D19}" destId="{B188DFA6-66C4-437C-9FDD-418743670C2B}" srcOrd="1" destOrd="0" parTransId="{7E5C28E9-252C-4AB0-84A6-3FB129C42E8D}" sibTransId="{D1A97B10-A097-4E17-9561-0F86B4E2E643}"/>
    <dgm:cxn modelId="{87F577D9-E864-41BC-9256-49524F7C8E70}" type="presOf" srcId="{B188DFA6-66C4-437C-9FDD-418743670C2B}" destId="{E8E6168C-6116-4F0B-A57A-429BD2151B7A}" srcOrd="1" destOrd="0" presId="urn:microsoft.com/office/officeart/2005/8/layout/pyramid3"/>
    <dgm:cxn modelId="{06C600A7-B32E-48C1-AA05-29539BF239F4}" type="presOf" srcId="{A0F18718-47AD-4438-B4C7-8CD104E6F4A6}" destId="{D21A36D8-D9CB-4792-A8AD-6AABFDEA0EBC}" srcOrd="1" destOrd="0" presId="urn:microsoft.com/office/officeart/2005/8/layout/pyramid3"/>
    <dgm:cxn modelId="{E2A655FC-DA1C-45F9-8C16-71660720B634}" type="presOf" srcId="{0655E9EB-81F6-4EA5-B3D6-E471854A8D19}" destId="{4CD1444A-3112-4FB7-BF97-65A65C61D9E0}" srcOrd="0" destOrd="0" presId="urn:microsoft.com/office/officeart/2005/8/layout/pyramid3"/>
    <dgm:cxn modelId="{8E98EA3F-2158-4989-B78D-AB1E962A394D}" type="presOf" srcId="{9F0BBC87-C727-4E0C-A64F-9EC5D9CA29CA}" destId="{FB9E789E-30E7-4EB1-BB72-2C587C9C65AD}" srcOrd="1" destOrd="0" presId="urn:microsoft.com/office/officeart/2005/8/layout/pyramid3"/>
    <dgm:cxn modelId="{30196C55-FB5B-4BD1-8FF7-B46DEC4F6B52}" srcId="{0655E9EB-81F6-4EA5-B3D6-E471854A8D19}" destId="{9F0BBC87-C727-4E0C-A64F-9EC5D9CA29CA}" srcOrd="2" destOrd="0" parTransId="{AD78AB6B-040A-4FF3-B9E3-5DD2943229C6}" sibTransId="{8F05E4D1-BF2D-456A-8979-A6022521EA5B}"/>
    <dgm:cxn modelId="{3F210765-BCCD-49C5-A64D-A1ADFB7930DD}" srcId="{0655E9EB-81F6-4EA5-B3D6-E471854A8D19}" destId="{A0F18718-47AD-4438-B4C7-8CD104E6F4A6}" srcOrd="0" destOrd="0" parTransId="{8C7CFD67-13ED-4BF7-9543-21615B323978}" sibTransId="{E4C50991-D91E-4713-B093-25195AFDA05F}"/>
    <dgm:cxn modelId="{FD207500-36D2-488E-B51D-FD3AD7A557C5}" type="presOf" srcId="{A0F18718-47AD-4438-B4C7-8CD104E6F4A6}" destId="{DC150CA3-FD02-498A-916B-3938BAAF8B4B}" srcOrd="0" destOrd="0" presId="urn:microsoft.com/office/officeart/2005/8/layout/pyramid3"/>
    <dgm:cxn modelId="{C14275A1-7644-4C20-A11D-09BE8DA9802A}" type="presOf" srcId="{9F0BBC87-C727-4E0C-A64F-9EC5D9CA29CA}" destId="{7F6BA898-D246-427D-B758-6BAEE3BC84CC}" srcOrd="0" destOrd="0" presId="urn:microsoft.com/office/officeart/2005/8/layout/pyramid3"/>
    <dgm:cxn modelId="{9B2CFD11-3013-4DDC-BF7A-F6360AE8F1A4}" type="presOf" srcId="{B188DFA6-66C4-437C-9FDD-418743670C2B}" destId="{6CBDAC9F-936F-4034-AA60-88E6B5A6EBEE}" srcOrd="0" destOrd="0" presId="urn:microsoft.com/office/officeart/2005/8/layout/pyramid3"/>
    <dgm:cxn modelId="{0EE4F962-12E9-4E1F-9254-C14090DD0146}" type="presParOf" srcId="{4CD1444A-3112-4FB7-BF97-65A65C61D9E0}" destId="{9B87796D-7C5B-4382-BCC6-FA517D30A706}" srcOrd="0" destOrd="0" presId="urn:microsoft.com/office/officeart/2005/8/layout/pyramid3"/>
    <dgm:cxn modelId="{BC90AC06-A7FE-4857-A0AE-C9517B1B387C}" type="presParOf" srcId="{9B87796D-7C5B-4382-BCC6-FA517D30A706}" destId="{DC150CA3-FD02-498A-916B-3938BAAF8B4B}" srcOrd="0" destOrd="0" presId="urn:microsoft.com/office/officeart/2005/8/layout/pyramid3"/>
    <dgm:cxn modelId="{DB6CDBF3-6E39-4E9B-AB06-0C187AF058ED}" type="presParOf" srcId="{9B87796D-7C5B-4382-BCC6-FA517D30A706}" destId="{D21A36D8-D9CB-4792-A8AD-6AABFDEA0EBC}" srcOrd="1" destOrd="0" presId="urn:microsoft.com/office/officeart/2005/8/layout/pyramid3"/>
    <dgm:cxn modelId="{4300BDDE-8D48-466E-B9B2-85D433941472}" type="presParOf" srcId="{4CD1444A-3112-4FB7-BF97-65A65C61D9E0}" destId="{B97DFF1F-091A-428F-81AA-6B59F3F6ED48}" srcOrd="1" destOrd="0" presId="urn:microsoft.com/office/officeart/2005/8/layout/pyramid3"/>
    <dgm:cxn modelId="{96EC01BB-77C8-47C3-8E03-AD1F862FFAF8}" type="presParOf" srcId="{B97DFF1F-091A-428F-81AA-6B59F3F6ED48}" destId="{6CBDAC9F-936F-4034-AA60-88E6B5A6EBEE}" srcOrd="0" destOrd="0" presId="urn:microsoft.com/office/officeart/2005/8/layout/pyramid3"/>
    <dgm:cxn modelId="{82FB187C-8A60-4437-B622-EC997252E20D}" type="presParOf" srcId="{B97DFF1F-091A-428F-81AA-6B59F3F6ED48}" destId="{E8E6168C-6116-4F0B-A57A-429BD2151B7A}" srcOrd="1" destOrd="0" presId="urn:microsoft.com/office/officeart/2005/8/layout/pyramid3"/>
    <dgm:cxn modelId="{CF2875C9-DE21-4098-A22A-8C77AD5AAB3D}" type="presParOf" srcId="{4CD1444A-3112-4FB7-BF97-65A65C61D9E0}" destId="{549823DE-9CE3-48A8-A238-447591C079A4}" srcOrd="2" destOrd="0" presId="urn:microsoft.com/office/officeart/2005/8/layout/pyramid3"/>
    <dgm:cxn modelId="{085400BA-E3E8-44A3-BC99-3EF1FD35DA49}" type="presParOf" srcId="{549823DE-9CE3-48A8-A238-447591C079A4}" destId="{7F6BA898-D246-427D-B758-6BAEE3BC84CC}" srcOrd="0" destOrd="0" presId="urn:microsoft.com/office/officeart/2005/8/layout/pyramid3"/>
    <dgm:cxn modelId="{121CB9F8-4BE0-4629-B779-DCB8663D9314}" type="presParOf" srcId="{549823DE-9CE3-48A8-A238-447591C079A4}" destId="{FB9E789E-30E7-4EB1-BB72-2C587C9C65AD}"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31AAF0-9CE6-4A4D-A3F7-87BC647D05F2}" type="doc">
      <dgm:prSet loTypeId="urn:microsoft.com/office/officeart/2005/8/layout/default#1" loCatId="list" qsTypeId="urn:microsoft.com/office/officeart/2005/8/quickstyle/3d6" qsCatId="3D" csTypeId="urn:microsoft.com/office/officeart/2005/8/colors/accent1_5" csCatId="accent1" phldr="1"/>
      <dgm:spPr/>
      <dgm:t>
        <a:bodyPr/>
        <a:lstStyle/>
        <a:p>
          <a:endParaRPr lang="en-US"/>
        </a:p>
      </dgm:t>
    </dgm:pt>
    <dgm:pt modelId="{5148D561-B151-41A3-96DE-3B3D779AD31C}">
      <dgm:prSet phldrT="[Text]" custT="1"/>
      <dgm:spPr>
        <a:solidFill>
          <a:schemeClr val="tx1">
            <a:lumMod val="50000"/>
            <a:lumOff val="50000"/>
            <a:alpha val="90000"/>
          </a:schemeClr>
        </a:solidFill>
      </dgm:spPr>
      <dgm:t>
        <a:bodyPr/>
        <a:lstStyle/>
        <a:p>
          <a:r>
            <a:rPr lang="en-US" sz="2800" dirty="0" smtClean="0"/>
            <a:t>A/B Testing</a:t>
          </a:r>
        </a:p>
        <a:p>
          <a:r>
            <a:rPr lang="en-US" sz="1800" dirty="0" smtClean="0"/>
            <a:t>(Rotate ads evenly)</a:t>
          </a:r>
          <a:endParaRPr lang="en-US" sz="1800" dirty="0"/>
        </a:p>
      </dgm:t>
    </dgm:pt>
    <dgm:pt modelId="{B7775BAE-FC4C-429A-818D-6611E5AB50BA}" type="parTrans" cxnId="{A62B95BF-BA01-4547-83C7-530547413D4F}">
      <dgm:prSet/>
      <dgm:spPr/>
      <dgm:t>
        <a:bodyPr/>
        <a:lstStyle/>
        <a:p>
          <a:endParaRPr lang="en-US"/>
        </a:p>
      </dgm:t>
    </dgm:pt>
    <dgm:pt modelId="{BF1EB636-DF68-4E26-9DB8-FB24B0CA1941}" type="sibTrans" cxnId="{A62B95BF-BA01-4547-83C7-530547413D4F}">
      <dgm:prSet/>
      <dgm:spPr/>
      <dgm:t>
        <a:bodyPr/>
        <a:lstStyle/>
        <a:p>
          <a:endParaRPr lang="en-US"/>
        </a:p>
      </dgm:t>
    </dgm:pt>
    <dgm:pt modelId="{5C8FE19D-D807-40D1-A71A-D5E49D8944BE}">
      <dgm:prSet phldrT="[Text]"/>
      <dgm:spPr>
        <a:solidFill>
          <a:schemeClr val="tx1">
            <a:lumMod val="50000"/>
            <a:lumOff val="50000"/>
            <a:alpha val="80000"/>
          </a:schemeClr>
        </a:solidFill>
      </dgm:spPr>
      <dgm:t>
        <a:bodyPr/>
        <a:lstStyle/>
        <a:p>
          <a:r>
            <a:rPr lang="en-US" dirty="0" smtClean="0"/>
            <a:t>4-5 Pieces of Copy per Ad Group</a:t>
          </a:r>
          <a:endParaRPr lang="en-US" dirty="0"/>
        </a:p>
      </dgm:t>
    </dgm:pt>
    <dgm:pt modelId="{13A6D0FC-5098-464E-80CB-EEDD50B0B693}" type="parTrans" cxnId="{3B791E55-26BE-4A66-AF86-A5D0C5A20E70}">
      <dgm:prSet/>
      <dgm:spPr/>
      <dgm:t>
        <a:bodyPr/>
        <a:lstStyle/>
        <a:p>
          <a:endParaRPr lang="en-US"/>
        </a:p>
      </dgm:t>
    </dgm:pt>
    <dgm:pt modelId="{73611921-A337-4E72-A0BE-C5756B1AC6FD}" type="sibTrans" cxnId="{3B791E55-26BE-4A66-AF86-A5D0C5A20E70}">
      <dgm:prSet/>
      <dgm:spPr/>
      <dgm:t>
        <a:bodyPr/>
        <a:lstStyle/>
        <a:p>
          <a:endParaRPr lang="en-US"/>
        </a:p>
      </dgm:t>
    </dgm:pt>
    <dgm:pt modelId="{D22031A9-1043-42D5-82F2-99176984AE73}">
      <dgm:prSet phldrT="[Text]"/>
      <dgm:spPr>
        <a:solidFill>
          <a:schemeClr val="tx1">
            <a:lumMod val="50000"/>
            <a:lumOff val="50000"/>
            <a:alpha val="70000"/>
          </a:schemeClr>
        </a:solidFill>
      </dgm:spPr>
      <dgm:t>
        <a:bodyPr/>
        <a:lstStyle/>
        <a:p>
          <a:r>
            <a:rPr lang="en-US" dirty="0" smtClean="0"/>
            <a:t>Balance Ads With and Without Dynamic Keyword insertion</a:t>
          </a:r>
          <a:endParaRPr lang="en-US" dirty="0"/>
        </a:p>
      </dgm:t>
    </dgm:pt>
    <dgm:pt modelId="{8ECDDD74-AC22-445A-9D5B-70C5CFE8234A}" type="parTrans" cxnId="{390EAF7C-809B-467C-9E38-D555491630DA}">
      <dgm:prSet/>
      <dgm:spPr/>
      <dgm:t>
        <a:bodyPr/>
        <a:lstStyle/>
        <a:p>
          <a:endParaRPr lang="en-US"/>
        </a:p>
      </dgm:t>
    </dgm:pt>
    <dgm:pt modelId="{61B33473-8E34-484A-A263-DF84DD089EE7}" type="sibTrans" cxnId="{390EAF7C-809B-467C-9E38-D555491630DA}">
      <dgm:prSet/>
      <dgm:spPr/>
      <dgm:t>
        <a:bodyPr/>
        <a:lstStyle/>
        <a:p>
          <a:endParaRPr lang="en-US"/>
        </a:p>
      </dgm:t>
    </dgm:pt>
    <dgm:pt modelId="{CC91B84C-C379-49AF-8A26-056B0FF2B76C}">
      <dgm:prSet phldrT="[Text]"/>
      <dgm:spPr>
        <a:solidFill>
          <a:schemeClr val="tx1">
            <a:lumMod val="50000"/>
            <a:lumOff val="50000"/>
            <a:alpha val="60000"/>
          </a:schemeClr>
        </a:solidFill>
      </dgm:spPr>
      <dgm:t>
        <a:bodyPr/>
        <a:lstStyle/>
        <a:p>
          <a:r>
            <a:rPr lang="en-US" dirty="0" smtClean="0"/>
            <a:t>Use a Strong Call to Action</a:t>
          </a:r>
          <a:endParaRPr lang="en-US" dirty="0"/>
        </a:p>
      </dgm:t>
    </dgm:pt>
    <dgm:pt modelId="{8E3F08C3-3F8E-4612-981B-C5DB70F2641B}" type="parTrans" cxnId="{20190B3E-82CC-40F2-A1F0-1C85CCB03E9A}">
      <dgm:prSet/>
      <dgm:spPr/>
      <dgm:t>
        <a:bodyPr/>
        <a:lstStyle/>
        <a:p>
          <a:endParaRPr lang="en-US"/>
        </a:p>
      </dgm:t>
    </dgm:pt>
    <dgm:pt modelId="{2D448631-92F9-4487-B04D-0D09FB9CE9D0}" type="sibTrans" cxnId="{20190B3E-82CC-40F2-A1F0-1C85CCB03E9A}">
      <dgm:prSet/>
      <dgm:spPr/>
      <dgm:t>
        <a:bodyPr/>
        <a:lstStyle/>
        <a:p>
          <a:endParaRPr lang="en-US"/>
        </a:p>
      </dgm:t>
    </dgm:pt>
    <dgm:pt modelId="{AF9B827C-E016-4BC2-8E32-C58D3C7A0EF9}">
      <dgm:prSet phldrT="[Text]"/>
      <dgm:spPr>
        <a:solidFill>
          <a:schemeClr val="tx1">
            <a:lumMod val="50000"/>
            <a:lumOff val="50000"/>
            <a:alpha val="50000"/>
          </a:schemeClr>
        </a:solidFill>
      </dgm:spPr>
      <dgm:t>
        <a:bodyPr/>
        <a:lstStyle/>
        <a:p>
          <a:r>
            <a:rPr lang="en-US" dirty="0" smtClean="0"/>
            <a:t>Have a Message Tailored to the Intended “WHO”</a:t>
          </a:r>
          <a:endParaRPr lang="en-US" dirty="0"/>
        </a:p>
      </dgm:t>
    </dgm:pt>
    <dgm:pt modelId="{EA9209D1-535E-45F5-9BE3-1D9844938FFB}" type="parTrans" cxnId="{26C5DFEE-3A7A-49B2-B377-8DEAC48E4F37}">
      <dgm:prSet/>
      <dgm:spPr/>
      <dgm:t>
        <a:bodyPr/>
        <a:lstStyle/>
        <a:p>
          <a:endParaRPr lang="en-US"/>
        </a:p>
      </dgm:t>
    </dgm:pt>
    <dgm:pt modelId="{BF546506-3DA9-42AE-8358-B310F2F7FAC1}" type="sibTrans" cxnId="{26C5DFEE-3A7A-49B2-B377-8DEAC48E4F37}">
      <dgm:prSet/>
      <dgm:spPr/>
      <dgm:t>
        <a:bodyPr/>
        <a:lstStyle/>
        <a:p>
          <a:endParaRPr lang="en-US"/>
        </a:p>
      </dgm:t>
    </dgm:pt>
    <dgm:pt modelId="{E8686FCE-A4E6-4126-B0F5-E26DE6DABFBA}" type="pres">
      <dgm:prSet presAssocID="{BD31AAF0-9CE6-4A4D-A3F7-87BC647D05F2}" presName="diagram" presStyleCnt="0">
        <dgm:presLayoutVars>
          <dgm:dir/>
          <dgm:resizeHandles val="exact"/>
        </dgm:presLayoutVars>
      </dgm:prSet>
      <dgm:spPr/>
      <dgm:t>
        <a:bodyPr/>
        <a:lstStyle/>
        <a:p>
          <a:endParaRPr lang="en-US"/>
        </a:p>
      </dgm:t>
    </dgm:pt>
    <dgm:pt modelId="{782B1109-48F3-4674-AC31-031D025995CC}" type="pres">
      <dgm:prSet presAssocID="{5148D561-B151-41A3-96DE-3B3D779AD31C}" presName="node" presStyleLbl="node1" presStyleIdx="0" presStyleCnt="5">
        <dgm:presLayoutVars>
          <dgm:bulletEnabled val="1"/>
        </dgm:presLayoutVars>
      </dgm:prSet>
      <dgm:spPr/>
      <dgm:t>
        <a:bodyPr/>
        <a:lstStyle/>
        <a:p>
          <a:endParaRPr lang="en-US"/>
        </a:p>
      </dgm:t>
    </dgm:pt>
    <dgm:pt modelId="{1C3BB9D9-3215-48F7-8816-D87B78570748}" type="pres">
      <dgm:prSet presAssocID="{BF1EB636-DF68-4E26-9DB8-FB24B0CA1941}" presName="sibTrans" presStyleCnt="0"/>
      <dgm:spPr/>
    </dgm:pt>
    <dgm:pt modelId="{588432C6-5A7B-413B-8144-6298D1303B17}" type="pres">
      <dgm:prSet presAssocID="{5C8FE19D-D807-40D1-A71A-D5E49D8944BE}" presName="node" presStyleLbl="node1" presStyleIdx="1" presStyleCnt="5">
        <dgm:presLayoutVars>
          <dgm:bulletEnabled val="1"/>
        </dgm:presLayoutVars>
      </dgm:prSet>
      <dgm:spPr/>
      <dgm:t>
        <a:bodyPr/>
        <a:lstStyle/>
        <a:p>
          <a:endParaRPr lang="en-US"/>
        </a:p>
      </dgm:t>
    </dgm:pt>
    <dgm:pt modelId="{45E130E8-3E2D-4C5B-9ADA-55F6E6549A38}" type="pres">
      <dgm:prSet presAssocID="{73611921-A337-4E72-A0BE-C5756B1AC6FD}" presName="sibTrans" presStyleCnt="0"/>
      <dgm:spPr/>
    </dgm:pt>
    <dgm:pt modelId="{0CBE914F-C3C1-414B-ABAF-4C63CA78340E}" type="pres">
      <dgm:prSet presAssocID="{D22031A9-1043-42D5-82F2-99176984AE73}" presName="node" presStyleLbl="node1" presStyleIdx="2" presStyleCnt="5">
        <dgm:presLayoutVars>
          <dgm:bulletEnabled val="1"/>
        </dgm:presLayoutVars>
      </dgm:prSet>
      <dgm:spPr/>
      <dgm:t>
        <a:bodyPr/>
        <a:lstStyle/>
        <a:p>
          <a:endParaRPr lang="en-US"/>
        </a:p>
      </dgm:t>
    </dgm:pt>
    <dgm:pt modelId="{7A085283-41E4-4B5C-B558-5568FB54049E}" type="pres">
      <dgm:prSet presAssocID="{61B33473-8E34-484A-A263-DF84DD089EE7}" presName="sibTrans" presStyleCnt="0"/>
      <dgm:spPr/>
    </dgm:pt>
    <dgm:pt modelId="{FCC00D8D-82DD-4B3C-ACDB-09BB381D6BDD}" type="pres">
      <dgm:prSet presAssocID="{CC91B84C-C379-49AF-8A26-056B0FF2B76C}" presName="node" presStyleLbl="node1" presStyleIdx="3" presStyleCnt="5">
        <dgm:presLayoutVars>
          <dgm:bulletEnabled val="1"/>
        </dgm:presLayoutVars>
      </dgm:prSet>
      <dgm:spPr/>
      <dgm:t>
        <a:bodyPr/>
        <a:lstStyle/>
        <a:p>
          <a:endParaRPr lang="en-US"/>
        </a:p>
      </dgm:t>
    </dgm:pt>
    <dgm:pt modelId="{D3F5FA93-E8CD-4FF2-A151-26CCB5EA8375}" type="pres">
      <dgm:prSet presAssocID="{2D448631-92F9-4487-B04D-0D09FB9CE9D0}" presName="sibTrans" presStyleCnt="0"/>
      <dgm:spPr/>
    </dgm:pt>
    <dgm:pt modelId="{2C18125C-A261-45A5-BA20-1360C73EC523}" type="pres">
      <dgm:prSet presAssocID="{AF9B827C-E016-4BC2-8E32-C58D3C7A0EF9}" presName="node" presStyleLbl="node1" presStyleIdx="4" presStyleCnt="5">
        <dgm:presLayoutVars>
          <dgm:bulletEnabled val="1"/>
        </dgm:presLayoutVars>
      </dgm:prSet>
      <dgm:spPr/>
      <dgm:t>
        <a:bodyPr/>
        <a:lstStyle/>
        <a:p>
          <a:endParaRPr lang="en-US"/>
        </a:p>
      </dgm:t>
    </dgm:pt>
  </dgm:ptLst>
  <dgm:cxnLst>
    <dgm:cxn modelId="{9F0BF4B3-73D2-4CBE-BD05-D70B5C1F4B6C}" type="presOf" srcId="{CC91B84C-C379-49AF-8A26-056B0FF2B76C}" destId="{FCC00D8D-82DD-4B3C-ACDB-09BB381D6BDD}" srcOrd="0" destOrd="0" presId="urn:microsoft.com/office/officeart/2005/8/layout/default#1"/>
    <dgm:cxn modelId="{20190B3E-82CC-40F2-A1F0-1C85CCB03E9A}" srcId="{BD31AAF0-9CE6-4A4D-A3F7-87BC647D05F2}" destId="{CC91B84C-C379-49AF-8A26-056B0FF2B76C}" srcOrd="3" destOrd="0" parTransId="{8E3F08C3-3F8E-4612-981B-C5DB70F2641B}" sibTransId="{2D448631-92F9-4487-B04D-0D09FB9CE9D0}"/>
    <dgm:cxn modelId="{86820FD5-1818-475A-82CD-012CCAEF21F2}" type="presOf" srcId="{D22031A9-1043-42D5-82F2-99176984AE73}" destId="{0CBE914F-C3C1-414B-ABAF-4C63CA78340E}" srcOrd="0" destOrd="0" presId="urn:microsoft.com/office/officeart/2005/8/layout/default#1"/>
    <dgm:cxn modelId="{26C5DFEE-3A7A-49B2-B377-8DEAC48E4F37}" srcId="{BD31AAF0-9CE6-4A4D-A3F7-87BC647D05F2}" destId="{AF9B827C-E016-4BC2-8E32-C58D3C7A0EF9}" srcOrd="4" destOrd="0" parTransId="{EA9209D1-535E-45F5-9BE3-1D9844938FFB}" sibTransId="{BF546506-3DA9-42AE-8358-B310F2F7FAC1}"/>
    <dgm:cxn modelId="{390EAF7C-809B-467C-9E38-D555491630DA}" srcId="{BD31AAF0-9CE6-4A4D-A3F7-87BC647D05F2}" destId="{D22031A9-1043-42D5-82F2-99176984AE73}" srcOrd="2" destOrd="0" parTransId="{8ECDDD74-AC22-445A-9D5B-70C5CFE8234A}" sibTransId="{61B33473-8E34-484A-A263-DF84DD089EE7}"/>
    <dgm:cxn modelId="{0025170A-75AC-4D95-BAC7-8E0F33330DA6}" type="presOf" srcId="{5148D561-B151-41A3-96DE-3B3D779AD31C}" destId="{782B1109-48F3-4674-AC31-031D025995CC}" srcOrd="0" destOrd="0" presId="urn:microsoft.com/office/officeart/2005/8/layout/default#1"/>
    <dgm:cxn modelId="{A62B95BF-BA01-4547-83C7-530547413D4F}" srcId="{BD31AAF0-9CE6-4A4D-A3F7-87BC647D05F2}" destId="{5148D561-B151-41A3-96DE-3B3D779AD31C}" srcOrd="0" destOrd="0" parTransId="{B7775BAE-FC4C-429A-818D-6611E5AB50BA}" sibTransId="{BF1EB636-DF68-4E26-9DB8-FB24B0CA1941}"/>
    <dgm:cxn modelId="{6F11E716-A30D-498C-8BB3-6E3F6993D2C9}" type="presOf" srcId="{AF9B827C-E016-4BC2-8E32-C58D3C7A0EF9}" destId="{2C18125C-A261-45A5-BA20-1360C73EC523}" srcOrd="0" destOrd="0" presId="urn:microsoft.com/office/officeart/2005/8/layout/default#1"/>
    <dgm:cxn modelId="{3B791E55-26BE-4A66-AF86-A5D0C5A20E70}" srcId="{BD31AAF0-9CE6-4A4D-A3F7-87BC647D05F2}" destId="{5C8FE19D-D807-40D1-A71A-D5E49D8944BE}" srcOrd="1" destOrd="0" parTransId="{13A6D0FC-5098-464E-80CB-EEDD50B0B693}" sibTransId="{73611921-A337-4E72-A0BE-C5756B1AC6FD}"/>
    <dgm:cxn modelId="{DFD7B7D1-812A-4953-9240-27FCB202E9B4}" type="presOf" srcId="{5C8FE19D-D807-40D1-A71A-D5E49D8944BE}" destId="{588432C6-5A7B-413B-8144-6298D1303B17}" srcOrd="0" destOrd="0" presId="urn:microsoft.com/office/officeart/2005/8/layout/default#1"/>
    <dgm:cxn modelId="{5D6C0FA7-3CFE-4180-8213-9741478F6C59}" type="presOf" srcId="{BD31AAF0-9CE6-4A4D-A3F7-87BC647D05F2}" destId="{E8686FCE-A4E6-4126-B0F5-E26DE6DABFBA}" srcOrd="0" destOrd="0" presId="urn:microsoft.com/office/officeart/2005/8/layout/default#1"/>
    <dgm:cxn modelId="{A560A240-C025-41B9-B04C-274E8A66D015}" type="presParOf" srcId="{E8686FCE-A4E6-4126-B0F5-E26DE6DABFBA}" destId="{782B1109-48F3-4674-AC31-031D025995CC}" srcOrd="0" destOrd="0" presId="urn:microsoft.com/office/officeart/2005/8/layout/default#1"/>
    <dgm:cxn modelId="{56E4F64C-06AF-4CE5-9D89-EB740611D669}" type="presParOf" srcId="{E8686FCE-A4E6-4126-B0F5-E26DE6DABFBA}" destId="{1C3BB9D9-3215-48F7-8816-D87B78570748}" srcOrd="1" destOrd="0" presId="urn:microsoft.com/office/officeart/2005/8/layout/default#1"/>
    <dgm:cxn modelId="{22C27817-87F7-414A-B463-A2C55ED12365}" type="presParOf" srcId="{E8686FCE-A4E6-4126-B0F5-E26DE6DABFBA}" destId="{588432C6-5A7B-413B-8144-6298D1303B17}" srcOrd="2" destOrd="0" presId="urn:microsoft.com/office/officeart/2005/8/layout/default#1"/>
    <dgm:cxn modelId="{BC671D84-F29B-4207-83B8-EABE65BA3C1E}" type="presParOf" srcId="{E8686FCE-A4E6-4126-B0F5-E26DE6DABFBA}" destId="{45E130E8-3E2D-4C5B-9ADA-55F6E6549A38}" srcOrd="3" destOrd="0" presId="urn:microsoft.com/office/officeart/2005/8/layout/default#1"/>
    <dgm:cxn modelId="{112FD88C-F57A-4D6A-9E3C-68E7CB31449E}" type="presParOf" srcId="{E8686FCE-A4E6-4126-B0F5-E26DE6DABFBA}" destId="{0CBE914F-C3C1-414B-ABAF-4C63CA78340E}" srcOrd="4" destOrd="0" presId="urn:microsoft.com/office/officeart/2005/8/layout/default#1"/>
    <dgm:cxn modelId="{2C735AE1-7612-4AC4-9651-AA1020E10460}" type="presParOf" srcId="{E8686FCE-A4E6-4126-B0F5-E26DE6DABFBA}" destId="{7A085283-41E4-4B5C-B558-5568FB54049E}" srcOrd="5" destOrd="0" presId="urn:microsoft.com/office/officeart/2005/8/layout/default#1"/>
    <dgm:cxn modelId="{5DE696EF-3427-4BCC-8C92-50DD1B68CF75}" type="presParOf" srcId="{E8686FCE-A4E6-4126-B0F5-E26DE6DABFBA}" destId="{FCC00D8D-82DD-4B3C-ACDB-09BB381D6BDD}" srcOrd="6" destOrd="0" presId="urn:microsoft.com/office/officeart/2005/8/layout/default#1"/>
    <dgm:cxn modelId="{F81869A3-D6A5-4DCC-B409-ED6C9E153F6E}" type="presParOf" srcId="{E8686FCE-A4E6-4126-B0F5-E26DE6DABFBA}" destId="{D3F5FA93-E8CD-4FF2-A151-26CCB5EA8375}" srcOrd="7" destOrd="0" presId="urn:microsoft.com/office/officeart/2005/8/layout/default#1"/>
    <dgm:cxn modelId="{81E92C82-875F-4F72-8E0C-B34633547163}" type="presParOf" srcId="{E8686FCE-A4E6-4126-B0F5-E26DE6DABFBA}" destId="{2C18125C-A261-45A5-BA20-1360C73EC523}"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DD280B-E487-47D5-8A1F-5847C3B30647}" type="doc">
      <dgm:prSet loTypeId="urn:microsoft.com/office/officeart/2005/8/layout/process5" loCatId="process" qsTypeId="urn:microsoft.com/office/officeart/2005/8/quickstyle/simple1" qsCatId="simple" csTypeId="urn:microsoft.com/office/officeart/2005/8/colors/accent6_2" csCatId="accent6" phldr="1"/>
      <dgm:spPr/>
      <dgm:t>
        <a:bodyPr/>
        <a:lstStyle/>
        <a:p>
          <a:endParaRPr lang="en-US"/>
        </a:p>
      </dgm:t>
    </dgm:pt>
    <dgm:pt modelId="{1C8B9D1A-CC19-4F61-93B4-50EA6700CD37}">
      <dgm:prSet phldrT="[Text]"/>
      <dgm:spPr/>
      <dgm:t>
        <a:bodyPr/>
        <a:lstStyle/>
        <a:p>
          <a:r>
            <a:rPr lang="en-US" dirty="0" smtClean="0"/>
            <a:t>Get Traffic and CPC Estimates from the Google Keyword Tool</a:t>
          </a:r>
          <a:endParaRPr lang="en-US" dirty="0"/>
        </a:p>
      </dgm:t>
    </dgm:pt>
    <dgm:pt modelId="{AA890763-41A3-4D0C-B39A-F78AF9EB574B}" type="parTrans" cxnId="{68371EA4-CD55-4294-AF6E-46FDBA7A6B52}">
      <dgm:prSet/>
      <dgm:spPr/>
      <dgm:t>
        <a:bodyPr/>
        <a:lstStyle/>
        <a:p>
          <a:endParaRPr lang="en-US"/>
        </a:p>
      </dgm:t>
    </dgm:pt>
    <dgm:pt modelId="{E08ACE5B-7753-4E8E-A3EC-5B66F22475CD}" type="sibTrans" cxnId="{68371EA4-CD55-4294-AF6E-46FDBA7A6B52}">
      <dgm:prSet>
        <dgm:style>
          <a:lnRef idx="1">
            <a:schemeClr val="accent2"/>
          </a:lnRef>
          <a:fillRef idx="2">
            <a:schemeClr val="accent2"/>
          </a:fillRef>
          <a:effectRef idx="1">
            <a:schemeClr val="accent2"/>
          </a:effectRef>
          <a:fontRef idx="minor">
            <a:schemeClr val="dk1"/>
          </a:fontRef>
        </dgm:style>
      </dgm:prSet>
      <dgm:spPr/>
      <dgm:t>
        <a:bodyPr/>
        <a:lstStyle/>
        <a:p>
          <a:endParaRPr lang="en-US"/>
        </a:p>
      </dgm:t>
    </dgm:pt>
    <dgm:pt modelId="{9E9C1FC3-8096-4276-BE04-BD01DB240DC9}">
      <dgm:prSet phldrT="[Text]"/>
      <dgm:spPr/>
      <dgm:t>
        <a:bodyPr/>
        <a:lstStyle/>
        <a:p>
          <a:r>
            <a:rPr lang="en-US" dirty="0" smtClean="0"/>
            <a:t>Use Historical data to derive an appropriate CTR</a:t>
          </a:r>
          <a:endParaRPr lang="en-US" dirty="0"/>
        </a:p>
      </dgm:t>
    </dgm:pt>
    <dgm:pt modelId="{24C9441D-3ED4-4087-BC03-5015C58D1FF8}" type="parTrans" cxnId="{6893E02A-4791-4F61-8934-AFC7A6C1B598}">
      <dgm:prSet/>
      <dgm:spPr/>
      <dgm:t>
        <a:bodyPr/>
        <a:lstStyle/>
        <a:p>
          <a:endParaRPr lang="en-US"/>
        </a:p>
      </dgm:t>
    </dgm:pt>
    <dgm:pt modelId="{BCCDD828-6F72-457C-9DD0-2FD314E06EF3}" type="sibTrans" cxnId="{6893E02A-4791-4F61-8934-AFC7A6C1B598}">
      <dgm:prSet>
        <dgm:style>
          <a:lnRef idx="1">
            <a:schemeClr val="accent2"/>
          </a:lnRef>
          <a:fillRef idx="2">
            <a:schemeClr val="accent2"/>
          </a:fillRef>
          <a:effectRef idx="1">
            <a:schemeClr val="accent2"/>
          </a:effectRef>
          <a:fontRef idx="minor">
            <a:schemeClr val="dk1"/>
          </a:fontRef>
        </dgm:style>
      </dgm:prSet>
      <dgm:spPr/>
      <dgm:t>
        <a:bodyPr/>
        <a:lstStyle/>
        <a:p>
          <a:endParaRPr lang="en-US"/>
        </a:p>
      </dgm:t>
    </dgm:pt>
    <dgm:pt modelId="{5B139F66-D960-4484-8AE2-84696F99AD84}">
      <dgm:prSet phldrT="[Text]"/>
      <dgm:spPr/>
      <dgm:t>
        <a:bodyPr/>
        <a:lstStyle/>
        <a:p>
          <a:r>
            <a:rPr lang="en-US" dirty="0" smtClean="0"/>
            <a:t>Multiply the Estimated Traffic (per keyword) by the CTR</a:t>
          </a:r>
        </a:p>
      </dgm:t>
    </dgm:pt>
    <dgm:pt modelId="{80311DA0-F77F-42B9-B872-2D8B182CA318}" type="parTrans" cxnId="{8EB467F9-12CC-42D7-A274-46C0C27B2B3C}">
      <dgm:prSet/>
      <dgm:spPr/>
      <dgm:t>
        <a:bodyPr/>
        <a:lstStyle/>
        <a:p>
          <a:endParaRPr lang="en-US"/>
        </a:p>
      </dgm:t>
    </dgm:pt>
    <dgm:pt modelId="{339D7CDE-9294-4121-AE0B-90D1D0C2BF3E}" type="sibTrans" cxnId="{8EB467F9-12CC-42D7-A274-46C0C27B2B3C}">
      <dgm:prSet>
        <dgm:style>
          <a:lnRef idx="1">
            <a:schemeClr val="accent2"/>
          </a:lnRef>
          <a:fillRef idx="2">
            <a:schemeClr val="accent2"/>
          </a:fillRef>
          <a:effectRef idx="1">
            <a:schemeClr val="accent2"/>
          </a:effectRef>
          <a:fontRef idx="minor">
            <a:schemeClr val="dk1"/>
          </a:fontRef>
        </dgm:style>
      </dgm:prSet>
      <dgm:spPr/>
      <dgm:t>
        <a:bodyPr/>
        <a:lstStyle/>
        <a:p>
          <a:endParaRPr lang="en-US"/>
        </a:p>
      </dgm:t>
    </dgm:pt>
    <dgm:pt modelId="{D424469A-2923-40F3-B851-D7FFDE22090C}">
      <dgm:prSet phldrT="[Text]"/>
      <dgm:spPr/>
      <dgm:t>
        <a:bodyPr/>
        <a:lstStyle/>
        <a:p>
          <a:r>
            <a:rPr lang="en-US" dirty="0" smtClean="0"/>
            <a:t>Multiply each quotient by the Estimated CPCs to receive the estimated monthly spend per keyword</a:t>
          </a:r>
          <a:endParaRPr lang="en-US" dirty="0"/>
        </a:p>
      </dgm:t>
    </dgm:pt>
    <dgm:pt modelId="{8E5661C8-2A1E-463E-A38D-CAD365BB7849}" type="parTrans" cxnId="{EBF53AAC-BF7D-4C43-B40B-324DEF9DC0B5}">
      <dgm:prSet/>
      <dgm:spPr/>
      <dgm:t>
        <a:bodyPr/>
        <a:lstStyle/>
        <a:p>
          <a:endParaRPr lang="en-US"/>
        </a:p>
      </dgm:t>
    </dgm:pt>
    <dgm:pt modelId="{EFFEA5A5-7794-487D-B3F8-1A7F463DF765}" type="sibTrans" cxnId="{EBF53AAC-BF7D-4C43-B40B-324DEF9DC0B5}">
      <dgm:prSet>
        <dgm:style>
          <a:lnRef idx="1">
            <a:schemeClr val="accent2"/>
          </a:lnRef>
          <a:fillRef idx="2">
            <a:schemeClr val="accent2"/>
          </a:fillRef>
          <a:effectRef idx="1">
            <a:schemeClr val="accent2"/>
          </a:effectRef>
          <a:fontRef idx="minor">
            <a:schemeClr val="dk1"/>
          </a:fontRef>
        </dgm:style>
      </dgm:prSet>
      <dgm:spPr/>
      <dgm:t>
        <a:bodyPr/>
        <a:lstStyle/>
        <a:p>
          <a:endParaRPr lang="en-US"/>
        </a:p>
      </dgm:t>
    </dgm:pt>
    <dgm:pt modelId="{21763B4D-70ED-47B3-AFB9-F037B94572A5}">
      <dgm:prSet phldrT="[Text]"/>
      <dgm:spPr/>
      <dgm:t>
        <a:bodyPr/>
        <a:lstStyle/>
        <a:p>
          <a:r>
            <a:rPr lang="en-US" dirty="0" smtClean="0"/>
            <a:t>Add all the estimated expenditures to receive the estimated account spend for one month</a:t>
          </a:r>
          <a:endParaRPr lang="en-US" dirty="0"/>
        </a:p>
      </dgm:t>
    </dgm:pt>
    <dgm:pt modelId="{B73E7CF4-F3DE-42CA-9A91-CD46A84647B3}" type="parTrans" cxnId="{08F50BE2-A42C-410F-B741-522B1169A6B8}">
      <dgm:prSet/>
      <dgm:spPr/>
      <dgm:t>
        <a:bodyPr/>
        <a:lstStyle/>
        <a:p>
          <a:endParaRPr lang="en-US"/>
        </a:p>
      </dgm:t>
    </dgm:pt>
    <dgm:pt modelId="{8E02D6C2-9DD2-4A5A-BA26-A780D1F857B1}" type="sibTrans" cxnId="{08F50BE2-A42C-410F-B741-522B1169A6B8}">
      <dgm:prSet>
        <dgm:style>
          <a:lnRef idx="1">
            <a:schemeClr val="accent2"/>
          </a:lnRef>
          <a:fillRef idx="2">
            <a:schemeClr val="accent2"/>
          </a:fillRef>
          <a:effectRef idx="1">
            <a:schemeClr val="accent2"/>
          </a:effectRef>
          <a:fontRef idx="minor">
            <a:schemeClr val="dk1"/>
          </a:fontRef>
        </dgm:style>
      </dgm:prSet>
      <dgm:spPr/>
      <dgm:t>
        <a:bodyPr/>
        <a:lstStyle/>
        <a:p>
          <a:endParaRPr lang="en-US"/>
        </a:p>
      </dgm:t>
    </dgm:pt>
    <dgm:pt modelId="{92639F6C-2755-42FE-8C8D-B44495788F61}">
      <dgm:prSet phldrT="[Text]"/>
      <dgm:spPr/>
      <dgm:t>
        <a:bodyPr/>
        <a:lstStyle/>
        <a:p>
          <a:r>
            <a:rPr lang="en-US" dirty="0" smtClean="0"/>
            <a:t>Set monthly budget by this amount at the campaign level</a:t>
          </a:r>
          <a:endParaRPr lang="en-US" dirty="0"/>
        </a:p>
      </dgm:t>
    </dgm:pt>
    <dgm:pt modelId="{00C15D23-35B8-492B-98A3-70E31EEFD4F4}" type="parTrans" cxnId="{686DE5BA-A26A-4289-9D5E-57AB32F2BC8E}">
      <dgm:prSet/>
      <dgm:spPr/>
      <dgm:t>
        <a:bodyPr/>
        <a:lstStyle/>
        <a:p>
          <a:endParaRPr lang="en-US"/>
        </a:p>
      </dgm:t>
    </dgm:pt>
    <dgm:pt modelId="{176F1889-1EAB-415F-8CCA-304A26AA64DA}" type="sibTrans" cxnId="{686DE5BA-A26A-4289-9D5E-57AB32F2BC8E}">
      <dgm:prSet/>
      <dgm:spPr/>
      <dgm:t>
        <a:bodyPr/>
        <a:lstStyle/>
        <a:p>
          <a:endParaRPr lang="en-US"/>
        </a:p>
      </dgm:t>
    </dgm:pt>
    <dgm:pt modelId="{889C32FF-1B32-404C-9EB6-CB62966A4283}" type="pres">
      <dgm:prSet presAssocID="{D3DD280B-E487-47D5-8A1F-5847C3B30647}" presName="diagram" presStyleCnt="0">
        <dgm:presLayoutVars>
          <dgm:dir/>
          <dgm:resizeHandles val="exact"/>
        </dgm:presLayoutVars>
      </dgm:prSet>
      <dgm:spPr/>
      <dgm:t>
        <a:bodyPr/>
        <a:lstStyle/>
        <a:p>
          <a:endParaRPr lang="en-US"/>
        </a:p>
      </dgm:t>
    </dgm:pt>
    <dgm:pt modelId="{55CED2B5-A513-46C2-8817-BAE1A765C518}" type="pres">
      <dgm:prSet presAssocID="{1C8B9D1A-CC19-4F61-93B4-50EA6700CD37}" presName="node" presStyleLbl="node1" presStyleIdx="0" presStyleCnt="6">
        <dgm:presLayoutVars>
          <dgm:bulletEnabled val="1"/>
        </dgm:presLayoutVars>
      </dgm:prSet>
      <dgm:spPr/>
      <dgm:t>
        <a:bodyPr/>
        <a:lstStyle/>
        <a:p>
          <a:endParaRPr lang="en-US"/>
        </a:p>
      </dgm:t>
    </dgm:pt>
    <dgm:pt modelId="{60BDC5CE-CF45-4FA4-B3F1-7057FA827344}" type="pres">
      <dgm:prSet presAssocID="{E08ACE5B-7753-4E8E-A3EC-5B66F22475CD}" presName="sibTrans" presStyleLbl="sibTrans2D1" presStyleIdx="0" presStyleCnt="5"/>
      <dgm:spPr/>
      <dgm:t>
        <a:bodyPr/>
        <a:lstStyle/>
        <a:p>
          <a:endParaRPr lang="en-US"/>
        </a:p>
      </dgm:t>
    </dgm:pt>
    <dgm:pt modelId="{AC6091A6-D59A-4A3D-B6FA-29BFD3E23C8B}" type="pres">
      <dgm:prSet presAssocID="{E08ACE5B-7753-4E8E-A3EC-5B66F22475CD}" presName="connectorText" presStyleLbl="sibTrans2D1" presStyleIdx="0" presStyleCnt="5"/>
      <dgm:spPr/>
      <dgm:t>
        <a:bodyPr/>
        <a:lstStyle/>
        <a:p>
          <a:endParaRPr lang="en-US"/>
        </a:p>
      </dgm:t>
    </dgm:pt>
    <dgm:pt modelId="{0068AB62-924B-457C-B51C-A7823CD1E15D}" type="pres">
      <dgm:prSet presAssocID="{9E9C1FC3-8096-4276-BE04-BD01DB240DC9}" presName="node" presStyleLbl="node1" presStyleIdx="1" presStyleCnt="6">
        <dgm:presLayoutVars>
          <dgm:bulletEnabled val="1"/>
        </dgm:presLayoutVars>
      </dgm:prSet>
      <dgm:spPr/>
      <dgm:t>
        <a:bodyPr/>
        <a:lstStyle/>
        <a:p>
          <a:endParaRPr lang="en-US"/>
        </a:p>
      </dgm:t>
    </dgm:pt>
    <dgm:pt modelId="{555F2076-B022-4ED3-B793-FB564CA3E1BF}" type="pres">
      <dgm:prSet presAssocID="{BCCDD828-6F72-457C-9DD0-2FD314E06EF3}" presName="sibTrans" presStyleLbl="sibTrans2D1" presStyleIdx="1" presStyleCnt="5"/>
      <dgm:spPr/>
      <dgm:t>
        <a:bodyPr/>
        <a:lstStyle/>
        <a:p>
          <a:endParaRPr lang="en-US"/>
        </a:p>
      </dgm:t>
    </dgm:pt>
    <dgm:pt modelId="{CE0DE152-DDDC-4636-B496-5BC73785C373}" type="pres">
      <dgm:prSet presAssocID="{BCCDD828-6F72-457C-9DD0-2FD314E06EF3}" presName="connectorText" presStyleLbl="sibTrans2D1" presStyleIdx="1" presStyleCnt="5"/>
      <dgm:spPr/>
      <dgm:t>
        <a:bodyPr/>
        <a:lstStyle/>
        <a:p>
          <a:endParaRPr lang="en-US"/>
        </a:p>
      </dgm:t>
    </dgm:pt>
    <dgm:pt modelId="{3F8CD3F4-8618-4649-929B-6ADA0230925C}" type="pres">
      <dgm:prSet presAssocID="{5B139F66-D960-4484-8AE2-84696F99AD84}" presName="node" presStyleLbl="node1" presStyleIdx="2" presStyleCnt="6">
        <dgm:presLayoutVars>
          <dgm:bulletEnabled val="1"/>
        </dgm:presLayoutVars>
      </dgm:prSet>
      <dgm:spPr/>
      <dgm:t>
        <a:bodyPr/>
        <a:lstStyle/>
        <a:p>
          <a:endParaRPr lang="en-US"/>
        </a:p>
      </dgm:t>
    </dgm:pt>
    <dgm:pt modelId="{7E11EE8B-0337-4018-9A3C-9092CCC003FA}" type="pres">
      <dgm:prSet presAssocID="{339D7CDE-9294-4121-AE0B-90D1D0C2BF3E}" presName="sibTrans" presStyleLbl="sibTrans2D1" presStyleIdx="2" presStyleCnt="5"/>
      <dgm:spPr/>
      <dgm:t>
        <a:bodyPr/>
        <a:lstStyle/>
        <a:p>
          <a:endParaRPr lang="en-US"/>
        </a:p>
      </dgm:t>
    </dgm:pt>
    <dgm:pt modelId="{4DE2F795-231D-4604-8F35-B6B357A9A8CB}" type="pres">
      <dgm:prSet presAssocID="{339D7CDE-9294-4121-AE0B-90D1D0C2BF3E}" presName="connectorText" presStyleLbl="sibTrans2D1" presStyleIdx="2" presStyleCnt="5"/>
      <dgm:spPr/>
      <dgm:t>
        <a:bodyPr/>
        <a:lstStyle/>
        <a:p>
          <a:endParaRPr lang="en-US"/>
        </a:p>
      </dgm:t>
    </dgm:pt>
    <dgm:pt modelId="{0E520242-3671-4C6A-AFD5-B6C340DC6D72}" type="pres">
      <dgm:prSet presAssocID="{D424469A-2923-40F3-B851-D7FFDE22090C}" presName="node" presStyleLbl="node1" presStyleIdx="3" presStyleCnt="6" custScaleY="134696">
        <dgm:presLayoutVars>
          <dgm:bulletEnabled val="1"/>
        </dgm:presLayoutVars>
      </dgm:prSet>
      <dgm:spPr/>
      <dgm:t>
        <a:bodyPr/>
        <a:lstStyle/>
        <a:p>
          <a:endParaRPr lang="en-US"/>
        </a:p>
      </dgm:t>
    </dgm:pt>
    <dgm:pt modelId="{B13C473B-1DC6-4B33-BA12-8BFF4655B5F0}" type="pres">
      <dgm:prSet presAssocID="{EFFEA5A5-7794-487D-B3F8-1A7F463DF765}" presName="sibTrans" presStyleLbl="sibTrans2D1" presStyleIdx="3" presStyleCnt="5"/>
      <dgm:spPr/>
      <dgm:t>
        <a:bodyPr/>
        <a:lstStyle/>
        <a:p>
          <a:endParaRPr lang="en-US"/>
        </a:p>
      </dgm:t>
    </dgm:pt>
    <dgm:pt modelId="{6177DF6F-1B24-4A8E-AF86-AA865452EEFF}" type="pres">
      <dgm:prSet presAssocID="{EFFEA5A5-7794-487D-B3F8-1A7F463DF765}" presName="connectorText" presStyleLbl="sibTrans2D1" presStyleIdx="3" presStyleCnt="5"/>
      <dgm:spPr/>
      <dgm:t>
        <a:bodyPr/>
        <a:lstStyle/>
        <a:p>
          <a:endParaRPr lang="en-US"/>
        </a:p>
      </dgm:t>
    </dgm:pt>
    <dgm:pt modelId="{C7C96829-949C-474F-916C-620675AB666F}" type="pres">
      <dgm:prSet presAssocID="{21763B4D-70ED-47B3-AFB9-F037B94572A5}" presName="node" presStyleLbl="node1" presStyleIdx="4" presStyleCnt="6">
        <dgm:presLayoutVars>
          <dgm:bulletEnabled val="1"/>
        </dgm:presLayoutVars>
      </dgm:prSet>
      <dgm:spPr/>
      <dgm:t>
        <a:bodyPr/>
        <a:lstStyle/>
        <a:p>
          <a:endParaRPr lang="en-US"/>
        </a:p>
      </dgm:t>
    </dgm:pt>
    <dgm:pt modelId="{BEA9BE3F-73CA-4E58-A1B7-379FE9BA3B02}" type="pres">
      <dgm:prSet presAssocID="{8E02D6C2-9DD2-4A5A-BA26-A780D1F857B1}" presName="sibTrans" presStyleLbl="sibTrans2D1" presStyleIdx="4" presStyleCnt="5"/>
      <dgm:spPr/>
      <dgm:t>
        <a:bodyPr/>
        <a:lstStyle/>
        <a:p>
          <a:endParaRPr lang="en-US"/>
        </a:p>
      </dgm:t>
    </dgm:pt>
    <dgm:pt modelId="{8FCEB835-AD78-4C6D-A4F2-467002FF6074}" type="pres">
      <dgm:prSet presAssocID="{8E02D6C2-9DD2-4A5A-BA26-A780D1F857B1}" presName="connectorText" presStyleLbl="sibTrans2D1" presStyleIdx="4" presStyleCnt="5"/>
      <dgm:spPr/>
      <dgm:t>
        <a:bodyPr/>
        <a:lstStyle/>
        <a:p>
          <a:endParaRPr lang="en-US"/>
        </a:p>
      </dgm:t>
    </dgm:pt>
    <dgm:pt modelId="{6F0971C6-0C1D-4CDC-82D3-44B84579EF98}" type="pres">
      <dgm:prSet presAssocID="{92639F6C-2755-42FE-8C8D-B44495788F61}" presName="node" presStyleLbl="node1" presStyleIdx="5" presStyleCnt="6">
        <dgm:presLayoutVars>
          <dgm:bulletEnabled val="1"/>
        </dgm:presLayoutVars>
      </dgm:prSet>
      <dgm:spPr/>
      <dgm:t>
        <a:bodyPr/>
        <a:lstStyle/>
        <a:p>
          <a:endParaRPr lang="en-US"/>
        </a:p>
      </dgm:t>
    </dgm:pt>
  </dgm:ptLst>
  <dgm:cxnLst>
    <dgm:cxn modelId="{EBF53AAC-BF7D-4C43-B40B-324DEF9DC0B5}" srcId="{D3DD280B-E487-47D5-8A1F-5847C3B30647}" destId="{D424469A-2923-40F3-B851-D7FFDE22090C}" srcOrd="3" destOrd="0" parTransId="{8E5661C8-2A1E-463E-A38D-CAD365BB7849}" sibTransId="{EFFEA5A5-7794-487D-B3F8-1A7F463DF765}"/>
    <dgm:cxn modelId="{B35A586A-8D12-4898-9B3F-7DD97D56D51A}" type="presOf" srcId="{D424469A-2923-40F3-B851-D7FFDE22090C}" destId="{0E520242-3671-4C6A-AFD5-B6C340DC6D72}" srcOrd="0" destOrd="0" presId="urn:microsoft.com/office/officeart/2005/8/layout/process5"/>
    <dgm:cxn modelId="{686DE5BA-A26A-4289-9D5E-57AB32F2BC8E}" srcId="{D3DD280B-E487-47D5-8A1F-5847C3B30647}" destId="{92639F6C-2755-42FE-8C8D-B44495788F61}" srcOrd="5" destOrd="0" parTransId="{00C15D23-35B8-492B-98A3-70E31EEFD4F4}" sibTransId="{176F1889-1EAB-415F-8CCA-304A26AA64DA}"/>
    <dgm:cxn modelId="{978EC5D0-D890-4E36-9E79-539AB0E69AED}" type="presOf" srcId="{5B139F66-D960-4484-8AE2-84696F99AD84}" destId="{3F8CD3F4-8618-4649-929B-6ADA0230925C}" srcOrd="0" destOrd="0" presId="urn:microsoft.com/office/officeart/2005/8/layout/process5"/>
    <dgm:cxn modelId="{9229A0AE-B1E8-4B40-A284-B0F168E49D1A}" type="presOf" srcId="{21763B4D-70ED-47B3-AFB9-F037B94572A5}" destId="{C7C96829-949C-474F-916C-620675AB666F}" srcOrd="0" destOrd="0" presId="urn:microsoft.com/office/officeart/2005/8/layout/process5"/>
    <dgm:cxn modelId="{68371EA4-CD55-4294-AF6E-46FDBA7A6B52}" srcId="{D3DD280B-E487-47D5-8A1F-5847C3B30647}" destId="{1C8B9D1A-CC19-4F61-93B4-50EA6700CD37}" srcOrd="0" destOrd="0" parTransId="{AA890763-41A3-4D0C-B39A-F78AF9EB574B}" sibTransId="{E08ACE5B-7753-4E8E-A3EC-5B66F22475CD}"/>
    <dgm:cxn modelId="{466A5D43-BF9C-4B4B-B348-DDE6346846F3}" type="presOf" srcId="{BCCDD828-6F72-457C-9DD0-2FD314E06EF3}" destId="{555F2076-B022-4ED3-B793-FB564CA3E1BF}" srcOrd="0" destOrd="0" presId="urn:microsoft.com/office/officeart/2005/8/layout/process5"/>
    <dgm:cxn modelId="{8EB467F9-12CC-42D7-A274-46C0C27B2B3C}" srcId="{D3DD280B-E487-47D5-8A1F-5847C3B30647}" destId="{5B139F66-D960-4484-8AE2-84696F99AD84}" srcOrd="2" destOrd="0" parTransId="{80311DA0-F77F-42B9-B872-2D8B182CA318}" sibTransId="{339D7CDE-9294-4121-AE0B-90D1D0C2BF3E}"/>
    <dgm:cxn modelId="{EE993FAB-FCA1-44B5-ABE4-C8B15A19C459}" type="presOf" srcId="{339D7CDE-9294-4121-AE0B-90D1D0C2BF3E}" destId="{7E11EE8B-0337-4018-9A3C-9092CCC003FA}" srcOrd="0" destOrd="0" presId="urn:microsoft.com/office/officeart/2005/8/layout/process5"/>
    <dgm:cxn modelId="{C29E6039-6E64-4D5B-8608-1ED73148D45B}" type="presOf" srcId="{8E02D6C2-9DD2-4A5A-BA26-A780D1F857B1}" destId="{BEA9BE3F-73CA-4E58-A1B7-379FE9BA3B02}" srcOrd="0" destOrd="0" presId="urn:microsoft.com/office/officeart/2005/8/layout/process5"/>
    <dgm:cxn modelId="{E4652D29-84EC-48CB-8883-D5502F89C4A5}" type="presOf" srcId="{339D7CDE-9294-4121-AE0B-90D1D0C2BF3E}" destId="{4DE2F795-231D-4604-8F35-B6B357A9A8CB}" srcOrd="1" destOrd="0" presId="urn:microsoft.com/office/officeart/2005/8/layout/process5"/>
    <dgm:cxn modelId="{885C8E0D-A0DB-4210-A57B-38358AF39D72}" type="presOf" srcId="{8E02D6C2-9DD2-4A5A-BA26-A780D1F857B1}" destId="{8FCEB835-AD78-4C6D-A4F2-467002FF6074}" srcOrd="1" destOrd="0" presId="urn:microsoft.com/office/officeart/2005/8/layout/process5"/>
    <dgm:cxn modelId="{08F50BE2-A42C-410F-B741-522B1169A6B8}" srcId="{D3DD280B-E487-47D5-8A1F-5847C3B30647}" destId="{21763B4D-70ED-47B3-AFB9-F037B94572A5}" srcOrd="4" destOrd="0" parTransId="{B73E7CF4-F3DE-42CA-9A91-CD46A84647B3}" sibTransId="{8E02D6C2-9DD2-4A5A-BA26-A780D1F857B1}"/>
    <dgm:cxn modelId="{0F253A67-06DD-4507-80D7-2B161AB50406}" type="presOf" srcId="{EFFEA5A5-7794-487D-B3F8-1A7F463DF765}" destId="{B13C473B-1DC6-4B33-BA12-8BFF4655B5F0}" srcOrd="0" destOrd="0" presId="urn:microsoft.com/office/officeart/2005/8/layout/process5"/>
    <dgm:cxn modelId="{AC1F3765-14E3-415C-A5D2-2404C4B9D7E9}" type="presOf" srcId="{92639F6C-2755-42FE-8C8D-B44495788F61}" destId="{6F0971C6-0C1D-4CDC-82D3-44B84579EF98}" srcOrd="0" destOrd="0" presId="urn:microsoft.com/office/officeart/2005/8/layout/process5"/>
    <dgm:cxn modelId="{E09C3D92-A647-482C-A990-AB462F08CA0A}" type="presOf" srcId="{1C8B9D1A-CC19-4F61-93B4-50EA6700CD37}" destId="{55CED2B5-A513-46C2-8817-BAE1A765C518}" srcOrd="0" destOrd="0" presId="urn:microsoft.com/office/officeart/2005/8/layout/process5"/>
    <dgm:cxn modelId="{5CB336A2-4009-41A4-AB29-645025E2F662}" type="presOf" srcId="{9E9C1FC3-8096-4276-BE04-BD01DB240DC9}" destId="{0068AB62-924B-457C-B51C-A7823CD1E15D}" srcOrd="0" destOrd="0" presId="urn:microsoft.com/office/officeart/2005/8/layout/process5"/>
    <dgm:cxn modelId="{6893E02A-4791-4F61-8934-AFC7A6C1B598}" srcId="{D3DD280B-E487-47D5-8A1F-5847C3B30647}" destId="{9E9C1FC3-8096-4276-BE04-BD01DB240DC9}" srcOrd="1" destOrd="0" parTransId="{24C9441D-3ED4-4087-BC03-5015C58D1FF8}" sibTransId="{BCCDD828-6F72-457C-9DD0-2FD314E06EF3}"/>
    <dgm:cxn modelId="{33F2390F-4D52-4B1F-83C1-73A7CEB1A5DC}" type="presOf" srcId="{D3DD280B-E487-47D5-8A1F-5847C3B30647}" destId="{889C32FF-1B32-404C-9EB6-CB62966A4283}" srcOrd="0" destOrd="0" presId="urn:microsoft.com/office/officeart/2005/8/layout/process5"/>
    <dgm:cxn modelId="{0989D694-69A7-4CE9-BD24-BE4872CEDD81}" type="presOf" srcId="{E08ACE5B-7753-4E8E-A3EC-5B66F22475CD}" destId="{60BDC5CE-CF45-4FA4-B3F1-7057FA827344}" srcOrd="0" destOrd="0" presId="urn:microsoft.com/office/officeart/2005/8/layout/process5"/>
    <dgm:cxn modelId="{B5C2DFDA-F2A3-445D-846F-F1E6621823E0}" type="presOf" srcId="{BCCDD828-6F72-457C-9DD0-2FD314E06EF3}" destId="{CE0DE152-DDDC-4636-B496-5BC73785C373}" srcOrd="1" destOrd="0" presId="urn:microsoft.com/office/officeart/2005/8/layout/process5"/>
    <dgm:cxn modelId="{76D14A4A-DB66-459F-9B7B-17283D7BDFEE}" type="presOf" srcId="{EFFEA5A5-7794-487D-B3F8-1A7F463DF765}" destId="{6177DF6F-1B24-4A8E-AF86-AA865452EEFF}" srcOrd="1" destOrd="0" presId="urn:microsoft.com/office/officeart/2005/8/layout/process5"/>
    <dgm:cxn modelId="{D00D0D67-FD00-4A8D-95CB-006243E996B2}" type="presOf" srcId="{E08ACE5B-7753-4E8E-A3EC-5B66F22475CD}" destId="{AC6091A6-D59A-4A3D-B6FA-29BFD3E23C8B}" srcOrd="1" destOrd="0" presId="urn:microsoft.com/office/officeart/2005/8/layout/process5"/>
    <dgm:cxn modelId="{6FDCF874-B24C-4967-B504-A67B10A3C3A4}" type="presParOf" srcId="{889C32FF-1B32-404C-9EB6-CB62966A4283}" destId="{55CED2B5-A513-46C2-8817-BAE1A765C518}" srcOrd="0" destOrd="0" presId="urn:microsoft.com/office/officeart/2005/8/layout/process5"/>
    <dgm:cxn modelId="{341EBE61-C998-42B3-B18F-14355C51F02E}" type="presParOf" srcId="{889C32FF-1B32-404C-9EB6-CB62966A4283}" destId="{60BDC5CE-CF45-4FA4-B3F1-7057FA827344}" srcOrd="1" destOrd="0" presId="urn:microsoft.com/office/officeart/2005/8/layout/process5"/>
    <dgm:cxn modelId="{AC594E98-21A0-4E56-BD59-C1EBCEE243D4}" type="presParOf" srcId="{60BDC5CE-CF45-4FA4-B3F1-7057FA827344}" destId="{AC6091A6-D59A-4A3D-B6FA-29BFD3E23C8B}" srcOrd="0" destOrd="0" presId="urn:microsoft.com/office/officeart/2005/8/layout/process5"/>
    <dgm:cxn modelId="{FBBD2923-36C1-4BAC-90AA-7ECB6A1EA5C3}" type="presParOf" srcId="{889C32FF-1B32-404C-9EB6-CB62966A4283}" destId="{0068AB62-924B-457C-B51C-A7823CD1E15D}" srcOrd="2" destOrd="0" presId="urn:microsoft.com/office/officeart/2005/8/layout/process5"/>
    <dgm:cxn modelId="{558685FB-D780-42A2-A64B-ACCF90FBF373}" type="presParOf" srcId="{889C32FF-1B32-404C-9EB6-CB62966A4283}" destId="{555F2076-B022-4ED3-B793-FB564CA3E1BF}" srcOrd="3" destOrd="0" presId="urn:microsoft.com/office/officeart/2005/8/layout/process5"/>
    <dgm:cxn modelId="{6F5DBF95-8F02-4444-B8C1-891DEEEB491F}" type="presParOf" srcId="{555F2076-B022-4ED3-B793-FB564CA3E1BF}" destId="{CE0DE152-DDDC-4636-B496-5BC73785C373}" srcOrd="0" destOrd="0" presId="urn:microsoft.com/office/officeart/2005/8/layout/process5"/>
    <dgm:cxn modelId="{5E5A6CEE-7892-4220-B37A-9A1DD58978C3}" type="presParOf" srcId="{889C32FF-1B32-404C-9EB6-CB62966A4283}" destId="{3F8CD3F4-8618-4649-929B-6ADA0230925C}" srcOrd="4" destOrd="0" presId="urn:microsoft.com/office/officeart/2005/8/layout/process5"/>
    <dgm:cxn modelId="{106187BC-8FFC-4A9C-AA3A-3F161E7D7435}" type="presParOf" srcId="{889C32FF-1B32-404C-9EB6-CB62966A4283}" destId="{7E11EE8B-0337-4018-9A3C-9092CCC003FA}" srcOrd="5" destOrd="0" presId="urn:microsoft.com/office/officeart/2005/8/layout/process5"/>
    <dgm:cxn modelId="{D271DAF2-9F77-4F17-B56A-6FFAEB6B54CF}" type="presParOf" srcId="{7E11EE8B-0337-4018-9A3C-9092CCC003FA}" destId="{4DE2F795-231D-4604-8F35-B6B357A9A8CB}" srcOrd="0" destOrd="0" presId="urn:microsoft.com/office/officeart/2005/8/layout/process5"/>
    <dgm:cxn modelId="{DB619FFA-D62A-441F-A21A-210D633ED3C1}" type="presParOf" srcId="{889C32FF-1B32-404C-9EB6-CB62966A4283}" destId="{0E520242-3671-4C6A-AFD5-B6C340DC6D72}" srcOrd="6" destOrd="0" presId="urn:microsoft.com/office/officeart/2005/8/layout/process5"/>
    <dgm:cxn modelId="{CBC6F534-DEE2-4CBA-B067-92BEF110F255}" type="presParOf" srcId="{889C32FF-1B32-404C-9EB6-CB62966A4283}" destId="{B13C473B-1DC6-4B33-BA12-8BFF4655B5F0}" srcOrd="7" destOrd="0" presId="urn:microsoft.com/office/officeart/2005/8/layout/process5"/>
    <dgm:cxn modelId="{E494C886-7822-4E7B-8C06-B8D7A8F80B11}" type="presParOf" srcId="{B13C473B-1DC6-4B33-BA12-8BFF4655B5F0}" destId="{6177DF6F-1B24-4A8E-AF86-AA865452EEFF}" srcOrd="0" destOrd="0" presId="urn:microsoft.com/office/officeart/2005/8/layout/process5"/>
    <dgm:cxn modelId="{103B3B03-D78C-4F78-9E85-6BBB6B8991F7}" type="presParOf" srcId="{889C32FF-1B32-404C-9EB6-CB62966A4283}" destId="{C7C96829-949C-474F-916C-620675AB666F}" srcOrd="8" destOrd="0" presId="urn:microsoft.com/office/officeart/2005/8/layout/process5"/>
    <dgm:cxn modelId="{F0B7EB20-9AF7-486D-A3A1-40795E026A1C}" type="presParOf" srcId="{889C32FF-1B32-404C-9EB6-CB62966A4283}" destId="{BEA9BE3F-73CA-4E58-A1B7-379FE9BA3B02}" srcOrd="9" destOrd="0" presId="urn:microsoft.com/office/officeart/2005/8/layout/process5"/>
    <dgm:cxn modelId="{009149CD-A30C-42F0-8027-5AEC16D08DEF}" type="presParOf" srcId="{BEA9BE3F-73CA-4E58-A1B7-379FE9BA3B02}" destId="{8FCEB835-AD78-4C6D-A4F2-467002FF6074}" srcOrd="0" destOrd="0" presId="urn:microsoft.com/office/officeart/2005/8/layout/process5"/>
    <dgm:cxn modelId="{C1FCE4D3-7858-4ABF-9E65-54C64F6244A1}" type="presParOf" srcId="{889C32FF-1B32-404C-9EB6-CB62966A4283}" destId="{6F0971C6-0C1D-4CDC-82D3-44B84579EF98}"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C8CE05-EF74-4825-B1AE-0F22412AAC36}" type="doc">
      <dgm:prSet loTypeId="urn:microsoft.com/office/officeart/2005/8/layout/vList5" loCatId="list" qsTypeId="urn:microsoft.com/office/officeart/2005/8/quickstyle/3d2" qsCatId="3D" csTypeId="urn:microsoft.com/office/officeart/2005/8/colors/accent0_2" csCatId="mainScheme" phldr="1"/>
      <dgm:spPr/>
      <dgm:t>
        <a:bodyPr/>
        <a:lstStyle/>
        <a:p>
          <a:endParaRPr lang="en-US"/>
        </a:p>
      </dgm:t>
    </dgm:pt>
    <dgm:pt modelId="{5AA470FE-10D6-40E6-B9AB-8D51572BC192}">
      <dgm:prSet phldrT="[Text]"/>
      <dgm:spPr/>
      <dgm:t>
        <a:bodyPr/>
        <a:lstStyle/>
        <a:p>
          <a:r>
            <a:rPr lang="en-US" dirty="0" smtClean="0">
              <a:solidFill>
                <a:schemeClr val="tx1"/>
              </a:solidFill>
            </a:rPr>
            <a:t>Monitor</a:t>
          </a:r>
          <a:endParaRPr lang="en-US" dirty="0">
            <a:solidFill>
              <a:schemeClr val="tx1"/>
            </a:solidFill>
          </a:endParaRPr>
        </a:p>
      </dgm:t>
    </dgm:pt>
    <dgm:pt modelId="{3A6A0FAA-356E-4E19-ACA8-F55B17E9CF80}" type="parTrans" cxnId="{FB6686E5-74BC-41A3-92DC-E001E1A6B047}">
      <dgm:prSet/>
      <dgm:spPr/>
      <dgm:t>
        <a:bodyPr/>
        <a:lstStyle/>
        <a:p>
          <a:endParaRPr lang="en-US"/>
        </a:p>
      </dgm:t>
    </dgm:pt>
    <dgm:pt modelId="{4DF74632-DFAC-423E-ABE2-94B7BFDCD60B}" type="sibTrans" cxnId="{FB6686E5-74BC-41A3-92DC-E001E1A6B047}">
      <dgm:prSet/>
      <dgm:spPr/>
      <dgm:t>
        <a:bodyPr/>
        <a:lstStyle/>
        <a:p>
          <a:endParaRPr lang="en-US"/>
        </a:p>
      </dgm:t>
    </dgm:pt>
    <dgm:pt modelId="{468EC756-5EBD-4B50-979E-4B3255DC87CB}">
      <dgm:prSet phldrT="[Text]"/>
      <dgm:spPr>
        <a:ln>
          <a:solidFill>
            <a:schemeClr val="tx1">
              <a:alpha val="90000"/>
            </a:schemeClr>
          </a:solidFill>
        </a:ln>
      </dgm:spPr>
      <dgm:t>
        <a:bodyPr/>
        <a:lstStyle/>
        <a:p>
          <a:r>
            <a:rPr lang="en-US" dirty="0" smtClean="0">
              <a:solidFill>
                <a:schemeClr val="tx1"/>
              </a:solidFill>
            </a:rPr>
            <a:t>Monitor spend closely to avoid going over budget</a:t>
          </a:r>
          <a:endParaRPr lang="en-US" dirty="0">
            <a:solidFill>
              <a:schemeClr val="tx1"/>
            </a:solidFill>
          </a:endParaRPr>
        </a:p>
      </dgm:t>
    </dgm:pt>
    <dgm:pt modelId="{29A6E93E-B06A-4D79-A35E-F73CCA840C31}" type="parTrans" cxnId="{85B098F9-2211-47E9-BEA7-6E935996A9EA}">
      <dgm:prSet/>
      <dgm:spPr/>
      <dgm:t>
        <a:bodyPr/>
        <a:lstStyle/>
        <a:p>
          <a:endParaRPr lang="en-US"/>
        </a:p>
      </dgm:t>
    </dgm:pt>
    <dgm:pt modelId="{1F2946BA-C7CC-4773-8113-D83B07560DE2}" type="sibTrans" cxnId="{85B098F9-2211-47E9-BEA7-6E935996A9EA}">
      <dgm:prSet/>
      <dgm:spPr/>
      <dgm:t>
        <a:bodyPr/>
        <a:lstStyle/>
        <a:p>
          <a:endParaRPr lang="en-US"/>
        </a:p>
      </dgm:t>
    </dgm:pt>
    <dgm:pt modelId="{7FD3A42B-70C5-43AC-A5B5-7FA9165495AD}">
      <dgm:prSet phldrT="[Text]"/>
      <dgm:spPr/>
      <dgm:t>
        <a:bodyPr/>
        <a:lstStyle/>
        <a:p>
          <a:r>
            <a:rPr lang="en-US" dirty="0" smtClean="0">
              <a:solidFill>
                <a:schemeClr val="tx1"/>
              </a:solidFill>
            </a:rPr>
            <a:t>Adjust</a:t>
          </a:r>
          <a:endParaRPr lang="en-US" dirty="0">
            <a:solidFill>
              <a:schemeClr val="tx1"/>
            </a:solidFill>
          </a:endParaRPr>
        </a:p>
      </dgm:t>
    </dgm:pt>
    <dgm:pt modelId="{956038A7-BEB8-4215-A7C1-169382E9033D}" type="parTrans" cxnId="{76E0049B-1F56-4427-ABC5-78BB70852B6F}">
      <dgm:prSet/>
      <dgm:spPr/>
      <dgm:t>
        <a:bodyPr/>
        <a:lstStyle/>
        <a:p>
          <a:endParaRPr lang="en-US"/>
        </a:p>
      </dgm:t>
    </dgm:pt>
    <dgm:pt modelId="{E2FE8482-443D-4455-A39E-4E58A0F8CC1A}" type="sibTrans" cxnId="{76E0049B-1F56-4427-ABC5-78BB70852B6F}">
      <dgm:prSet/>
      <dgm:spPr/>
      <dgm:t>
        <a:bodyPr/>
        <a:lstStyle/>
        <a:p>
          <a:endParaRPr lang="en-US"/>
        </a:p>
      </dgm:t>
    </dgm:pt>
    <dgm:pt modelId="{326F503C-AC80-4CC7-9E87-E41D7451E564}">
      <dgm:prSet phldrT="[Text]"/>
      <dgm:spPr>
        <a:ln>
          <a:solidFill>
            <a:schemeClr val="tx1">
              <a:alpha val="90000"/>
            </a:schemeClr>
          </a:solidFill>
        </a:ln>
      </dgm:spPr>
      <dgm:t>
        <a:bodyPr/>
        <a:lstStyle/>
        <a:p>
          <a:r>
            <a:rPr lang="en-US" dirty="0" smtClean="0">
              <a:solidFill>
                <a:schemeClr val="tx1"/>
              </a:solidFill>
            </a:rPr>
            <a:t>If the account is over spending keywords, ad groups or whole campaigns can be paused or bid down</a:t>
          </a:r>
          <a:endParaRPr lang="en-US" dirty="0">
            <a:solidFill>
              <a:schemeClr val="tx1"/>
            </a:solidFill>
          </a:endParaRPr>
        </a:p>
      </dgm:t>
    </dgm:pt>
    <dgm:pt modelId="{A5CE56FD-8635-417E-A230-3E70C80DB45F}" type="parTrans" cxnId="{0E917354-6152-4204-B000-3B19A3171997}">
      <dgm:prSet/>
      <dgm:spPr/>
      <dgm:t>
        <a:bodyPr/>
        <a:lstStyle/>
        <a:p>
          <a:endParaRPr lang="en-US"/>
        </a:p>
      </dgm:t>
    </dgm:pt>
    <dgm:pt modelId="{A1B39F33-44B9-421E-A248-22E3BCEF1E12}" type="sibTrans" cxnId="{0E917354-6152-4204-B000-3B19A3171997}">
      <dgm:prSet/>
      <dgm:spPr/>
      <dgm:t>
        <a:bodyPr/>
        <a:lstStyle/>
        <a:p>
          <a:endParaRPr lang="en-US"/>
        </a:p>
      </dgm:t>
    </dgm:pt>
    <dgm:pt modelId="{CBE4C856-2A59-465A-BD62-C1AE98370BA7}">
      <dgm:prSet phldrT="[Text]"/>
      <dgm:spPr>
        <a:ln>
          <a:solidFill>
            <a:schemeClr val="tx1">
              <a:alpha val="90000"/>
            </a:schemeClr>
          </a:solidFill>
        </a:ln>
      </dgm:spPr>
      <dgm:t>
        <a:bodyPr/>
        <a:lstStyle/>
        <a:p>
          <a:r>
            <a:rPr lang="en-US" dirty="0" smtClean="0">
              <a:solidFill>
                <a:schemeClr val="tx1"/>
              </a:solidFill>
            </a:rPr>
            <a:t>If the account is under spending keywords can be added  from Google Opportunities Tab or bid up</a:t>
          </a:r>
          <a:endParaRPr lang="en-US" dirty="0">
            <a:solidFill>
              <a:schemeClr val="tx1"/>
            </a:solidFill>
          </a:endParaRPr>
        </a:p>
      </dgm:t>
    </dgm:pt>
    <dgm:pt modelId="{4B423191-7218-4480-852B-6F0F775B005E}" type="parTrans" cxnId="{6A237324-B430-4A35-B1D1-F79167A1B91A}">
      <dgm:prSet/>
      <dgm:spPr/>
      <dgm:t>
        <a:bodyPr/>
        <a:lstStyle/>
        <a:p>
          <a:endParaRPr lang="en-US"/>
        </a:p>
      </dgm:t>
    </dgm:pt>
    <dgm:pt modelId="{5E34D5E3-3AC6-41B4-B70C-A7D218C5781E}" type="sibTrans" cxnId="{6A237324-B430-4A35-B1D1-F79167A1B91A}">
      <dgm:prSet/>
      <dgm:spPr/>
      <dgm:t>
        <a:bodyPr/>
        <a:lstStyle/>
        <a:p>
          <a:endParaRPr lang="en-US"/>
        </a:p>
      </dgm:t>
    </dgm:pt>
    <dgm:pt modelId="{FE7D6591-A931-49A1-A611-6EAF92900679}">
      <dgm:prSet phldrT="[Text]"/>
      <dgm:spPr/>
      <dgm:t>
        <a:bodyPr/>
        <a:lstStyle/>
        <a:p>
          <a:r>
            <a:rPr lang="en-US" dirty="0" smtClean="0">
              <a:solidFill>
                <a:schemeClr val="tx1"/>
              </a:solidFill>
            </a:rPr>
            <a:t>Repeat</a:t>
          </a:r>
          <a:endParaRPr lang="en-US" dirty="0">
            <a:solidFill>
              <a:schemeClr val="tx1"/>
            </a:solidFill>
          </a:endParaRPr>
        </a:p>
      </dgm:t>
    </dgm:pt>
    <dgm:pt modelId="{0A93F6FF-5E45-4AF8-8142-2851E1353F5A}" type="parTrans" cxnId="{39EA4521-1005-49E6-AEEF-E0D79E6BFA2B}">
      <dgm:prSet/>
      <dgm:spPr/>
      <dgm:t>
        <a:bodyPr/>
        <a:lstStyle/>
        <a:p>
          <a:endParaRPr lang="en-US"/>
        </a:p>
      </dgm:t>
    </dgm:pt>
    <dgm:pt modelId="{84CB5347-2AF6-456C-95A1-E3E1A942F0C0}" type="sibTrans" cxnId="{39EA4521-1005-49E6-AEEF-E0D79E6BFA2B}">
      <dgm:prSet/>
      <dgm:spPr/>
      <dgm:t>
        <a:bodyPr/>
        <a:lstStyle/>
        <a:p>
          <a:endParaRPr lang="en-US"/>
        </a:p>
      </dgm:t>
    </dgm:pt>
    <dgm:pt modelId="{60B42A45-2101-4498-9A70-95BB7382AB9D}">
      <dgm:prSet phldrT="[Text]"/>
      <dgm:spPr>
        <a:ln>
          <a:solidFill>
            <a:schemeClr val="tx1">
              <a:alpha val="90000"/>
            </a:schemeClr>
          </a:solidFill>
        </a:ln>
      </dgm:spPr>
      <dgm:t>
        <a:bodyPr/>
        <a:lstStyle/>
        <a:p>
          <a:r>
            <a:rPr lang="en-US" dirty="0" smtClean="0">
              <a:solidFill>
                <a:schemeClr val="tx1"/>
              </a:solidFill>
            </a:rPr>
            <a:t>If changes are made to the budget then continue to watch carefully and make further adjustments as needed</a:t>
          </a:r>
          <a:endParaRPr lang="en-US" dirty="0">
            <a:solidFill>
              <a:schemeClr val="tx1"/>
            </a:solidFill>
          </a:endParaRPr>
        </a:p>
      </dgm:t>
    </dgm:pt>
    <dgm:pt modelId="{2F387639-96A8-4FEA-94CC-E3A7ADE6B83F}" type="parTrans" cxnId="{450CB4B5-05D2-4838-969B-01F6DE62ED94}">
      <dgm:prSet/>
      <dgm:spPr/>
      <dgm:t>
        <a:bodyPr/>
        <a:lstStyle/>
        <a:p>
          <a:endParaRPr lang="en-US"/>
        </a:p>
      </dgm:t>
    </dgm:pt>
    <dgm:pt modelId="{8838D10D-4038-496B-88A0-6F5A76B24DFF}" type="sibTrans" cxnId="{450CB4B5-05D2-4838-969B-01F6DE62ED94}">
      <dgm:prSet/>
      <dgm:spPr/>
      <dgm:t>
        <a:bodyPr/>
        <a:lstStyle/>
        <a:p>
          <a:endParaRPr lang="en-US"/>
        </a:p>
      </dgm:t>
    </dgm:pt>
    <dgm:pt modelId="{FB295002-9726-4896-BEB1-D37AF7DC581D}">
      <dgm:prSet phldrT="[Text]"/>
      <dgm:spPr>
        <a:ln>
          <a:solidFill>
            <a:schemeClr val="tx1">
              <a:alpha val="90000"/>
            </a:schemeClr>
          </a:solidFill>
        </a:ln>
      </dgm:spPr>
      <dgm:t>
        <a:bodyPr/>
        <a:lstStyle/>
        <a:p>
          <a:r>
            <a:rPr lang="en-US" dirty="0" smtClean="0">
              <a:solidFill>
                <a:schemeClr val="tx1"/>
              </a:solidFill>
            </a:rPr>
            <a:t>Budget should be set so ads will show all through out the day</a:t>
          </a:r>
          <a:endParaRPr lang="en-US" dirty="0">
            <a:solidFill>
              <a:schemeClr val="tx1"/>
            </a:solidFill>
          </a:endParaRPr>
        </a:p>
      </dgm:t>
    </dgm:pt>
    <dgm:pt modelId="{72DBF6D7-334A-47AF-910E-E81311E6489E}" type="parTrans" cxnId="{D422DA4E-CE4A-4893-8DB8-283831A927FA}">
      <dgm:prSet/>
      <dgm:spPr/>
      <dgm:t>
        <a:bodyPr/>
        <a:lstStyle/>
        <a:p>
          <a:endParaRPr lang="en-US"/>
        </a:p>
      </dgm:t>
    </dgm:pt>
    <dgm:pt modelId="{6F8EF36C-561F-447B-B411-DFB9AE9A9690}" type="sibTrans" cxnId="{D422DA4E-CE4A-4893-8DB8-283831A927FA}">
      <dgm:prSet/>
      <dgm:spPr/>
      <dgm:t>
        <a:bodyPr/>
        <a:lstStyle/>
        <a:p>
          <a:endParaRPr lang="en-US"/>
        </a:p>
      </dgm:t>
    </dgm:pt>
    <dgm:pt modelId="{99B9FBE3-9039-439F-8D01-ED2130F64062}">
      <dgm:prSet phldrT="[Text]"/>
      <dgm:spPr>
        <a:ln>
          <a:solidFill>
            <a:schemeClr val="tx1">
              <a:alpha val="90000"/>
            </a:schemeClr>
          </a:solidFill>
        </a:ln>
      </dgm:spPr>
      <dgm:t>
        <a:bodyPr/>
        <a:lstStyle/>
        <a:p>
          <a:r>
            <a:rPr lang="en-US" dirty="0" smtClean="0">
              <a:solidFill>
                <a:schemeClr val="tx1"/>
              </a:solidFill>
            </a:rPr>
            <a:t>Other optimizations may be more appropriate depending on the condition of the account and will be discussed later</a:t>
          </a:r>
          <a:endParaRPr lang="en-US" dirty="0">
            <a:solidFill>
              <a:schemeClr val="tx1"/>
            </a:solidFill>
          </a:endParaRPr>
        </a:p>
      </dgm:t>
    </dgm:pt>
    <dgm:pt modelId="{7AA7B10C-6125-4820-A794-D2B4D1A4D773}" type="parTrans" cxnId="{1F515BB0-B7D5-4D50-B7AB-9C92A11E31C6}">
      <dgm:prSet/>
      <dgm:spPr/>
      <dgm:t>
        <a:bodyPr/>
        <a:lstStyle/>
        <a:p>
          <a:endParaRPr lang="en-US"/>
        </a:p>
      </dgm:t>
    </dgm:pt>
    <dgm:pt modelId="{A917C776-29D3-47BD-80DA-AB120E541CA0}" type="sibTrans" cxnId="{1F515BB0-B7D5-4D50-B7AB-9C92A11E31C6}">
      <dgm:prSet/>
      <dgm:spPr/>
      <dgm:t>
        <a:bodyPr/>
        <a:lstStyle/>
        <a:p>
          <a:endParaRPr lang="en-US"/>
        </a:p>
      </dgm:t>
    </dgm:pt>
    <dgm:pt modelId="{E070E085-8A69-4FF1-9856-18BA229278BC}">
      <dgm:prSet phldrT="[Text]"/>
      <dgm:spPr>
        <a:ln>
          <a:solidFill>
            <a:schemeClr val="tx1">
              <a:alpha val="90000"/>
            </a:schemeClr>
          </a:solidFill>
        </a:ln>
      </dgm:spPr>
      <dgm:t>
        <a:bodyPr/>
        <a:lstStyle/>
        <a:p>
          <a:r>
            <a:rPr lang="en-US" dirty="0" smtClean="0">
              <a:solidFill>
                <a:schemeClr val="tx1"/>
              </a:solidFill>
            </a:rPr>
            <a:t>Allocate budget for ads to show all month</a:t>
          </a:r>
          <a:endParaRPr lang="en-US" dirty="0">
            <a:solidFill>
              <a:schemeClr val="tx1"/>
            </a:solidFill>
          </a:endParaRPr>
        </a:p>
      </dgm:t>
    </dgm:pt>
    <dgm:pt modelId="{FC96472B-2931-4425-81B0-D7759F543F04}" type="parTrans" cxnId="{EFB61358-0CB7-49DB-8CF5-F63D975E63B0}">
      <dgm:prSet/>
      <dgm:spPr/>
    </dgm:pt>
    <dgm:pt modelId="{1A423F6C-ECEB-4409-9E9B-B0486E25E54B}" type="sibTrans" cxnId="{EFB61358-0CB7-49DB-8CF5-F63D975E63B0}">
      <dgm:prSet/>
      <dgm:spPr/>
    </dgm:pt>
    <dgm:pt modelId="{CF6A8DBC-B238-496E-A8DE-6BB6D9FAFFAE}">
      <dgm:prSet phldrT="[Text]"/>
      <dgm:spPr>
        <a:ln>
          <a:solidFill>
            <a:schemeClr val="tx1">
              <a:alpha val="90000"/>
            </a:schemeClr>
          </a:solidFill>
        </a:ln>
      </dgm:spPr>
      <dgm:t>
        <a:bodyPr/>
        <a:lstStyle/>
        <a:p>
          <a:r>
            <a:rPr lang="en-US" dirty="0" smtClean="0">
              <a:solidFill>
                <a:schemeClr val="tx1"/>
              </a:solidFill>
            </a:rPr>
            <a:t>Consider day parting or evenly displaying ads for campaigns spending too quickly</a:t>
          </a:r>
          <a:endParaRPr lang="en-US" dirty="0">
            <a:solidFill>
              <a:schemeClr val="tx1"/>
            </a:solidFill>
          </a:endParaRPr>
        </a:p>
      </dgm:t>
    </dgm:pt>
    <dgm:pt modelId="{0A3C1CAA-7402-4CD2-8718-78106DDC3DC4}" type="parTrans" cxnId="{93F20128-C6E7-49ED-B4FD-B5996C6B9B24}">
      <dgm:prSet/>
      <dgm:spPr/>
    </dgm:pt>
    <dgm:pt modelId="{E5CBED6B-813E-4D67-9496-993ABB94B5F9}" type="sibTrans" cxnId="{93F20128-C6E7-49ED-B4FD-B5996C6B9B24}">
      <dgm:prSet/>
      <dgm:spPr/>
    </dgm:pt>
    <dgm:pt modelId="{6E9D69BC-9FF4-48D9-A569-7924E2A17387}" type="pres">
      <dgm:prSet presAssocID="{54C8CE05-EF74-4825-B1AE-0F22412AAC36}" presName="Name0" presStyleCnt="0">
        <dgm:presLayoutVars>
          <dgm:dir/>
          <dgm:animLvl val="lvl"/>
          <dgm:resizeHandles val="exact"/>
        </dgm:presLayoutVars>
      </dgm:prSet>
      <dgm:spPr/>
      <dgm:t>
        <a:bodyPr/>
        <a:lstStyle/>
        <a:p>
          <a:endParaRPr lang="en-US"/>
        </a:p>
      </dgm:t>
    </dgm:pt>
    <dgm:pt modelId="{88CE6808-6C39-405C-84AD-45389E921686}" type="pres">
      <dgm:prSet presAssocID="{5AA470FE-10D6-40E6-B9AB-8D51572BC192}" presName="linNode" presStyleCnt="0"/>
      <dgm:spPr/>
    </dgm:pt>
    <dgm:pt modelId="{CC720E5F-5DAA-475E-BC30-F2ADEFD3D04B}" type="pres">
      <dgm:prSet presAssocID="{5AA470FE-10D6-40E6-B9AB-8D51572BC192}" presName="parentText" presStyleLbl="node1" presStyleIdx="0" presStyleCnt="3">
        <dgm:presLayoutVars>
          <dgm:chMax val="1"/>
          <dgm:bulletEnabled val="1"/>
        </dgm:presLayoutVars>
      </dgm:prSet>
      <dgm:spPr/>
      <dgm:t>
        <a:bodyPr/>
        <a:lstStyle/>
        <a:p>
          <a:endParaRPr lang="en-US"/>
        </a:p>
      </dgm:t>
    </dgm:pt>
    <dgm:pt modelId="{D8E5ABC9-DE22-453B-A87C-025E45394756}" type="pres">
      <dgm:prSet presAssocID="{5AA470FE-10D6-40E6-B9AB-8D51572BC192}" presName="descendantText" presStyleLbl="alignAccFollowNode1" presStyleIdx="0" presStyleCnt="3">
        <dgm:presLayoutVars>
          <dgm:bulletEnabled val="1"/>
        </dgm:presLayoutVars>
      </dgm:prSet>
      <dgm:spPr/>
      <dgm:t>
        <a:bodyPr/>
        <a:lstStyle/>
        <a:p>
          <a:endParaRPr lang="en-US"/>
        </a:p>
      </dgm:t>
    </dgm:pt>
    <dgm:pt modelId="{D3673B5F-223E-42E1-B9EA-D8E429A5F82E}" type="pres">
      <dgm:prSet presAssocID="{4DF74632-DFAC-423E-ABE2-94B7BFDCD60B}" presName="sp" presStyleCnt="0"/>
      <dgm:spPr/>
    </dgm:pt>
    <dgm:pt modelId="{5B18494A-33BC-4EC1-A298-97DE5ADE0FCD}" type="pres">
      <dgm:prSet presAssocID="{7FD3A42B-70C5-43AC-A5B5-7FA9165495AD}" presName="linNode" presStyleCnt="0"/>
      <dgm:spPr/>
    </dgm:pt>
    <dgm:pt modelId="{5F9A229C-BFA5-42AD-B9B5-03C54C7CA666}" type="pres">
      <dgm:prSet presAssocID="{7FD3A42B-70C5-43AC-A5B5-7FA9165495AD}" presName="parentText" presStyleLbl="node1" presStyleIdx="1" presStyleCnt="3">
        <dgm:presLayoutVars>
          <dgm:chMax val="1"/>
          <dgm:bulletEnabled val="1"/>
        </dgm:presLayoutVars>
      </dgm:prSet>
      <dgm:spPr/>
      <dgm:t>
        <a:bodyPr/>
        <a:lstStyle/>
        <a:p>
          <a:endParaRPr lang="en-US"/>
        </a:p>
      </dgm:t>
    </dgm:pt>
    <dgm:pt modelId="{3006D1D5-1ED6-40B3-B8AF-B3F26ED101EA}" type="pres">
      <dgm:prSet presAssocID="{7FD3A42B-70C5-43AC-A5B5-7FA9165495AD}" presName="descendantText" presStyleLbl="alignAccFollowNode1" presStyleIdx="1" presStyleCnt="3">
        <dgm:presLayoutVars>
          <dgm:bulletEnabled val="1"/>
        </dgm:presLayoutVars>
      </dgm:prSet>
      <dgm:spPr/>
      <dgm:t>
        <a:bodyPr/>
        <a:lstStyle/>
        <a:p>
          <a:endParaRPr lang="en-US"/>
        </a:p>
      </dgm:t>
    </dgm:pt>
    <dgm:pt modelId="{8778187C-D770-4E75-A1BE-E19CE54CD2C4}" type="pres">
      <dgm:prSet presAssocID="{E2FE8482-443D-4455-A39E-4E58A0F8CC1A}" presName="sp" presStyleCnt="0"/>
      <dgm:spPr/>
    </dgm:pt>
    <dgm:pt modelId="{69323376-60C0-4F13-BDFC-D8F43FEFE0F2}" type="pres">
      <dgm:prSet presAssocID="{FE7D6591-A931-49A1-A611-6EAF92900679}" presName="linNode" presStyleCnt="0"/>
      <dgm:spPr/>
    </dgm:pt>
    <dgm:pt modelId="{D982AD28-8523-471F-B8DC-26ACB237FBB4}" type="pres">
      <dgm:prSet presAssocID="{FE7D6591-A931-49A1-A611-6EAF92900679}" presName="parentText" presStyleLbl="node1" presStyleIdx="2" presStyleCnt="3">
        <dgm:presLayoutVars>
          <dgm:chMax val="1"/>
          <dgm:bulletEnabled val="1"/>
        </dgm:presLayoutVars>
      </dgm:prSet>
      <dgm:spPr/>
      <dgm:t>
        <a:bodyPr/>
        <a:lstStyle/>
        <a:p>
          <a:endParaRPr lang="en-US"/>
        </a:p>
      </dgm:t>
    </dgm:pt>
    <dgm:pt modelId="{5ACBDE9B-DA34-4217-B872-D46B0E87EED6}" type="pres">
      <dgm:prSet presAssocID="{FE7D6591-A931-49A1-A611-6EAF92900679}" presName="descendantText" presStyleLbl="alignAccFollowNode1" presStyleIdx="2" presStyleCnt="3">
        <dgm:presLayoutVars>
          <dgm:bulletEnabled val="1"/>
        </dgm:presLayoutVars>
      </dgm:prSet>
      <dgm:spPr/>
      <dgm:t>
        <a:bodyPr/>
        <a:lstStyle/>
        <a:p>
          <a:endParaRPr lang="en-US"/>
        </a:p>
      </dgm:t>
    </dgm:pt>
  </dgm:ptLst>
  <dgm:cxnLst>
    <dgm:cxn modelId="{AA7BBE83-3B0F-46B6-8C6A-7367776060B7}" type="presOf" srcId="{60B42A45-2101-4498-9A70-95BB7382AB9D}" destId="{5ACBDE9B-DA34-4217-B872-D46B0E87EED6}" srcOrd="0" destOrd="0" presId="urn:microsoft.com/office/officeart/2005/8/layout/vList5"/>
    <dgm:cxn modelId="{6A237324-B430-4A35-B1D1-F79167A1B91A}" srcId="{7FD3A42B-70C5-43AC-A5B5-7FA9165495AD}" destId="{CBE4C856-2A59-465A-BD62-C1AE98370BA7}" srcOrd="1" destOrd="0" parTransId="{4B423191-7218-4480-852B-6F0F775B005E}" sibTransId="{5E34D5E3-3AC6-41B4-B70C-A7D218C5781E}"/>
    <dgm:cxn modelId="{93F20128-C6E7-49ED-B4FD-B5996C6B9B24}" srcId="{7FD3A42B-70C5-43AC-A5B5-7FA9165495AD}" destId="{CF6A8DBC-B238-496E-A8DE-6BB6D9FAFFAE}" srcOrd="3" destOrd="0" parTransId="{0A3C1CAA-7402-4CD2-8718-78106DDC3DC4}" sibTransId="{E5CBED6B-813E-4D67-9496-993ABB94B5F9}"/>
    <dgm:cxn modelId="{EBA19576-6D0B-41AB-B297-56D59BC778CB}" type="presOf" srcId="{54C8CE05-EF74-4825-B1AE-0F22412AAC36}" destId="{6E9D69BC-9FF4-48D9-A569-7924E2A17387}" srcOrd="0" destOrd="0" presId="urn:microsoft.com/office/officeart/2005/8/layout/vList5"/>
    <dgm:cxn modelId="{450CB4B5-05D2-4838-969B-01F6DE62ED94}" srcId="{FE7D6591-A931-49A1-A611-6EAF92900679}" destId="{60B42A45-2101-4498-9A70-95BB7382AB9D}" srcOrd="0" destOrd="0" parTransId="{2F387639-96A8-4FEA-94CC-E3A7ADE6B83F}" sibTransId="{8838D10D-4038-496B-88A0-6F5A76B24DFF}"/>
    <dgm:cxn modelId="{C51FB439-B6FC-4891-88A5-AD1F6293A387}" type="presOf" srcId="{FB295002-9726-4896-BEB1-D37AF7DC581D}" destId="{D8E5ABC9-DE22-453B-A87C-025E45394756}" srcOrd="0" destOrd="1" presId="urn:microsoft.com/office/officeart/2005/8/layout/vList5"/>
    <dgm:cxn modelId="{8F5853EC-2CCB-44F3-8F87-45BCBF03FDD4}" type="presOf" srcId="{FE7D6591-A931-49A1-A611-6EAF92900679}" destId="{D982AD28-8523-471F-B8DC-26ACB237FBB4}" srcOrd="0" destOrd="0" presId="urn:microsoft.com/office/officeart/2005/8/layout/vList5"/>
    <dgm:cxn modelId="{E7736E1A-BDDE-4D74-8714-BA648CBC8C8D}" type="presOf" srcId="{468EC756-5EBD-4B50-979E-4B3255DC87CB}" destId="{D8E5ABC9-DE22-453B-A87C-025E45394756}" srcOrd="0" destOrd="0" presId="urn:microsoft.com/office/officeart/2005/8/layout/vList5"/>
    <dgm:cxn modelId="{30ED66D2-9397-4E7D-A160-E6C218C13DE8}" type="presOf" srcId="{7FD3A42B-70C5-43AC-A5B5-7FA9165495AD}" destId="{5F9A229C-BFA5-42AD-B9B5-03C54C7CA666}" srcOrd="0" destOrd="0" presId="urn:microsoft.com/office/officeart/2005/8/layout/vList5"/>
    <dgm:cxn modelId="{9A961121-9B8E-4BE1-B3D2-B84BDB59702C}" type="presOf" srcId="{99B9FBE3-9039-439F-8D01-ED2130F64062}" destId="{3006D1D5-1ED6-40B3-B8AF-B3F26ED101EA}" srcOrd="0" destOrd="2" presId="urn:microsoft.com/office/officeart/2005/8/layout/vList5"/>
    <dgm:cxn modelId="{76E0049B-1F56-4427-ABC5-78BB70852B6F}" srcId="{54C8CE05-EF74-4825-B1AE-0F22412AAC36}" destId="{7FD3A42B-70C5-43AC-A5B5-7FA9165495AD}" srcOrd="1" destOrd="0" parTransId="{956038A7-BEB8-4215-A7C1-169382E9033D}" sibTransId="{E2FE8482-443D-4455-A39E-4E58A0F8CC1A}"/>
    <dgm:cxn modelId="{85B098F9-2211-47E9-BEA7-6E935996A9EA}" srcId="{5AA470FE-10D6-40E6-B9AB-8D51572BC192}" destId="{468EC756-5EBD-4B50-979E-4B3255DC87CB}" srcOrd="0" destOrd="0" parTransId="{29A6E93E-B06A-4D79-A35E-F73CCA840C31}" sibTransId="{1F2946BA-C7CC-4773-8113-D83B07560DE2}"/>
    <dgm:cxn modelId="{61B13135-CFA8-4AC5-B54C-3F49CD1EB857}" type="presOf" srcId="{E070E085-8A69-4FF1-9856-18BA229278BC}" destId="{D8E5ABC9-DE22-453B-A87C-025E45394756}" srcOrd="0" destOrd="2" presId="urn:microsoft.com/office/officeart/2005/8/layout/vList5"/>
    <dgm:cxn modelId="{D422DA4E-CE4A-4893-8DB8-283831A927FA}" srcId="{5AA470FE-10D6-40E6-B9AB-8D51572BC192}" destId="{FB295002-9726-4896-BEB1-D37AF7DC581D}" srcOrd="1" destOrd="0" parTransId="{72DBF6D7-334A-47AF-910E-E81311E6489E}" sibTransId="{6F8EF36C-561F-447B-B411-DFB9AE9A9690}"/>
    <dgm:cxn modelId="{0E917354-6152-4204-B000-3B19A3171997}" srcId="{7FD3A42B-70C5-43AC-A5B5-7FA9165495AD}" destId="{326F503C-AC80-4CC7-9E87-E41D7451E564}" srcOrd="0" destOrd="0" parTransId="{A5CE56FD-8635-417E-A230-3E70C80DB45F}" sibTransId="{A1B39F33-44B9-421E-A248-22E3BCEF1E12}"/>
    <dgm:cxn modelId="{AC19CD21-2A55-4C3F-B62C-5CC41E7554F1}" type="presOf" srcId="{CF6A8DBC-B238-496E-A8DE-6BB6D9FAFFAE}" destId="{3006D1D5-1ED6-40B3-B8AF-B3F26ED101EA}" srcOrd="0" destOrd="3" presId="urn:microsoft.com/office/officeart/2005/8/layout/vList5"/>
    <dgm:cxn modelId="{EFB61358-0CB7-49DB-8CF5-F63D975E63B0}" srcId="{5AA470FE-10D6-40E6-B9AB-8D51572BC192}" destId="{E070E085-8A69-4FF1-9856-18BA229278BC}" srcOrd="2" destOrd="0" parTransId="{FC96472B-2931-4425-81B0-D7759F543F04}" sibTransId="{1A423F6C-ECEB-4409-9E9B-B0486E25E54B}"/>
    <dgm:cxn modelId="{1F515BB0-B7D5-4D50-B7AB-9C92A11E31C6}" srcId="{7FD3A42B-70C5-43AC-A5B5-7FA9165495AD}" destId="{99B9FBE3-9039-439F-8D01-ED2130F64062}" srcOrd="2" destOrd="0" parTransId="{7AA7B10C-6125-4820-A794-D2B4D1A4D773}" sibTransId="{A917C776-29D3-47BD-80DA-AB120E541CA0}"/>
    <dgm:cxn modelId="{39EA4521-1005-49E6-AEEF-E0D79E6BFA2B}" srcId="{54C8CE05-EF74-4825-B1AE-0F22412AAC36}" destId="{FE7D6591-A931-49A1-A611-6EAF92900679}" srcOrd="2" destOrd="0" parTransId="{0A93F6FF-5E45-4AF8-8142-2851E1353F5A}" sibTransId="{84CB5347-2AF6-456C-95A1-E3E1A942F0C0}"/>
    <dgm:cxn modelId="{637833C0-9524-41F6-9249-D11159393C4A}" type="presOf" srcId="{326F503C-AC80-4CC7-9E87-E41D7451E564}" destId="{3006D1D5-1ED6-40B3-B8AF-B3F26ED101EA}" srcOrd="0" destOrd="0" presId="urn:microsoft.com/office/officeart/2005/8/layout/vList5"/>
    <dgm:cxn modelId="{36FAC11C-D93F-4EB0-85E3-E77A3C91A49F}" type="presOf" srcId="{5AA470FE-10D6-40E6-B9AB-8D51572BC192}" destId="{CC720E5F-5DAA-475E-BC30-F2ADEFD3D04B}" srcOrd="0" destOrd="0" presId="urn:microsoft.com/office/officeart/2005/8/layout/vList5"/>
    <dgm:cxn modelId="{FB6686E5-74BC-41A3-92DC-E001E1A6B047}" srcId="{54C8CE05-EF74-4825-B1AE-0F22412AAC36}" destId="{5AA470FE-10D6-40E6-B9AB-8D51572BC192}" srcOrd="0" destOrd="0" parTransId="{3A6A0FAA-356E-4E19-ACA8-F55B17E9CF80}" sibTransId="{4DF74632-DFAC-423E-ABE2-94B7BFDCD60B}"/>
    <dgm:cxn modelId="{D3B726D6-7BDA-4653-9BD5-4571C2190402}" type="presOf" srcId="{CBE4C856-2A59-465A-BD62-C1AE98370BA7}" destId="{3006D1D5-1ED6-40B3-B8AF-B3F26ED101EA}" srcOrd="0" destOrd="1" presId="urn:microsoft.com/office/officeart/2005/8/layout/vList5"/>
    <dgm:cxn modelId="{7DE839B9-ADA4-4149-B503-8302F89A28F5}" type="presParOf" srcId="{6E9D69BC-9FF4-48D9-A569-7924E2A17387}" destId="{88CE6808-6C39-405C-84AD-45389E921686}" srcOrd="0" destOrd="0" presId="urn:microsoft.com/office/officeart/2005/8/layout/vList5"/>
    <dgm:cxn modelId="{046E4AF5-6F35-4437-981F-C119BA212BAF}" type="presParOf" srcId="{88CE6808-6C39-405C-84AD-45389E921686}" destId="{CC720E5F-5DAA-475E-BC30-F2ADEFD3D04B}" srcOrd="0" destOrd="0" presId="urn:microsoft.com/office/officeart/2005/8/layout/vList5"/>
    <dgm:cxn modelId="{32563180-BFE4-4E4B-834C-39492DA6FCD8}" type="presParOf" srcId="{88CE6808-6C39-405C-84AD-45389E921686}" destId="{D8E5ABC9-DE22-453B-A87C-025E45394756}" srcOrd="1" destOrd="0" presId="urn:microsoft.com/office/officeart/2005/8/layout/vList5"/>
    <dgm:cxn modelId="{A9CA9C89-97AA-4244-9853-039DA8B8B01D}" type="presParOf" srcId="{6E9D69BC-9FF4-48D9-A569-7924E2A17387}" destId="{D3673B5F-223E-42E1-B9EA-D8E429A5F82E}" srcOrd="1" destOrd="0" presId="urn:microsoft.com/office/officeart/2005/8/layout/vList5"/>
    <dgm:cxn modelId="{5346C08B-0F6B-4F1F-909A-8CADF13ADF0F}" type="presParOf" srcId="{6E9D69BC-9FF4-48D9-A569-7924E2A17387}" destId="{5B18494A-33BC-4EC1-A298-97DE5ADE0FCD}" srcOrd="2" destOrd="0" presId="urn:microsoft.com/office/officeart/2005/8/layout/vList5"/>
    <dgm:cxn modelId="{4D3316C9-945B-45E0-9992-45BD929D2A4F}" type="presParOf" srcId="{5B18494A-33BC-4EC1-A298-97DE5ADE0FCD}" destId="{5F9A229C-BFA5-42AD-B9B5-03C54C7CA666}" srcOrd="0" destOrd="0" presId="urn:microsoft.com/office/officeart/2005/8/layout/vList5"/>
    <dgm:cxn modelId="{52A63A8F-F027-49A7-AB1A-9B971E051655}" type="presParOf" srcId="{5B18494A-33BC-4EC1-A298-97DE5ADE0FCD}" destId="{3006D1D5-1ED6-40B3-B8AF-B3F26ED101EA}" srcOrd="1" destOrd="0" presId="urn:microsoft.com/office/officeart/2005/8/layout/vList5"/>
    <dgm:cxn modelId="{A1A2BA3D-81C7-4289-A4A4-5DC01467EC71}" type="presParOf" srcId="{6E9D69BC-9FF4-48D9-A569-7924E2A17387}" destId="{8778187C-D770-4E75-A1BE-E19CE54CD2C4}" srcOrd="3" destOrd="0" presId="urn:microsoft.com/office/officeart/2005/8/layout/vList5"/>
    <dgm:cxn modelId="{76E4435E-32E4-4436-A6C3-033A8C6A3AE7}" type="presParOf" srcId="{6E9D69BC-9FF4-48D9-A569-7924E2A17387}" destId="{69323376-60C0-4F13-BDFC-D8F43FEFE0F2}" srcOrd="4" destOrd="0" presId="urn:microsoft.com/office/officeart/2005/8/layout/vList5"/>
    <dgm:cxn modelId="{0BF1C2CE-A35E-44C1-A38F-921AC160DCBD}" type="presParOf" srcId="{69323376-60C0-4F13-BDFC-D8F43FEFE0F2}" destId="{D982AD28-8523-471F-B8DC-26ACB237FBB4}" srcOrd="0" destOrd="0" presId="urn:microsoft.com/office/officeart/2005/8/layout/vList5"/>
    <dgm:cxn modelId="{FB9B0ABC-0D96-4EBF-8E82-D98482835E0D}" type="presParOf" srcId="{69323376-60C0-4F13-BDFC-D8F43FEFE0F2}" destId="{5ACBDE9B-DA34-4217-B872-D46B0E87EED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99CC90-FECE-470D-BC08-B19AC6225C6B}" type="doc">
      <dgm:prSet loTypeId="urn:microsoft.com/office/officeart/2005/8/layout/vList5" loCatId="list" qsTypeId="urn:microsoft.com/office/officeart/2005/8/quickstyle/3d2" qsCatId="3D" csTypeId="urn:microsoft.com/office/officeart/2005/8/colors/accent2_3" csCatId="accent2" phldr="1"/>
      <dgm:spPr/>
      <dgm:t>
        <a:bodyPr/>
        <a:lstStyle/>
        <a:p>
          <a:endParaRPr lang="en-US"/>
        </a:p>
      </dgm:t>
    </dgm:pt>
    <dgm:pt modelId="{F23BC067-F5EA-4285-BB9A-D10899FF1E5C}">
      <dgm:prSet phldrT="[Text]" custT="1"/>
      <dgm:spPr/>
      <dgm:t>
        <a:bodyPr/>
        <a:lstStyle/>
        <a:p>
          <a:r>
            <a:rPr lang="en-US" sz="2400" dirty="0" smtClean="0"/>
            <a:t>Optimization Based on CTRs</a:t>
          </a:r>
          <a:endParaRPr lang="en-US" sz="2400" dirty="0"/>
        </a:p>
      </dgm:t>
    </dgm:pt>
    <dgm:pt modelId="{50BC9E07-A806-4AEF-B121-BC47E3217496}" type="parTrans" cxnId="{612A4BEF-9D98-43ED-BF94-346B4D51289B}">
      <dgm:prSet/>
      <dgm:spPr/>
      <dgm:t>
        <a:bodyPr/>
        <a:lstStyle/>
        <a:p>
          <a:endParaRPr lang="en-US"/>
        </a:p>
      </dgm:t>
    </dgm:pt>
    <dgm:pt modelId="{B9C8336F-6FA5-43AD-8B5E-E8DA56216449}" type="sibTrans" cxnId="{612A4BEF-9D98-43ED-BF94-346B4D51289B}">
      <dgm:prSet/>
      <dgm:spPr/>
      <dgm:t>
        <a:bodyPr/>
        <a:lstStyle/>
        <a:p>
          <a:endParaRPr lang="en-US"/>
        </a:p>
      </dgm:t>
    </dgm:pt>
    <dgm:pt modelId="{CA4866F3-55EC-4C37-AFB8-9C67A83DD341}">
      <dgm:prSet phldrT="[Text]"/>
      <dgm:spPr/>
      <dgm:t>
        <a:bodyPr/>
        <a:lstStyle/>
        <a:p>
          <a:r>
            <a:rPr lang="en-US" dirty="0" smtClean="0"/>
            <a:t>Pause keywords and ads with low CTRs</a:t>
          </a:r>
          <a:endParaRPr lang="en-US" dirty="0"/>
        </a:p>
      </dgm:t>
    </dgm:pt>
    <dgm:pt modelId="{0D0A3F62-0F14-445C-815A-099948CD4A2A}" type="parTrans" cxnId="{DF42FDDC-DD4A-4D21-9D37-EE88DD956F34}">
      <dgm:prSet/>
      <dgm:spPr/>
      <dgm:t>
        <a:bodyPr/>
        <a:lstStyle/>
        <a:p>
          <a:endParaRPr lang="en-US"/>
        </a:p>
      </dgm:t>
    </dgm:pt>
    <dgm:pt modelId="{96D5121A-B7EA-4EE3-89F2-87C7FF5E2C5A}" type="sibTrans" cxnId="{DF42FDDC-DD4A-4D21-9D37-EE88DD956F34}">
      <dgm:prSet/>
      <dgm:spPr/>
      <dgm:t>
        <a:bodyPr/>
        <a:lstStyle/>
        <a:p>
          <a:endParaRPr lang="en-US"/>
        </a:p>
      </dgm:t>
    </dgm:pt>
    <dgm:pt modelId="{71505625-DE8B-4F54-8FF0-7F5F9AB59AB4}">
      <dgm:prSet phldrT="[Text]"/>
      <dgm:spPr/>
      <dgm:t>
        <a:bodyPr/>
        <a:lstStyle/>
        <a:p>
          <a:r>
            <a:rPr lang="en-US" dirty="0" smtClean="0"/>
            <a:t>If CTR is low run a query report to see if ads are showing on unqualified searches, if so, add terms as negatives</a:t>
          </a:r>
          <a:endParaRPr lang="en-US" dirty="0"/>
        </a:p>
      </dgm:t>
    </dgm:pt>
    <dgm:pt modelId="{A9DB96DF-70B1-4F7E-9A21-138B0C34BFD6}" type="parTrans" cxnId="{D77BEE29-89D8-4135-B756-353F97894BAC}">
      <dgm:prSet/>
      <dgm:spPr/>
      <dgm:t>
        <a:bodyPr/>
        <a:lstStyle/>
        <a:p>
          <a:endParaRPr lang="en-US"/>
        </a:p>
      </dgm:t>
    </dgm:pt>
    <dgm:pt modelId="{2D5F5427-E171-40B8-8761-2FF6A76249EA}" type="sibTrans" cxnId="{D77BEE29-89D8-4135-B756-353F97894BAC}">
      <dgm:prSet/>
      <dgm:spPr/>
      <dgm:t>
        <a:bodyPr/>
        <a:lstStyle/>
        <a:p>
          <a:endParaRPr lang="en-US"/>
        </a:p>
      </dgm:t>
    </dgm:pt>
    <dgm:pt modelId="{53A4330D-F5B4-4F7F-9098-E9D51F814828}">
      <dgm:prSet phldrT="[Text]" custT="1"/>
      <dgm:spPr/>
      <dgm:t>
        <a:bodyPr/>
        <a:lstStyle/>
        <a:p>
          <a:r>
            <a:rPr lang="en-US" sz="2400" dirty="0" smtClean="0"/>
            <a:t>Optimizations Based on CPCs</a:t>
          </a:r>
          <a:endParaRPr lang="en-US" sz="2400" dirty="0"/>
        </a:p>
      </dgm:t>
    </dgm:pt>
    <dgm:pt modelId="{22E5E108-A0D3-42DC-9D66-4EC05EBB4639}" type="parTrans" cxnId="{750A7922-98A8-4BF3-A874-756F6218C12B}">
      <dgm:prSet/>
      <dgm:spPr/>
      <dgm:t>
        <a:bodyPr/>
        <a:lstStyle/>
        <a:p>
          <a:endParaRPr lang="en-US"/>
        </a:p>
      </dgm:t>
    </dgm:pt>
    <dgm:pt modelId="{F72CABD7-2126-4F8B-B157-53B4E36A66DD}" type="sibTrans" cxnId="{750A7922-98A8-4BF3-A874-756F6218C12B}">
      <dgm:prSet/>
      <dgm:spPr/>
      <dgm:t>
        <a:bodyPr/>
        <a:lstStyle/>
        <a:p>
          <a:endParaRPr lang="en-US"/>
        </a:p>
      </dgm:t>
    </dgm:pt>
    <dgm:pt modelId="{8F3E890B-E3FC-4609-A92A-3D75181228A1}">
      <dgm:prSet phldrT="[Text]"/>
      <dgm:spPr/>
      <dgm:t>
        <a:bodyPr/>
        <a:lstStyle/>
        <a:p>
          <a:r>
            <a:rPr lang="en-US" dirty="0" smtClean="0"/>
            <a:t>Lower max bids</a:t>
          </a:r>
          <a:endParaRPr lang="en-US" dirty="0"/>
        </a:p>
      </dgm:t>
    </dgm:pt>
    <dgm:pt modelId="{34811639-3340-46FC-84B8-EAE5C26CC682}" type="parTrans" cxnId="{FFA7088E-2F7D-4F1E-8308-1F8ABC641448}">
      <dgm:prSet/>
      <dgm:spPr/>
      <dgm:t>
        <a:bodyPr/>
        <a:lstStyle/>
        <a:p>
          <a:endParaRPr lang="en-US"/>
        </a:p>
      </dgm:t>
    </dgm:pt>
    <dgm:pt modelId="{927A2538-4F44-4199-83CD-77D38A45765A}" type="sibTrans" cxnId="{FFA7088E-2F7D-4F1E-8308-1F8ABC641448}">
      <dgm:prSet/>
      <dgm:spPr/>
      <dgm:t>
        <a:bodyPr/>
        <a:lstStyle/>
        <a:p>
          <a:endParaRPr lang="en-US"/>
        </a:p>
      </dgm:t>
    </dgm:pt>
    <dgm:pt modelId="{0201C6C1-8545-4899-93F4-58ABA6AF41E3}">
      <dgm:prSet phldrT="[Text]"/>
      <dgm:spPr/>
      <dgm:t>
        <a:bodyPr/>
        <a:lstStyle/>
        <a:p>
          <a:r>
            <a:rPr lang="en-US" dirty="0" smtClean="0"/>
            <a:t>Take steps to increase Quality Score (see optimizations based on CTR)</a:t>
          </a:r>
          <a:endParaRPr lang="en-US" dirty="0"/>
        </a:p>
      </dgm:t>
    </dgm:pt>
    <dgm:pt modelId="{E3E9DC65-7B3C-45E8-844E-3E70530FEBD0}" type="parTrans" cxnId="{12F68A01-784E-46B1-8027-CAB4B46BA2B0}">
      <dgm:prSet/>
      <dgm:spPr/>
      <dgm:t>
        <a:bodyPr/>
        <a:lstStyle/>
        <a:p>
          <a:endParaRPr lang="en-US"/>
        </a:p>
      </dgm:t>
    </dgm:pt>
    <dgm:pt modelId="{68D45994-719F-4C5C-8A5A-D87B6D314C46}" type="sibTrans" cxnId="{12F68A01-784E-46B1-8027-CAB4B46BA2B0}">
      <dgm:prSet/>
      <dgm:spPr/>
      <dgm:t>
        <a:bodyPr/>
        <a:lstStyle/>
        <a:p>
          <a:endParaRPr lang="en-US"/>
        </a:p>
      </dgm:t>
    </dgm:pt>
    <dgm:pt modelId="{0BFA5573-3D69-4CF4-89B8-F226E48ACD3B}">
      <dgm:prSet phldrT="[Text]"/>
      <dgm:spPr/>
      <dgm:t>
        <a:bodyPr/>
        <a:lstStyle/>
        <a:p>
          <a:r>
            <a:rPr lang="en-US" dirty="0" smtClean="0"/>
            <a:t>Increase max bids to get higher positions, historically the higher the position the higher the CTR. This is worth testing, however some ads do perform better or just as well in lower positions for lower CPCs</a:t>
          </a:r>
          <a:endParaRPr lang="en-US" dirty="0"/>
        </a:p>
      </dgm:t>
    </dgm:pt>
    <dgm:pt modelId="{E0226ECC-85A4-47A6-BD2E-2601257A0AE6}" type="parTrans" cxnId="{57A524D3-3CCE-427F-8F49-B85B71F2C4B1}">
      <dgm:prSet/>
      <dgm:spPr/>
      <dgm:t>
        <a:bodyPr/>
        <a:lstStyle/>
        <a:p>
          <a:endParaRPr lang="en-US"/>
        </a:p>
      </dgm:t>
    </dgm:pt>
    <dgm:pt modelId="{760197D4-D368-4ECF-BBF1-22D7B0881E1B}" type="sibTrans" cxnId="{57A524D3-3CCE-427F-8F49-B85B71F2C4B1}">
      <dgm:prSet/>
      <dgm:spPr/>
      <dgm:t>
        <a:bodyPr/>
        <a:lstStyle/>
        <a:p>
          <a:endParaRPr lang="en-US"/>
        </a:p>
      </dgm:t>
    </dgm:pt>
    <dgm:pt modelId="{66599F01-9CCA-429E-A05A-6ED64E3BA85D}">
      <dgm:prSet phldrT="[Text]"/>
      <dgm:spPr/>
      <dgm:t>
        <a:bodyPr/>
        <a:lstStyle/>
        <a:p>
          <a:r>
            <a:rPr lang="en-US" dirty="0" smtClean="0"/>
            <a:t>Implement different bids per match type (bid higher on exact match, lower on phrase match, and even lower on broad match)</a:t>
          </a:r>
          <a:endParaRPr lang="en-US" dirty="0"/>
        </a:p>
      </dgm:t>
    </dgm:pt>
    <dgm:pt modelId="{52040844-86D2-48C1-B5C4-9FE7CE300C0E}" type="parTrans" cxnId="{DE4CA62B-709E-4678-9093-C2DCF9ECC368}">
      <dgm:prSet/>
      <dgm:spPr/>
      <dgm:t>
        <a:bodyPr/>
        <a:lstStyle/>
        <a:p>
          <a:endParaRPr lang="en-US"/>
        </a:p>
      </dgm:t>
    </dgm:pt>
    <dgm:pt modelId="{8F1443BE-D6B1-442B-81AE-BFB22D2BC88F}" type="sibTrans" cxnId="{DE4CA62B-709E-4678-9093-C2DCF9ECC368}">
      <dgm:prSet/>
      <dgm:spPr/>
      <dgm:t>
        <a:bodyPr/>
        <a:lstStyle/>
        <a:p>
          <a:endParaRPr lang="en-US"/>
        </a:p>
      </dgm:t>
    </dgm:pt>
    <dgm:pt modelId="{0D7866DF-1952-44A9-A750-D6BFAD5CA9EA}">
      <dgm:prSet phldrT="[Text]"/>
      <dgm:spPr/>
      <dgm:t>
        <a:bodyPr/>
        <a:lstStyle/>
        <a:p>
          <a:r>
            <a:rPr lang="en-US" dirty="0" smtClean="0"/>
            <a:t>Low CTR can also be contributed to irrelevant ad copy.  Looking at current ad copy performance and write new ads  based on best performers.</a:t>
          </a:r>
          <a:endParaRPr lang="en-US" dirty="0"/>
        </a:p>
      </dgm:t>
    </dgm:pt>
    <dgm:pt modelId="{46A11A03-874E-4565-8725-E9891BA23898}" type="parTrans" cxnId="{7D0E12F6-A58F-42E0-B205-6540F8D42A76}">
      <dgm:prSet/>
      <dgm:spPr/>
      <dgm:t>
        <a:bodyPr/>
        <a:lstStyle/>
        <a:p>
          <a:endParaRPr lang="en-US"/>
        </a:p>
      </dgm:t>
    </dgm:pt>
    <dgm:pt modelId="{4BC022F1-C21B-46EB-811F-9555F1A49CAD}" type="sibTrans" cxnId="{7D0E12F6-A58F-42E0-B205-6540F8D42A76}">
      <dgm:prSet/>
      <dgm:spPr/>
      <dgm:t>
        <a:bodyPr/>
        <a:lstStyle/>
        <a:p>
          <a:endParaRPr lang="en-US"/>
        </a:p>
      </dgm:t>
    </dgm:pt>
    <dgm:pt modelId="{5D78FCFC-D8BC-42F5-9A7F-9D439B5CCBFA}" type="pres">
      <dgm:prSet presAssocID="{D299CC90-FECE-470D-BC08-B19AC6225C6B}" presName="Name0" presStyleCnt="0">
        <dgm:presLayoutVars>
          <dgm:dir/>
          <dgm:animLvl val="lvl"/>
          <dgm:resizeHandles val="exact"/>
        </dgm:presLayoutVars>
      </dgm:prSet>
      <dgm:spPr/>
      <dgm:t>
        <a:bodyPr/>
        <a:lstStyle/>
        <a:p>
          <a:endParaRPr lang="en-US"/>
        </a:p>
      </dgm:t>
    </dgm:pt>
    <dgm:pt modelId="{08636863-59C7-48FC-AE13-85221601363E}" type="pres">
      <dgm:prSet presAssocID="{F23BC067-F5EA-4285-BB9A-D10899FF1E5C}" presName="linNode" presStyleCnt="0"/>
      <dgm:spPr/>
    </dgm:pt>
    <dgm:pt modelId="{8AFB064F-1DB5-4274-8013-BC207C08DCC8}" type="pres">
      <dgm:prSet presAssocID="{F23BC067-F5EA-4285-BB9A-D10899FF1E5C}" presName="parentText" presStyleLbl="node1" presStyleIdx="0" presStyleCnt="2" custScaleX="73611" custScaleY="136404">
        <dgm:presLayoutVars>
          <dgm:chMax val="1"/>
          <dgm:bulletEnabled val="1"/>
        </dgm:presLayoutVars>
      </dgm:prSet>
      <dgm:spPr/>
      <dgm:t>
        <a:bodyPr/>
        <a:lstStyle/>
        <a:p>
          <a:endParaRPr lang="en-US"/>
        </a:p>
      </dgm:t>
    </dgm:pt>
    <dgm:pt modelId="{85D026CA-BF3E-479D-B048-4ACBF04F7D0A}" type="pres">
      <dgm:prSet presAssocID="{F23BC067-F5EA-4285-BB9A-D10899FF1E5C}" presName="descendantText" presStyleLbl="alignAccFollowNode1" presStyleIdx="0" presStyleCnt="2" custScaleX="114707" custScaleY="118861" custLinFactNeighborX="794" custLinFactNeighborY="-3073">
        <dgm:presLayoutVars>
          <dgm:bulletEnabled val="1"/>
        </dgm:presLayoutVars>
      </dgm:prSet>
      <dgm:spPr/>
      <dgm:t>
        <a:bodyPr/>
        <a:lstStyle/>
        <a:p>
          <a:endParaRPr lang="en-US"/>
        </a:p>
      </dgm:t>
    </dgm:pt>
    <dgm:pt modelId="{816DD5CE-3024-402B-96E7-CF2CBCD00B78}" type="pres">
      <dgm:prSet presAssocID="{B9C8336F-6FA5-43AD-8B5E-E8DA56216449}" presName="sp" presStyleCnt="0"/>
      <dgm:spPr/>
    </dgm:pt>
    <dgm:pt modelId="{91852E5E-50D9-48A8-8EF1-44CBF4BB05C9}" type="pres">
      <dgm:prSet presAssocID="{53A4330D-F5B4-4F7F-9098-E9D51F814828}" presName="linNode" presStyleCnt="0"/>
      <dgm:spPr/>
    </dgm:pt>
    <dgm:pt modelId="{E07B46A4-76FE-45CC-90FC-33DC2E847872}" type="pres">
      <dgm:prSet presAssocID="{53A4330D-F5B4-4F7F-9098-E9D51F814828}" presName="parentText" presStyleLbl="node1" presStyleIdx="1" presStyleCnt="2" custScaleX="78408">
        <dgm:presLayoutVars>
          <dgm:chMax val="1"/>
          <dgm:bulletEnabled val="1"/>
        </dgm:presLayoutVars>
      </dgm:prSet>
      <dgm:spPr/>
      <dgm:t>
        <a:bodyPr/>
        <a:lstStyle/>
        <a:p>
          <a:endParaRPr lang="en-US"/>
        </a:p>
      </dgm:t>
    </dgm:pt>
    <dgm:pt modelId="{7661BE02-BE80-41F2-898B-1D20F0E02189}" type="pres">
      <dgm:prSet presAssocID="{53A4330D-F5B4-4F7F-9098-E9D51F814828}" presName="descendantText" presStyleLbl="alignAccFollowNode1" presStyleIdx="1" presStyleCnt="2" custScaleX="122136">
        <dgm:presLayoutVars>
          <dgm:bulletEnabled val="1"/>
        </dgm:presLayoutVars>
      </dgm:prSet>
      <dgm:spPr/>
      <dgm:t>
        <a:bodyPr/>
        <a:lstStyle/>
        <a:p>
          <a:endParaRPr lang="en-US"/>
        </a:p>
      </dgm:t>
    </dgm:pt>
  </dgm:ptLst>
  <dgm:cxnLst>
    <dgm:cxn modelId="{DF42FDDC-DD4A-4D21-9D37-EE88DD956F34}" srcId="{F23BC067-F5EA-4285-BB9A-D10899FF1E5C}" destId="{CA4866F3-55EC-4C37-AFB8-9C67A83DD341}" srcOrd="0" destOrd="0" parTransId="{0D0A3F62-0F14-445C-815A-099948CD4A2A}" sibTransId="{96D5121A-B7EA-4EE3-89F2-87C7FF5E2C5A}"/>
    <dgm:cxn modelId="{FFA7088E-2F7D-4F1E-8308-1F8ABC641448}" srcId="{53A4330D-F5B4-4F7F-9098-E9D51F814828}" destId="{8F3E890B-E3FC-4609-A92A-3D75181228A1}" srcOrd="0" destOrd="0" parTransId="{34811639-3340-46FC-84B8-EAE5C26CC682}" sibTransId="{927A2538-4F44-4199-83CD-77D38A45765A}"/>
    <dgm:cxn modelId="{DE4CA62B-709E-4678-9093-C2DCF9ECC368}" srcId="{53A4330D-F5B4-4F7F-9098-E9D51F814828}" destId="{66599F01-9CCA-429E-A05A-6ED64E3BA85D}" srcOrd="2" destOrd="0" parTransId="{52040844-86D2-48C1-B5C4-9FE7CE300C0E}" sibTransId="{8F1443BE-D6B1-442B-81AE-BFB22D2BC88F}"/>
    <dgm:cxn modelId="{265DC067-6480-4DB1-A7B1-75DDB0521324}" type="presOf" srcId="{0BFA5573-3D69-4CF4-89B8-F226E48ACD3B}" destId="{85D026CA-BF3E-479D-B048-4ACBF04F7D0A}" srcOrd="0" destOrd="1" presId="urn:microsoft.com/office/officeart/2005/8/layout/vList5"/>
    <dgm:cxn modelId="{9B940C1E-1BCA-4AA1-8D9E-D339DF31C590}" type="presOf" srcId="{0201C6C1-8545-4899-93F4-58ABA6AF41E3}" destId="{7661BE02-BE80-41F2-898B-1D20F0E02189}" srcOrd="0" destOrd="1" presId="urn:microsoft.com/office/officeart/2005/8/layout/vList5"/>
    <dgm:cxn modelId="{B5268C76-5059-49A7-83A0-9AADE40E6BE0}" type="presOf" srcId="{F23BC067-F5EA-4285-BB9A-D10899FF1E5C}" destId="{8AFB064F-1DB5-4274-8013-BC207C08DCC8}" srcOrd="0" destOrd="0" presId="urn:microsoft.com/office/officeart/2005/8/layout/vList5"/>
    <dgm:cxn modelId="{8F09EB23-E071-4757-B59F-41331A60DD0F}" type="presOf" srcId="{0D7866DF-1952-44A9-A750-D6BFAD5CA9EA}" destId="{85D026CA-BF3E-479D-B048-4ACBF04F7D0A}" srcOrd="0" destOrd="3" presId="urn:microsoft.com/office/officeart/2005/8/layout/vList5"/>
    <dgm:cxn modelId="{12F68A01-784E-46B1-8027-CAB4B46BA2B0}" srcId="{53A4330D-F5B4-4F7F-9098-E9D51F814828}" destId="{0201C6C1-8545-4899-93F4-58ABA6AF41E3}" srcOrd="1" destOrd="0" parTransId="{E3E9DC65-7B3C-45E8-844E-3E70530FEBD0}" sibTransId="{68D45994-719F-4C5C-8A5A-D87B6D314C46}"/>
    <dgm:cxn modelId="{750A7922-98A8-4BF3-A874-756F6218C12B}" srcId="{D299CC90-FECE-470D-BC08-B19AC6225C6B}" destId="{53A4330D-F5B4-4F7F-9098-E9D51F814828}" srcOrd="1" destOrd="0" parTransId="{22E5E108-A0D3-42DC-9D66-4EC05EBB4639}" sibTransId="{F72CABD7-2126-4F8B-B157-53B4E36A66DD}"/>
    <dgm:cxn modelId="{D77BEE29-89D8-4135-B756-353F97894BAC}" srcId="{F23BC067-F5EA-4285-BB9A-D10899FF1E5C}" destId="{71505625-DE8B-4F54-8FF0-7F5F9AB59AB4}" srcOrd="2" destOrd="0" parTransId="{A9DB96DF-70B1-4F7E-9A21-138B0C34BFD6}" sibTransId="{2D5F5427-E171-40B8-8761-2FF6A76249EA}"/>
    <dgm:cxn modelId="{6F351329-C7AA-486C-815E-538C968A2CCB}" type="presOf" srcId="{71505625-DE8B-4F54-8FF0-7F5F9AB59AB4}" destId="{85D026CA-BF3E-479D-B048-4ACBF04F7D0A}" srcOrd="0" destOrd="2" presId="urn:microsoft.com/office/officeart/2005/8/layout/vList5"/>
    <dgm:cxn modelId="{CAD56EE1-04B9-4AD7-8DAC-0C6B58084DD0}" type="presOf" srcId="{53A4330D-F5B4-4F7F-9098-E9D51F814828}" destId="{E07B46A4-76FE-45CC-90FC-33DC2E847872}" srcOrd="0" destOrd="0" presId="urn:microsoft.com/office/officeart/2005/8/layout/vList5"/>
    <dgm:cxn modelId="{B3B26B30-F56C-4680-9AD4-8270CA72C43F}" type="presOf" srcId="{D299CC90-FECE-470D-BC08-B19AC6225C6B}" destId="{5D78FCFC-D8BC-42F5-9A7F-9D439B5CCBFA}" srcOrd="0" destOrd="0" presId="urn:microsoft.com/office/officeart/2005/8/layout/vList5"/>
    <dgm:cxn modelId="{57A524D3-3CCE-427F-8F49-B85B71F2C4B1}" srcId="{F23BC067-F5EA-4285-BB9A-D10899FF1E5C}" destId="{0BFA5573-3D69-4CF4-89B8-F226E48ACD3B}" srcOrd="1" destOrd="0" parTransId="{E0226ECC-85A4-47A6-BD2E-2601257A0AE6}" sibTransId="{760197D4-D368-4ECF-BBF1-22D7B0881E1B}"/>
    <dgm:cxn modelId="{B5659344-33C7-4D94-954E-98F50892D4EB}" type="presOf" srcId="{66599F01-9CCA-429E-A05A-6ED64E3BA85D}" destId="{7661BE02-BE80-41F2-898B-1D20F0E02189}" srcOrd="0" destOrd="2" presId="urn:microsoft.com/office/officeart/2005/8/layout/vList5"/>
    <dgm:cxn modelId="{8386D214-799B-48AF-AA71-D8C4CC9387DC}" type="presOf" srcId="{CA4866F3-55EC-4C37-AFB8-9C67A83DD341}" destId="{85D026CA-BF3E-479D-B048-4ACBF04F7D0A}" srcOrd="0" destOrd="0" presId="urn:microsoft.com/office/officeart/2005/8/layout/vList5"/>
    <dgm:cxn modelId="{C5C3DE1B-4150-499C-A176-099D790AAE19}" type="presOf" srcId="{8F3E890B-E3FC-4609-A92A-3D75181228A1}" destId="{7661BE02-BE80-41F2-898B-1D20F0E02189}" srcOrd="0" destOrd="0" presId="urn:microsoft.com/office/officeart/2005/8/layout/vList5"/>
    <dgm:cxn modelId="{612A4BEF-9D98-43ED-BF94-346B4D51289B}" srcId="{D299CC90-FECE-470D-BC08-B19AC6225C6B}" destId="{F23BC067-F5EA-4285-BB9A-D10899FF1E5C}" srcOrd="0" destOrd="0" parTransId="{50BC9E07-A806-4AEF-B121-BC47E3217496}" sibTransId="{B9C8336F-6FA5-43AD-8B5E-E8DA56216449}"/>
    <dgm:cxn modelId="{7D0E12F6-A58F-42E0-B205-6540F8D42A76}" srcId="{F23BC067-F5EA-4285-BB9A-D10899FF1E5C}" destId="{0D7866DF-1952-44A9-A750-D6BFAD5CA9EA}" srcOrd="3" destOrd="0" parTransId="{46A11A03-874E-4565-8725-E9891BA23898}" sibTransId="{4BC022F1-C21B-46EB-811F-9555F1A49CAD}"/>
    <dgm:cxn modelId="{55103A2E-B2F6-4151-827F-3210CCC94BC4}" type="presParOf" srcId="{5D78FCFC-D8BC-42F5-9A7F-9D439B5CCBFA}" destId="{08636863-59C7-48FC-AE13-85221601363E}" srcOrd="0" destOrd="0" presId="urn:microsoft.com/office/officeart/2005/8/layout/vList5"/>
    <dgm:cxn modelId="{81140144-3C47-4BCB-A452-4688CD5C85E0}" type="presParOf" srcId="{08636863-59C7-48FC-AE13-85221601363E}" destId="{8AFB064F-1DB5-4274-8013-BC207C08DCC8}" srcOrd="0" destOrd="0" presId="urn:microsoft.com/office/officeart/2005/8/layout/vList5"/>
    <dgm:cxn modelId="{040E91B1-87BF-4E08-98F6-343B6599BABA}" type="presParOf" srcId="{08636863-59C7-48FC-AE13-85221601363E}" destId="{85D026CA-BF3E-479D-B048-4ACBF04F7D0A}" srcOrd="1" destOrd="0" presId="urn:microsoft.com/office/officeart/2005/8/layout/vList5"/>
    <dgm:cxn modelId="{3ECDEBC8-BFFA-442E-8B10-E55672C78D6D}" type="presParOf" srcId="{5D78FCFC-D8BC-42F5-9A7F-9D439B5CCBFA}" destId="{816DD5CE-3024-402B-96E7-CF2CBCD00B78}" srcOrd="1" destOrd="0" presId="urn:microsoft.com/office/officeart/2005/8/layout/vList5"/>
    <dgm:cxn modelId="{0F78AF46-0801-464C-B838-95D60F295601}" type="presParOf" srcId="{5D78FCFC-D8BC-42F5-9A7F-9D439B5CCBFA}" destId="{91852E5E-50D9-48A8-8EF1-44CBF4BB05C9}" srcOrd="2" destOrd="0" presId="urn:microsoft.com/office/officeart/2005/8/layout/vList5"/>
    <dgm:cxn modelId="{3133AC36-01A5-4159-82F1-76BAD05E468F}" type="presParOf" srcId="{91852E5E-50D9-48A8-8EF1-44CBF4BB05C9}" destId="{E07B46A4-76FE-45CC-90FC-33DC2E847872}" srcOrd="0" destOrd="0" presId="urn:microsoft.com/office/officeart/2005/8/layout/vList5"/>
    <dgm:cxn modelId="{E99B90D5-04E0-46E4-A879-15FA8546E34B}" type="presParOf" srcId="{91852E5E-50D9-48A8-8EF1-44CBF4BB05C9}" destId="{7661BE02-BE80-41F2-898B-1D20F0E0218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55E9EB-81F6-4EA5-B3D6-E471854A8D19}" type="doc">
      <dgm:prSet loTypeId="urn:microsoft.com/office/officeart/2005/8/layout/pyramid3" loCatId="pyramid" qsTypeId="urn:microsoft.com/office/officeart/2005/8/quickstyle/simple5" qsCatId="simple" csTypeId="urn:microsoft.com/office/officeart/2005/8/colors/accent2_1" csCatId="accent2" phldr="1"/>
      <dgm:spPr/>
    </dgm:pt>
    <dgm:pt modelId="{A0F18718-47AD-4438-B4C7-8CD104E6F4A6}">
      <dgm:prSet phldrT="[Text]" custT="1"/>
      <dgm:spPr/>
      <dgm:t>
        <a:bodyPr/>
        <a:lstStyle/>
        <a:p>
          <a:r>
            <a:rPr lang="en-US" sz="2600" b="1" dirty="0" smtClean="0"/>
            <a:t>Broad</a:t>
          </a:r>
          <a:endParaRPr lang="en-US" sz="2600" b="1" dirty="0"/>
        </a:p>
      </dgm:t>
    </dgm:pt>
    <dgm:pt modelId="{8C7CFD67-13ED-4BF7-9543-21615B323978}" type="parTrans" cxnId="{3F210765-BCCD-49C5-A64D-A1ADFB7930DD}">
      <dgm:prSet/>
      <dgm:spPr/>
      <dgm:t>
        <a:bodyPr/>
        <a:lstStyle/>
        <a:p>
          <a:endParaRPr lang="en-US"/>
        </a:p>
      </dgm:t>
    </dgm:pt>
    <dgm:pt modelId="{E4C50991-D91E-4713-B093-25195AFDA05F}" type="sibTrans" cxnId="{3F210765-BCCD-49C5-A64D-A1ADFB7930DD}">
      <dgm:prSet/>
      <dgm:spPr/>
      <dgm:t>
        <a:bodyPr/>
        <a:lstStyle/>
        <a:p>
          <a:endParaRPr lang="en-US"/>
        </a:p>
      </dgm:t>
    </dgm:pt>
    <dgm:pt modelId="{B188DFA6-66C4-437C-9FDD-418743670C2B}">
      <dgm:prSet phldrT="[Text]" custT="1"/>
      <dgm:spPr/>
      <dgm:t>
        <a:bodyPr/>
        <a:lstStyle/>
        <a:p>
          <a:r>
            <a:rPr lang="en-US" sz="2000" b="1" dirty="0" smtClean="0"/>
            <a:t>Skin Type/ Product Specific</a:t>
          </a:r>
          <a:endParaRPr lang="en-US" sz="2000" b="1" dirty="0"/>
        </a:p>
      </dgm:t>
    </dgm:pt>
    <dgm:pt modelId="{7E5C28E9-252C-4AB0-84A6-3FB129C42E8D}" type="parTrans" cxnId="{59833907-44C9-4D96-93C5-F7FF6B4FF32C}">
      <dgm:prSet/>
      <dgm:spPr/>
      <dgm:t>
        <a:bodyPr/>
        <a:lstStyle/>
        <a:p>
          <a:endParaRPr lang="en-US"/>
        </a:p>
      </dgm:t>
    </dgm:pt>
    <dgm:pt modelId="{D1A97B10-A097-4E17-9561-0F86B4E2E643}" type="sibTrans" cxnId="{59833907-44C9-4D96-93C5-F7FF6B4FF32C}">
      <dgm:prSet/>
      <dgm:spPr/>
      <dgm:t>
        <a:bodyPr/>
        <a:lstStyle/>
        <a:p>
          <a:endParaRPr lang="en-US"/>
        </a:p>
      </dgm:t>
    </dgm:pt>
    <dgm:pt modelId="{9F0BBC87-C727-4E0C-A64F-9EC5D9CA29CA}">
      <dgm:prSet phldrT="[Text]" custT="1"/>
      <dgm:spPr/>
      <dgm:t>
        <a:bodyPr/>
        <a:lstStyle/>
        <a:p>
          <a:r>
            <a:rPr lang="en-US" sz="1600" b="1" dirty="0" smtClean="0"/>
            <a:t>Branded</a:t>
          </a:r>
        </a:p>
        <a:p>
          <a:endParaRPr lang="en-US" sz="1600" dirty="0"/>
        </a:p>
      </dgm:t>
    </dgm:pt>
    <dgm:pt modelId="{AD78AB6B-040A-4FF3-B9E3-5DD2943229C6}" type="parTrans" cxnId="{30196C55-FB5B-4BD1-8FF7-B46DEC4F6B52}">
      <dgm:prSet/>
      <dgm:spPr/>
      <dgm:t>
        <a:bodyPr/>
        <a:lstStyle/>
        <a:p>
          <a:endParaRPr lang="en-US"/>
        </a:p>
      </dgm:t>
    </dgm:pt>
    <dgm:pt modelId="{8F05E4D1-BF2D-456A-8979-A6022521EA5B}" type="sibTrans" cxnId="{30196C55-FB5B-4BD1-8FF7-B46DEC4F6B52}">
      <dgm:prSet/>
      <dgm:spPr/>
      <dgm:t>
        <a:bodyPr/>
        <a:lstStyle/>
        <a:p>
          <a:endParaRPr lang="en-US"/>
        </a:p>
      </dgm:t>
    </dgm:pt>
    <dgm:pt modelId="{4CD1444A-3112-4FB7-BF97-65A65C61D9E0}" type="pres">
      <dgm:prSet presAssocID="{0655E9EB-81F6-4EA5-B3D6-E471854A8D19}" presName="Name0" presStyleCnt="0">
        <dgm:presLayoutVars>
          <dgm:dir/>
          <dgm:animLvl val="lvl"/>
          <dgm:resizeHandles val="exact"/>
        </dgm:presLayoutVars>
      </dgm:prSet>
      <dgm:spPr/>
    </dgm:pt>
    <dgm:pt modelId="{9B87796D-7C5B-4382-BCC6-FA517D30A706}" type="pres">
      <dgm:prSet presAssocID="{A0F18718-47AD-4438-B4C7-8CD104E6F4A6}" presName="Name8" presStyleCnt="0"/>
      <dgm:spPr/>
    </dgm:pt>
    <dgm:pt modelId="{DC150CA3-FD02-498A-916B-3938BAAF8B4B}" type="pres">
      <dgm:prSet presAssocID="{A0F18718-47AD-4438-B4C7-8CD104E6F4A6}" presName="level" presStyleLbl="node1" presStyleIdx="0" presStyleCnt="3">
        <dgm:presLayoutVars>
          <dgm:chMax val="1"/>
          <dgm:bulletEnabled val="1"/>
        </dgm:presLayoutVars>
      </dgm:prSet>
      <dgm:spPr/>
      <dgm:t>
        <a:bodyPr/>
        <a:lstStyle/>
        <a:p>
          <a:endParaRPr lang="en-US"/>
        </a:p>
      </dgm:t>
    </dgm:pt>
    <dgm:pt modelId="{D21A36D8-D9CB-4792-A8AD-6AABFDEA0EBC}" type="pres">
      <dgm:prSet presAssocID="{A0F18718-47AD-4438-B4C7-8CD104E6F4A6}" presName="levelTx" presStyleLbl="revTx" presStyleIdx="0" presStyleCnt="0">
        <dgm:presLayoutVars>
          <dgm:chMax val="1"/>
          <dgm:bulletEnabled val="1"/>
        </dgm:presLayoutVars>
      </dgm:prSet>
      <dgm:spPr/>
      <dgm:t>
        <a:bodyPr/>
        <a:lstStyle/>
        <a:p>
          <a:endParaRPr lang="en-US"/>
        </a:p>
      </dgm:t>
    </dgm:pt>
    <dgm:pt modelId="{B97DFF1F-091A-428F-81AA-6B59F3F6ED48}" type="pres">
      <dgm:prSet presAssocID="{B188DFA6-66C4-437C-9FDD-418743670C2B}" presName="Name8" presStyleCnt="0"/>
      <dgm:spPr/>
    </dgm:pt>
    <dgm:pt modelId="{6CBDAC9F-936F-4034-AA60-88E6B5A6EBEE}" type="pres">
      <dgm:prSet presAssocID="{B188DFA6-66C4-437C-9FDD-418743670C2B}" presName="level" presStyleLbl="node1" presStyleIdx="1" presStyleCnt="3">
        <dgm:presLayoutVars>
          <dgm:chMax val="1"/>
          <dgm:bulletEnabled val="1"/>
        </dgm:presLayoutVars>
      </dgm:prSet>
      <dgm:spPr/>
      <dgm:t>
        <a:bodyPr/>
        <a:lstStyle/>
        <a:p>
          <a:endParaRPr lang="en-US"/>
        </a:p>
      </dgm:t>
    </dgm:pt>
    <dgm:pt modelId="{E8E6168C-6116-4F0B-A57A-429BD2151B7A}" type="pres">
      <dgm:prSet presAssocID="{B188DFA6-66C4-437C-9FDD-418743670C2B}" presName="levelTx" presStyleLbl="revTx" presStyleIdx="0" presStyleCnt="0">
        <dgm:presLayoutVars>
          <dgm:chMax val="1"/>
          <dgm:bulletEnabled val="1"/>
        </dgm:presLayoutVars>
      </dgm:prSet>
      <dgm:spPr/>
      <dgm:t>
        <a:bodyPr/>
        <a:lstStyle/>
        <a:p>
          <a:endParaRPr lang="en-US"/>
        </a:p>
      </dgm:t>
    </dgm:pt>
    <dgm:pt modelId="{549823DE-9CE3-48A8-A238-447591C079A4}" type="pres">
      <dgm:prSet presAssocID="{9F0BBC87-C727-4E0C-A64F-9EC5D9CA29CA}" presName="Name8" presStyleCnt="0"/>
      <dgm:spPr/>
    </dgm:pt>
    <dgm:pt modelId="{7F6BA898-D246-427D-B758-6BAEE3BC84CC}" type="pres">
      <dgm:prSet presAssocID="{9F0BBC87-C727-4E0C-A64F-9EC5D9CA29CA}" presName="level" presStyleLbl="node1" presStyleIdx="2" presStyleCnt="3" custAng="0">
        <dgm:presLayoutVars>
          <dgm:chMax val="1"/>
          <dgm:bulletEnabled val="1"/>
        </dgm:presLayoutVars>
      </dgm:prSet>
      <dgm:spPr/>
      <dgm:t>
        <a:bodyPr/>
        <a:lstStyle/>
        <a:p>
          <a:endParaRPr lang="en-US"/>
        </a:p>
      </dgm:t>
    </dgm:pt>
    <dgm:pt modelId="{FB9E789E-30E7-4EB1-BB72-2C587C9C65AD}" type="pres">
      <dgm:prSet presAssocID="{9F0BBC87-C727-4E0C-A64F-9EC5D9CA29CA}" presName="levelTx" presStyleLbl="revTx" presStyleIdx="0" presStyleCnt="0">
        <dgm:presLayoutVars>
          <dgm:chMax val="1"/>
          <dgm:bulletEnabled val="1"/>
        </dgm:presLayoutVars>
      </dgm:prSet>
      <dgm:spPr/>
      <dgm:t>
        <a:bodyPr/>
        <a:lstStyle/>
        <a:p>
          <a:endParaRPr lang="en-US"/>
        </a:p>
      </dgm:t>
    </dgm:pt>
  </dgm:ptLst>
  <dgm:cxnLst>
    <dgm:cxn modelId="{3F979448-A0AD-4EC2-A5B1-321DAD4B3B5E}" type="presOf" srcId="{9F0BBC87-C727-4E0C-A64F-9EC5D9CA29CA}" destId="{FB9E789E-30E7-4EB1-BB72-2C587C9C65AD}" srcOrd="1" destOrd="0" presId="urn:microsoft.com/office/officeart/2005/8/layout/pyramid3"/>
    <dgm:cxn modelId="{59833907-44C9-4D96-93C5-F7FF6B4FF32C}" srcId="{0655E9EB-81F6-4EA5-B3D6-E471854A8D19}" destId="{B188DFA6-66C4-437C-9FDD-418743670C2B}" srcOrd="1" destOrd="0" parTransId="{7E5C28E9-252C-4AB0-84A6-3FB129C42E8D}" sibTransId="{D1A97B10-A097-4E17-9561-0F86B4E2E643}"/>
    <dgm:cxn modelId="{53FAFC08-16C9-48E3-954F-A46828B969CF}" type="presOf" srcId="{A0F18718-47AD-4438-B4C7-8CD104E6F4A6}" destId="{DC150CA3-FD02-498A-916B-3938BAAF8B4B}" srcOrd="0" destOrd="0" presId="urn:microsoft.com/office/officeart/2005/8/layout/pyramid3"/>
    <dgm:cxn modelId="{30196C55-FB5B-4BD1-8FF7-B46DEC4F6B52}" srcId="{0655E9EB-81F6-4EA5-B3D6-E471854A8D19}" destId="{9F0BBC87-C727-4E0C-A64F-9EC5D9CA29CA}" srcOrd="2" destOrd="0" parTransId="{AD78AB6B-040A-4FF3-B9E3-5DD2943229C6}" sibTransId="{8F05E4D1-BF2D-456A-8979-A6022521EA5B}"/>
    <dgm:cxn modelId="{3F210765-BCCD-49C5-A64D-A1ADFB7930DD}" srcId="{0655E9EB-81F6-4EA5-B3D6-E471854A8D19}" destId="{A0F18718-47AD-4438-B4C7-8CD104E6F4A6}" srcOrd="0" destOrd="0" parTransId="{8C7CFD67-13ED-4BF7-9543-21615B323978}" sibTransId="{E4C50991-D91E-4713-B093-25195AFDA05F}"/>
    <dgm:cxn modelId="{05257135-8C78-45E9-9C94-C8414438C09F}" type="presOf" srcId="{A0F18718-47AD-4438-B4C7-8CD104E6F4A6}" destId="{D21A36D8-D9CB-4792-A8AD-6AABFDEA0EBC}" srcOrd="1" destOrd="0" presId="urn:microsoft.com/office/officeart/2005/8/layout/pyramid3"/>
    <dgm:cxn modelId="{013B39D1-7DD5-4EB6-86D5-722D021E69E7}" type="presOf" srcId="{B188DFA6-66C4-437C-9FDD-418743670C2B}" destId="{6CBDAC9F-936F-4034-AA60-88E6B5A6EBEE}" srcOrd="0" destOrd="0" presId="urn:microsoft.com/office/officeart/2005/8/layout/pyramid3"/>
    <dgm:cxn modelId="{B42D3DCB-0EB9-49D2-BDF4-A52F22F2AC04}" type="presOf" srcId="{0655E9EB-81F6-4EA5-B3D6-E471854A8D19}" destId="{4CD1444A-3112-4FB7-BF97-65A65C61D9E0}" srcOrd="0" destOrd="0" presId="urn:microsoft.com/office/officeart/2005/8/layout/pyramid3"/>
    <dgm:cxn modelId="{E2807182-905C-4D27-B045-71A968A163D9}" type="presOf" srcId="{9F0BBC87-C727-4E0C-A64F-9EC5D9CA29CA}" destId="{7F6BA898-D246-427D-B758-6BAEE3BC84CC}" srcOrd="0" destOrd="0" presId="urn:microsoft.com/office/officeart/2005/8/layout/pyramid3"/>
    <dgm:cxn modelId="{06BE2C5D-24FD-4369-8BDD-7439A0BBC158}" type="presOf" srcId="{B188DFA6-66C4-437C-9FDD-418743670C2B}" destId="{E8E6168C-6116-4F0B-A57A-429BD2151B7A}" srcOrd="1" destOrd="0" presId="urn:microsoft.com/office/officeart/2005/8/layout/pyramid3"/>
    <dgm:cxn modelId="{7EC21062-D6A9-4762-AE67-DEAAB1576C0D}" type="presParOf" srcId="{4CD1444A-3112-4FB7-BF97-65A65C61D9E0}" destId="{9B87796D-7C5B-4382-BCC6-FA517D30A706}" srcOrd="0" destOrd="0" presId="urn:microsoft.com/office/officeart/2005/8/layout/pyramid3"/>
    <dgm:cxn modelId="{C0990298-E11B-4D11-B1A3-961E525393BC}" type="presParOf" srcId="{9B87796D-7C5B-4382-BCC6-FA517D30A706}" destId="{DC150CA3-FD02-498A-916B-3938BAAF8B4B}" srcOrd="0" destOrd="0" presId="urn:microsoft.com/office/officeart/2005/8/layout/pyramid3"/>
    <dgm:cxn modelId="{27E95966-B615-4D29-9146-FDF6099E38EA}" type="presParOf" srcId="{9B87796D-7C5B-4382-BCC6-FA517D30A706}" destId="{D21A36D8-D9CB-4792-A8AD-6AABFDEA0EBC}" srcOrd="1" destOrd="0" presId="urn:microsoft.com/office/officeart/2005/8/layout/pyramid3"/>
    <dgm:cxn modelId="{ED155AC3-2CDE-4E4B-BC19-DBE144194A57}" type="presParOf" srcId="{4CD1444A-3112-4FB7-BF97-65A65C61D9E0}" destId="{B97DFF1F-091A-428F-81AA-6B59F3F6ED48}" srcOrd="1" destOrd="0" presId="urn:microsoft.com/office/officeart/2005/8/layout/pyramid3"/>
    <dgm:cxn modelId="{B29B6469-52E1-47BB-8116-E83A1EBF5F7A}" type="presParOf" srcId="{B97DFF1F-091A-428F-81AA-6B59F3F6ED48}" destId="{6CBDAC9F-936F-4034-AA60-88E6B5A6EBEE}" srcOrd="0" destOrd="0" presId="urn:microsoft.com/office/officeart/2005/8/layout/pyramid3"/>
    <dgm:cxn modelId="{9159E31F-8640-4101-8159-41050F44D1D7}" type="presParOf" srcId="{B97DFF1F-091A-428F-81AA-6B59F3F6ED48}" destId="{E8E6168C-6116-4F0B-A57A-429BD2151B7A}" srcOrd="1" destOrd="0" presId="urn:microsoft.com/office/officeart/2005/8/layout/pyramid3"/>
    <dgm:cxn modelId="{3C6A9E17-6E22-4750-90D5-E612A63F1452}" type="presParOf" srcId="{4CD1444A-3112-4FB7-BF97-65A65C61D9E0}" destId="{549823DE-9CE3-48A8-A238-447591C079A4}" srcOrd="2" destOrd="0" presId="urn:microsoft.com/office/officeart/2005/8/layout/pyramid3"/>
    <dgm:cxn modelId="{319D36D4-3A4F-4DCE-8DD4-90798CCF3E4E}" type="presParOf" srcId="{549823DE-9CE3-48A8-A238-447591C079A4}" destId="{7F6BA898-D246-427D-B758-6BAEE3BC84CC}" srcOrd="0" destOrd="0" presId="urn:microsoft.com/office/officeart/2005/8/layout/pyramid3"/>
    <dgm:cxn modelId="{F6BC6A41-671D-4098-B827-280161A345AB}" type="presParOf" srcId="{549823DE-9CE3-48A8-A238-447591C079A4}" destId="{FB9E789E-30E7-4EB1-BB72-2C587C9C65AD}" srcOrd="1" destOrd="0" presId="urn:microsoft.com/office/officeart/2005/8/layout/pyramid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8CBD0B-304A-459C-BFF7-A73A63F8BFBD}" type="doc">
      <dgm:prSet loTypeId="urn:microsoft.com/office/officeart/2005/8/layout/cycle8" loCatId="cycle" qsTypeId="urn:microsoft.com/office/officeart/2005/8/quickstyle/simple1" qsCatId="simple" csTypeId="urn:microsoft.com/office/officeart/2005/8/colors/accent0_1" csCatId="mainScheme" phldr="1"/>
      <dgm:spPr/>
    </dgm:pt>
    <dgm:pt modelId="{AAA0579F-C712-431E-B980-3CC6E7ED3E27}">
      <dgm:prSet phldrT="[Text]"/>
      <dgm:spPr/>
      <dgm:t>
        <a:bodyPr/>
        <a:lstStyle/>
        <a:p>
          <a:r>
            <a:rPr lang="en-US" dirty="0" smtClean="0"/>
            <a:t>Relevance</a:t>
          </a:r>
          <a:endParaRPr lang="en-US" dirty="0"/>
        </a:p>
      </dgm:t>
    </dgm:pt>
    <dgm:pt modelId="{5A782F40-3F49-44A0-A8CA-DABB85340270}" type="parTrans" cxnId="{6C9DC837-9ECF-4C3A-93E3-67F76AC47E6B}">
      <dgm:prSet/>
      <dgm:spPr/>
      <dgm:t>
        <a:bodyPr/>
        <a:lstStyle/>
        <a:p>
          <a:endParaRPr lang="en-US"/>
        </a:p>
      </dgm:t>
    </dgm:pt>
    <dgm:pt modelId="{F5670B8F-8B0C-43BD-9112-C4449C8C7358}" type="sibTrans" cxnId="{6C9DC837-9ECF-4C3A-93E3-67F76AC47E6B}">
      <dgm:prSet/>
      <dgm:spPr/>
      <dgm:t>
        <a:bodyPr/>
        <a:lstStyle/>
        <a:p>
          <a:endParaRPr lang="en-US"/>
        </a:p>
      </dgm:t>
    </dgm:pt>
    <dgm:pt modelId="{E38E1DF7-5DC7-47B1-BB2D-F7129A2F04DA}">
      <dgm:prSet phldrT="[Text]"/>
      <dgm:spPr/>
      <dgm:t>
        <a:bodyPr/>
        <a:lstStyle/>
        <a:p>
          <a:r>
            <a:rPr lang="en-US" dirty="0" smtClean="0"/>
            <a:t>Conversion</a:t>
          </a:r>
          <a:endParaRPr lang="en-US" dirty="0"/>
        </a:p>
      </dgm:t>
    </dgm:pt>
    <dgm:pt modelId="{BE9493E7-924B-4C48-8266-CB04519557A5}" type="parTrans" cxnId="{A58CDCE1-347C-4CF7-B30D-BA51AAE8BCCA}">
      <dgm:prSet/>
      <dgm:spPr/>
      <dgm:t>
        <a:bodyPr/>
        <a:lstStyle/>
        <a:p>
          <a:endParaRPr lang="en-US"/>
        </a:p>
      </dgm:t>
    </dgm:pt>
    <dgm:pt modelId="{29BC1CDF-8A59-49E5-AEA5-2971D3C0D303}" type="sibTrans" cxnId="{A58CDCE1-347C-4CF7-B30D-BA51AAE8BCCA}">
      <dgm:prSet/>
      <dgm:spPr/>
      <dgm:t>
        <a:bodyPr/>
        <a:lstStyle/>
        <a:p>
          <a:endParaRPr lang="en-US"/>
        </a:p>
      </dgm:t>
    </dgm:pt>
    <dgm:pt modelId="{BD9F253A-922C-4EE6-8B82-F3671B82B03E}">
      <dgm:prSet phldrT="[Text]"/>
      <dgm:spPr/>
      <dgm:t>
        <a:bodyPr/>
        <a:lstStyle/>
        <a:p>
          <a:r>
            <a:rPr lang="en-US" dirty="0" smtClean="0"/>
            <a:t>Value	</a:t>
          </a:r>
          <a:endParaRPr lang="en-US" dirty="0"/>
        </a:p>
      </dgm:t>
    </dgm:pt>
    <dgm:pt modelId="{132119FC-A2F9-4EA9-968A-0B1A8DC2257C}" type="parTrans" cxnId="{C829E934-D302-4DA2-81FB-4F92C4BA2C0A}">
      <dgm:prSet/>
      <dgm:spPr/>
      <dgm:t>
        <a:bodyPr/>
        <a:lstStyle/>
        <a:p>
          <a:endParaRPr lang="en-US"/>
        </a:p>
      </dgm:t>
    </dgm:pt>
    <dgm:pt modelId="{1B68D96F-360C-4166-A9A6-782CE2ADEA3E}" type="sibTrans" cxnId="{C829E934-D302-4DA2-81FB-4F92C4BA2C0A}">
      <dgm:prSet/>
      <dgm:spPr/>
      <dgm:t>
        <a:bodyPr/>
        <a:lstStyle/>
        <a:p>
          <a:endParaRPr lang="en-US"/>
        </a:p>
      </dgm:t>
    </dgm:pt>
    <dgm:pt modelId="{19900B0B-CEAB-4698-831F-47674EC5F06B}" type="pres">
      <dgm:prSet presAssocID="{958CBD0B-304A-459C-BFF7-A73A63F8BFBD}" presName="compositeShape" presStyleCnt="0">
        <dgm:presLayoutVars>
          <dgm:chMax val="7"/>
          <dgm:dir/>
          <dgm:resizeHandles val="exact"/>
        </dgm:presLayoutVars>
      </dgm:prSet>
      <dgm:spPr/>
    </dgm:pt>
    <dgm:pt modelId="{A07D75DC-EB38-42F3-997D-7CFE26618F46}" type="pres">
      <dgm:prSet presAssocID="{958CBD0B-304A-459C-BFF7-A73A63F8BFBD}" presName="wedge1" presStyleLbl="node1" presStyleIdx="0" presStyleCnt="3"/>
      <dgm:spPr/>
      <dgm:t>
        <a:bodyPr/>
        <a:lstStyle/>
        <a:p>
          <a:endParaRPr lang="en-US"/>
        </a:p>
      </dgm:t>
    </dgm:pt>
    <dgm:pt modelId="{D06EF254-661C-4255-9F21-5C8C78007D75}" type="pres">
      <dgm:prSet presAssocID="{958CBD0B-304A-459C-BFF7-A73A63F8BFBD}" presName="dummy1a" presStyleCnt="0"/>
      <dgm:spPr/>
    </dgm:pt>
    <dgm:pt modelId="{D715BB4A-D23E-4B40-A9E1-34881D9649CD}" type="pres">
      <dgm:prSet presAssocID="{958CBD0B-304A-459C-BFF7-A73A63F8BFBD}" presName="dummy1b" presStyleCnt="0"/>
      <dgm:spPr/>
    </dgm:pt>
    <dgm:pt modelId="{BFA903BC-4164-476C-8A04-CDE33F31A584}" type="pres">
      <dgm:prSet presAssocID="{958CBD0B-304A-459C-BFF7-A73A63F8BFBD}" presName="wedge1Tx" presStyleLbl="node1" presStyleIdx="0" presStyleCnt="3">
        <dgm:presLayoutVars>
          <dgm:chMax val="0"/>
          <dgm:chPref val="0"/>
          <dgm:bulletEnabled val="1"/>
        </dgm:presLayoutVars>
      </dgm:prSet>
      <dgm:spPr/>
      <dgm:t>
        <a:bodyPr/>
        <a:lstStyle/>
        <a:p>
          <a:endParaRPr lang="en-US"/>
        </a:p>
      </dgm:t>
    </dgm:pt>
    <dgm:pt modelId="{840AFFBF-AA9D-45B2-9BA2-9F7597ADE811}" type="pres">
      <dgm:prSet presAssocID="{958CBD0B-304A-459C-BFF7-A73A63F8BFBD}" presName="wedge2" presStyleLbl="node1" presStyleIdx="1" presStyleCnt="3"/>
      <dgm:spPr/>
      <dgm:t>
        <a:bodyPr/>
        <a:lstStyle/>
        <a:p>
          <a:endParaRPr lang="en-US"/>
        </a:p>
      </dgm:t>
    </dgm:pt>
    <dgm:pt modelId="{4EC692BD-3ED5-430D-96C0-D1A645DF10C9}" type="pres">
      <dgm:prSet presAssocID="{958CBD0B-304A-459C-BFF7-A73A63F8BFBD}" presName="dummy2a" presStyleCnt="0"/>
      <dgm:spPr/>
    </dgm:pt>
    <dgm:pt modelId="{08ED58C7-021E-4C20-B6CA-8353318F00D2}" type="pres">
      <dgm:prSet presAssocID="{958CBD0B-304A-459C-BFF7-A73A63F8BFBD}" presName="dummy2b" presStyleCnt="0"/>
      <dgm:spPr/>
    </dgm:pt>
    <dgm:pt modelId="{6A1B13B9-5676-4C2A-B25A-642919DBD7C3}" type="pres">
      <dgm:prSet presAssocID="{958CBD0B-304A-459C-BFF7-A73A63F8BFBD}" presName="wedge2Tx" presStyleLbl="node1" presStyleIdx="1" presStyleCnt="3">
        <dgm:presLayoutVars>
          <dgm:chMax val="0"/>
          <dgm:chPref val="0"/>
          <dgm:bulletEnabled val="1"/>
        </dgm:presLayoutVars>
      </dgm:prSet>
      <dgm:spPr/>
      <dgm:t>
        <a:bodyPr/>
        <a:lstStyle/>
        <a:p>
          <a:endParaRPr lang="en-US"/>
        </a:p>
      </dgm:t>
    </dgm:pt>
    <dgm:pt modelId="{D7156E22-B5F9-40CC-A2EC-A7A964E08488}" type="pres">
      <dgm:prSet presAssocID="{958CBD0B-304A-459C-BFF7-A73A63F8BFBD}" presName="wedge3" presStyleLbl="node1" presStyleIdx="2" presStyleCnt="3"/>
      <dgm:spPr/>
      <dgm:t>
        <a:bodyPr/>
        <a:lstStyle/>
        <a:p>
          <a:endParaRPr lang="en-US"/>
        </a:p>
      </dgm:t>
    </dgm:pt>
    <dgm:pt modelId="{EBC876F0-717D-4655-8F4A-BF2C85B29722}" type="pres">
      <dgm:prSet presAssocID="{958CBD0B-304A-459C-BFF7-A73A63F8BFBD}" presName="dummy3a" presStyleCnt="0"/>
      <dgm:spPr/>
    </dgm:pt>
    <dgm:pt modelId="{BCB2BD83-3A79-4C76-AA08-D3482ACEFA99}" type="pres">
      <dgm:prSet presAssocID="{958CBD0B-304A-459C-BFF7-A73A63F8BFBD}" presName="dummy3b" presStyleCnt="0"/>
      <dgm:spPr/>
    </dgm:pt>
    <dgm:pt modelId="{C9C952BA-6218-4CAA-A278-76A077DA1142}" type="pres">
      <dgm:prSet presAssocID="{958CBD0B-304A-459C-BFF7-A73A63F8BFBD}" presName="wedge3Tx" presStyleLbl="node1" presStyleIdx="2" presStyleCnt="3">
        <dgm:presLayoutVars>
          <dgm:chMax val="0"/>
          <dgm:chPref val="0"/>
          <dgm:bulletEnabled val="1"/>
        </dgm:presLayoutVars>
      </dgm:prSet>
      <dgm:spPr/>
      <dgm:t>
        <a:bodyPr/>
        <a:lstStyle/>
        <a:p>
          <a:endParaRPr lang="en-US"/>
        </a:p>
      </dgm:t>
    </dgm:pt>
    <dgm:pt modelId="{7B4EE67F-D8B7-4105-8242-C471D0C5E160}" type="pres">
      <dgm:prSet presAssocID="{F5670B8F-8B0C-43BD-9112-C4449C8C7358}" presName="arrowWedge1" presStyleLbl="fgSibTrans2D1" presStyleIdx="0" presStyleCnt="3"/>
      <dgm:spPr/>
    </dgm:pt>
    <dgm:pt modelId="{8FAE3116-4DA4-4766-A64E-74F4CC6E2EE3}" type="pres">
      <dgm:prSet presAssocID="{29BC1CDF-8A59-49E5-AEA5-2971D3C0D303}" presName="arrowWedge2" presStyleLbl="fgSibTrans2D1" presStyleIdx="1" presStyleCnt="3"/>
      <dgm:spPr/>
    </dgm:pt>
    <dgm:pt modelId="{8A2B729A-506C-42B9-8FB4-E3FCA84A4731}" type="pres">
      <dgm:prSet presAssocID="{1B68D96F-360C-4166-A9A6-782CE2ADEA3E}" presName="arrowWedge3" presStyleLbl="fgSibTrans2D1" presStyleIdx="2" presStyleCnt="3"/>
      <dgm:spPr/>
    </dgm:pt>
  </dgm:ptLst>
  <dgm:cxnLst>
    <dgm:cxn modelId="{EED8BF04-00CC-4327-A3AD-F4E57A9B5822}" type="presOf" srcId="{958CBD0B-304A-459C-BFF7-A73A63F8BFBD}" destId="{19900B0B-CEAB-4698-831F-47674EC5F06B}" srcOrd="0" destOrd="0" presId="urn:microsoft.com/office/officeart/2005/8/layout/cycle8"/>
    <dgm:cxn modelId="{C5A98D42-FB01-4217-B1C4-3AA855625559}" type="presOf" srcId="{E38E1DF7-5DC7-47B1-BB2D-F7129A2F04DA}" destId="{6A1B13B9-5676-4C2A-B25A-642919DBD7C3}" srcOrd="1" destOrd="0" presId="urn:microsoft.com/office/officeart/2005/8/layout/cycle8"/>
    <dgm:cxn modelId="{56E3A3C6-75BD-4DA8-B3A1-5D974A8975A5}" type="presOf" srcId="{BD9F253A-922C-4EE6-8B82-F3671B82B03E}" destId="{D7156E22-B5F9-40CC-A2EC-A7A964E08488}" srcOrd="0" destOrd="0" presId="urn:microsoft.com/office/officeart/2005/8/layout/cycle8"/>
    <dgm:cxn modelId="{A7B634A2-C5A7-4835-9CBE-B912D96070F6}" type="presOf" srcId="{AAA0579F-C712-431E-B980-3CC6E7ED3E27}" destId="{BFA903BC-4164-476C-8A04-CDE33F31A584}" srcOrd="1" destOrd="0" presId="urn:microsoft.com/office/officeart/2005/8/layout/cycle8"/>
    <dgm:cxn modelId="{A58CDCE1-347C-4CF7-B30D-BA51AAE8BCCA}" srcId="{958CBD0B-304A-459C-BFF7-A73A63F8BFBD}" destId="{E38E1DF7-5DC7-47B1-BB2D-F7129A2F04DA}" srcOrd="1" destOrd="0" parTransId="{BE9493E7-924B-4C48-8266-CB04519557A5}" sibTransId="{29BC1CDF-8A59-49E5-AEA5-2971D3C0D303}"/>
    <dgm:cxn modelId="{D5D495E2-DCBA-42EA-B6E1-03B6087AA2A4}" type="presOf" srcId="{E38E1DF7-5DC7-47B1-BB2D-F7129A2F04DA}" destId="{840AFFBF-AA9D-45B2-9BA2-9F7597ADE811}" srcOrd="0" destOrd="0" presId="urn:microsoft.com/office/officeart/2005/8/layout/cycle8"/>
    <dgm:cxn modelId="{6C9DC837-9ECF-4C3A-93E3-67F76AC47E6B}" srcId="{958CBD0B-304A-459C-BFF7-A73A63F8BFBD}" destId="{AAA0579F-C712-431E-B980-3CC6E7ED3E27}" srcOrd="0" destOrd="0" parTransId="{5A782F40-3F49-44A0-A8CA-DABB85340270}" sibTransId="{F5670B8F-8B0C-43BD-9112-C4449C8C7358}"/>
    <dgm:cxn modelId="{097044DE-FE84-4653-934F-C57198A10E44}" type="presOf" srcId="{BD9F253A-922C-4EE6-8B82-F3671B82B03E}" destId="{C9C952BA-6218-4CAA-A278-76A077DA1142}" srcOrd="1" destOrd="0" presId="urn:microsoft.com/office/officeart/2005/8/layout/cycle8"/>
    <dgm:cxn modelId="{180C0368-B894-44CE-8D6B-77519122CE61}" type="presOf" srcId="{AAA0579F-C712-431E-B980-3CC6E7ED3E27}" destId="{A07D75DC-EB38-42F3-997D-7CFE26618F46}" srcOrd="0" destOrd="0" presId="urn:microsoft.com/office/officeart/2005/8/layout/cycle8"/>
    <dgm:cxn modelId="{C829E934-D302-4DA2-81FB-4F92C4BA2C0A}" srcId="{958CBD0B-304A-459C-BFF7-A73A63F8BFBD}" destId="{BD9F253A-922C-4EE6-8B82-F3671B82B03E}" srcOrd="2" destOrd="0" parTransId="{132119FC-A2F9-4EA9-968A-0B1A8DC2257C}" sibTransId="{1B68D96F-360C-4166-A9A6-782CE2ADEA3E}"/>
    <dgm:cxn modelId="{2929B966-3D32-496D-B6CC-188A9103845E}" type="presParOf" srcId="{19900B0B-CEAB-4698-831F-47674EC5F06B}" destId="{A07D75DC-EB38-42F3-997D-7CFE26618F46}" srcOrd="0" destOrd="0" presId="urn:microsoft.com/office/officeart/2005/8/layout/cycle8"/>
    <dgm:cxn modelId="{E5612F45-F0FC-4B10-BEE2-455ACB3E02B9}" type="presParOf" srcId="{19900B0B-CEAB-4698-831F-47674EC5F06B}" destId="{D06EF254-661C-4255-9F21-5C8C78007D75}" srcOrd="1" destOrd="0" presId="urn:microsoft.com/office/officeart/2005/8/layout/cycle8"/>
    <dgm:cxn modelId="{C2936C77-D812-4283-8087-E721F06655A2}" type="presParOf" srcId="{19900B0B-CEAB-4698-831F-47674EC5F06B}" destId="{D715BB4A-D23E-4B40-A9E1-34881D9649CD}" srcOrd="2" destOrd="0" presId="urn:microsoft.com/office/officeart/2005/8/layout/cycle8"/>
    <dgm:cxn modelId="{66E43D2A-4B8B-4346-BD0E-ABAE8CDC7FA5}" type="presParOf" srcId="{19900B0B-CEAB-4698-831F-47674EC5F06B}" destId="{BFA903BC-4164-476C-8A04-CDE33F31A584}" srcOrd="3" destOrd="0" presId="urn:microsoft.com/office/officeart/2005/8/layout/cycle8"/>
    <dgm:cxn modelId="{11F7A564-CA70-4390-9D83-AA0F0AB8B790}" type="presParOf" srcId="{19900B0B-CEAB-4698-831F-47674EC5F06B}" destId="{840AFFBF-AA9D-45B2-9BA2-9F7597ADE811}" srcOrd="4" destOrd="0" presId="urn:microsoft.com/office/officeart/2005/8/layout/cycle8"/>
    <dgm:cxn modelId="{FC32876C-DA55-4F23-925A-88F9FEED8B9B}" type="presParOf" srcId="{19900B0B-CEAB-4698-831F-47674EC5F06B}" destId="{4EC692BD-3ED5-430D-96C0-D1A645DF10C9}" srcOrd="5" destOrd="0" presId="urn:microsoft.com/office/officeart/2005/8/layout/cycle8"/>
    <dgm:cxn modelId="{33933543-1468-4B41-9D7D-CA941E92C141}" type="presParOf" srcId="{19900B0B-CEAB-4698-831F-47674EC5F06B}" destId="{08ED58C7-021E-4C20-B6CA-8353318F00D2}" srcOrd="6" destOrd="0" presId="urn:microsoft.com/office/officeart/2005/8/layout/cycle8"/>
    <dgm:cxn modelId="{6E605540-8230-4267-9CCF-9619CBC43C9B}" type="presParOf" srcId="{19900B0B-CEAB-4698-831F-47674EC5F06B}" destId="{6A1B13B9-5676-4C2A-B25A-642919DBD7C3}" srcOrd="7" destOrd="0" presId="urn:microsoft.com/office/officeart/2005/8/layout/cycle8"/>
    <dgm:cxn modelId="{9A3D2BE8-8579-4D6C-9FDD-C2D741CEB4C3}" type="presParOf" srcId="{19900B0B-CEAB-4698-831F-47674EC5F06B}" destId="{D7156E22-B5F9-40CC-A2EC-A7A964E08488}" srcOrd="8" destOrd="0" presId="urn:microsoft.com/office/officeart/2005/8/layout/cycle8"/>
    <dgm:cxn modelId="{35DE9D86-5269-4F12-95D2-A2CE26664BC3}" type="presParOf" srcId="{19900B0B-CEAB-4698-831F-47674EC5F06B}" destId="{EBC876F0-717D-4655-8F4A-BF2C85B29722}" srcOrd="9" destOrd="0" presId="urn:microsoft.com/office/officeart/2005/8/layout/cycle8"/>
    <dgm:cxn modelId="{80AE5D2F-0E8D-4EFA-9A72-289B99D95368}" type="presParOf" srcId="{19900B0B-CEAB-4698-831F-47674EC5F06B}" destId="{BCB2BD83-3A79-4C76-AA08-D3482ACEFA99}" srcOrd="10" destOrd="0" presId="urn:microsoft.com/office/officeart/2005/8/layout/cycle8"/>
    <dgm:cxn modelId="{F87E0BC1-F307-46FC-B0D1-FE37092FB8FF}" type="presParOf" srcId="{19900B0B-CEAB-4698-831F-47674EC5F06B}" destId="{C9C952BA-6218-4CAA-A278-76A077DA1142}" srcOrd="11" destOrd="0" presId="urn:microsoft.com/office/officeart/2005/8/layout/cycle8"/>
    <dgm:cxn modelId="{D84F3A98-FB9D-4ED7-BEB3-26F3DDA83A3C}" type="presParOf" srcId="{19900B0B-CEAB-4698-831F-47674EC5F06B}" destId="{7B4EE67F-D8B7-4105-8242-C471D0C5E160}" srcOrd="12" destOrd="0" presId="urn:microsoft.com/office/officeart/2005/8/layout/cycle8"/>
    <dgm:cxn modelId="{5A53345A-E5B0-4B4D-B6EB-01ECDA6E818A}" type="presParOf" srcId="{19900B0B-CEAB-4698-831F-47674EC5F06B}" destId="{8FAE3116-4DA4-4766-A64E-74F4CC6E2EE3}" srcOrd="13" destOrd="0" presId="urn:microsoft.com/office/officeart/2005/8/layout/cycle8"/>
    <dgm:cxn modelId="{DBE6C4C4-6CC6-4EAE-82A3-71922F4B8899}" type="presParOf" srcId="{19900B0B-CEAB-4698-831F-47674EC5F06B}" destId="{8A2B729A-506C-42B9-8FB4-E3FCA84A4731}"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655E9EB-81F6-4EA5-B3D6-E471854A8D19}" type="doc">
      <dgm:prSet loTypeId="urn:microsoft.com/office/officeart/2005/8/layout/pyramid3" loCatId="pyramid" qsTypeId="urn:microsoft.com/office/officeart/2005/8/quickstyle/simple5" qsCatId="simple" csTypeId="urn:microsoft.com/office/officeart/2005/8/colors/accent2_1" csCatId="accent2" phldr="1"/>
      <dgm:spPr/>
    </dgm:pt>
    <dgm:pt modelId="{A0F18718-47AD-4438-B4C7-8CD104E6F4A6}">
      <dgm:prSet phldrT="[Text]" custT="1"/>
      <dgm:spPr/>
      <dgm:t>
        <a:bodyPr/>
        <a:lstStyle/>
        <a:p>
          <a:r>
            <a:rPr lang="en-US" sz="2600" b="1" dirty="0" smtClean="0"/>
            <a:t>Home Page</a:t>
          </a:r>
          <a:endParaRPr lang="en-US" sz="2600" b="1" dirty="0"/>
        </a:p>
      </dgm:t>
    </dgm:pt>
    <dgm:pt modelId="{8C7CFD67-13ED-4BF7-9543-21615B323978}" type="parTrans" cxnId="{3F210765-BCCD-49C5-A64D-A1ADFB7930DD}">
      <dgm:prSet/>
      <dgm:spPr/>
      <dgm:t>
        <a:bodyPr/>
        <a:lstStyle/>
        <a:p>
          <a:endParaRPr lang="en-US"/>
        </a:p>
      </dgm:t>
    </dgm:pt>
    <dgm:pt modelId="{E4C50991-D91E-4713-B093-25195AFDA05F}" type="sibTrans" cxnId="{3F210765-BCCD-49C5-A64D-A1ADFB7930DD}">
      <dgm:prSet/>
      <dgm:spPr/>
      <dgm:t>
        <a:bodyPr/>
        <a:lstStyle/>
        <a:p>
          <a:endParaRPr lang="en-US"/>
        </a:p>
      </dgm:t>
    </dgm:pt>
    <dgm:pt modelId="{B188DFA6-66C4-437C-9FDD-418743670C2B}">
      <dgm:prSet phldrT="[Text]" custT="1"/>
      <dgm:spPr/>
      <dgm:t>
        <a:bodyPr/>
        <a:lstStyle/>
        <a:p>
          <a:r>
            <a:rPr lang="en-US" sz="1800" b="1" dirty="0" smtClean="0"/>
            <a:t>Sub-Category Pages</a:t>
          </a:r>
          <a:endParaRPr lang="en-US" sz="1800" b="1" dirty="0"/>
        </a:p>
      </dgm:t>
    </dgm:pt>
    <dgm:pt modelId="{7E5C28E9-252C-4AB0-84A6-3FB129C42E8D}" type="parTrans" cxnId="{59833907-44C9-4D96-93C5-F7FF6B4FF32C}">
      <dgm:prSet/>
      <dgm:spPr/>
      <dgm:t>
        <a:bodyPr/>
        <a:lstStyle/>
        <a:p>
          <a:endParaRPr lang="en-US"/>
        </a:p>
      </dgm:t>
    </dgm:pt>
    <dgm:pt modelId="{D1A97B10-A097-4E17-9561-0F86B4E2E643}" type="sibTrans" cxnId="{59833907-44C9-4D96-93C5-F7FF6B4FF32C}">
      <dgm:prSet/>
      <dgm:spPr/>
      <dgm:t>
        <a:bodyPr/>
        <a:lstStyle/>
        <a:p>
          <a:endParaRPr lang="en-US"/>
        </a:p>
      </dgm:t>
    </dgm:pt>
    <dgm:pt modelId="{9F0BBC87-C727-4E0C-A64F-9EC5D9CA29CA}">
      <dgm:prSet phldrT="[Text]" custT="1"/>
      <dgm:spPr/>
      <dgm:t>
        <a:bodyPr/>
        <a:lstStyle/>
        <a:p>
          <a:r>
            <a:rPr lang="en-US" sz="1200" b="1" dirty="0" smtClean="0"/>
            <a:t>4</a:t>
          </a:r>
          <a:r>
            <a:rPr lang="en-US" sz="1200" b="1" baseline="30000" dirty="0" smtClean="0"/>
            <a:t>th</a:t>
          </a:r>
          <a:r>
            <a:rPr lang="en-US" sz="1200" b="1" dirty="0" smtClean="0"/>
            <a:t> Level Category pages</a:t>
          </a:r>
        </a:p>
        <a:p>
          <a:endParaRPr lang="en-US" sz="1200" dirty="0"/>
        </a:p>
      </dgm:t>
    </dgm:pt>
    <dgm:pt modelId="{AD78AB6B-040A-4FF3-B9E3-5DD2943229C6}" type="parTrans" cxnId="{30196C55-FB5B-4BD1-8FF7-B46DEC4F6B52}">
      <dgm:prSet/>
      <dgm:spPr/>
      <dgm:t>
        <a:bodyPr/>
        <a:lstStyle/>
        <a:p>
          <a:endParaRPr lang="en-US"/>
        </a:p>
      </dgm:t>
    </dgm:pt>
    <dgm:pt modelId="{8F05E4D1-BF2D-456A-8979-A6022521EA5B}" type="sibTrans" cxnId="{30196C55-FB5B-4BD1-8FF7-B46DEC4F6B52}">
      <dgm:prSet/>
      <dgm:spPr/>
      <dgm:t>
        <a:bodyPr/>
        <a:lstStyle/>
        <a:p>
          <a:endParaRPr lang="en-US"/>
        </a:p>
      </dgm:t>
    </dgm:pt>
    <dgm:pt modelId="{D3AA1822-D035-48E5-BC69-3A126BAF8430}">
      <dgm:prSet phldrT="[Text]" custT="1"/>
      <dgm:spPr/>
      <dgm:t>
        <a:bodyPr/>
        <a:lstStyle/>
        <a:p>
          <a:r>
            <a:rPr lang="en-US" sz="2200" b="1" dirty="0" smtClean="0"/>
            <a:t>Category Pages</a:t>
          </a:r>
          <a:endParaRPr lang="en-US" sz="2200" b="1" dirty="0"/>
        </a:p>
      </dgm:t>
    </dgm:pt>
    <dgm:pt modelId="{0CA47EA7-9E33-4953-82ED-3AD42D8ECBD3}" type="sibTrans" cxnId="{3261B2E0-8EC2-4A52-A2A5-CAD0724364C3}">
      <dgm:prSet/>
      <dgm:spPr/>
      <dgm:t>
        <a:bodyPr/>
        <a:lstStyle/>
        <a:p>
          <a:endParaRPr lang="en-US"/>
        </a:p>
      </dgm:t>
    </dgm:pt>
    <dgm:pt modelId="{6D874F36-2AB8-4863-90F5-958752ED9B50}" type="parTrans" cxnId="{3261B2E0-8EC2-4A52-A2A5-CAD0724364C3}">
      <dgm:prSet/>
      <dgm:spPr/>
      <dgm:t>
        <a:bodyPr/>
        <a:lstStyle/>
        <a:p>
          <a:endParaRPr lang="en-US"/>
        </a:p>
      </dgm:t>
    </dgm:pt>
    <dgm:pt modelId="{4CD1444A-3112-4FB7-BF97-65A65C61D9E0}" type="pres">
      <dgm:prSet presAssocID="{0655E9EB-81F6-4EA5-B3D6-E471854A8D19}" presName="Name0" presStyleCnt="0">
        <dgm:presLayoutVars>
          <dgm:dir/>
          <dgm:animLvl val="lvl"/>
          <dgm:resizeHandles val="exact"/>
        </dgm:presLayoutVars>
      </dgm:prSet>
      <dgm:spPr/>
    </dgm:pt>
    <dgm:pt modelId="{9B87796D-7C5B-4382-BCC6-FA517D30A706}" type="pres">
      <dgm:prSet presAssocID="{A0F18718-47AD-4438-B4C7-8CD104E6F4A6}" presName="Name8" presStyleCnt="0"/>
      <dgm:spPr/>
    </dgm:pt>
    <dgm:pt modelId="{DC150CA3-FD02-498A-916B-3938BAAF8B4B}" type="pres">
      <dgm:prSet presAssocID="{A0F18718-47AD-4438-B4C7-8CD104E6F4A6}" presName="level" presStyleLbl="node1" presStyleIdx="0" presStyleCnt="4">
        <dgm:presLayoutVars>
          <dgm:chMax val="1"/>
          <dgm:bulletEnabled val="1"/>
        </dgm:presLayoutVars>
      </dgm:prSet>
      <dgm:spPr/>
      <dgm:t>
        <a:bodyPr/>
        <a:lstStyle/>
        <a:p>
          <a:endParaRPr lang="en-US"/>
        </a:p>
      </dgm:t>
    </dgm:pt>
    <dgm:pt modelId="{D21A36D8-D9CB-4792-A8AD-6AABFDEA0EBC}" type="pres">
      <dgm:prSet presAssocID="{A0F18718-47AD-4438-B4C7-8CD104E6F4A6}" presName="levelTx" presStyleLbl="revTx" presStyleIdx="0" presStyleCnt="0">
        <dgm:presLayoutVars>
          <dgm:chMax val="1"/>
          <dgm:bulletEnabled val="1"/>
        </dgm:presLayoutVars>
      </dgm:prSet>
      <dgm:spPr/>
      <dgm:t>
        <a:bodyPr/>
        <a:lstStyle/>
        <a:p>
          <a:endParaRPr lang="en-US"/>
        </a:p>
      </dgm:t>
    </dgm:pt>
    <dgm:pt modelId="{C17EC6BA-AB1B-441D-9975-5F6CB18D8E2E}" type="pres">
      <dgm:prSet presAssocID="{D3AA1822-D035-48E5-BC69-3A126BAF8430}" presName="Name8" presStyleCnt="0"/>
      <dgm:spPr/>
    </dgm:pt>
    <dgm:pt modelId="{8D96179F-F120-4E38-BAF4-4D54E045A965}" type="pres">
      <dgm:prSet presAssocID="{D3AA1822-D035-48E5-BC69-3A126BAF8430}" presName="level" presStyleLbl="node1" presStyleIdx="1" presStyleCnt="4">
        <dgm:presLayoutVars>
          <dgm:chMax val="1"/>
          <dgm:bulletEnabled val="1"/>
        </dgm:presLayoutVars>
      </dgm:prSet>
      <dgm:spPr/>
      <dgm:t>
        <a:bodyPr/>
        <a:lstStyle/>
        <a:p>
          <a:endParaRPr lang="en-US"/>
        </a:p>
      </dgm:t>
    </dgm:pt>
    <dgm:pt modelId="{779A2C18-9C4F-48FC-8A1A-101DDBA0D915}" type="pres">
      <dgm:prSet presAssocID="{D3AA1822-D035-48E5-BC69-3A126BAF8430}" presName="levelTx" presStyleLbl="revTx" presStyleIdx="0" presStyleCnt="0">
        <dgm:presLayoutVars>
          <dgm:chMax val="1"/>
          <dgm:bulletEnabled val="1"/>
        </dgm:presLayoutVars>
      </dgm:prSet>
      <dgm:spPr/>
      <dgm:t>
        <a:bodyPr/>
        <a:lstStyle/>
        <a:p>
          <a:endParaRPr lang="en-US"/>
        </a:p>
      </dgm:t>
    </dgm:pt>
    <dgm:pt modelId="{B97DFF1F-091A-428F-81AA-6B59F3F6ED48}" type="pres">
      <dgm:prSet presAssocID="{B188DFA6-66C4-437C-9FDD-418743670C2B}" presName="Name8" presStyleCnt="0"/>
      <dgm:spPr/>
    </dgm:pt>
    <dgm:pt modelId="{6CBDAC9F-936F-4034-AA60-88E6B5A6EBEE}" type="pres">
      <dgm:prSet presAssocID="{B188DFA6-66C4-437C-9FDD-418743670C2B}" presName="level" presStyleLbl="node1" presStyleIdx="2" presStyleCnt="4">
        <dgm:presLayoutVars>
          <dgm:chMax val="1"/>
          <dgm:bulletEnabled val="1"/>
        </dgm:presLayoutVars>
      </dgm:prSet>
      <dgm:spPr/>
      <dgm:t>
        <a:bodyPr/>
        <a:lstStyle/>
        <a:p>
          <a:endParaRPr lang="en-US"/>
        </a:p>
      </dgm:t>
    </dgm:pt>
    <dgm:pt modelId="{E8E6168C-6116-4F0B-A57A-429BD2151B7A}" type="pres">
      <dgm:prSet presAssocID="{B188DFA6-66C4-437C-9FDD-418743670C2B}" presName="levelTx" presStyleLbl="revTx" presStyleIdx="0" presStyleCnt="0">
        <dgm:presLayoutVars>
          <dgm:chMax val="1"/>
          <dgm:bulletEnabled val="1"/>
        </dgm:presLayoutVars>
      </dgm:prSet>
      <dgm:spPr/>
      <dgm:t>
        <a:bodyPr/>
        <a:lstStyle/>
        <a:p>
          <a:endParaRPr lang="en-US"/>
        </a:p>
      </dgm:t>
    </dgm:pt>
    <dgm:pt modelId="{549823DE-9CE3-48A8-A238-447591C079A4}" type="pres">
      <dgm:prSet presAssocID="{9F0BBC87-C727-4E0C-A64F-9EC5D9CA29CA}" presName="Name8" presStyleCnt="0"/>
      <dgm:spPr/>
    </dgm:pt>
    <dgm:pt modelId="{7F6BA898-D246-427D-B758-6BAEE3BC84CC}" type="pres">
      <dgm:prSet presAssocID="{9F0BBC87-C727-4E0C-A64F-9EC5D9CA29CA}" presName="level" presStyleLbl="node1" presStyleIdx="3" presStyleCnt="4" custAng="0">
        <dgm:presLayoutVars>
          <dgm:chMax val="1"/>
          <dgm:bulletEnabled val="1"/>
        </dgm:presLayoutVars>
      </dgm:prSet>
      <dgm:spPr/>
      <dgm:t>
        <a:bodyPr/>
        <a:lstStyle/>
        <a:p>
          <a:endParaRPr lang="en-US"/>
        </a:p>
      </dgm:t>
    </dgm:pt>
    <dgm:pt modelId="{FB9E789E-30E7-4EB1-BB72-2C587C9C65AD}" type="pres">
      <dgm:prSet presAssocID="{9F0BBC87-C727-4E0C-A64F-9EC5D9CA29CA}" presName="levelTx" presStyleLbl="revTx" presStyleIdx="0" presStyleCnt="0">
        <dgm:presLayoutVars>
          <dgm:chMax val="1"/>
          <dgm:bulletEnabled val="1"/>
        </dgm:presLayoutVars>
      </dgm:prSet>
      <dgm:spPr/>
      <dgm:t>
        <a:bodyPr/>
        <a:lstStyle/>
        <a:p>
          <a:endParaRPr lang="en-US"/>
        </a:p>
      </dgm:t>
    </dgm:pt>
  </dgm:ptLst>
  <dgm:cxnLst>
    <dgm:cxn modelId="{93922874-5FEE-46BC-A2C5-6C74898212AC}" type="presOf" srcId="{D3AA1822-D035-48E5-BC69-3A126BAF8430}" destId="{779A2C18-9C4F-48FC-8A1A-101DDBA0D915}" srcOrd="1" destOrd="0" presId="urn:microsoft.com/office/officeart/2005/8/layout/pyramid3"/>
    <dgm:cxn modelId="{1A2F8A80-E613-42B7-9E4D-A4D4F8F8FDD3}" type="presOf" srcId="{A0F18718-47AD-4438-B4C7-8CD104E6F4A6}" destId="{D21A36D8-D9CB-4792-A8AD-6AABFDEA0EBC}" srcOrd="1" destOrd="0" presId="urn:microsoft.com/office/officeart/2005/8/layout/pyramid3"/>
    <dgm:cxn modelId="{59833907-44C9-4D96-93C5-F7FF6B4FF32C}" srcId="{0655E9EB-81F6-4EA5-B3D6-E471854A8D19}" destId="{B188DFA6-66C4-437C-9FDD-418743670C2B}" srcOrd="2" destOrd="0" parTransId="{7E5C28E9-252C-4AB0-84A6-3FB129C42E8D}" sibTransId="{D1A97B10-A097-4E17-9561-0F86B4E2E643}"/>
    <dgm:cxn modelId="{9A7CA125-BDAD-4CD5-8D0D-43B3CA007875}" type="presOf" srcId="{A0F18718-47AD-4438-B4C7-8CD104E6F4A6}" destId="{DC150CA3-FD02-498A-916B-3938BAAF8B4B}" srcOrd="0" destOrd="0" presId="urn:microsoft.com/office/officeart/2005/8/layout/pyramid3"/>
    <dgm:cxn modelId="{30196C55-FB5B-4BD1-8FF7-B46DEC4F6B52}" srcId="{0655E9EB-81F6-4EA5-B3D6-E471854A8D19}" destId="{9F0BBC87-C727-4E0C-A64F-9EC5D9CA29CA}" srcOrd="3" destOrd="0" parTransId="{AD78AB6B-040A-4FF3-B9E3-5DD2943229C6}" sibTransId="{8F05E4D1-BF2D-456A-8979-A6022521EA5B}"/>
    <dgm:cxn modelId="{3F210765-BCCD-49C5-A64D-A1ADFB7930DD}" srcId="{0655E9EB-81F6-4EA5-B3D6-E471854A8D19}" destId="{A0F18718-47AD-4438-B4C7-8CD104E6F4A6}" srcOrd="0" destOrd="0" parTransId="{8C7CFD67-13ED-4BF7-9543-21615B323978}" sibTransId="{E4C50991-D91E-4713-B093-25195AFDA05F}"/>
    <dgm:cxn modelId="{F6C8F2D0-45B1-4316-BD42-2E5EE5EB9761}" type="presOf" srcId="{9F0BBC87-C727-4E0C-A64F-9EC5D9CA29CA}" destId="{FB9E789E-30E7-4EB1-BB72-2C587C9C65AD}" srcOrd="1" destOrd="0" presId="urn:microsoft.com/office/officeart/2005/8/layout/pyramid3"/>
    <dgm:cxn modelId="{3261B2E0-8EC2-4A52-A2A5-CAD0724364C3}" srcId="{0655E9EB-81F6-4EA5-B3D6-E471854A8D19}" destId="{D3AA1822-D035-48E5-BC69-3A126BAF8430}" srcOrd="1" destOrd="0" parTransId="{6D874F36-2AB8-4863-90F5-958752ED9B50}" sibTransId="{0CA47EA7-9E33-4953-82ED-3AD42D8ECBD3}"/>
    <dgm:cxn modelId="{DE77B3B6-0EEC-42C2-8718-2AA730D2BDF5}" type="presOf" srcId="{B188DFA6-66C4-437C-9FDD-418743670C2B}" destId="{6CBDAC9F-936F-4034-AA60-88E6B5A6EBEE}" srcOrd="0" destOrd="0" presId="urn:microsoft.com/office/officeart/2005/8/layout/pyramid3"/>
    <dgm:cxn modelId="{A7198F89-9259-434B-842A-106D449D2835}" type="presOf" srcId="{0655E9EB-81F6-4EA5-B3D6-E471854A8D19}" destId="{4CD1444A-3112-4FB7-BF97-65A65C61D9E0}" srcOrd="0" destOrd="0" presId="urn:microsoft.com/office/officeart/2005/8/layout/pyramid3"/>
    <dgm:cxn modelId="{24F12B08-27F1-4565-AF87-D04F2FF1BE09}" type="presOf" srcId="{9F0BBC87-C727-4E0C-A64F-9EC5D9CA29CA}" destId="{7F6BA898-D246-427D-B758-6BAEE3BC84CC}" srcOrd="0" destOrd="0" presId="urn:microsoft.com/office/officeart/2005/8/layout/pyramid3"/>
    <dgm:cxn modelId="{A3D90B43-7681-49AE-B33C-B4E61EF94359}" type="presOf" srcId="{B188DFA6-66C4-437C-9FDD-418743670C2B}" destId="{E8E6168C-6116-4F0B-A57A-429BD2151B7A}" srcOrd="1" destOrd="0" presId="urn:microsoft.com/office/officeart/2005/8/layout/pyramid3"/>
    <dgm:cxn modelId="{80EFB95B-D445-4346-8844-B9DE3E35FF20}" type="presOf" srcId="{D3AA1822-D035-48E5-BC69-3A126BAF8430}" destId="{8D96179F-F120-4E38-BAF4-4D54E045A965}" srcOrd="0" destOrd="0" presId="urn:microsoft.com/office/officeart/2005/8/layout/pyramid3"/>
    <dgm:cxn modelId="{E38399FF-CDCF-4103-94A0-ADE996F632EC}" type="presParOf" srcId="{4CD1444A-3112-4FB7-BF97-65A65C61D9E0}" destId="{9B87796D-7C5B-4382-BCC6-FA517D30A706}" srcOrd="0" destOrd="0" presId="urn:microsoft.com/office/officeart/2005/8/layout/pyramid3"/>
    <dgm:cxn modelId="{02DFBF45-40A3-4486-8574-A1795AE561CC}" type="presParOf" srcId="{9B87796D-7C5B-4382-BCC6-FA517D30A706}" destId="{DC150CA3-FD02-498A-916B-3938BAAF8B4B}" srcOrd="0" destOrd="0" presId="urn:microsoft.com/office/officeart/2005/8/layout/pyramid3"/>
    <dgm:cxn modelId="{B448EFD8-0FFF-46F5-80CD-F1892425B9BA}" type="presParOf" srcId="{9B87796D-7C5B-4382-BCC6-FA517D30A706}" destId="{D21A36D8-D9CB-4792-A8AD-6AABFDEA0EBC}" srcOrd="1" destOrd="0" presId="urn:microsoft.com/office/officeart/2005/8/layout/pyramid3"/>
    <dgm:cxn modelId="{6F51BAAA-D3FA-40E1-A8D8-A2FE3CC1338A}" type="presParOf" srcId="{4CD1444A-3112-4FB7-BF97-65A65C61D9E0}" destId="{C17EC6BA-AB1B-441D-9975-5F6CB18D8E2E}" srcOrd="1" destOrd="0" presId="urn:microsoft.com/office/officeart/2005/8/layout/pyramid3"/>
    <dgm:cxn modelId="{4A58CE29-9060-4F2D-98E0-C7BBE96159C0}" type="presParOf" srcId="{C17EC6BA-AB1B-441D-9975-5F6CB18D8E2E}" destId="{8D96179F-F120-4E38-BAF4-4D54E045A965}" srcOrd="0" destOrd="0" presId="urn:microsoft.com/office/officeart/2005/8/layout/pyramid3"/>
    <dgm:cxn modelId="{E0BD889E-A14E-4309-A049-B73201E1052B}" type="presParOf" srcId="{C17EC6BA-AB1B-441D-9975-5F6CB18D8E2E}" destId="{779A2C18-9C4F-48FC-8A1A-101DDBA0D915}" srcOrd="1" destOrd="0" presId="urn:microsoft.com/office/officeart/2005/8/layout/pyramid3"/>
    <dgm:cxn modelId="{C40B70B8-4743-40BD-866F-1FAF58D54446}" type="presParOf" srcId="{4CD1444A-3112-4FB7-BF97-65A65C61D9E0}" destId="{B97DFF1F-091A-428F-81AA-6B59F3F6ED48}" srcOrd="2" destOrd="0" presId="urn:microsoft.com/office/officeart/2005/8/layout/pyramid3"/>
    <dgm:cxn modelId="{8C27AAB9-A435-4121-8D45-D0B538B5B946}" type="presParOf" srcId="{B97DFF1F-091A-428F-81AA-6B59F3F6ED48}" destId="{6CBDAC9F-936F-4034-AA60-88E6B5A6EBEE}" srcOrd="0" destOrd="0" presId="urn:microsoft.com/office/officeart/2005/8/layout/pyramid3"/>
    <dgm:cxn modelId="{F6A5AB76-18AB-4692-A12D-70321A78AD6B}" type="presParOf" srcId="{B97DFF1F-091A-428F-81AA-6B59F3F6ED48}" destId="{E8E6168C-6116-4F0B-A57A-429BD2151B7A}" srcOrd="1" destOrd="0" presId="urn:microsoft.com/office/officeart/2005/8/layout/pyramid3"/>
    <dgm:cxn modelId="{BC78A4B8-7E9B-4B9C-8D46-9C177B591065}" type="presParOf" srcId="{4CD1444A-3112-4FB7-BF97-65A65C61D9E0}" destId="{549823DE-9CE3-48A8-A238-447591C079A4}" srcOrd="3" destOrd="0" presId="urn:microsoft.com/office/officeart/2005/8/layout/pyramid3"/>
    <dgm:cxn modelId="{3245EF59-BC90-4048-A8B7-D3D2EB7046D0}" type="presParOf" srcId="{549823DE-9CE3-48A8-A238-447591C079A4}" destId="{7F6BA898-D246-427D-B758-6BAEE3BC84CC}" srcOrd="0" destOrd="0" presId="urn:microsoft.com/office/officeart/2005/8/layout/pyramid3"/>
    <dgm:cxn modelId="{97F95A41-C0B9-468B-B018-D17B00ECC8F8}" type="presParOf" srcId="{549823DE-9CE3-48A8-A238-447591C079A4}" destId="{FB9E789E-30E7-4EB1-BB72-2C587C9C65AD}" srcOrd="1" destOrd="0" presId="urn:microsoft.com/office/officeart/2005/8/layout/pyramid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0D326-A668-4157-955D-551A2492151B}">
      <dsp:nvSpPr>
        <dsp:cNvPr id="0" name=""/>
        <dsp:cNvSpPr/>
      </dsp:nvSpPr>
      <dsp:spPr>
        <a:xfrm>
          <a:off x="2487308" y="939241"/>
          <a:ext cx="1273782" cy="849188"/>
        </a:xfrm>
        <a:prstGeom prst="roundRect">
          <a:avLst>
            <a:gd name="adj" fmla="val 10000"/>
          </a:avLst>
        </a:prstGeom>
        <a:solidFill>
          <a:schemeClr val="tx1">
            <a:lumMod val="50000"/>
            <a:lumOff val="5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rPr>
            <a:t>Olay Paid Search Account</a:t>
          </a:r>
          <a:endParaRPr lang="en-US" sz="1600" kern="1200" dirty="0">
            <a:solidFill>
              <a:schemeClr val="bg1"/>
            </a:solidFill>
          </a:endParaRPr>
        </a:p>
      </dsp:txBody>
      <dsp:txXfrm>
        <a:off x="2512180" y="964113"/>
        <a:ext cx="1224038" cy="799444"/>
      </dsp:txXfrm>
    </dsp:sp>
    <dsp:sp modelId="{FE50C4F3-12DB-454F-86E4-00CB74707EEA}">
      <dsp:nvSpPr>
        <dsp:cNvPr id="0" name=""/>
        <dsp:cNvSpPr/>
      </dsp:nvSpPr>
      <dsp:spPr>
        <a:xfrm>
          <a:off x="1948689" y="1788430"/>
          <a:ext cx="1175510" cy="308017"/>
        </a:xfrm>
        <a:custGeom>
          <a:avLst/>
          <a:gdLst/>
          <a:ahLst/>
          <a:cxnLst/>
          <a:rect l="0" t="0" r="0" b="0"/>
          <a:pathLst>
            <a:path>
              <a:moveTo>
                <a:pt x="1175510" y="0"/>
              </a:moveTo>
              <a:lnTo>
                <a:pt x="1175510" y="154008"/>
              </a:lnTo>
              <a:lnTo>
                <a:pt x="0" y="154008"/>
              </a:lnTo>
              <a:lnTo>
                <a:pt x="0" y="308017"/>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824A5B-B0EA-4F43-BC3F-FC0F51556AB0}">
      <dsp:nvSpPr>
        <dsp:cNvPr id="0" name=""/>
        <dsp:cNvSpPr/>
      </dsp:nvSpPr>
      <dsp:spPr>
        <a:xfrm>
          <a:off x="1311798" y="2096448"/>
          <a:ext cx="1273782" cy="849188"/>
        </a:xfrm>
        <a:prstGeom prst="roundRect">
          <a:avLst>
            <a:gd name="adj" fmla="val 10000"/>
          </a:avLst>
        </a:prstGeom>
        <a:solidFill>
          <a:schemeClr val="tx1">
            <a:lumMod val="50000"/>
            <a:lumOff val="5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rPr>
            <a:t>Branded Campaigns</a:t>
          </a:r>
          <a:endParaRPr lang="en-US" sz="1600" kern="1200" dirty="0">
            <a:solidFill>
              <a:schemeClr val="bg1"/>
            </a:solidFill>
          </a:endParaRPr>
        </a:p>
      </dsp:txBody>
      <dsp:txXfrm>
        <a:off x="1336670" y="2121320"/>
        <a:ext cx="1224038" cy="799444"/>
      </dsp:txXfrm>
    </dsp:sp>
    <dsp:sp modelId="{0557E78C-4AE8-467E-A797-02B7C19EFA77}">
      <dsp:nvSpPr>
        <dsp:cNvPr id="0" name=""/>
        <dsp:cNvSpPr/>
      </dsp:nvSpPr>
      <dsp:spPr>
        <a:xfrm>
          <a:off x="982232" y="2945636"/>
          <a:ext cx="966457" cy="359486"/>
        </a:xfrm>
        <a:custGeom>
          <a:avLst/>
          <a:gdLst/>
          <a:ahLst/>
          <a:cxnLst/>
          <a:rect l="0" t="0" r="0" b="0"/>
          <a:pathLst>
            <a:path>
              <a:moveTo>
                <a:pt x="966457" y="0"/>
              </a:moveTo>
              <a:lnTo>
                <a:pt x="966457" y="179743"/>
              </a:lnTo>
              <a:lnTo>
                <a:pt x="0" y="179743"/>
              </a:lnTo>
              <a:lnTo>
                <a:pt x="0" y="35948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5EA705-135F-415B-A2BD-AC375DE69F43}">
      <dsp:nvSpPr>
        <dsp:cNvPr id="0" name=""/>
        <dsp:cNvSpPr/>
      </dsp:nvSpPr>
      <dsp:spPr>
        <a:xfrm>
          <a:off x="345341" y="3305123"/>
          <a:ext cx="1273782" cy="849188"/>
        </a:xfrm>
        <a:prstGeom prst="roundRect">
          <a:avLst>
            <a:gd name="adj" fmla="val 10000"/>
          </a:avLst>
        </a:prstGeom>
        <a:solidFill>
          <a:schemeClr val="tx1">
            <a:lumMod val="50000"/>
            <a:lumOff val="5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rPr>
            <a:t>Product Type Ad Group</a:t>
          </a:r>
          <a:endParaRPr lang="en-US" sz="1600" kern="1200" dirty="0">
            <a:solidFill>
              <a:schemeClr val="bg1"/>
            </a:solidFill>
          </a:endParaRPr>
        </a:p>
      </dsp:txBody>
      <dsp:txXfrm>
        <a:off x="370213" y="3329995"/>
        <a:ext cx="1224038" cy="799444"/>
      </dsp:txXfrm>
    </dsp:sp>
    <dsp:sp modelId="{2D4F39F9-2022-4DC1-BF80-B82F41DD9C7C}">
      <dsp:nvSpPr>
        <dsp:cNvPr id="0" name=""/>
        <dsp:cNvSpPr/>
      </dsp:nvSpPr>
      <dsp:spPr>
        <a:xfrm>
          <a:off x="1948689" y="2945636"/>
          <a:ext cx="587545" cy="359486"/>
        </a:xfrm>
        <a:custGeom>
          <a:avLst/>
          <a:gdLst/>
          <a:ahLst/>
          <a:cxnLst/>
          <a:rect l="0" t="0" r="0" b="0"/>
          <a:pathLst>
            <a:path>
              <a:moveTo>
                <a:pt x="0" y="0"/>
              </a:moveTo>
              <a:lnTo>
                <a:pt x="0" y="179743"/>
              </a:lnTo>
              <a:lnTo>
                <a:pt x="587545" y="179743"/>
              </a:lnTo>
              <a:lnTo>
                <a:pt x="587545" y="35948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BD65FD-73B7-45FD-A75C-B50310E824E9}">
      <dsp:nvSpPr>
        <dsp:cNvPr id="0" name=""/>
        <dsp:cNvSpPr/>
      </dsp:nvSpPr>
      <dsp:spPr>
        <a:xfrm>
          <a:off x="1899343" y="3305123"/>
          <a:ext cx="1273782" cy="849188"/>
        </a:xfrm>
        <a:prstGeom prst="roundRect">
          <a:avLst>
            <a:gd name="adj" fmla="val 10000"/>
          </a:avLst>
        </a:prstGeom>
        <a:solidFill>
          <a:schemeClr val="tx1">
            <a:lumMod val="50000"/>
            <a:lumOff val="5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rPr>
            <a:t>Product Type Ad Group</a:t>
          </a:r>
          <a:endParaRPr lang="en-US" sz="1600" kern="1200" dirty="0">
            <a:solidFill>
              <a:schemeClr val="bg1"/>
            </a:solidFill>
          </a:endParaRPr>
        </a:p>
      </dsp:txBody>
      <dsp:txXfrm>
        <a:off x="1924215" y="3329995"/>
        <a:ext cx="1224038" cy="799444"/>
      </dsp:txXfrm>
    </dsp:sp>
    <dsp:sp modelId="{3E154D42-E511-47A1-BF45-481986E3B322}">
      <dsp:nvSpPr>
        <dsp:cNvPr id="0" name=""/>
        <dsp:cNvSpPr/>
      </dsp:nvSpPr>
      <dsp:spPr>
        <a:xfrm>
          <a:off x="3124199" y="1788430"/>
          <a:ext cx="1023599" cy="308017"/>
        </a:xfrm>
        <a:custGeom>
          <a:avLst/>
          <a:gdLst/>
          <a:ahLst/>
          <a:cxnLst/>
          <a:rect l="0" t="0" r="0" b="0"/>
          <a:pathLst>
            <a:path>
              <a:moveTo>
                <a:pt x="0" y="0"/>
              </a:moveTo>
              <a:lnTo>
                <a:pt x="0" y="154008"/>
              </a:lnTo>
              <a:lnTo>
                <a:pt x="1023599" y="154008"/>
              </a:lnTo>
              <a:lnTo>
                <a:pt x="1023599" y="308017"/>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12EEB1-5637-43CA-B125-6D80BE67BE44}">
      <dsp:nvSpPr>
        <dsp:cNvPr id="0" name=""/>
        <dsp:cNvSpPr/>
      </dsp:nvSpPr>
      <dsp:spPr>
        <a:xfrm>
          <a:off x="3510907" y="2096448"/>
          <a:ext cx="1273782" cy="849188"/>
        </a:xfrm>
        <a:prstGeom prst="roundRect">
          <a:avLst>
            <a:gd name="adj" fmla="val 10000"/>
          </a:avLst>
        </a:prstGeom>
        <a:solidFill>
          <a:schemeClr val="tx1">
            <a:lumMod val="50000"/>
            <a:lumOff val="5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rPr>
            <a:t>Non-Branded Campaigns</a:t>
          </a:r>
          <a:endParaRPr lang="en-US" sz="1600" kern="1200" dirty="0">
            <a:solidFill>
              <a:schemeClr val="bg1"/>
            </a:solidFill>
          </a:endParaRPr>
        </a:p>
      </dsp:txBody>
      <dsp:txXfrm>
        <a:off x="3535779" y="2121320"/>
        <a:ext cx="1224038" cy="799444"/>
      </dsp:txXfrm>
    </dsp:sp>
    <dsp:sp modelId="{CC7E5FF1-9C37-4319-959C-1FB593106B13}">
      <dsp:nvSpPr>
        <dsp:cNvPr id="0" name=""/>
        <dsp:cNvSpPr/>
      </dsp:nvSpPr>
      <dsp:spPr>
        <a:xfrm>
          <a:off x="3917575" y="2945636"/>
          <a:ext cx="230223" cy="359486"/>
        </a:xfrm>
        <a:custGeom>
          <a:avLst/>
          <a:gdLst/>
          <a:ahLst/>
          <a:cxnLst/>
          <a:rect l="0" t="0" r="0" b="0"/>
          <a:pathLst>
            <a:path>
              <a:moveTo>
                <a:pt x="230223" y="0"/>
              </a:moveTo>
              <a:lnTo>
                <a:pt x="230223" y="179743"/>
              </a:lnTo>
              <a:lnTo>
                <a:pt x="0" y="179743"/>
              </a:lnTo>
              <a:lnTo>
                <a:pt x="0" y="35948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BE248D-D992-40DD-AD35-FC1269578C3F}">
      <dsp:nvSpPr>
        <dsp:cNvPr id="0" name=""/>
        <dsp:cNvSpPr/>
      </dsp:nvSpPr>
      <dsp:spPr>
        <a:xfrm>
          <a:off x="3280684" y="3305123"/>
          <a:ext cx="1273782" cy="849188"/>
        </a:xfrm>
        <a:prstGeom prst="roundRect">
          <a:avLst>
            <a:gd name="adj" fmla="val 10000"/>
          </a:avLst>
        </a:prstGeom>
        <a:solidFill>
          <a:schemeClr val="tx1">
            <a:lumMod val="50000"/>
            <a:lumOff val="5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rPr>
            <a:t>Skin Concern Ad Group</a:t>
          </a:r>
          <a:endParaRPr lang="en-US" sz="1600" kern="1200" dirty="0">
            <a:solidFill>
              <a:schemeClr val="bg1"/>
            </a:solidFill>
          </a:endParaRPr>
        </a:p>
      </dsp:txBody>
      <dsp:txXfrm>
        <a:off x="3305556" y="3329995"/>
        <a:ext cx="1224038" cy="799444"/>
      </dsp:txXfrm>
    </dsp:sp>
    <dsp:sp modelId="{80E7F9DD-D0CA-4C34-9018-F0E88847994A}">
      <dsp:nvSpPr>
        <dsp:cNvPr id="0" name=""/>
        <dsp:cNvSpPr/>
      </dsp:nvSpPr>
      <dsp:spPr>
        <a:xfrm>
          <a:off x="4147799" y="2945636"/>
          <a:ext cx="1208666" cy="359486"/>
        </a:xfrm>
        <a:custGeom>
          <a:avLst/>
          <a:gdLst/>
          <a:ahLst/>
          <a:cxnLst/>
          <a:rect l="0" t="0" r="0" b="0"/>
          <a:pathLst>
            <a:path>
              <a:moveTo>
                <a:pt x="0" y="0"/>
              </a:moveTo>
              <a:lnTo>
                <a:pt x="0" y="179743"/>
              </a:lnTo>
              <a:lnTo>
                <a:pt x="1208666" y="179743"/>
              </a:lnTo>
              <a:lnTo>
                <a:pt x="1208666" y="35948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B29511-1D89-40BC-AEBA-AB592276CAF9}">
      <dsp:nvSpPr>
        <dsp:cNvPr id="0" name=""/>
        <dsp:cNvSpPr/>
      </dsp:nvSpPr>
      <dsp:spPr>
        <a:xfrm>
          <a:off x="4719574" y="3305123"/>
          <a:ext cx="1273782" cy="849188"/>
        </a:xfrm>
        <a:prstGeom prst="roundRect">
          <a:avLst>
            <a:gd name="adj" fmla="val 10000"/>
          </a:avLst>
        </a:prstGeom>
        <a:solidFill>
          <a:schemeClr val="tx1">
            <a:lumMod val="50000"/>
            <a:lumOff val="5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rPr>
            <a:t>Skin Concern Ad Group</a:t>
          </a:r>
          <a:endParaRPr lang="en-US" sz="1600" kern="1200" dirty="0">
            <a:solidFill>
              <a:schemeClr val="bg1"/>
            </a:solidFill>
          </a:endParaRPr>
        </a:p>
      </dsp:txBody>
      <dsp:txXfrm>
        <a:off x="4744446" y="3329995"/>
        <a:ext cx="1224038" cy="79944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5ABC9-DE22-453B-A87C-025E45394756}">
      <dsp:nvSpPr>
        <dsp:cNvPr id="0" name=""/>
        <dsp:cNvSpPr/>
      </dsp:nvSpPr>
      <dsp:spPr>
        <a:xfrm rot="5400000">
          <a:off x="5438005" y="-2434914"/>
          <a:ext cx="316244" cy="5266944"/>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Parent tag for each URL entry. The remaining tags are children of this tag.</a:t>
          </a:r>
          <a:endParaRPr lang="en-US" sz="1200" kern="1200" dirty="0"/>
        </a:p>
      </dsp:txBody>
      <dsp:txXfrm rot="-5400000">
        <a:off x="2962655" y="55874"/>
        <a:ext cx="5251506" cy="285368"/>
      </dsp:txXfrm>
    </dsp:sp>
    <dsp:sp modelId="{CC720E5F-5DAA-475E-BC30-F2ADEFD3D04B}">
      <dsp:nvSpPr>
        <dsp:cNvPr id="0" name=""/>
        <dsp:cNvSpPr/>
      </dsp:nvSpPr>
      <dsp:spPr>
        <a:xfrm>
          <a:off x="0" y="904"/>
          <a:ext cx="2962656" cy="395306"/>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t>&lt;</a:t>
          </a:r>
          <a:r>
            <a:rPr lang="en-US" sz="2000" kern="1200" dirty="0" err="1" smtClean="0"/>
            <a:t>url</a:t>
          </a:r>
          <a:r>
            <a:rPr lang="en-US" sz="2000" kern="1200" dirty="0" smtClean="0"/>
            <a:t>&gt;</a:t>
          </a:r>
          <a:endParaRPr lang="en-US" sz="2000" kern="1200" dirty="0"/>
        </a:p>
      </dsp:txBody>
      <dsp:txXfrm>
        <a:off x="19297" y="20201"/>
        <a:ext cx="2924062" cy="356712"/>
      </dsp:txXfrm>
    </dsp:sp>
    <dsp:sp modelId="{3006D1D5-1ED6-40B3-B8AF-B3F26ED101EA}">
      <dsp:nvSpPr>
        <dsp:cNvPr id="0" name=""/>
        <dsp:cNvSpPr/>
      </dsp:nvSpPr>
      <dsp:spPr>
        <a:xfrm rot="5400000">
          <a:off x="5438005" y="-2019843"/>
          <a:ext cx="316244" cy="5266944"/>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URL of the page. Must begin with http and end with a trailing slash, if web server requires it. Must be less than 2,048 characters.</a:t>
          </a:r>
          <a:endParaRPr lang="en-US" sz="1200" kern="1200" dirty="0"/>
        </a:p>
      </dsp:txBody>
      <dsp:txXfrm rot="-5400000">
        <a:off x="2962655" y="470945"/>
        <a:ext cx="5251506" cy="285368"/>
      </dsp:txXfrm>
    </dsp:sp>
    <dsp:sp modelId="{5F9A229C-BFA5-42AD-B9B5-03C54C7CA666}">
      <dsp:nvSpPr>
        <dsp:cNvPr id="0" name=""/>
        <dsp:cNvSpPr/>
      </dsp:nvSpPr>
      <dsp:spPr>
        <a:xfrm>
          <a:off x="0" y="415975"/>
          <a:ext cx="2962656" cy="395306"/>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t>&lt;loc&gt;</a:t>
          </a:r>
          <a:endParaRPr lang="en-US" sz="2000" kern="1200" dirty="0"/>
        </a:p>
      </dsp:txBody>
      <dsp:txXfrm>
        <a:off x="19297" y="435272"/>
        <a:ext cx="2924062" cy="356712"/>
      </dsp:txXfrm>
    </dsp:sp>
    <dsp:sp modelId="{5ACBDE9B-DA34-4217-B872-D46B0E87EED6}">
      <dsp:nvSpPr>
        <dsp:cNvPr id="0" name=""/>
        <dsp:cNvSpPr/>
      </dsp:nvSpPr>
      <dsp:spPr>
        <a:xfrm rot="5400000">
          <a:off x="5438005" y="-1604772"/>
          <a:ext cx="316244" cy="5266944"/>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The date of last modification of the page. Format should be YYYY-MM-DD. </a:t>
          </a:r>
          <a:endParaRPr lang="en-US" sz="1200" kern="1200" dirty="0"/>
        </a:p>
      </dsp:txBody>
      <dsp:txXfrm rot="-5400000">
        <a:off x="2962655" y="886016"/>
        <a:ext cx="5251506" cy="285368"/>
      </dsp:txXfrm>
    </dsp:sp>
    <dsp:sp modelId="{D982AD28-8523-471F-B8DC-26ACB237FBB4}">
      <dsp:nvSpPr>
        <dsp:cNvPr id="0" name=""/>
        <dsp:cNvSpPr/>
      </dsp:nvSpPr>
      <dsp:spPr>
        <a:xfrm>
          <a:off x="0" y="831046"/>
          <a:ext cx="2962656" cy="395306"/>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t>&lt;</a:t>
          </a:r>
          <a:r>
            <a:rPr lang="en-US" sz="2000" kern="1200" dirty="0" err="1" smtClean="0"/>
            <a:t>lastmod</a:t>
          </a:r>
          <a:r>
            <a:rPr lang="en-US" sz="2000" kern="1200" dirty="0" smtClean="0"/>
            <a:t>&gt;</a:t>
          </a:r>
          <a:endParaRPr lang="en-US" sz="2000" kern="1200" dirty="0"/>
        </a:p>
      </dsp:txBody>
      <dsp:txXfrm>
        <a:off x="19297" y="850343"/>
        <a:ext cx="2924062" cy="356712"/>
      </dsp:txXfrm>
    </dsp:sp>
    <dsp:sp modelId="{7EDCBEE8-77A0-45E5-B0C8-901A5B10212F}">
      <dsp:nvSpPr>
        <dsp:cNvPr id="0" name=""/>
        <dsp:cNvSpPr/>
      </dsp:nvSpPr>
      <dsp:spPr>
        <a:xfrm rot="5400000">
          <a:off x="5438005" y="-1189700"/>
          <a:ext cx="316244" cy="5266944"/>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How frequently the page is likely to change. Valid values are: always, hourly, daily, weekly, monthly, yearly, and never.</a:t>
          </a:r>
          <a:endParaRPr lang="en-US" sz="1200" kern="1200" dirty="0"/>
        </a:p>
      </dsp:txBody>
      <dsp:txXfrm rot="-5400000">
        <a:off x="2962655" y="1301088"/>
        <a:ext cx="5251506" cy="285368"/>
      </dsp:txXfrm>
    </dsp:sp>
    <dsp:sp modelId="{E832BD0E-AE41-4599-A333-FC067D46F4FD}">
      <dsp:nvSpPr>
        <dsp:cNvPr id="0" name=""/>
        <dsp:cNvSpPr/>
      </dsp:nvSpPr>
      <dsp:spPr>
        <a:xfrm>
          <a:off x="0" y="1246118"/>
          <a:ext cx="2962656" cy="395306"/>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t>&lt;</a:t>
          </a:r>
          <a:r>
            <a:rPr lang="en-US" sz="2000" kern="1200" dirty="0" err="1" smtClean="0"/>
            <a:t>changefreq</a:t>
          </a:r>
          <a:r>
            <a:rPr lang="en-US" sz="2000" kern="1200" dirty="0" smtClean="0"/>
            <a:t>&gt;</a:t>
          </a:r>
          <a:endParaRPr lang="en-US" sz="2000" kern="1200" dirty="0"/>
        </a:p>
      </dsp:txBody>
      <dsp:txXfrm>
        <a:off x="19297" y="1265415"/>
        <a:ext cx="2924062" cy="356712"/>
      </dsp:txXfrm>
    </dsp:sp>
    <dsp:sp modelId="{B3D5423E-423A-4B55-BE46-0C7678931A26}">
      <dsp:nvSpPr>
        <dsp:cNvPr id="0" name=""/>
        <dsp:cNvSpPr/>
      </dsp:nvSpPr>
      <dsp:spPr>
        <a:xfrm rot="5400000">
          <a:off x="5438005" y="-774629"/>
          <a:ext cx="316244" cy="5266944"/>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The priority of this URL relative to other URLs on the website. Valid values range from 0.0 to 1.0. The default priority is 0.5.</a:t>
          </a:r>
          <a:endParaRPr lang="en-US" sz="1200" kern="1200" dirty="0"/>
        </a:p>
      </dsp:txBody>
      <dsp:txXfrm rot="-5400000">
        <a:off x="2962655" y="1716159"/>
        <a:ext cx="5251506" cy="285368"/>
      </dsp:txXfrm>
    </dsp:sp>
    <dsp:sp modelId="{DFC0E36B-085B-41E3-8452-CBFB73A4894C}">
      <dsp:nvSpPr>
        <dsp:cNvPr id="0" name=""/>
        <dsp:cNvSpPr/>
      </dsp:nvSpPr>
      <dsp:spPr>
        <a:xfrm>
          <a:off x="0" y="1661189"/>
          <a:ext cx="2962656" cy="395306"/>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t>&lt;priority&gt;</a:t>
          </a:r>
          <a:endParaRPr lang="en-US" sz="2000" kern="1200" dirty="0"/>
        </a:p>
      </dsp:txBody>
      <dsp:txXfrm>
        <a:off x="19297" y="1680486"/>
        <a:ext cx="2924062" cy="3567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50CA3-FD02-498A-916B-3938BAAF8B4B}">
      <dsp:nvSpPr>
        <dsp:cNvPr id="0" name=""/>
        <dsp:cNvSpPr/>
      </dsp:nvSpPr>
      <dsp:spPr>
        <a:xfrm rot="10800000">
          <a:off x="0" y="0"/>
          <a:ext cx="3581400" cy="1397000"/>
        </a:xfrm>
        <a:prstGeom prst="trapezoid">
          <a:avLst>
            <a:gd name="adj" fmla="val 42727"/>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Category Interest</a:t>
          </a:r>
          <a:endParaRPr lang="en-US" sz="2400" b="1" kern="1200" dirty="0"/>
        </a:p>
      </dsp:txBody>
      <dsp:txXfrm rot="-10800000">
        <a:off x="626744" y="0"/>
        <a:ext cx="2327910" cy="1397000"/>
      </dsp:txXfrm>
    </dsp:sp>
    <dsp:sp modelId="{6CBDAC9F-936F-4034-AA60-88E6B5A6EBEE}">
      <dsp:nvSpPr>
        <dsp:cNvPr id="0" name=""/>
        <dsp:cNvSpPr/>
      </dsp:nvSpPr>
      <dsp:spPr>
        <a:xfrm rot="10800000">
          <a:off x="596900" y="1397000"/>
          <a:ext cx="2387600" cy="1397000"/>
        </a:xfrm>
        <a:prstGeom prst="trapezoid">
          <a:avLst>
            <a:gd name="adj" fmla="val 42727"/>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Brand Awareness</a:t>
          </a:r>
          <a:endParaRPr lang="en-US" sz="2400" b="1" kern="1200" dirty="0"/>
        </a:p>
      </dsp:txBody>
      <dsp:txXfrm rot="-10800000">
        <a:off x="1014729" y="1397000"/>
        <a:ext cx="1551940" cy="1397000"/>
      </dsp:txXfrm>
    </dsp:sp>
    <dsp:sp modelId="{7F6BA898-D246-427D-B758-6BAEE3BC84CC}">
      <dsp:nvSpPr>
        <dsp:cNvPr id="0" name=""/>
        <dsp:cNvSpPr/>
      </dsp:nvSpPr>
      <dsp:spPr>
        <a:xfrm rot="10800000">
          <a:off x="1193800" y="2794000"/>
          <a:ext cx="1193800" cy="1397000"/>
        </a:xfrm>
        <a:prstGeom prst="trapezoid">
          <a:avLst>
            <a:gd name="adj" fmla="val 5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Trial</a:t>
          </a:r>
        </a:p>
        <a:p>
          <a:pPr lvl="0" algn="ctr" defTabSz="1066800">
            <a:lnSpc>
              <a:spcPct val="90000"/>
            </a:lnSpc>
            <a:spcBef>
              <a:spcPct val="0"/>
            </a:spcBef>
            <a:spcAft>
              <a:spcPct val="35000"/>
            </a:spcAft>
          </a:pPr>
          <a:endParaRPr lang="en-US" sz="3200" kern="1200" dirty="0"/>
        </a:p>
      </dsp:txBody>
      <dsp:txXfrm rot="-10800000">
        <a:off x="1193800" y="2794000"/>
        <a:ext cx="1193800" cy="1397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B1109-48F3-4674-AC31-031D025995CC}">
      <dsp:nvSpPr>
        <dsp:cNvPr id="0" name=""/>
        <dsp:cNvSpPr/>
      </dsp:nvSpPr>
      <dsp:spPr>
        <a:xfrm>
          <a:off x="0" y="828699"/>
          <a:ext cx="2585144" cy="1551086"/>
        </a:xfrm>
        <a:prstGeom prst="rect">
          <a:avLst/>
        </a:prstGeom>
        <a:solidFill>
          <a:schemeClr val="tx1">
            <a:lumMod val="50000"/>
            <a:lumOff val="50000"/>
            <a:alpha val="9000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A/B Testing</a:t>
          </a:r>
        </a:p>
        <a:p>
          <a:pPr lvl="0" algn="ctr" defTabSz="1244600">
            <a:lnSpc>
              <a:spcPct val="90000"/>
            </a:lnSpc>
            <a:spcBef>
              <a:spcPct val="0"/>
            </a:spcBef>
            <a:spcAft>
              <a:spcPct val="35000"/>
            </a:spcAft>
          </a:pPr>
          <a:r>
            <a:rPr lang="en-US" sz="1800" kern="1200" dirty="0" smtClean="0"/>
            <a:t>(Rotate ads evenly)</a:t>
          </a:r>
          <a:endParaRPr lang="en-US" sz="1800" kern="1200" dirty="0"/>
        </a:p>
      </dsp:txBody>
      <dsp:txXfrm>
        <a:off x="0" y="828699"/>
        <a:ext cx="2585144" cy="1551086"/>
      </dsp:txXfrm>
    </dsp:sp>
    <dsp:sp modelId="{588432C6-5A7B-413B-8144-6298D1303B17}">
      <dsp:nvSpPr>
        <dsp:cNvPr id="0" name=""/>
        <dsp:cNvSpPr/>
      </dsp:nvSpPr>
      <dsp:spPr>
        <a:xfrm>
          <a:off x="2843659" y="828699"/>
          <a:ext cx="2585144" cy="1551086"/>
        </a:xfrm>
        <a:prstGeom prst="rect">
          <a:avLst/>
        </a:prstGeom>
        <a:solidFill>
          <a:schemeClr val="tx1">
            <a:lumMod val="50000"/>
            <a:lumOff val="50000"/>
            <a:alpha val="8000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4-5 Pieces of Copy per Ad Group</a:t>
          </a:r>
          <a:endParaRPr lang="en-US" sz="2400" kern="1200" dirty="0"/>
        </a:p>
      </dsp:txBody>
      <dsp:txXfrm>
        <a:off x="2843659" y="828699"/>
        <a:ext cx="2585144" cy="1551086"/>
      </dsp:txXfrm>
    </dsp:sp>
    <dsp:sp modelId="{0CBE914F-C3C1-414B-ABAF-4C63CA78340E}">
      <dsp:nvSpPr>
        <dsp:cNvPr id="0" name=""/>
        <dsp:cNvSpPr/>
      </dsp:nvSpPr>
      <dsp:spPr>
        <a:xfrm>
          <a:off x="5687318" y="828699"/>
          <a:ext cx="2585144" cy="1551086"/>
        </a:xfrm>
        <a:prstGeom prst="rect">
          <a:avLst/>
        </a:prstGeom>
        <a:solidFill>
          <a:schemeClr val="tx1">
            <a:lumMod val="50000"/>
            <a:lumOff val="50000"/>
            <a:alpha val="7000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Balance Ads With and Without Dynamic Keyword insertion</a:t>
          </a:r>
          <a:endParaRPr lang="en-US" sz="2400" kern="1200" dirty="0"/>
        </a:p>
      </dsp:txBody>
      <dsp:txXfrm>
        <a:off x="5687318" y="828699"/>
        <a:ext cx="2585144" cy="1551086"/>
      </dsp:txXfrm>
    </dsp:sp>
    <dsp:sp modelId="{FCC00D8D-82DD-4B3C-ACDB-09BB381D6BDD}">
      <dsp:nvSpPr>
        <dsp:cNvPr id="0" name=""/>
        <dsp:cNvSpPr/>
      </dsp:nvSpPr>
      <dsp:spPr>
        <a:xfrm>
          <a:off x="1421829" y="2638301"/>
          <a:ext cx="2585144" cy="1551086"/>
        </a:xfrm>
        <a:prstGeom prst="rect">
          <a:avLst/>
        </a:prstGeom>
        <a:solidFill>
          <a:schemeClr val="tx1">
            <a:lumMod val="50000"/>
            <a:lumOff val="50000"/>
            <a:alpha val="6000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Use a Strong Call to Action</a:t>
          </a:r>
          <a:endParaRPr lang="en-US" sz="2400" kern="1200" dirty="0"/>
        </a:p>
      </dsp:txBody>
      <dsp:txXfrm>
        <a:off x="1421829" y="2638301"/>
        <a:ext cx="2585144" cy="1551086"/>
      </dsp:txXfrm>
    </dsp:sp>
    <dsp:sp modelId="{2C18125C-A261-45A5-BA20-1360C73EC523}">
      <dsp:nvSpPr>
        <dsp:cNvPr id="0" name=""/>
        <dsp:cNvSpPr/>
      </dsp:nvSpPr>
      <dsp:spPr>
        <a:xfrm>
          <a:off x="4265488" y="2638301"/>
          <a:ext cx="2585144" cy="1551086"/>
        </a:xfrm>
        <a:prstGeom prst="rect">
          <a:avLst/>
        </a:prstGeom>
        <a:solidFill>
          <a:schemeClr val="tx1">
            <a:lumMod val="50000"/>
            <a:lumOff val="50000"/>
            <a:alpha val="5000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Have a Message Tailored to the Intended “WHO”</a:t>
          </a:r>
          <a:endParaRPr lang="en-US" sz="2400" kern="1200" dirty="0"/>
        </a:p>
      </dsp:txBody>
      <dsp:txXfrm>
        <a:off x="4265488" y="2638301"/>
        <a:ext cx="2585144" cy="15510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CED2B5-A513-46C2-8817-BAE1A765C518}">
      <dsp:nvSpPr>
        <dsp:cNvPr id="0" name=""/>
        <dsp:cNvSpPr/>
      </dsp:nvSpPr>
      <dsp:spPr>
        <a:xfrm>
          <a:off x="527443" y="331"/>
          <a:ext cx="2008398" cy="120503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Get Traffic and CPC Estimates from the Google Keyword Tool</a:t>
          </a:r>
          <a:endParaRPr lang="en-US" sz="1500" kern="1200" dirty="0"/>
        </a:p>
      </dsp:txBody>
      <dsp:txXfrm>
        <a:off x="562737" y="35625"/>
        <a:ext cx="1937810" cy="1134451"/>
      </dsp:txXfrm>
    </dsp:sp>
    <dsp:sp modelId="{60BDC5CE-CF45-4FA4-B3F1-7057FA827344}">
      <dsp:nvSpPr>
        <dsp:cNvPr id="0" name=""/>
        <dsp:cNvSpPr/>
      </dsp:nvSpPr>
      <dsp:spPr>
        <a:xfrm>
          <a:off x="2712580" y="353809"/>
          <a:ext cx="425780" cy="498082"/>
        </a:xfrm>
        <a:prstGeom prst="rightArrow">
          <a:avLst>
            <a:gd name="adj1" fmla="val 60000"/>
            <a:gd name="adj2" fmla="val 5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712580" y="453425"/>
        <a:ext cx="298046" cy="298850"/>
      </dsp:txXfrm>
    </dsp:sp>
    <dsp:sp modelId="{0068AB62-924B-457C-B51C-A7823CD1E15D}">
      <dsp:nvSpPr>
        <dsp:cNvPr id="0" name=""/>
        <dsp:cNvSpPr/>
      </dsp:nvSpPr>
      <dsp:spPr>
        <a:xfrm>
          <a:off x="3339200" y="331"/>
          <a:ext cx="2008398" cy="120503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Use Historical data to derive an appropriate CTR</a:t>
          </a:r>
          <a:endParaRPr lang="en-US" sz="1500" kern="1200" dirty="0"/>
        </a:p>
      </dsp:txBody>
      <dsp:txXfrm>
        <a:off x="3374494" y="35625"/>
        <a:ext cx="1937810" cy="1134451"/>
      </dsp:txXfrm>
    </dsp:sp>
    <dsp:sp modelId="{555F2076-B022-4ED3-B793-FB564CA3E1BF}">
      <dsp:nvSpPr>
        <dsp:cNvPr id="0" name=""/>
        <dsp:cNvSpPr/>
      </dsp:nvSpPr>
      <dsp:spPr>
        <a:xfrm>
          <a:off x="5524338" y="353809"/>
          <a:ext cx="425780" cy="498082"/>
        </a:xfrm>
        <a:prstGeom prst="rightArrow">
          <a:avLst>
            <a:gd name="adj1" fmla="val 60000"/>
            <a:gd name="adj2" fmla="val 5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5524338" y="453425"/>
        <a:ext cx="298046" cy="298850"/>
      </dsp:txXfrm>
    </dsp:sp>
    <dsp:sp modelId="{3F8CD3F4-8618-4649-929B-6ADA0230925C}">
      <dsp:nvSpPr>
        <dsp:cNvPr id="0" name=""/>
        <dsp:cNvSpPr/>
      </dsp:nvSpPr>
      <dsp:spPr>
        <a:xfrm>
          <a:off x="6150958" y="331"/>
          <a:ext cx="2008398" cy="120503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Multiply the Estimated Traffic (per keyword) by the CTR</a:t>
          </a:r>
        </a:p>
      </dsp:txBody>
      <dsp:txXfrm>
        <a:off x="6186252" y="35625"/>
        <a:ext cx="1937810" cy="1134451"/>
      </dsp:txXfrm>
    </dsp:sp>
    <dsp:sp modelId="{7E11EE8B-0337-4018-9A3C-9092CCC003FA}">
      <dsp:nvSpPr>
        <dsp:cNvPr id="0" name=""/>
        <dsp:cNvSpPr/>
      </dsp:nvSpPr>
      <dsp:spPr>
        <a:xfrm rot="5400000">
          <a:off x="6942267" y="1345958"/>
          <a:ext cx="425780" cy="498082"/>
        </a:xfrm>
        <a:prstGeom prst="rightArrow">
          <a:avLst>
            <a:gd name="adj1" fmla="val 60000"/>
            <a:gd name="adj2" fmla="val 5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7005732" y="1382109"/>
        <a:ext cx="298850" cy="298046"/>
      </dsp:txXfrm>
    </dsp:sp>
    <dsp:sp modelId="{0E520242-3671-4C6A-AFD5-B6C340DC6D72}">
      <dsp:nvSpPr>
        <dsp:cNvPr id="0" name=""/>
        <dsp:cNvSpPr/>
      </dsp:nvSpPr>
      <dsp:spPr>
        <a:xfrm>
          <a:off x="6150958" y="2008729"/>
          <a:ext cx="2008398" cy="162313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Multiply each quotient by the Estimated CPCs to receive the estimated monthly spend per keyword</a:t>
          </a:r>
          <a:endParaRPr lang="en-US" sz="1400" kern="1200" dirty="0"/>
        </a:p>
      </dsp:txBody>
      <dsp:txXfrm>
        <a:off x="6198498" y="2056269"/>
        <a:ext cx="1913318" cy="1528059"/>
      </dsp:txXfrm>
    </dsp:sp>
    <dsp:sp modelId="{B13C473B-1DC6-4B33-BA12-8BFF4655B5F0}">
      <dsp:nvSpPr>
        <dsp:cNvPr id="0" name=""/>
        <dsp:cNvSpPr/>
      </dsp:nvSpPr>
      <dsp:spPr>
        <a:xfrm rot="10800000">
          <a:off x="5548439" y="2571257"/>
          <a:ext cx="425780" cy="498082"/>
        </a:xfrm>
        <a:prstGeom prst="rightArrow">
          <a:avLst>
            <a:gd name="adj1" fmla="val 60000"/>
            <a:gd name="adj2" fmla="val 5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5676173" y="2670873"/>
        <a:ext cx="298046" cy="298850"/>
      </dsp:txXfrm>
    </dsp:sp>
    <dsp:sp modelId="{C7C96829-949C-474F-916C-620675AB666F}">
      <dsp:nvSpPr>
        <dsp:cNvPr id="0" name=""/>
        <dsp:cNvSpPr/>
      </dsp:nvSpPr>
      <dsp:spPr>
        <a:xfrm>
          <a:off x="3339200" y="2217779"/>
          <a:ext cx="2008398" cy="120503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Add all the estimated expenditures to receive the estimated account spend for one month</a:t>
          </a:r>
          <a:endParaRPr lang="en-US" sz="1400" kern="1200" dirty="0"/>
        </a:p>
      </dsp:txBody>
      <dsp:txXfrm>
        <a:off x="3374494" y="2253073"/>
        <a:ext cx="1937810" cy="1134451"/>
      </dsp:txXfrm>
    </dsp:sp>
    <dsp:sp modelId="{BEA9BE3F-73CA-4E58-A1B7-379FE9BA3B02}">
      <dsp:nvSpPr>
        <dsp:cNvPr id="0" name=""/>
        <dsp:cNvSpPr/>
      </dsp:nvSpPr>
      <dsp:spPr>
        <a:xfrm rot="10800000">
          <a:off x="2736681" y="2571257"/>
          <a:ext cx="425780" cy="498082"/>
        </a:xfrm>
        <a:prstGeom prst="rightArrow">
          <a:avLst>
            <a:gd name="adj1" fmla="val 60000"/>
            <a:gd name="adj2" fmla="val 5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2864415" y="2670873"/>
        <a:ext cx="298046" cy="298850"/>
      </dsp:txXfrm>
    </dsp:sp>
    <dsp:sp modelId="{6F0971C6-0C1D-4CDC-82D3-44B84579EF98}">
      <dsp:nvSpPr>
        <dsp:cNvPr id="0" name=""/>
        <dsp:cNvSpPr/>
      </dsp:nvSpPr>
      <dsp:spPr>
        <a:xfrm>
          <a:off x="527443" y="2217779"/>
          <a:ext cx="2008398" cy="120503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Set monthly budget by this amount at the campaign level</a:t>
          </a:r>
          <a:endParaRPr lang="en-US" sz="1400" kern="1200" dirty="0"/>
        </a:p>
      </dsp:txBody>
      <dsp:txXfrm>
        <a:off x="562737" y="2253073"/>
        <a:ext cx="1937810" cy="11344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5ABC9-DE22-453B-A87C-025E45394756}">
      <dsp:nvSpPr>
        <dsp:cNvPr id="0" name=""/>
        <dsp:cNvSpPr/>
      </dsp:nvSpPr>
      <dsp:spPr>
        <a:xfrm rot="5400000">
          <a:off x="5046059" y="-1943802"/>
          <a:ext cx="1100137" cy="5266944"/>
        </a:xfrm>
        <a:prstGeom prst="round2SameRect">
          <a:avLst/>
        </a:prstGeom>
        <a:solidFill>
          <a:schemeClr val="lt1">
            <a:alpha val="90000"/>
            <a:tint val="40000"/>
            <a:hueOff val="0"/>
            <a:satOff val="0"/>
            <a:lumOff val="0"/>
            <a:alphaOff val="0"/>
          </a:schemeClr>
        </a:solidFill>
        <a:ln w="9525" cap="flat" cmpd="sng" algn="ctr">
          <a:solidFill>
            <a:schemeClr val="tx1">
              <a:alpha val="9000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solidFill>
                <a:schemeClr val="tx1"/>
              </a:solidFill>
            </a:rPr>
            <a:t>Monitor spend closely to avoid going over budget</a:t>
          </a:r>
          <a:endParaRPr lang="en-US" sz="1000" kern="1200" dirty="0">
            <a:solidFill>
              <a:schemeClr val="tx1"/>
            </a:solidFill>
          </a:endParaRPr>
        </a:p>
        <a:p>
          <a:pPr marL="57150" lvl="1" indent="-57150" algn="l" defTabSz="444500">
            <a:lnSpc>
              <a:spcPct val="90000"/>
            </a:lnSpc>
            <a:spcBef>
              <a:spcPct val="0"/>
            </a:spcBef>
            <a:spcAft>
              <a:spcPct val="15000"/>
            </a:spcAft>
            <a:buChar char="••"/>
          </a:pPr>
          <a:r>
            <a:rPr lang="en-US" sz="1000" kern="1200" dirty="0" smtClean="0">
              <a:solidFill>
                <a:schemeClr val="tx1"/>
              </a:solidFill>
            </a:rPr>
            <a:t>Budget should be set so ads will show all through out the day</a:t>
          </a:r>
          <a:endParaRPr lang="en-US" sz="1000" kern="1200" dirty="0">
            <a:solidFill>
              <a:schemeClr val="tx1"/>
            </a:solidFill>
          </a:endParaRPr>
        </a:p>
        <a:p>
          <a:pPr marL="57150" lvl="1" indent="-57150" algn="l" defTabSz="444500">
            <a:lnSpc>
              <a:spcPct val="90000"/>
            </a:lnSpc>
            <a:spcBef>
              <a:spcPct val="0"/>
            </a:spcBef>
            <a:spcAft>
              <a:spcPct val="15000"/>
            </a:spcAft>
            <a:buChar char="••"/>
          </a:pPr>
          <a:r>
            <a:rPr lang="en-US" sz="1000" kern="1200" dirty="0" smtClean="0">
              <a:solidFill>
                <a:schemeClr val="tx1"/>
              </a:solidFill>
            </a:rPr>
            <a:t>Allocate budget for ads to show all month</a:t>
          </a:r>
          <a:endParaRPr lang="en-US" sz="1000" kern="1200" dirty="0">
            <a:solidFill>
              <a:schemeClr val="tx1"/>
            </a:solidFill>
          </a:endParaRPr>
        </a:p>
      </dsp:txBody>
      <dsp:txXfrm rot="-5400000">
        <a:off x="2962656" y="193305"/>
        <a:ext cx="5213240" cy="992729"/>
      </dsp:txXfrm>
    </dsp:sp>
    <dsp:sp modelId="{CC720E5F-5DAA-475E-BC30-F2ADEFD3D04B}">
      <dsp:nvSpPr>
        <dsp:cNvPr id="0" name=""/>
        <dsp:cNvSpPr/>
      </dsp:nvSpPr>
      <dsp:spPr>
        <a:xfrm>
          <a:off x="0" y="2083"/>
          <a:ext cx="2962656" cy="137517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1930" tIns="100965" rIns="201930" bIns="100965" numCol="1" spcCol="1270" anchor="ctr" anchorCtr="0">
          <a:noAutofit/>
        </a:bodyPr>
        <a:lstStyle/>
        <a:p>
          <a:pPr lvl="0" algn="ctr" defTabSz="2355850">
            <a:lnSpc>
              <a:spcPct val="90000"/>
            </a:lnSpc>
            <a:spcBef>
              <a:spcPct val="0"/>
            </a:spcBef>
            <a:spcAft>
              <a:spcPct val="35000"/>
            </a:spcAft>
          </a:pPr>
          <a:r>
            <a:rPr lang="en-US" sz="5300" kern="1200" dirty="0" smtClean="0">
              <a:solidFill>
                <a:schemeClr val="tx1"/>
              </a:solidFill>
            </a:rPr>
            <a:t>Monitor</a:t>
          </a:r>
          <a:endParaRPr lang="en-US" sz="5300" kern="1200" dirty="0">
            <a:solidFill>
              <a:schemeClr val="tx1"/>
            </a:solidFill>
          </a:endParaRPr>
        </a:p>
      </dsp:txBody>
      <dsp:txXfrm>
        <a:off x="67130" y="69213"/>
        <a:ext cx="2828396" cy="1240911"/>
      </dsp:txXfrm>
    </dsp:sp>
    <dsp:sp modelId="{3006D1D5-1ED6-40B3-B8AF-B3F26ED101EA}">
      <dsp:nvSpPr>
        <dsp:cNvPr id="0" name=""/>
        <dsp:cNvSpPr/>
      </dsp:nvSpPr>
      <dsp:spPr>
        <a:xfrm rot="5400000">
          <a:off x="5046059" y="-499872"/>
          <a:ext cx="1100137" cy="5266944"/>
        </a:xfrm>
        <a:prstGeom prst="round2SameRect">
          <a:avLst/>
        </a:prstGeom>
        <a:solidFill>
          <a:schemeClr val="lt1">
            <a:alpha val="90000"/>
            <a:tint val="40000"/>
            <a:hueOff val="0"/>
            <a:satOff val="0"/>
            <a:lumOff val="0"/>
            <a:alphaOff val="0"/>
          </a:schemeClr>
        </a:solidFill>
        <a:ln w="9525" cap="flat" cmpd="sng" algn="ctr">
          <a:solidFill>
            <a:schemeClr val="tx1">
              <a:alpha val="9000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solidFill>
                <a:schemeClr val="tx1"/>
              </a:solidFill>
            </a:rPr>
            <a:t>If the account is over spending keywords, ad groups or whole campaigns can be paused or bid down</a:t>
          </a:r>
          <a:endParaRPr lang="en-US" sz="1000" kern="1200" dirty="0">
            <a:solidFill>
              <a:schemeClr val="tx1"/>
            </a:solidFill>
          </a:endParaRPr>
        </a:p>
        <a:p>
          <a:pPr marL="57150" lvl="1" indent="-57150" algn="l" defTabSz="444500">
            <a:lnSpc>
              <a:spcPct val="90000"/>
            </a:lnSpc>
            <a:spcBef>
              <a:spcPct val="0"/>
            </a:spcBef>
            <a:spcAft>
              <a:spcPct val="15000"/>
            </a:spcAft>
            <a:buChar char="••"/>
          </a:pPr>
          <a:r>
            <a:rPr lang="en-US" sz="1000" kern="1200" dirty="0" smtClean="0">
              <a:solidFill>
                <a:schemeClr val="tx1"/>
              </a:solidFill>
            </a:rPr>
            <a:t>If the account is under spending keywords can be added  from Google Opportunities Tab or bid up</a:t>
          </a:r>
          <a:endParaRPr lang="en-US" sz="1000" kern="1200" dirty="0">
            <a:solidFill>
              <a:schemeClr val="tx1"/>
            </a:solidFill>
          </a:endParaRPr>
        </a:p>
        <a:p>
          <a:pPr marL="57150" lvl="1" indent="-57150" algn="l" defTabSz="444500">
            <a:lnSpc>
              <a:spcPct val="90000"/>
            </a:lnSpc>
            <a:spcBef>
              <a:spcPct val="0"/>
            </a:spcBef>
            <a:spcAft>
              <a:spcPct val="15000"/>
            </a:spcAft>
            <a:buChar char="••"/>
          </a:pPr>
          <a:r>
            <a:rPr lang="en-US" sz="1000" kern="1200" dirty="0" smtClean="0">
              <a:solidFill>
                <a:schemeClr val="tx1"/>
              </a:solidFill>
            </a:rPr>
            <a:t>Other optimizations may be more appropriate depending on the condition of the account and will be discussed later</a:t>
          </a:r>
          <a:endParaRPr lang="en-US" sz="1000" kern="1200" dirty="0">
            <a:solidFill>
              <a:schemeClr val="tx1"/>
            </a:solidFill>
          </a:endParaRPr>
        </a:p>
        <a:p>
          <a:pPr marL="57150" lvl="1" indent="-57150" algn="l" defTabSz="444500">
            <a:lnSpc>
              <a:spcPct val="90000"/>
            </a:lnSpc>
            <a:spcBef>
              <a:spcPct val="0"/>
            </a:spcBef>
            <a:spcAft>
              <a:spcPct val="15000"/>
            </a:spcAft>
            <a:buChar char="••"/>
          </a:pPr>
          <a:r>
            <a:rPr lang="en-US" sz="1000" kern="1200" dirty="0" smtClean="0">
              <a:solidFill>
                <a:schemeClr val="tx1"/>
              </a:solidFill>
            </a:rPr>
            <a:t>Consider day parting or evenly displaying ads for campaigns spending too quickly</a:t>
          </a:r>
          <a:endParaRPr lang="en-US" sz="1000" kern="1200" dirty="0">
            <a:solidFill>
              <a:schemeClr val="tx1"/>
            </a:solidFill>
          </a:endParaRPr>
        </a:p>
      </dsp:txBody>
      <dsp:txXfrm rot="-5400000">
        <a:off x="2962656" y="1637235"/>
        <a:ext cx="5213240" cy="992729"/>
      </dsp:txXfrm>
    </dsp:sp>
    <dsp:sp modelId="{5F9A229C-BFA5-42AD-B9B5-03C54C7CA666}">
      <dsp:nvSpPr>
        <dsp:cNvPr id="0" name=""/>
        <dsp:cNvSpPr/>
      </dsp:nvSpPr>
      <dsp:spPr>
        <a:xfrm>
          <a:off x="0" y="1446014"/>
          <a:ext cx="2962656" cy="137517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1930" tIns="100965" rIns="201930" bIns="100965" numCol="1" spcCol="1270" anchor="ctr" anchorCtr="0">
          <a:noAutofit/>
        </a:bodyPr>
        <a:lstStyle/>
        <a:p>
          <a:pPr lvl="0" algn="ctr" defTabSz="2355850">
            <a:lnSpc>
              <a:spcPct val="90000"/>
            </a:lnSpc>
            <a:spcBef>
              <a:spcPct val="0"/>
            </a:spcBef>
            <a:spcAft>
              <a:spcPct val="35000"/>
            </a:spcAft>
          </a:pPr>
          <a:r>
            <a:rPr lang="en-US" sz="5300" kern="1200" dirty="0" smtClean="0">
              <a:solidFill>
                <a:schemeClr val="tx1"/>
              </a:solidFill>
            </a:rPr>
            <a:t>Adjust</a:t>
          </a:r>
          <a:endParaRPr lang="en-US" sz="5300" kern="1200" dirty="0">
            <a:solidFill>
              <a:schemeClr val="tx1"/>
            </a:solidFill>
          </a:endParaRPr>
        </a:p>
      </dsp:txBody>
      <dsp:txXfrm>
        <a:off x="67130" y="1513144"/>
        <a:ext cx="2828396" cy="1240911"/>
      </dsp:txXfrm>
    </dsp:sp>
    <dsp:sp modelId="{5ACBDE9B-DA34-4217-B872-D46B0E87EED6}">
      <dsp:nvSpPr>
        <dsp:cNvPr id="0" name=""/>
        <dsp:cNvSpPr/>
      </dsp:nvSpPr>
      <dsp:spPr>
        <a:xfrm rot="5400000">
          <a:off x="5046059" y="944058"/>
          <a:ext cx="1100137" cy="5266944"/>
        </a:xfrm>
        <a:prstGeom prst="round2SameRect">
          <a:avLst/>
        </a:prstGeom>
        <a:solidFill>
          <a:schemeClr val="lt1">
            <a:alpha val="90000"/>
            <a:tint val="40000"/>
            <a:hueOff val="0"/>
            <a:satOff val="0"/>
            <a:lumOff val="0"/>
            <a:alphaOff val="0"/>
          </a:schemeClr>
        </a:solidFill>
        <a:ln w="9525" cap="flat" cmpd="sng" algn="ctr">
          <a:solidFill>
            <a:schemeClr val="tx1">
              <a:alpha val="9000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solidFill>
                <a:schemeClr val="tx1"/>
              </a:solidFill>
            </a:rPr>
            <a:t>If changes are made to the budget then continue to watch carefully and make further adjustments as needed</a:t>
          </a:r>
          <a:endParaRPr lang="en-US" sz="1000" kern="1200" dirty="0">
            <a:solidFill>
              <a:schemeClr val="tx1"/>
            </a:solidFill>
          </a:endParaRPr>
        </a:p>
      </dsp:txBody>
      <dsp:txXfrm rot="-5400000">
        <a:off x="2962656" y="3081165"/>
        <a:ext cx="5213240" cy="992729"/>
      </dsp:txXfrm>
    </dsp:sp>
    <dsp:sp modelId="{D982AD28-8523-471F-B8DC-26ACB237FBB4}">
      <dsp:nvSpPr>
        <dsp:cNvPr id="0" name=""/>
        <dsp:cNvSpPr/>
      </dsp:nvSpPr>
      <dsp:spPr>
        <a:xfrm>
          <a:off x="0" y="2889944"/>
          <a:ext cx="2962656" cy="137517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1930" tIns="100965" rIns="201930" bIns="100965" numCol="1" spcCol="1270" anchor="ctr" anchorCtr="0">
          <a:noAutofit/>
        </a:bodyPr>
        <a:lstStyle/>
        <a:p>
          <a:pPr lvl="0" algn="ctr" defTabSz="2355850">
            <a:lnSpc>
              <a:spcPct val="90000"/>
            </a:lnSpc>
            <a:spcBef>
              <a:spcPct val="0"/>
            </a:spcBef>
            <a:spcAft>
              <a:spcPct val="35000"/>
            </a:spcAft>
          </a:pPr>
          <a:r>
            <a:rPr lang="en-US" sz="5300" kern="1200" dirty="0" smtClean="0">
              <a:solidFill>
                <a:schemeClr val="tx1"/>
              </a:solidFill>
            </a:rPr>
            <a:t>Repeat</a:t>
          </a:r>
          <a:endParaRPr lang="en-US" sz="5300" kern="1200" dirty="0">
            <a:solidFill>
              <a:schemeClr val="tx1"/>
            </a:solidFill>
          </a:endParaRPr>
        </a:p>
      </dsp:txBody>
      <dsp:txXfrm>
        <a:off x="67130" y="2957074"/>
        <a:ext cx="2828396" cy="12409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D026CA-BF3E-479D-B048-4ACBF04F7D0A}">
      <dsp:nvSpPr>
        <dsp:cNvPr id="0" name=""/>
        <dsp:cNvSpPr/>
      </dsp:nvSpPr>
      <dsp:spPr>
        <a:xfrm rot="5400000">
          <a:off x="4769759" y="-2250768"/>
          <a:ext cx="1270084" cy="6259196"/>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Pause keywords and ads with low CTRs</a:t>
          </a:r>
          <a:endParaRPr lang="en-US" sz="1000" kern="1200" dirty="0"/>
        </a:p>
        <a:p>
          <a:pPr marL="57150" lvl="1" indent="-57150" algn="l" defTabSz="444500">
            <a:lnSpc>
              <a:spcPct val="90000"/>
            </a:lnSpc>
            <a:spcBef>
              <a:spcPct val="0"/>
            </a:spcBef>
            <a:spcAft>
              <a:spcPct val="15000"/>
            </a:spcAft>
            <a:buChar char="••"/>
          </a:pPr>
          <a:r>
            <a:rPr lang="en-US" sz="1000" kern="1200" dirty="0" smtClean="0"/>
            <a:t>Increase max bids to get higher positions, historically the higher the position the higher the CTR. This is worth testing, however some ads do perform better or just as well in lower positions for lower CPCs</a:t>
          </a:r>
          <a:endParaRPr lang="en-US" sz="1000" kern="1200" dirty="0"/>
        </a:p>
        <a:p>
          <a:pPr marL="57150" lvl="1" indent="-57150" algn="l" defTabSz="444500">
            <a:lnSpc>
              <a:spcPct val="90000"/>
            </a:lnSpc>
            <a:spcBef>
              <a:spcPct val="0"/>
            </a:spcBef>
            <a:spcAft>
              <a:spcPct val="15000"/>
            </a:spcAft>
            <a:buChar char="••"/>
          </a:pPr>
          <a:r>
            <a:rPr lang="en-US" sz="1000" kern="1200" dirty="0" smtClean="0"/>
            <a:t>If CTR is low run a query report to see if ads are showing on unqualified searches, if so, add terms as negatives</a:t>
          </a:r>
          <a:endParaRPr lang="en-US" sz="1000" kern="1200" dirty="0"/>
        </a:p>
        <a:p>
          <a:pPr marL="57150" lvl="1" indent="-57150" algn="l" defTabSz="444500">
            <a:lnSpc>
              <a:spcPct val="90000"/>
            </a:lnSpc>
            <a:spcBef>
              <a:spcPct val="0"/>
            </a:spcBef>
            <a:spcAft>
              <a:spcPct val="15000"/>
            </a:spcAft>
            <a:buChar char="••"/>
          </a:pPr>
          <a:r>
            <a:rPr lang="en-US" sz="1000" kern="1200" dirty="0" smtClean="0"/>
            <a:t>Low CTR can also be contributed to irrelevant ad copy.  Looking at current ad copy performance and write new ads  based on best performers.</a:t>
          </a:r>
          <a:endParaRPr lang="en-US" sz="1000" kern="1200" dirty="0"/>
        </a:p>
      </dsp:txBody>
      <dsp:txXfrm rot="-5400000">
        <a:off x="2275203" y="305788"/>
        <a:ext cx="6197196" cy="1146084"/>
      </dsp:txXfrm>
    </dsp:sp>
    <dsp:sp modelId="{8AFB064F-1DB5-4274-8013-BC207C08DCC8}">
      <dsp:nvSpPr>
        <dsp:cNvPr id="0" name=""/>
        <dsp:cNvSpPr/>
      </dsp:nvSpPr>
      <dsp:spPr>
        <a:xfrm>
          <a:off x="2043" y="704"/>
          <a:ext cx="2259403" cy="182192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Optimization Based on CTRs</a:t>
          </a:r>
          <a:endParaRPr lang="en-US" sz="2400" kern="1200" dirty="0"/>
        </a:p>
      </dsp:txBody>
      <dsp:txXfrm>
        <a:off x="90982" y="89643"/>
        <a:ext cx="2081525" cy="1644046"/>
      </dsp:txXfrm>
    </dsp:sp>
    <dsp:sp modelId="{7661BE02-BE80-41F2-898B-1D20F0E02189}">
      <dsp:nvSpPr>
        <dsp:cNvPr id="0" name=""/>
        <dsp:cNvSpPr/>
      </dsp:nvSpPr>
      <dsp:spPr>
        <a:xfrm rot="5400000">
          <a:off x="4864495" y="-576332"/>
          <a:ext cx="1068546" cy="6267174"/>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Lower max bids</a:t>
          </a:r>
          <a:endParaRPr lang="en-US" sz="1000" kern="1200" dirty="0"/>
        </a:p>
        <a:p>
          <a:pPr marL="57150" lvl="1" indent="-57150" algn="l" defTabSz="444500">
            <a:lnSpc>
              <a:spcPct val="90000"/>
            </a:lnSpc>
            <a:spcBef>
              <a:spcPct val="0"/>
            </a:spcBef>
            <a:spcAft>
              <a:spcPct val="15000"/>
            </a:spcAft>
            <a:buChar char="••"/>
          </a:pPr>
          <a:r>
            <a:rPr lang="en-US" sz="1000" kern="1200" dirty="0" smtClean="0"/>
            <a:t>Take steps to increase Quality Score (see optimizations based on CTR)</a:t>
          </a:r>
          <a:endParaRPr lang="en-US" sz="1000" kern="1200" dirty="0"/>
        </a:p>
        <a:p>
          <a:pPr marL="57150" lvl="1" indent="-57150" algn="l" defTabSz="444500">
            <a:lnSpc>
              <a:spcPct val="90000"/>
            </a:lnSpc>
            <a:spcBef>
              <a:spcPct val="0"/>
            </a:spcBef>
            <a:spcAft>
              <a:spcPct val="15000"/>
            </a:spcAft>
            <a:buChar char="••"/>
          </a:pPr>
          <a:r>
            <a:rPr lang="en-US" sz="1000" kern="1200" dirty="0" smtClean="0"/>
            <a:t>Implement different bids per match type (bid higher on exact match, lower on phrase match, and even lower on broad match)</a:t>
          </a:r>
          <a:endParaRPr lang="en-US" sz="1000" kern="1200" dirty="0"/>
        </a:p>
      </dsp:txBody>
      <dsp:txXfrm rot="-5400000">
        <a:off x="2265181" y="2075144"/>
        <a:ext cx="6215012" cy="964222"/>
      </dsp:txXfrm>
    </dsp:sp>
    <dsp:sp modelId="{E07B46A4-76FE-45CC-90FC-33DC2E847872}">
      <dsp:nvSpPr>
        <dsp:cNvPr id="0" name=""/>
        <dsp:cNvSpPr/>
      </dsp:nvSpPr>
      <dsp:spPr>
        <a:xfrm>
          <a:off x="2043" y="1889413"/>
          <a:ext cx="2263137" cy="1335682"/>
        </a:xfrm>
        <a:prstGeom prst="roundRect">
          <a:avLst/>
        </a:prstGeom>
        <a:gradFill rotWithShape="0">
          <a:gsLst>
            <a:gs pos="0">
              <a:schemeClr val="accent2">
                <a:shade val="80000"/>
                <a:hueOff val="0"/>
                <a:satOff val="0"/>
                <a:lumOff val="45577"/>
                <a:alphaOff val="0"/>
                <a:shade val="51000"/>
                <a:satMod val="130000"/>
              </a:schemeClr>
            </a:gs>
            <a:gs pos="80000">
              <a:schemeClr val="accent2">
                <a:shade val="80000"/>
                <a:hueOff val="0"/>
                <a:satOff val="0"/>
                <a:lumOff val="45577"/>
                <a:alphaOff val="0"/>
                <a:shade val="93000"/>
                <a:satMod val="130000"/>
              </a:schemeClr>
            </a:gs>
            <a:gs pos="100000">
              <a:schemeClr val="accent2">
                <a:shade val="80000"/>
                <a:hueOff val="0"/>
                <a:satOff val="0"/>
                <a:lumOff val="4557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Optimizations Based on CPCs</a:t>
          </a:r>
          <a:endParaRPr lang="en-US" sz="2400" kern="1200" dirty="0"/>
        </a:p>
      </dsp:txBody>
      <dsp:txXfrm>
        <a:off x="67246" y="1954616"/>
        <a:ext cx="2132731" cy="12052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50CA3-FD02-498A-916B-3938BAAF8B4B}">
      <dsp:nvSpPr>
        <dsp:cNvPr id="0" name=""/>
        <dsp:cNvSpPr/>
      </dsp:nvSpPr>
      <dsp:spPr>
        <a:xfrm rot="10800000">
          <a:off x="0" y="0"/>
          <a:ext cx="3810000" cy="1397000"/>
        </a:xfrm>
        <a:prstGeom prst="trapezoid">
          <a:avLst>
            <a:gd name="adj" fmla="val 45455"/>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b="1" kern="1200" dirty="0" smtClean="0"/>
            <a:t>Broad</a:t>
          </a:r>
          <a:endParaRPr lang="en-US" sz="2600" b="1" kern="1200" dirty="0"/>
        </a:p>
      </dsp:txBody>
      <dsp:txXfrm rot="-10800000">
        <a:off x="666749" y="0"/>
        <a:ext cx="2476500" cy="1397000"/>
      </dsp:txXfrm>
    </dsp:sp>
    <dsp:sp modelId="{6CBDAC9F-936F-4034-AA60-88E6B5A6EBEE}">
      <dsp:nvSpPr>
        <dsp:cNvPr id="0" name=""/>
        <dsp:cNvSpPr/>
      </dsp:nvSpPr>
      <dsp:spPr>
        <a:xfrm rot="10800000">
          <a:off x="634999" y="1397000"/>
          <a:ext cx="2540000" cy="1397000"/>
        </a:xfrm>
        <a:prstGeom prst="trapezoid">
          <a:avLst>
            <a:gd name="adj" fmla="val 45455"/>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Skin Type/ Product Specific</a:t>
          </a:r>
          <a:endParaRPr lang="en-US" sz="2000" b="1" kern="1200" dirty="0"/>
        </a:p>
      </dsp:txBody>
      <dsp:txXfrm rot="-10800000">
        <a:off x="1079499" y="1397000"/>
        <a:ext cx="1651000" cy="1397000"/>
      </dsp:txXfrm>
    </dsp:sp>
    <dsp:sp modelId="{7F6BA898-D246-427D-B758-6BAEE3BC84CC}">
      <dsp:nvSpPr>
        <dsp:cNvPr id="0" name=""/>
        <dsp:cNvSpPr/>
      </dsp:nvSpPr>
      <dsp:spPr>
        <a:xfrm rot="10800000">
          <a:off x="1269999" y="2794000"/>
          <a:ext cx="1270000" cy="1397000"/>
        </a:xfrm>
        <a:prstGeom prst="trapezoid">
          <a:avLst>
            <a:gd name="adj" fmla="val 5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Branded</a:t>
          </a:r>
        </a:p>
        <a:p>
          <a:pPr lvl="0" algn="ctr" defTabSz="711200">
            <a:lnSpc>
              <a:spcPct val="90000"/>
            </a:lnSpc>
            <a:spcBef>
              <a:spcPct val="0"/>
            </a:spcBef>
            <a:spcAft>
              <a:spcPct val="35000"/>
            </a:spcAft>
          </a:pPr>
          <a:endParaRPr lang="en-US" sz="1600" kern="1200" dirty="0"/>
        </a:p>
      </dsp:txBody>
      <dsp:txXfrm rot="-10800000">
        <a:off x="1269999" y="2794000"/>
        <a:ext cx="1270000" cy="1397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D75DC-EB38-42F3-997D-7CFE26618F46}">
      <dsp:nvSpPr>
        <dsp:cNvPr id="0" name=""/>
        <dsp:cNvSpPr/>
      </dsp:nvSpPr>
      <dsp:spPr>
        <a:xfrm>
          <a:off x="1123513" y="224536"/>
          <a:ext cx="2901696" cy="2901696"/>
        </a:xfrm>
        <a:prstGeom prst="pie">
          <a:avLst>
            <a:gd name="adj1" fmla="val 16200000"/>
            <a:gd name="adj2" fmla="val 180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Relevance</a:t>
          </a:r>
          <a:endParaRPr lang="en-US" sz="1800" kern="1200" dirty="0"/>
        </a:p>
      </dsp:txBody>
      <dsp:txXfrm>
        <a:off x="2652776" y="839419"/>
        <a:ext cx="1036320" cy="863600"/>
      </dsp:txXfrm>
    </dsp:sp>
    <dsp:sp modelId="{840AFFBF-AA9D-45B2-9BA2-9F7597ADE811}">
      <dsp:nvSpPr>
        <dsp:cNvPr id="0" name=""/>
        <dsp:cNvSpPr/>
      </dsp:nvSpPr>
      <dsp:spPr>
        <a:xfrm>
          <a:off x="1063751" y="328168"/>
          <a:ext cx="2901696" cy="2901696"/>
        </a:xfrm>
        <a:prstGeom prst="pie">
          <a:avLst>
            <a:gd name="adj1" fmla="val 1800000"/>
            <a:gd name="adj2" fmla="val 900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Conversion</a:t>
          </a:r>
          <a:endParaRPr lang="en-US" sz="1800" kern="1200" dirty="0"/>
        </a:p>
      </dsp:txBody>
      <dsp:txXfrm>
        <a:off x="1754632" y="2210816"/>
        <a:ext cx="1554480" cy="759968"/>
      </dsp:txXfrm>
    </dsp:sp>
    <dsp:sp modelId="{D7156E22-B5F9-40CC-A2EC-A7A964E08488}">
      <dsp:nvSpPr>
        <dsp:cNvPr id="0" name=""/>
        <dsp:cNvSpPr/>
      </dsp:nvSpPr>
      <dsp:spPr>
        <a:xfrm>
          <a:off x="1003990" y="224536"/>
          <a:ext cx="2901696" cy="2901696"/>
        </a:xfrm>
        <a:prstGeom prst="pie">
          <a:avLst>
            <a:gd name="adj1" fmla="val 9000000"/>
            <a:gd name="adj2" fmla="val 1620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Value	</a:t>
          </a:r>
          <a:endParaRPr lang="en-US" sz="1800" kern="1200" dirty="0"/>
        </a:p>
      </dsp:txBody>
      <dsp:txXfrm>
        <a:off x="1340103" y="839419"/>
        <a:ext cx="1036320" cy="863600"/>
      </dsp:txXfrm>
    </dsp:sp>
    <dsp:sp modelId="{7B4EE67F-D8B7-4105-8242-C471D0C5E160}">
      <dsp:nvSpPr>
        <dsp:cNvPr id="0" name=""/>
        <dsp:cNvSpPr/>
      </dsp:nvSpPr>
      <dsp:spPr>
        <a:xfrm>
          <a:off x="944123" y="44907"/>
          <a:ext cx="3260953" cy="3260953"/>
        </a:xfrm>
        <a:prstGeom prst="circularArrow">
          <a:avLst>
            <a:gd name="adj1" fmla="val 5085"/>
            <a:gd name="adj2" fmla="val 327528"/>
            <a:gd name="adj3" fmla="val 1472472"/>
            <a:gd name="adj4" fmla="val 16199432"/>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AE3116-4DA4-4766-A64E-74F4CC6E2EE3}">
      <dsp:nvSpPr>
        <dsp:cNvPr id="0" name=""/>
        <dsp:cNvSpPr/>
      </dsp:nvSpPr>
      <dsp:spPr>
        <a:xfrm>
          <a:off x="884123" y="148355"/>
          <a:ext cx="3260953" cy="3260953"/>
        </a:xfrm>
        <a:prstGeom prst="circularArrow">
          <a:avLst>
            <a:gd name="adj1" fmla="val 5085"/>
            <a:gd name="adj2" fmla="val 327528"/>
            <a:gd name="adj3" fmla="val 8671970"/>
            <a:gd name="adj4" fmla="val 1800502"/>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2B729A-506C-42B9-8FB4-E3FCA84A4731}">
      <dsp:nvSpPr>
        <dsp:cNvPr id="0" name=""/>
        <dsp:cNvSpPr/>
      </dsp:nvSpPr>
      <dsp:spPr>
        <a:xfrm>
          <a:off x="824122" y="44907"/>
          <a:ext cx="3260953" cy="3260953"/>
        </a:xfrm>
        <a:prstGeom prst="circularArrow">
          <a:avLst>
            <a:gd name="adj1" fmla="val 5085"/>
            <a:gd name="adj2" fmla="val 327528"/>
            <a:gd name="adj3" fmla="val 15873039"/>
            <a:gd name="adj4" fmla="val 900000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50CA3-FD02-498A-916B-3938BAAF8B4B}">
      <dsp:nvSpPr>
        <dsp:cNvPr id="0" name=""/>
        <dsp:cNvSpPr/>
      </dsp:nvSpPr>
      <dsp:spPr>
        <a:xfrm rot="10800000">
          <a:off x="0" y="0"/>
          <a:ext cx="3810000" cy="1047750"/>
        </a:xfrm>
        <a:prstGeom prst="trapezoid">
          <a:avLst>
            <a:gd name="adj" fmla="val 45455"/>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b="1" kern="1200" dirty="0" smtClean="0"/>
            <a:t>Home Page</a:t>
          </a:r>
          <a:endParaRPr lang="en-US" sz="2600" b="1" kern="1200" dirty="0"/>
        </a:p>
      </dsp:txBody>
      <dsp:txXfrm rot="-10800000">
        <a:off x="666749" y="0"/>
        <a:ext cx="2476500" cy="1047750"/>
      </dsp:txXfrm>
    </dsp:sp>
    <dsp:sp modelId="{8D96179F-F120-4E38-BAF4-4D54E045A965}">
      <dsp:nvSpPr>
        <dsp:cNvPr id="0" name=""/>
        <dsp:cNvSpPr/>
      </dsp:nvSpPr>
      <dsp:spPr>
        <a:xfrm rot="10800000">
          <a:off x="476249" y="1047750"/>
          <a:ext cx="2857500" cy="1047750"/>
        </a:xfrm>
        <a:prstGeom prst="trapezoid">
          <a:avLst>
            <a:gd name="adj" fmla="val 45455"/>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smtClean="0"/>
            <a:t>Category Pages</a:t>
          </a:r>
          <a:endParaRPr lang="en-US" sz="2200" b="1" kern="1200" dirty="0"/>
        </a:p>
      </dsp:txBody>
      <dsp:txXfrm rot="-10800000">
        <a:off x="976312" y="1047750"/>
        <a:ext cx="1857375" cy="1047750"/>
      </dsp:txXfrm>
    </dsp:sp>
    <dsp:sp modelId="{6CBDAC9F-936F-4034-AA60-88E6B5A6EBEE}">
      <dsp:nvSpPr>
        <dsp:cNvPr id="0" name=""/>
        <dsp:cNvSpPr/>
      </dsp:nvSpPr>
      <dsp:spPr>
        <a:xfrm rot="10800000">
          <a:off x="952500" y="2095500"/>
          <a:ext cx="1905000" cy="1047750"/>
        </a:xfrm>
        <a:prstGeom prst="trapezoid">
          <a:avLst>
            <a:gd name="adj" fmla="val 45455"/>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t>Sub-Category Pages</a:t>
          </a:r>
          <a:endParaRPr lang="en-US" sz="1800" b="1" kern="1200" dirty="0"/>
        </a:p>
      </dsp:txBody>
      <dsp:txXfrm rot="-10800000">
        <a:off x="1285875" y="2095500"/>
        <a:ext cx="1238250" cy="1047750"/>
      </dsp:txXfrm>
    </dsp:sp>
    <dsp:sp modelId="{7F6BA898-D246-427D-B758-6BAEE3BC84CC}">
      <dsp:nvSpPr>
        <dsp:cNvPr id="0" name=""/>
        <dsp:cNvSpPr/>
      </dsp:nvSpPr>
      <dsp:spPr>
        <a:xfrm rot="10800000">
          <a:off x="1428750" y="3143250"/>
          <a:ext cx="952500" cy="1047750"/>
        </a:xfrm>
        <a:prstGeom prst="trapezoid">
          <a:avLst>
            <a:gd name="adj" fmla="val 5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4</a:t>
          </a:r>
          <a:r>
            <a:rPr lang="en-US" sz="1200" b="1" kern="1200" baseline="30000" dirty="0" smtClean="0"/>
            <a:t>th</a:t>
          </a:r>
          <a:r>
            <a:rPr lang="en-US" sz="1200" b="1" kern="1200" dirty="0" smtClean="0"/>
            <a:t> Level Category pages</a:t>
          </a:r>
        </a:p>
        <a:p>
          <a:pPr lvl="0" algn="ctr" defTabSz="533400">
            <a:lnSpc>
              <a:spcPct val="90000"/>
            </a:lnSpc>
            <a:spcBef>
              <a:spcPct val="0"/>
            </a:spcBef>
            <a:spcAft>
              <a:spcPct val="35000"/>
            </a:spcAft>
          </a:pPr>
          <a:endParaRPr lang="en-US" sz="1200" kern="1200" dirty="0"/>
        </a:p>
      </dsp:txBody>
      <dsp:txXfrm rot="-10800000">
        <a:off x="1428750" y="3143250"/>
        <a:ext cx="952500" cy="104775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1440" tIns="45720" rIns="91440" bIns="45720" rtlCol="0"/>
          <a:lstStyle>
            <a:lvl1pPr algn="l">
              <a:spcBef>
                <a:spcPct val="25000"/>
              </a:spcBef>
              <a:buClr>
                <a:schemeClr val="tx2"/>
              </a:buClr>
              <a:buFont typeface="Wingdings" pitchFamily="2" charset="2"/>
              <a:buNone/>
              <a:defRPr sz="1200">
                <a:latin typeface="Arial" charset="0"/>
              </a:defRPr>
            </a:lvl1pPr>
          </a:lstStyle>
          <a:p>
            <a:pPr>
              <a:defRPr/>
            </a:pPr>
            <a:endParaRPr lang="en-US" dirty="0">
              <a:latin typeface="Calibri" pitchFamily="34" charset="0"/>
            </a:endParaRPr>
          </a:p>
        </p:txBody>
      </p:sp>
      <p:sp>
        <p:nvSpPr>
          <p:cNvPr id="3" name="Date Placeholder 2"/>
          <p:cNvSpPr>
            <a:spLocks noGrp="1"/>
          </p:cNvSpPr>
          <p:nvPr>
            <p:ph type="dt" sz="quarter" idx="1"/>
          </p:nvPr>
        </p:nvSpPr>
        <p:spPr>
          <a:xfrm>
            <a:off x="3897313" y="0"/>
            <a:ext cx="2982912" cy="465138"/>
          </a:xfrm>
          <a:prstGeom prst="rect">
            <a:avLst/>
          </a:prstGeom>
        </p:spPr>
        <p:txBody>
          <a:bodyPr vert="horz" lIns="91440" tIns="45720" rIns="91440" bIns="45720" rtlCol="0"/>
          <a:lstStyle>
            <a:lvl1pPr algn="r">
              <a:spcBef>
                <a:spcPct val="25000"/>
              </a:spcBef>
              <a:buClr>
                <a:schemeClr val="tx2"/>
              </a:buClr>
              <a:buFont typeface="Wingdings" pitchFamily="2" charset="2"/>
              <a:buNone/>
              <a:defRPr sz="1200">
                <a:latin typeface="Arial" charset="0"/>
              </a:defRPr>
            </a:lvl1pPr>
          </a:lstStyle>
          <a:p>
            <a:pPr>
              <a:defRPr/>
            </a:pPr>
            <a:fld id="{0832A509-3DD9-4B4C-9625-0E6FB1052337}" type="datetimeFigureOut">
              <a:rPr lang="en-US">
                <a:latin typeface="Calibri" pitchFamily="34" charset="0"/>
              </a:rPr>
              <a:pPr>
                <a:defRPr/>
              </a:pPr>
              <a:t>7/9/2012</a:t>
            </a:fld>
            <a:endParaRPr lang="en-US" dirty="0">
              <a:latin typeface="Calibri" pitchFamily="34" charset="0"/>
            </a:endParaRPr>
          </a:p>
        </p:txBody>
      </p:sp>
      <p:sp>
        <p:nvSpPr>
          <p:cNvPr id="4" name="Footer Placeholder 3"/>
          <p:cNvSpPr>
            <a:spLocks noGrp="1"/>
          </p:cNvSpPr>
          <p:nvPr>
            <p:ph type="ftr" sz="quarter" idx="2"/>
          </p:nvPr>
        </p:nvSpPr>
        <p:spPr>
          <a:xfrm>
            <a:off x="0" y="8829675"/>
            <a:ext cx="2982913" cy="465138"/>
          </a:xfrm>
          <a:prstGeom prst="rect">
            <a:avLst/>
          </a:prstGeom>
        </p:spPr>
        <p:txBody>
          <a:bodyPr vert="horz" lIns="91440" tIns="45720" rIns="91440" bIns="45720" rtlCol="0" anchor="b"/>
          <a:lstStyle>
            <a:lvl1pPr algn="l">
              <a:spcBef>
                <a:spcPct val="25000"/>
              </a:spcBef>
              <a:buClr>
                <a:schemeClr val="tx2"/>
              </a:buClr>
              <a:buFont typeface="Wingdings" pitchFamily="2" charset="2"/>
              <a:buNone/>
              <a:defRPr sz="1200">
                <a:latin typeface="Arial" charset="0"/>
              </a:defRPr>
            </a:lvl1pPr>
          </a:lstStyle>
          <a:p>
            <a:pPr>
              <a:defRPr/>
            </a:pPr>
            <a:endParaRPr lang="en-US" dirty="0">
              <a:latin typeface="Calibri" pitchFamily="34" charset="0"/>
            </a:endParaRPr>
          </a:p>
        </p:txBody>
      </p:sp>
      <p:sp>
        <p:nvSpPr>
          <p:cNvPr id="5" name="Slide Number Placeholder 4"/>
          <p:cNvSpPr>
            <a:spLocks noGrp="1"/>
          </p:cNvSpPr>
          <p:nvPr>
            <p:ph type="sldNum" sz="quarter" idx="3"/>
          </p:nvPr>
        </p:nvSpPr>
        <p:spPr>
          <a:xfrm>
            <a:off x="3897313" y="8829675"/>
            <a:ext cx="2982912" cy="465138"/>
          </a:xfrm>
          <a:prstGeom prst="rect">
            <a:avLst/>
          </a:prstGeom>
        </p:spPr>
        <p:txBody>
          <a:bodyPr vert="horz" lIns="91440" tIns="45720" rIns="91440" bIns="45720" rtlCol="0" anchor="b"/>
          <a:lstStyle>
            <a:lvl1pPr algn="r">
              <a:spcBef>
                <a:spcPct val="25000"/>
              </a:spcBef>
              <a:buClr>
                <a:schemeClr val="tx2"/>
              </a:buClr>
              <a:buFont typeface="Wingdings" pitchFamily="2" charset="2"/>
              <a:buNone/>
              <a:defRPr sz="1200">
                <a:latin typeface="Arial" charset="0"/>
              </a:defRPr>
            </a:lvl1pPr>
          </a:lstStyle>
          <a:p>
            <a:pPr>
              <a:defRPr/>
            </a:pPr>
            <a:fld id="{CF9AFB03-8E04-4D6E-B96A-CEE4BA462820}" type="slidenum">
              <a:rPr lang="en-US">
                <a:latin typeface="Calibri" pitchFamily="34" charset="0"/>
              </a:rPr>
              <a:pPr>
                <a:defRPr/>
              </a:pPr>
              <a:t>‹#›</a:t>
            </a:fld>
            <a:endParaRPr lang="en-US" dirty="0">
              <a:latin typeface="Calibri" pitchFamily="34" charset="0"/>
            </a:endParaRPr>
          </a:p>
        </p:txBody>
      </p:sp>
    </p:spTree>
    <p:extLst>
      <p:ext uri="{BB962C8B-B14F-4D97-AF65-F5344CB8AC3E}">
        <p14:creationId xmlns:p14="http://schemas.microsoft.com/office/powerpoint/2010/main" val="1758769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2251" tIns="46125" rIns="92251" bIns="46125" numCol="1" anchor="t" anchorCtr="0" compatLnSpc="1">
            <a:prstTxWarp prst="textNoShape">
              <a:avLst/>
            </a:prstTxWarp>
          </a:bodyPr>
          <a:lstStyle>
            <a:lvl1pPr defTabSz="923186">
              <a:spcBef>
                <a:spcPct val="0"/>
              </a:spcBef>
              <a:buClrTx/>
              <a:buFontTx/>
              <a:buNone/>
              <a:defRPr sz="1200">
                <a:solidFill>
                  <a:schemeClr val="tx1"/>
                </a:solidFill>
                <a:latin typeface="Calibri" pitchFamily="34" charset="0"/>
              </a:defRPr>
            </a:lvl1pPr>
          </a:lstStyle>
          <a:p>
            <a:pPr>
              <a:defRPr/>
            </a:pPr>
            <a:endParaRPr lang="en-US" dirty="0"/>
          </a:p>
        </p:txBody>
      </p:sp>
      <p:sp>
        <p:nvSpPr>
          <p:cNvPr id="13315" name="Rectangle 3"/>
          <p:cNvSpPr>
            <a:spLocks noGrp="1" noChangeArrowheads="1"/>
          </p:cNvSpPr>
          <p:nvPr>
            <p:ph type="dt" idx="1"/>
          </p:nvPr>
        </p:nvSpPr>
        <p:spPr bwMode="auto">
          <a:xfrm>
            <a:off x="3897313" y="0"/>
            <a:ext cx="2982912" cy="465138"/>
          </a:xfrm>
          <a:prstGeom prst="rect">
            <a:avLst/>
          </a:prstGeom>
          <a:noFill/>
          <a:ln w="9525">
            <a:noFill/>
            <a:miter lim="800000"/>
            <a:headEnd/>
            <a:tailEnd/>
          </a:ln>
          <a:effectLst/>
        </p:spPr>
        <p:txBody>
          <a:bodyPr vert="horz" wrap="square" lIns="92251" tIns="46125" rIns="92251" bIns="46125" numCol="1" anchor="t" anchorCtr="0" compatLnSpc="1">
            <a:prstTxWarp prst="textNoShape">
              <a:avLst/>
            </a:prstTxWarp>
          </a:bodyPr>
          <a:lstStyle>
            <a:lvl1pPr algn="r" defTabSz="923186">
              <a:spcBef>
                <a:spcPct val="0"/>
              </a:spcBef>
              <a:buClrTx/>
              <a:buFontTx/>
              <a:buNone/>
              <a:defRPr sz="1200">
                <a:solidFill>
                  <a:schemeClr val="tx1"/>
                </a:solidFill>
                <a:latin typeface="Calibri" pitchFamily="34" charset="0"/>
              </a:defRPr>
            </a:lvl1pPr>
          </a:lstStyle>
          <a:p>
            <a:pPr>
              <a:defRPr/>
            </a:pPr>
            <a:endParaRPr lang="en-US" dirty="0"/>
          </a:p>
        </p:txBody>
      </p:sp>
      <p:sp>
        <p:nvSpPr>
          <p:cNvPr id="55300" name="Rectangle 4"/>
          <p:cNvSpPr>
            <a:spLocks noGrp="1" noRot="1" noChangeAspect="1" noChangeArrowheads="1" noTextEdit="1"/>
          </p:cNvSpPr>
          <p:nvPr>
            <p:ph type="sldImg" idx="2"/>
          </p:nvPr>
        </p:nvSpPr>
        <p:spPr bwMode="auto">
          <a:xfrm>
            <a:off x="1117600" y="696913"/>
            <a:ext cx="4648200" cy="3486150"/>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688975" y="4414838"/>
            <a:ext cx="5505450" cy="4184650"/>
          </a:xfrm>
          <a:prstGeom prst="rect">
            <a:avLst/>
          </a:prstGeom>
          <a:noFill/>
          <a:ln w="9525">
            <a:noFill/>
            <a:miter lim="800000"/>
            <a:headEnd/>
            <a:tailEnd/>
          </a:ln>
          <a:effectLst/>
        </p:spPr>
        <p:txBody>
          <a:bodyPr vert="horz" wrap="square" lIns="92251" tIns="46125" rIns="92251" bIns="46125"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3318" name="Rectangle 6"/>
          <p:cNvSpPr>
            <a:spLocks noGrp="1" noChangeArrowheads="1"/>
          </p:cNvSpPr>
          <p:nvPr>
            <p:ph type="ftr" sz="quarter" idx="4"/>
          </p:nvPr>
        </p:nvSpPr>
        <p:spPr bwMode="auto">
          <a:xfrm>
            <a:off x="0" y="8831263"/>
            <a:ext cx="2982913" cy="463550"/>
          </a:xfrm>
          <a:prstGeom prst="rect">
            <a:avLst/>
          </a:prstGeom>
          <a:noFill/>
          <a:ln w="9525">
            <a:noFill/>
            <a:miter lim="800000"/>
            <a:headEnd/>
            <a:tailEnd/>
          </a:ln>
          <a:effectLst/>
        </p:spPr>
        <p:txBody>
          <a:bodyPr vert="horz" wrap="square" lIns="92251" tIns="46125" rIns="92251" bIns="46125" numCol="1" anchor="b" anchorCtr="0" compatLnSpc="1">
            <a:prstTxWarp prst="textNoShape">
              <a:avLst/>
            </a:prstTxWarp>
          </a:bodyPr>
          <a:lstStyle>
            <a:lvl1pPr defTabSz="923186">
              <a:spcBef>
                <a:spcPct val="0"/>
              </a:spcBef>
              <a:buClrTx/>
              <a:buFontTx/>
              <a:buNone/>
              <a:defRPr sz="1200">
                <a:solidFill>
                  <a:schemeClr val="tx1"/>
                </a:solidFill>
                <a:latin typeface="Calibri" pitchFamily="34" charset="0"/>
              </a:defRPr>
            </a:lvl1pPr>
          </a:lstStyle>
          <a:p>
            <a:pPr>
              <a:defRPr/>
            </a:pPr>
            <a:endParaRPr lang="en-US" dirty="0"/>
          </a:p>
        </p:txBody>
      </p:sp>
      <p:sp>
        <p:nvSpPr>
          <p:cNvPr id="13319" name="Rectangle 7"/>
          <p:cNvSpPr>
            <a:spLocks noGrp="1" noChangeArrowheads="1"/>
          </p:cNvSpPr>
          <p:nvPr>
            <p:ph type="sldNum" sz="quarter" idx="5"/>
          </p:nvPr>
        </p:nvSpPr>
        <p:spPr bwMode="auto">
          <a:xfrm>
            <a:off x="3897313" y="8831263"/>
            <a:ext cx="2982912" cy="463550"/>
          </a:xfrm>
          <a:prstGeom prst="rect">
            <a:avLst/>
          </a:prstGeom>
          <a:noFill/>
          <a:ln w="9525">
            <a:noFill/>
            <a:miter lim="800000"/>
            <a:headEnd/>
            <a:tailEnd/>
          </a:ln>
          <a:effectLst/>
        </p:spPr>
        <p:txBody>
          <a:bodyPr vert="horz" wrap="square" lIns="92251" tIns="46125" rIns="92251" bIns="46125" numCol="1" anchor="b" anchorCtr="0" compatLnSpc="1">
            <a:prstTxWarp prst="textNoShape">
              <a:avLst/>
            </a:prstTxWarp>
          </a:bodyPr>
          <a:lstStyle>
            <a:lvl1pPr algn="r" defTabSz="923186">
              <a:spcBef>
                <a:spcPct val="0"/>
              </a:spcBef>
              <a:buClrTx/>
              <a:buFontTx/>
              <a:buNone/>
              <a:defRPr sz="1200">
                <a:solidFill>
                  <a:schemeClr val="tx1"/>
                </a:solidFill>
                <a:latin typeface="Calibri" pitchFamily="34" charset="0"/>
              </a:defRPr>
            </a:lvl1pPr>
          </a:lstStyle>
          <a:p>
            <a:pPr>
              <a:defRPr/>
            </a:pPr>
            <a:fld id="{D7B6A151-E504-4B9C-BDFA-F8734467E8FD}" type="slidenum">
              <a:rPr lang="en-US" smtClean="0"/>
              <a:pPr>
                <a:defRPr/>
              </a:pPr>
              <a:t>‹#›</a:t>
            </a:fld>
            <a:endParaRPr lang="en-US" dirty="0"/>
          </a:p>
        </p:txBody>
      </p:sp>
    </p:spTree>
    <p:extLst>
      <p:ext uri="{BB962C8B-B14F-4D97-AF65-F5344CB8AC3E}">
        <p14:creationId xmlns:p14="http://schemas.microsoft.com/office/powerpoint/2010/main" val="9470784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12</a:t>
            </a:fld>
            <a:endParaRPr lang="en-US" dirty="0">
              <a:solidFill>
                <a:prstClr val="black"/>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148</a:t>
            </a:fld>
            <a:endParaRPr lang="en-US" dirty="0">
              <a:solidFill>
                <a:prstClr val="black"/>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149</a:t>
            </a:fld>
            <a:endParaRPr lang="en-US" dirty="0">
              <a:solidFill>
                <a:prstClr val="black"/>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150</a:t>
            </a:fld>
            <a:endParaRPr lang="en-US" dirty="0">
              <a:solidFill>
                <a:prstClr val="black"/>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151</a:t>
            </a:fld>
            <a:endParaRPr lang="en-US" dirty="0">
              <a:solidFill>
                <a:prstClr val="black"/>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152</a:t>
            </a:fld>
            <a:endParaRPr lang="en-US" dirty="0">
              <a:solidFill>
                <a:prstClr val="black"/>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153</a:t>
            </a:fld>
            <a:endParaRPr lang="en-US" dirty="0">
              <a:solidFill>
                <a:prstClr val="black"/>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155</a:t>
            </a:fld>
            <a:endParaRPr lang="en-US" dirty="0">
              <a:solidFill>
                <a:prstClr val="black"/>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156</a:t>
            </a:fld>
            <a:endParaRPr lang="en-US" dirty="0">
              <a:solidFill>
                <a:prstClr val="black"/>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157</a:t>
            </a:fld>
            <a:endParaRPr lang="en-US" dirty="0">
              <a:solidFill>
                <a:prstClr val="black"/>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158</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13</a:t>
            </a:fld>
            <a:endParaRPr lang="en-US" dirty="0">
              <a:solidFill>
                <a:prstClr val="black"/>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C133C6C-034F-4FC7-8868-FB2F71A24BCD}" type="slidenum">
              <a:rPr lang="en-US" smtClean="0">
                <a:solidFill>
                  <a:prstClr val="black"/>
                </a:solidFill>
              </a:rPr>
              <a:pPr>
                <a:defRPr/>
              </a:pPr>
              <a:t>159</a:t>
            </a:fld>
            <a:endParaRPr lang="en-US" dirty="0">
              <a:solidFill>
                <a:prstClr val="black"/>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160</a:t>
            </a:fld>
            <a:endParaRPr lang="en-US" dirty="0">
              <a:solidFill>
                <a:prstClr val="black"/>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161</a:t>
            </a:fld>
            <a:endParaRPr lang="en-US" dirty="0">
              <a:solidFill>
                <a:prstClr val="black"/>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162</a:t>
            </a:fld>
            <a:endParaRPr lang="en-US" dirty="0">
              <a:solidFill>
                <a:prstClr val="black"/>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163</a:t>
            </a:fld>
            <a:endParaRPr lang="en-US" dirty="0">
              <a:solidFill>
                <a:prstClr val="black"/>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164</a:t>
            </a:fld>
            <a:endParaRPr lang="en-US" dirty="0">
              <a:solidFill>
                <a:prstClr val="black"/>
              </a:solidFil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165</a:t>
            </a:fld>
            <a:endParaRPr lang="en-US" dirty="0">
              <a:solidFill>
                <a:prstClr val="black"/>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166</a:t>
            </a:fld>
            <a:endParaRPr lang="en-US" dirty="0">
              <a:solidFill>
                <a:prstClr val="black"/>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C133C6C-034F-4FC7-8868-FB2F71A24BCD}" type="slidenum">
              <a:rPr lang="en-US" smtClean="0">
                <a:solidFill>
                  <a:prstClr val="black"/>
                </a:solidFill>
              </a:rPr>
              <a:pPr>
                <a:defRPr/>
              </a:pPr>
              <a:t>167</a:t>
            </a:fld>
            <a:endParaRPr lang="en-US" dirty="0">
              <a:solidFill>
                <a:prstClr val="black"/>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168</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15</a:t>
            </a:fld>
            <a:endParaRPr lang="en-US" dirty="0">
              <a:solidFill>
                <a:prstClr val="black"/>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169</a:t>
            </a:fld>
            <a:endParaRPr lang="en-US" dirty="0">
              <a:solidFill>
                <a:prstClr val="black"/>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170</a:t>
            </a:fld>
            <a:endParaRPr lang="en-US" dirty="0">
              <a:solidFill>
                <a:prstClr val="black"/>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172</a:t>
            </a:fld>
            <a:endParaRPr lang="en-US" dirty="0">
              <a:solidFill>
                <a:prstClr val="black"/>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173</a:t>
            </a:fld>
            <a:endParaRPr lang="en-US" dirty="0">
              <a:solidFill>
                <a:prstClr val="black"/>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174</a:t>
            </a:fld>
            <a:endParaRPr lang="en-US" dirty="0">
              <a:solidFill>
                <a:prstClr val="black"/>
              </a:solidFil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175</a:t>
            </a:fld>
            <a:endParaRPr lang="en-US" dirty="0">
              <a:solidFill>
                <a:prstClr val="black"/>
              </a:solidFil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176</a:t>
            </a:fld>
            <a:endParaRPr lang="en-US" dirty="0">
              <a:solidFill>
                <a:prstClr val="black"/>
              </a:solidFil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177</a:t>
            </a:fld>
            <a:endParaRPr lang="en-US" dirty="0">
              <a:solidFill>
                <a:prstClr val="black"/>
              </a:solidFil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178</a:t>
            </a:fld>
            <a:endParaRPr lang="en-US" dirty="0">
              <a:solidFill>
                <a:prstClr val="black"/>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179</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16</a:t>
            </a:fld>
            <a:endParaRPr lang="en-US" dirty="0">
              <a:solidFill>
                <a:prstClr val="black"/>
              </a:solidFill>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180</a:t>
            </a:fld>
            <a:endParaRPr lang="en-US" dirty="0">
              <a:solidFill>
                <a:prstClr val="black"/>
              </a:solidFil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181</a:t>
            </a:fld>
            <a:endParaRPr lang="en-US" dirty="0">
              <a:solidFill>
                <a:prstClr val="black"/>
              </a:solidFil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182</a:t>
            </a:fld>
            <a:endParaRPr lang="en-US" dirty="0">
              <a:solidFill>
                <a:prstClr val="black"/>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183</a:t>
            </a:fld>
            <a:endParaRPr lang="en-US" dirty="0">
              <a:solidFill>
                <a:prstClr val="black"/>
              </a:solidFil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184</a:t>
            </a:fld>
            <a:endParaRPr lang="en-US" dirty="0">
              <a:solidFill>
                <a:prstClr val="black"/>
              </a:solidFil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185</a:t>
            </a:fld>
            <a:endParaRPr lang="en-US" dirty="0">
              <a:solidFill>
                <a:prstClr val="black"/>
              </a:solidFil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186</a:t>
            </a:fld>
            <a:endParaRPr lang="en-US" dirty="0">
              <a:solidFill>
                <a:prstClr val="black"/>
              </a:solidFil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187</a:t>
            </a:fld>
            <a:endParaRPr lang="en-US" dirty="0">
              <a:solidFill>
                <a:prstClr val="black"/>
              </a:solidFil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188</a:t>
            </a:fld>
            <a:endParaRPr lang="en-US" dirty="0">
              <a:solidFill>
                <a:prstClr val="black"/>
              </a:solidFil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189</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17</a:t>
            </a:fld>
            <a:endParaRPr lang="en-US" dirty="0">
              <a:solidFill>
                <a:prstClr val="black"/>
              </a:solidFill>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190</a:t>
            </a:fld>
            <a:endParaRPr lang="en-US" dirty="0">
              <a:solidFill>
                <a:prstClr val="black"/>
              </a:solidFill>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191</a:t>
            </a:fld>
            <a:endParaRPr lang="en-US" dirty="0">
              <a:solidFill>
                <a:prstClr val="black"/>
              </a:solidFill>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192</a:t>
            </a:fld>
            <a:endParaRPr lang="en-US" dirty="0">
              <a:solidFill>
                <a:prstClr val="black"/>
              </a:solidFill>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195</a:t>
            </a:fld>
            <a:endParaRPr lang="en-US" dirty="0">
              <a:solidFill>
                <a:prstClr val="black"/>
              </a:solidFill>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196</a:t>
            </a:fld>
            <a:endParaRPr lang="en-US" dirty="0">
              <a:solidFill>
                <a:prstClr val="black"/>
              </a:solidFill>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197</a:t>
            </a:fld>
            <a:endParaRPr lang="en-US" dirty="0">
              <a:solidFill>
                <a:prstClr val="black"/>
              </a:solidFill>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198</a:t>
            </a:fld>
            <a:endParaRPr lang="en-US" dirty="0">
              <a:solidFill>
                <a:prstClr val="black"/>
              </a:solidFill>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199</a:t>
            </a:fld>
            <a:endParaRPr lang="en-US" dirty="0">
              <a:solidFill>
                <a:prstClr val="black"/>
              </a:solidFill>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200</a:t>
            </a:fld>
            <a:endParaRPr lang="en-US" dirty="0">
              <a:solidFill>
                <a:prstClr val="black"/>
              </a:solidFill>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201</a:t>
            </a:fld>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18</a:t>
            </a:fld>
            <a:endParaRPr lang="en-US" dirty="0">
              <a:solidFill>
                <a:prstClr val="black"/>
              </a:solidFill>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202</a:t>
            </a:fld>
            <a:endParaRPr lang="en-US" dirty="0">
              <a:solidFill>
                <a:prstClr val="black"/>
              </a:solidFill>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203</a:t>
            </a:fld>
            <a:endParaRPr lang="en-US" dirty="0">
              <a:solidFill>
                <a:prstClr val="black"/>
              </a:solidFill>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204</a:t>
            </a:fld>
            <a:endParaRPr lang="en-US" dirty="0">
              <a:solidFill>
                <a:prstClr val="black"/>
              </a:solidFill>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205</a:t>
            </a:fld>
            <a:endParaRPr lang="en-US" dirty="0">
              <a:solidFill>
                <a:prstClr val="black"/>
              </a:solidFill>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206</a:t>
            </a:fld>
            <a:endParaRPr lang="en-US" dirty="0">
              <a:solidFill>
                <a:prstClr val="black"/>
              </a:solidFil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CAC332-D46D-4F87-9B97-7CD219C788AF}" type="slidenum">
              <a:rPr lang="en-US" smtClean="0"/>
              <a:pPr>
                <a:defRPr/>
              </a:pPr>
              <a:t>207</a:t>
            </a:fld>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CAC332-D46D-4F87-9B97-7CD219C788AF}" type="slidenum">
              <a:rPr lang="en-US" smtClean="0"/>
              <a:pPr>
                <a:defRPr/>
              </a:pPr>
              <a:t>208</a:t>
            </a:fld>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CAC332-D46D-4F87-9B97-7CD219C788AF}" type="slidenum">
              <a:rPr lang="en-US" smtClean="0"/>
              <a:pPr>
                <a:defRPr/>
              </a:pPr>
              <a:t>209</a:t>
            </a:fld>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210</a:t>
            </a:fld>
            <a:endParaRPr lang="en-US" dirty="0">
              <a:solidFill>
                <a:prstClr val="black"/>
              </a:solidFill>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211</a:t>
            </a:fld>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19</a:t>
            </a:fld>
            <a:endParaRPr lang="en-US" dirty="0">
              <a:solidFill>
                <a:prstClr val="black"/>
              </a:solidFill>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212</a:t>
            </a:fld>
            <a:endParaRPr lang="en-US" dirty="0">
              <a:solidFill>
                <a:prstClr val="black"/>
              </a:solidFill>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213</a:t>
            </a:fld>
            <a:endParaRPr lang="en-US" dirty="0">
              <a:solidFill>
                <a:prstClr val="black"/>
              </a:solidFill>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218</a:t>
            </a:fld>
            <a:endParaRPr lang="en-US" dirty="0">
              <a:solidFill>
                <a:prstClr val="black"/>
              </a:solidFill>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219</a:t>
            </a:fld>
            <a:endParaRPr lang="en-US" dirty="0">
              <a:solidFill>
                <a:prstClr val="black"/>
              </a:solidFill>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220</a:t>
            </a:fld>
            <a:endParaRPr lang="en-US" dirty="0">
              <a:solidFill>
                <a:prstClr val="black"/>
              </a:solidFill>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221</a:t>
            </a:fld>
            <a:endParaRPr lang="en-US" dirty="0">
              <a:solidFill>
                <a:prstClr val="black"/>
              </a:solidFill>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222</a:t>
            </a:fld>
            <a:endParaRPr lang="en-US" dirty="0">
              <a:solidFill>
                <a:prstClr val="black"/>
              </a:solidFill>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223</a:t>
            </a:fld>
            <a:endParaRPr lang="en-US" dirty="0">
              <a:solidFill>
                <a:prstClr val="black"/>
              </a:solidFill>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225</a:t>
            </a:fld>
            <a:endParaRPr lang="en-US" dirty="0">
              <a:solidFill>
                <a:prstClr val="black"/>
              </a:solidFill>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226</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20</a:t>
            </a:fld>
            <a:endParaRPr lang="en-US" dirty="0">
              <a:solidFill>
                <a:prstClr val="black"/>
              </a:solidFill>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227</a:t>
            </a:fld>
            <a:endParaRPr lang="en-US" dirty="0">
              <a:solidFill>
                <a:prstClr val="black"/>
              </a:solidFill>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228</a:t>
            </a:fld>
            <a:endParaRPr lang="en-US" dirty="0">
              <a:solidFill>
                <a:prstClr val="black"/>
              </a:solidFill>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229</a:t>
            </a:fld>
            <a:endParaRPr lang="en-US" dirty="0">
              <a:solidFill>
                <a:prstClr val="black"/>
              </a:solidFill>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230</a:t>
            </a:fld>
            <a:endParaRPr lang="en-US" dirty="0">
              <a:solidFill>
                <a:prstClr val="black"/>
              </a:solidFill>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231</a:t>
            </a:fld>
            <a:endParaRPr lang="en-US" dirty="0">
              <a:solidFill>
                <a:prstClr val="black"/>
              </a:solidFill>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232</a:t>
            </a:fld>
            <a:endParaRPr lang="en-US" dirty="0">
              <a:solidFill>
                <a:prstClr val="black"/>
              </a:solidFill>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233</a:t>
            </a:fld>
            <a:endParaRPr lang="en-US" dirty="0">
              <a:solidFill>
                <a:prstClr val="black"/>
              </a:solidFill>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234</a:t>
            </a:fld>
            <a:endParaRPr lang="en-US" dirty="0">
              <a:solidFill>
                <a:prstClr val="black"/>
              </a:solidFill>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235</a:t>
            </a:fld>
            <a:endParaRPr lang="en-US" dirty="0">
              <a:solidFill>
                <a:prstClr val="black"/>
              </a:solidFill>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237</a:t>
            </a:fld>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21</a:t>
            </a:fld>
            <a:endParaRPr lang="en-US" dirty="0">
              <a:solidFill>
                <a:prstClr val="black"/>
              </a:solidFill>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239</a:t>
            </a:fld>
            <a:endParaRPr lang="en-US" dirty="0">
              <a:solidFill>
                <a:prstClr val="black"/>
              </a:solidFill>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4DFFE5-6041-490C-A21F-21393B076F37}" type="slidenum">
              <a:rPr lang="en-US" smtClean="0">
                <a:solidFill>
                  <a:prstClr val="black"/>
                </a:solidFill>
              </a:rPr>
              <a:pPr/>
              <a:t>240</a:t>
            </a:fld>
            <a:endParaRPr lang="en-US" dirty="0">
              <a:solidFill>
                <a:prstClr val="black"/>
              </a:solidFill>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4DFFE5-6041-490C-A21F-21393B076F37}" type="slidenum">
              <a:rPr lang="en-US" smtClean="0">
                <a:solidFill>
                  <a:prstClr val="black"/>
                </a:solidFill>
              </a:rPr>
              <a:pPr/>
              <a:t>241</a:t>
            </a:fld>
            <a:endParaRPr lang="en-US" dirty="0">
              <a:solidFill>
                <a:prstClr val="black"/>
              </a:solidFill>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4DFFE5-6041-490C-A21F-21393B076F37}" type="slidenum">
              <a:rPr lang="en-US" smtClean="0">
                <a:solidFill>
                  <a:prstClr val="black"/>
                </a:solidFill>
              </a:rPr>
              <a:pPr/>
              <a:t>242</a:t>
            </a:fld>
            <a:endParaRPr lang="en-US" dirty="0">
              <a:solidFill>
                <a:prstClr val="black"/>
              </a:solidFill>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4DFFE5-6041-490C-A21F-21393B076F37}" type="slidenum">
              <a:rPr lang="en-US" smtClean="0">
                <a:solidFill>
                  <a:prstClr val="black"/>
                </a:solidFill>
              </a:rPr>
              <a:pPr/>
              <a:t>243</a:t>
            </a:fld>
            <a:endParaRPr lang="en-US" dirty="0">
              <a:solidFill>
                <a:prstClr val="black"/>
              </a:solidFill>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4DFFE5-6041-490C-A21F-21393B076F37}" type="slidenum">
              <a:rPr lang="en-US" smtClean="0">
                <a:solidFill>
                  <a:prstClr val="black"/>
                </a:solidFill>
              </a:rPr>
              <a:pPr/>
              <a:t>244</a:t>
            </a:fld>
            <a:endParaRPr lang="en-US" dirty="0">
              <a:solidFill>
                <a:prstClr val="black"/>
              </a:solidFill>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4DFFE5-6041-490C-A21F-21393B076F37}" type="slidenum">
              <a:rPr lang="en-US" smtClean="0">
                <a:solidFill>
                  <a:prstClr val="black"/>
                </a:solidFill>
              </a:rPr>
              <a:pPr/>
              <a:t>245</a:t>
            </a:fld>
            <a:endParaRPr lang="en-US" dirty="0">
              <a:solidFill>
                <a:prstClr val="black"/>
              </a:solidFill>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4DFFE5-6041-490C-A21F-21393B076F37}" type="slidenum">
              <a:rPr lang="en-US" smtClean="0">
                <a:solidFill>
                  <a:prstClr val="black"/>
                </a:solidFill>
              </a:rPr>
              <a:pPr/>
              <a:t>246</a:t>
            </a:fld>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22</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23</a:t>
            </a:fld>
            <a:endParaRPr lang="en-US"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25</a:t>
            </a:fld>
            <a:endParaRPr 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27</a:t>
            </a:fld>
            <a:endParaRPr lang="en-US" dirty="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28</a:t>
            </a:fld>
            <a:endParaRPr lang="en-US" dirty="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30</a:t>
            </a:fld>
            <a:endParaRPr 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31</a:t>
            </a:fld>
            <a:endParaRPr lang="en-US"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32</a:t>
            </a:fld>
            <a:endParaRPr lang="en-US"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34</a:t>
            </a:fld>
            <a:endParaRPr lang="en-US"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35</a:t>
            </a:fld>
            <a:endParaRPr lang="en-US"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36</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5</a:t>
            </a:fld>
            <a:endParaRPr lang="en-US" dirty="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37</a:t>
            </a:fld>
            <a:endParaRPr lang="en-US" dirty="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38</a:t>
            </a:fld>
            <a:endParaRPr lang="en-US" dirty="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40</a:t>
            </a:fld>
            <a:endParaRPr lang="en-US" dirty="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42</a:t>
            </a:fld>
            <a:endParaRPr lang="en-US" dirty="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43</a:t>
            </a:fld>
            <a:endParaRPr lang="en-US" dirty="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44</a:t>
            </a:fld>
            <a:endParaRPr lang="en-US"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46</a:t>
            </a:fld>
            <a:endParaRPr lang="en-US"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47</a:t>
            </a:fld>
            <a:endParaRPr lang="en-US"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48</a:t>
            </a:fld>
            <a:endParaRPr lang="en-US"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50</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6</a:t>
            </a:fld>
            <a:endParaRPr lang="en-US" dirty="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61</a:t>
            </a:fld>
            <a:endParaRPr lang="en-US" dirty="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62</a:t>
            </a:fld>
            <a:endParaRPr lang="en-US" dirty="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66</a:t>
            </a:fld>
            <a:endParaRPr lang="en-US" dirty="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67</a:t>
            </a:fld>
            <a:endParaRPr lang="en-US" dirty="0">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68</a:t>
            </a:fld>
            <a:endParaRPr lang="en-US" dirty="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69</a:t>
            </a:fld>
            <a:endParaRPr lang="en-US" dirty="0">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72</a:t>
            </a:fld>
            <a:endParaRPr lang="en-US" dirty="0">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73</a:t>
            </a:fld>
            <a:endParaRPr lang="en-US" dirty="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74</a:t>
            </a:fld>
            <a:endParaRPr lang="en-US" dirty="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75</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7</a:t>
            </a:fld>
            <a:endParaRPr lang="en-US" dirty="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76</a:t>
            </a:fld>
            <a:endParaRPr lang="en-US" dirty="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77</a:t>
            </a:fld>
            <a:endParaRPr lang="en-US" dirty="0">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78</a:t>
            </a:fld>
            <a:endParaRPr lang="en-US" dirty="0">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79</a:t>
            </a:fld>
            <a:endParaRPr lang="en-US" dirty="0">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80</a:t>
            </a:fld>
            <a:endParaRPr lang="en-US" dirty="0">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82</a:t>
            </a:fld>
            <a:endParaRPr lang="en-US" dirty="0">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83</a:t>
            </a:fld>
            <a:endParaRPr lang="en-US" dirty="0">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84</a:t>
            </a:fld>
            <a:endParaRPr lang="en-US" dirty="0">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86</a:t>
            </a:fld>
            <a:endParaRPr lang="en-US" dirty="0">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87</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8</a:t>
            </a:fld>
            <a:endParaRPr lang="en-US" dirty="0">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88</a:t>
            </a:fld>
            <a:endParaRPr lang="en-US" dirty="0">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90</a:t>
            </a:fld>
            <a:endParaRPr lang="en-US" dirty="0">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91</a:t>
            </a:fld>
            <a:endParaRPr lang="en-US" dirty="0">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92</a:t>
            </a:fld>
            <a:endParaRPr lang="en-US" dirty="0">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95</a:t>
            </a:fld>
            <a:endParaRPr lang="en-US" dirty="0">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97</a:t>
            </a:fld>
            <a:endParaRPr lang="en-US" dirty="0">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98</a:t>
            </a:fld>
            <a:endParaRPr lang="en-US" dirty="0">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99</a:t>
            </a:fld>
            <a:endParaRPr lang="en-US" dirty="0">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103</a:t>
            </a:fld>
            <a:endParaRPr lang="en-US" dirty="0">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104</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9</a:t>
            </a:fld>
            <a:endParaRPr lang="en-US" dirty="0">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105</a:t>
            </a:fld>
            <a:endParaRPr lang="en-US" dirty="0">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106</a:t>
            </a:fld>
            <a:endParaRPr lang="en-US" dirty="0">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108</a:t>
            </a:fld>
            <a:endParaRPr lang="en-US" dirty="0">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109</a:t>
            </a:fld>
            <a:endParaRPr lang="en-US" dirty="0">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110</a:t>
            </a:fld>
            <a:endParaRPr lang="en-US" dirty="0">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113</a:t>
            </a:fld>
            <a:endParaRPr lang="en-US" dirty="0">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114</a:t>
            </a:fld>
            <a:endParaRPr lang="en-US" dirty="0">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121</a:t>
            </a:fld>
            <a:endParaRPr lang="en-US" dirty="0">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125</a:t>
            </a:fld>
            <a:endParaRPr lang="en-US" dirty="0">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126</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10</a:t>
            </a:fld>
            <a:endParaRPr lang="en-US" dirty="0">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127</a:t>
            </a:fld>
            <a:endParaRPr lang="en-US" dirty="0">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128</a:t>
            </a:fld>
            <a:endParaRPr lang="en-US" dirty="0">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129</a:t>
            </a:fld>
            <a:endParaRPr lang="en-US" dirty="0">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130</a:t>
            </a:fld>
            <a:endParaRPr lang="en-US" dirty="0">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131</a:t>
            </a:fld>
            <a:endParaRPr lang="en-US" dirty="0">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132</a:t>
            </a:fld>
            <a:endParaRPr lang="en-US" dirty="0">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133</a:t>
            </a:fld>
            <a:endParaRPr lang="en-US" dirty="0">
              <a:solidFill>
                <a:prstClr val="black"/>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134</a:t>
            </a:fld>
            <a:endParaRPr lang="en-US" dirty="0">
              <a:solidFill>
                <a:prstClr val="black"/>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135</a:t>
            </a:fld>
            <a:endParaRPr lang="en-US" dirty="0">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136</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11</a:t>
            </a:fld>
            <a:endParaRPr lang="en-US" dirty="0">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137</a:t>
            </a:fld>
            <a:endParaRPr lang="en-US" dirty="0">
              <a:solidFill>
                <a:prstClr val="black"/>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138</a:t>
            </a:fld>
            <a:endParaRPr lang="en-US" dirty="0">
              <a:solidFill>
                <a:prstClr val="black"/>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139</a:t>
            </a:fld>
            <a:endParaRPr lang="en-US" dirty="0">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140</a:t>
            </a:fld>
            <a:endParaRPr lang="en-US" dirty="0">
              <a:solidFill>
                <a:prstClr val="black"/>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141</a:t>
            </a:fld>
            <a:endParaRPr lang="en-US" dirty="0">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142</a:t>
            </a:fld>
            <a:endParaRPr lang="en-US" dirty="0">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143</a:t>
            </a:fld>
            <a:endParaRPr lang="en-US" dirty="0">
              <a:solidFill>
                <a:prstClr val="black"/>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145</a:t>
            </a:fld>
            <a:endParaRPr lang="en-US" dirty="0">
              <a:solidFill>
                <a:prstClr val="black"/>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146</a:t>
            </a:fld>
            <a:endParaRPr lang="en-US" dirty="0">
              <a:solidFill>
                <a:prstClr val="black"/>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147</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descr="OLAB011_ToolboxPPT.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tx1"/>
                </a:solidFill>
              </a:defRPr>
            </a:lvl1pPr>
            <a:lvl2pPr>
              <a:buClrTx/>
              <a:defRPr sz="2000">
                <a:solidFill>
                  <a:schemeClr val="tx1"/>
                </a:solidFill>
              </a:defRPr>
            </a:lvl2pPr>
            <a:lvl3pPr>
              <a:buClrTx/>
              <a:defRPr sz="1800">
                <a:solidFill>
                  <a:schemeClr val="tx1"/>
                </a:solidFill>
              </a:defRPr>
            </a:lvl3pPr>
            <a:lvl4pPr>
              <a:buClrTx/>
              <a:defRPr sz="1600">
                <a:solidFill>
                  <a:schemeClr val="tx1"/>
                </a:solidFill>
              </a:defRPr>
            </a:lvl4pPr>
            <a:lvl5pPr>
              <a:buClrTx/>
              <a:defRPr sz="1600">
                <a:solidFill>
                  <a:schemeClr val="tx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solidFill>
                  <a:schemeClr val="tx1"/>
                </a:solidFill>
              </a:defRPr>
            </a:lvl1pPr>
            <a:lvl2pPr>
              <a:buClrTx/>
              <a:defRPr sz="2000">
                <a:solidFill>
                  <a:schemeClr val="tx1"/>
                </a:solidFill>
              </a:defRPr>
            </a:lvl2pPr>
            <a:lvl3pPr>
              <a:buClrTx/>
              <a:defRPr sz="1800">
                <a:solidFill>
                  <a:schemeClr val="tx1"/>
                </a:solidFill>
              </a:defRPr>
            </a:lvl3pPr>
            <a:lvl4pPr>
              <a:buClrTx/>
              <a:defRPr sz="1600">
                <a:solidFill>
                  <a:schemeClr val="tx1"/>
                </a:solidFill>
              </a:defRPr>
            </a:lvl4pPr>
            <a:lvl5pPr>
              <a:buClrTx/>
              <a:defRPr sz="1600">
                <a:solidFill>
                  <a:schemeClr val="tx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4"/>
          <p:cNvSpPr>
            <a:spLocks noGrp="1" noChangeArrowheads="1"/>
          </p:cNvSpPr>
          <p:nvPr>
            <p:ph type="sldNum" sz="quarter" idx="10"/>
          </p:nvPr>
        </p:nvSpPr>
        <p:spPr>
          <a:ln/>
        </p:spPr>
        <p:txBody>
          <a:bodyPr/>
          <a:lstStyle>
            <a:lvl1pPr>
              <a:defRPr/>
            </a:lvl1pPr>
          </a:lstStyle>
          <a:p>
            <a:pPr>
              <a:defRPr/>
            </a:pPr>
            <a:fld id="{C78A1A1A-2856-4BEB-B24E-5B46044098D6}" type="slidenum">
              <a:rPr lang="en-US">
                <a:solidFill>
                  <a:srgbClr val="002C69"/>
                </a:solidFill>
              </a:rPr>
              <a:pPr>
                <a:defRPr/>
              </a:pPr>
              <a:t>‹#›</a:t>
            </a:fld>
            <a:endParaRPr lang="en-US" dirty="0">
              <a:solidFill>
                <a:srgbClr val="002C69"/>
              </a:solidFill>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70FCD7CE-6C85-4B24-9F91-40ADD3D72133}" type="slidenum">
              <a:rPr lang="en-US">
                <a:solidFill>
                  <a:srgbClr val="002C69"/>
                </a:solidFill>
              </a:rPr>
              <a:pPr>
                <a:defRPr/>
              </a:pPr>
              <a:t>‹#›</a:t>
            </a:fld>
            <a:endParaRPr lang="en-US" dirty="0">
              <a:solidFill>
                <a:srgbClr val="002C69"/>
              </a:solidFill>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7" descr="http://gurugupta.files.wordpress.com/2007/10/pg_logo_il.jpg"/>
          <p:cNvPicPr>
            <a:picLocks noChangeAspect="1" noChangeArrowheads="1"/>
          </p:cNvPicPr>
          <p:nvPr userDrawn="1"/>
        </p:nvPicPr>
        <p:blipFill>
          <a:blip r:embed="rId2" cstate="print"/>
          <a:srcRect/>
          <a:stretch>
            <a:fillRect/>
          </a:stretch>
        </p:blipFill>
        <p:spPr bwMode="auto">
          <a:xfrm>
            <a:off x="2743200" y="808038"/>
            <a:ext cx="869950" cy="377825"/>
          </a:xfrm>
          <a:prstGeom prst="rect">
            <a:avLst/>
          </a:prstGeom>
          <a:noFill/>
          <a:ln w="9525">
            <a:noFill/>
            <a:miter lim="800000"/>
            <a:headEnd/>
            <a:tailEnd/>
          </a:ln>
        </p:spPr>
      </p:pic>
      <p:pic>
        <p:nvPicPr>
          <p:cNvPr id="5" name="Picture 7"/>
          <p:cNvPicPr>
            <a:picLocks noChangeAspect="1" noChangeArrowheads="1"/>
          </p:cNvPicPr>
          <p:nvPr userDrawn="1"/>
        </p:nvPicPr>
        <p:blipFill>
          <a:blip r:embed="rId3" cstate="print"/>
          <a:srcRect/>
          <a:stretch>
            <a:fillRect/>
          </a:stretch>
        </p:blipFill>
        <p:spPr bwMode="auto">
          <a:xfrm>
            <a:off x="298450" y="746125"/>
            <a:ext cx="2386013" cy="473075"/>
          </a:xfrm>
          <a:prstGeom prst="rect">
            <a:avLst/>
          </a:prstGeom>
          <a:noFill/>
          <a:ln w="9525">
            <a:noFill/>
            <a:miter lim="800000"/>
            <a:headEnd/>
            <a:tailEnd/>
          </a:ln>
        </p:spPr>
      </p:pic>
      <p:sp>
        <p:nvSpPr>
          <p:cNvPr id="6" name="Rectangle 5"/>
          <p:cNvSpPr/>
          <p:nvPr userDrawn="1"/>
        </p:nvSpPr>
        <p:spPr bwMode="auto">
          <a:xfrm>
            <a:off x="0" y="6172200"/>
            <a:ext cx="5334000" cy="685800"/>
          </a:xfrm>
          <a:prstGeom prst="rect">
            <a:avLst/>
          </a:prstGeom>
          <a:solidFill>
            <a:schemeClr val="bg1"/>
          </a:solidFill>
          <a:ln w="12700" cap="flat" cmpd="sng" algn="ctr">
            <a:noFill/>
            <a:prstDash val="solid"/>
            <a:round/>
            <a:headEnd type="none" w="med" len="med"/>
            <a:tailEnd type="none" w="med" len="med"/>
          </a:ln>
          <a:effectLst/>
        </p:spPr>
        <p:txBody>
          <a:bodyPr tIns="91440" bIns="91440" anchor="ctr"/>
          <a:lstStyle/>
          <a:p>
            <a:pPr>
              <a:spcBef>
                <a:spcPct val="25000"/>
              </a:spcBef>
              <a:buClr>
                <a:srgbClr val="BA0000"/>
              </a:buClr>
              <a:buFont typeface="Wingdings" pitchFamily="2" charset="2"/>
              <a:buNone/>
              <a:defRPr/>
            </a:pPr>
            <a:endParaRPr lang="en-US" dirty="0">
              <a:latin typeface="Calibri"/>
            </a:endParaRPr>
          </a:p>
        </p:txBody>
      </p:sp>
      <p:sp>
        <p:nvSpPr>
          <p:cNvPr id="9" name="Text Placeholder 2"/>
          <p:cNvSpPr>
            <a:spLocks noGrp="1"/>
          </p:cNvSpPr>
          <p:nvPr>
            <p:ph type="body" idx="1" hasCustomPrompt="1"/>
          </p:nvPr>
        </p:nvSpPr>
        <p:spPr>
          <a:xfrm>
            <a:off x="304800" y="2057400"/>
            <a:ext cx="7772400" cy="1500187"/>
          </a:xfrm>
          <a:prstGeom prst="rect">
            <a:avLst/>
          </a:prstGeom>
        </p:spPr>
        <p:txBody>
          <a:bodyPr anchor="b"/>
          <a:lstStyle>
            <a:lvl1pPr marL="0" indent="0">
              <a:spcBef>
                <a:spcPts val="0"/>
              </a:spcBef>
              <a:buNone/>
              <a:defRPr lang="en-US" sz="2000" b="1" cap="all" baseline="0" dirty="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a:defRPr/>
            </a:pPr>
            <a:r>
              <a:rPr lang="en-US" sz="3200" b="1" cap="all" dirty="0" smtClean="0">
                <a:latin typeface="+mj-lt"/>
                <a:ea typeface="+mj-ea"/>
                <a:cs typeface="+mj-cs"/>
              </a:rPr>
              <a:t>P&amp;G Shared learning  </a:t>
            </a:r>
          </a:p>
          <a:p>
            <a:pPr>
              <a:defRPr/>
            </a:pPr>
            <a:r>
              <a:rPr lang="en-US" sz="3200" b="1" cap="all" dirty="0" smtClean="0">
                <a:latin typeface="+mj-lt"/>
                <a:ea typeface="+mj-ea"/>
                <a:cs typeface="+mj-cs"/>
              </a:rPr>
              <a:t>Olay Global Strategy Work</a:t>
            </a:r>
            <a:br>
              <a:rPr lang="en-US" sz="3200" b="1" cap="all" dirty="0" smtClean="0">
                <a:latin typeface="+mj-lt"/>
                <a:ea typeface="+mj-ea"/>
                <a:cs typeface="+mj-cs"/>
              </a:rPr>
            </a:br>
            <a:r>
              <a:rPr lang="en-US" b="1" cap="all" dirty="0" smtClean="0">
                <a:latin typeface="+mj-lt"/>
                <a:ea typeface="+mj-ea"/>
                <a:cs typeface="+mj-cs"/>
              </a:rPr>
              <a:t>Presented: November 18, 2010</a:t>
            </a:r>
            <a:endParaRPr lang="en-US" b="1" cap="all" dirty="0">
              <a:latin typeface="+mj-lt"/>
              <a:ea typeface="+mj-ea"/>
              <a:cs typeface="+mj-cs"/>
            </a:endParaRPr>
          </a:p>
        </p:txBody>
      </p:sp>
      <p:sp>
        <p:nvSpPr>
          <p:cNvPr id="7" name="Rectangle 4"/>
          <p:cNvSpPr>
            <a:spLocks noGrp="1" noChangeArrowheads="1"/>
          </p:cNvSpPr>
          <p:nvPr>
            <p:ph type="sldNum" sz="quarter" idx="10"/>
          </p:nvPr>
        </p:nvSpPr>
        <p:spPr/>
        <p:txBody>
          <a:bodyPr/>
          <a:lstStyle>
            <a:lvl1pPr>
              <a:defRPr/>
            </a:lvl1pPr>
          </a:lstStyle>
          <a:p>
            <a:pPr>
              <a:defRPr/>
            </a:pPr>
            <a:fld id="{971D5BEF-D508-4A22-A280-6A488416FA85}" type="slidenum">
              <a:rPr lang="en-US">
                <a:solidFill>
                  <a:srgbClr val="002C69"/>
                </a:solidFill>
              </a:rPr>
              <a:pPr>
                <a:defRPr/>
              </a:pPr>
              <a:t>‹#›</a:t>
            </a:fld>
            <a:endParaRPr lang="en-US" dirty="0">
              <a:solidFill>
                <a:srgbClr val="002C69"/>
              </a:solidFill>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436378C5-28CF-47E6-AF6D-4D42B61B898C}" type="slidenum">
              <a:rPr lang="en-US">
                <a:solidFill>
                  <a:srgbClr val="002C69"/>
                </a:solidFill>
              </a:rPr>
              <a:pPr>
                <a:defRPr/>
              </a:pPr>
              <a:t>‹#›</a:t>
            </a:fld>
            <a:endParaRPr lang="en-US" dirty="0">
              <a:solidFill>
                <a:srgbClr val="002C69"/>
              </a:solidFill>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1CB4AF61-DE07-4242-8DC7-58931076258B}" type="slidenum">
              <a:rPr lang="en-US">
                <a:solidFill>
                  <a:srgbClr val="002C69"/>
                </a:solidFill>
              </a:rPr>
              <a:pPr>
                <a:defRPr/>
              </a:pPr>
              <a:t>‹#›</a:t>
            </a:fld>
            <a:endParaRPr lang="en-US" dirty="0">
              <a:solidFill>
                <a:srgbClr val="002C69"/>
              </a:solidFill>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5475" y="1066800"/>
            <a:ext cx="8272463" cy="50180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4509561E-35FA-45CB-85B4-9602E595F76F}" type="slidenum">
              <a:rPr lang="en-US">
                <a:solidFill>
                  <a:srgbClr val="002C69"/>
                </a:solidFill>
              </a:rPr>
              <a:pPr>
                <a:defRPr/>
              </a:pPr>
              <a:t>‹#›</a:t>
            </a:fld>
            <a:endParaRPr lang="en-US" dirty="0">
              <a:solidFill>
                <a:srgbClr val="002C69"/>
              </a:solidFill>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1013" y="469900"/>
            <a:ext cx="2066925" cy="56149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5475" y="469900"/>
            <a:ext cx="6053138" cy="56149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E9A5EAAD-13CF-4CE5-B5CD-6A22ECF66FE5}" type="slidenum">
              <a:rPr lang="en-US">
                <a:solidFill>
                  <a:srgbClr val="002C69"/>
                </a:solidFill>
              </a:rPr>
              <a:pPr>
                <a:defRPr/>
              </a:pPr>
              <a:t>‹#›</a:t>
            </a:fld>
            <a:endParaRPr lang="en-US" dirty="0">
              <a:solidFill>
                <a:srgbClr val="002C69"/>
              </a:solidFill>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Picture 2" descr="C:\Documents and Settings\jalbrech\Desktop\OLAB011_DIV.jpg"/>
          <p:cNvPicPr>
            <a:picLocks noChangeAspect="1" noChangeArrowheads="1"/>
          </p:cNvPicPr>
          <p:nvPr userDrawn="1"/>
        </p:nvPicPr>
        <p:blipFill>
          <a:blip r:embed="rId2" cstate="print"/>
          <a:srcRect/>
          <a:stretch>
            <a:fillRect/>
          </a:stretch>
        </p:blipFill>
        <p:spPr bwMode="auto">
          <a:xfrm>
            <a:off x="-1" y="0"/>
            <a:ext cx="9144001" cy="6858000"/>
          </a:xfrm>
          <a:prstGeom prst="rect">
            <a:avLst/>
          </a:prstGeom>
          <a:noFill/>
        </p:spPr>
      </p:pic>
      <p:sp>
        <p:nvSpPr>
          <p:cNvPr id="2" name="Title 1"/>
          <p:cNvSpPr>
            <a:spLocks noGrp="1"/>
          </p:cNvSpPr>
          <p:nvPr>
            <p:ph type="ctrTitle"/>
          </p:nvPr>
        </p:nvSpPr>
        <p:spPr>
          <a:xfrm>
            <a:off x="685800" y="2819400"/>
            <a:ext cx="7772400" cy="1470025"/>
          </a:xfrm>
        </p:spPr>
        <p:txBody>
          <a:bodyPr/>
          <a:lstStyle>
            <a:lvl1pPr algn="ctr">
              <a:defRPr sz="2800" b="0" i="0" cap="all" spc="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latin typeface="Calibri" pitchFamily="34" charset="0"/>
                <a:cs typeface="Calibri" pitchFamily="34" charset="0"/>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2" descr="C:\Documents and Settings\jalbrech\Desktop\OLAB011_DIV.jpg"/>
          <p:cNvPicPr>
            <a:picLocks noChangeAspect="1" noChangeArrowheads="1"/>
          </p:cNvPicPr>
          <p:nvPr userDrawn="1"/>
        </p:nvPicPr>
        <p:blipFill>
          <a:blip r:embed="rId2" cstate="print"/>
          <a:srcRect/>
          <a:stretch>
            <a:fillRect/>
          </a:stretch>
        </p:blipFill>
        <p:spPr bwMode="auto">
          <a:xfrm>
            <a:off x="-1" y="0"/>
            <a:ext cx="9144001" cy="6858000"/>
          </a:xfrm>
          <a:prstGeom prst="rect">
            <a:avLst/>
          </a:prstGeom>
          <a:noFill/>
        </p:spPr>
      </p:pic>
      <p:sp>
        <p:nvSpPr>
          <p:cNvPr id="2" name="Title 1"/>
          <p:cNvSpPr>
            <a:spLocks noGrp="1"/>
          </p:cNvSpPr>
          <p:nvPr>
            <p:ph type="ctrTitle"/>
          </p:nvPr>
        </p:nvSpPr>
        <p:spPr>
          <a:xfrm>
            <a:off x="685800" y="2819400"/>
            <a:ext cx="7772400" cy="1470025"/>
          </a:xfrm>
        </p:spPr>
        <p:txBody>
          <a:bodyPr/>
          <a:lstStyle>
            <a:lvl1pPr algn="ctr">
              <a:defRPr sz="2800" b="0" i="0" cap="all" spc="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latin typeface="Calibri" pitchFamily="34" charset="0"/>
                <a:cs typeface="Calibri" pitchFamily="34" charset="0"/>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2" descr="C:\Documents and Settings\jalbrech\Desktop\OLAB009_ToolboxPPT_Reg.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lvl1pPr>
              <a:defRPr sz="3000">
                <a:latin typeface="+mj-lt"/>
              </a:defRPr>
            </a:lvl1pPr>
          </a:lstStyle>
          <a:p>
            <a:r>
              <a:rPr lang="en-US" dirty="0" smtClean="0"/>
              <a:t>Click to edit Master title style</a:t>
            </a:r>
            <a:endParaRPr lang="en-US" dirty="0"/>
          </a:p>
        </p:txBody>
      </p:sp>
      <p:sp>
        <p:nvSpPr>
          <p:cNvPr id="7" name="Text Placeholder 2"/>
          <p:cNvSpPr>
            <a:spLocks noGrp="1"/>
          </p:cNvSpPr>
          <p:nvPr>
            <p:ph idx="1"/>
          </p:nvPr>
        </p:nvSpPr>
        <p:spPr bwMode="auto">
          <a:xfrm>
            <a:off x="457200" y="1600200"/>
            <a:ext cx="8229600" cy="4525963"/>
          </a:xfrm>
          <a:prstGeom prst="rect">
            <a:avLst/>
          </a:prstGeom>
          <a:noFill/>
          <a:ln w="9525">
            <a:noFill/>
            <a:miter lim="800000"/>
            <a:headEnd/>
            <a:tailEnd/>
          </a:ln>
        </p:spPr>
        <p:txBody>
          <a:bodyPr/>
          <a:lstStyle>
            <a:lvl1pPr marL="342900" marR="0" indent="-342900" algn="l" defTabSz="457200" rtl="0" eaLnBrk="1" fontAlgn="base" latinLnBrk="0" hangingPunct="1">
              <a:lnSpc>
                <a:spcPct val="100000"/>
              </a:lnSpc>
              <a:spcBef>
                <a:spcPct val="20000"/>
              </a:spcBef>
              <a:spcAft>
                <a:spcPct val="0"/>
              </a:spcAft>
              <a:buClrTx/>
              <a:buSzTx/>
              <a:buFont typeface="Arial" charset="0"/>
              <a:buNone/>
              <a:tabLst/>
              <a:defRPr>
                <a:latin typeface="+mj-lt"/>
              </a:defRPr>
            </a:lvl1pPr>
            <a:lvl2pPr marL="742950" marR="0" indent="-285750" algn="l" defTabSz="457200" rtl="0" eaLnBrk="1" fontAlgn="base" latinLnBrk="0" hangingPunct="1">
              <a:lnSpc>
                <a:spcPct val="100000"/>
              </a:lnSpc>
              <a:spcBef>
                <a:spcPct val="20000"/>
              </a:spcBef>
              <a:spcAft>
                <a:spcPct val="0"/>
              </a:spcAft>
              <a:buClrTx/>
              <a:buSzPct val="50000"/>
              <a:buFont typeface="Courier New"/>
              <a:buChar char="o"/>
              <a:tabLst/>
              <a:defRPr/>
            </a:lvl2pPr>
            <a:lvl3pPr marL="1143000" marR="0" indent="-228600" algn="l" defTabSz="457200" rtl="0" eaLnBrk="1" fontAlgn="base" latinLnBrk="0" hangingPunct="1">
              <a:lnSpc>
                <a:spcPct val="100000"/>
              </a:lnSpc>
              <a:spcBef>
                <a:spcPct val="20000"/>
              </a:spcBef>
              <a:spcAft>
                <a:spcPts val="3600"/>
              </a:spcAft>
              <a:buClrTx/>
              <a:buSzTx/>
              <a:buFont typeface="Arial" charset="0"/>
              <a:buChar char="•"/>
              <a:tabLst/>
              <a:defRPr/>
            </a:lvl3pPr>
          </a:lstStyle>
          <a:p>
            <a:pPr lvl="0"/>
            <a:endParaRPr lang="en-US" noProof="0" dirty="0"/>
          </a:p>
        </p:txBody>
      </p:sp>
      <p:sp>
        <p:nvSpPr>
          <p:cNvPr id="5" name="Slide Number Placeholder 4"/>
          <p:cNvSpPr>
            <a:spLocks noGrp="1"/>
          </p:cNvSpPr>
          <p:nvPr>
            <p:ph type="sldNum" sz="quarter" idx="10"/>
          </p:nvPr>
        </p:nvSpPr>
        <p:spPr>
          <a:xfrm>
            <a:off x="6781800" y="5867400"/>
            <a:ext cx="2133600" cy="365125"/>
          </a:xfrm>
        </p:spPr>
        <p:txBody>
          <a:bodyPr/>
          <a:lstStyle>
            <a:lvl1pPr>
              <a:defRPr sz="1000">
                <a:latin typeface="Helvetica 45 Light" charset="0"/>
              </a:defRPr>
            </a:lvl1pPr>
          </a:lstStyle>
          <a:p>
            <a:pPr>
              <a:defRPr/>
            </a:pPr>
            <a:fld id="{315B130A-1E91-48B7-B379-D2485126C944}"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atin typeface="Calibri" pitchFamily="34" charset="0"/>
              </a:defRPr>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92DF089F-0F91-440C-88BB-0E4A204DF3A3}" type="datetime1">
              <a:rPr lang="en-US"/>
              <a:pPr>
                <a:defRPr/>
              </a:pPr>
              <a:t>7/9/2012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1CE2ABE2-A435-48F7-93FF-AAFEBD6E8063}" type="slidenum">
              <a:rPr lang="en-US"/>
              <a:pPr>
                <a:defRPr/>
              </a:pPr>
              <a:t>‹#›</a:t>
            </a:fld>
            <a:endParaRPr lang="en-US" dirty="0"/>
          </a:p>
        </p:txBody>
      </p:sp>
      <p:pic>
        <p:nvPicPr>
          <p:cNvPr id="6" name="Picture 2" descr="C:\Documents and Settings\jalbrech\Desktop\OLAB009_ToolboxPPT_Reg.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5" name="Picture 2" descr="C:\Documents and Settings\jalbrech\Desktop\OLAB011_DIV.jpg"/>
          <p:cNvPicPr>
            <a:picLocks noChangeAspect="1" noChangeArrowheads="1"/>
          </p:cNvPicPr>
          <p:nvPr userDrawn="1"/>
        </p:nvPicPr>
        <p:blipFill>
          <a:blip r:embed="rId2" cstate="print"/>
          <a:srcRect/>
          <a:stretch>
            <a:fillRect/>
          </a:stretch>
        </p:blipFill>
        <p:spPr bwMode="auto">
          <a:xfrm>
            <a:off x="-1" y="0"/>
            <a:ext cx="9144001" cy="6858000"/>
          </a:xfrm>
          <a:prstGeom prst="rect">
            <a:avLst/>
          </a:prstGeom>
          <a:noFill/>
        </p:spPr>
      </p:pic>
      <p:sp>
        <p:nvSpPr>
          <p:cNvPr id="2" name="Title 1"/>
          <p:cNvSpPr>
            <a:spLocks noGrp="1"/>
          </p:cNvSpPr>
          <p:nvPr>
            <p:ph type="ctrTitle"/>
          </p:nvPr>
        </p:nvSpPr>
        <p:spPr>
          <a:xfrm>
            <a:off x="685800" y="2819400"/>
            <a:ext cx="7772400" cy="1470025"/>
          </a:xfrm>
        </p:spPr>
        <p:txBody>
          <a:bodyPr/>
          <a:lstStyle>
            <a:lvl1pPr algn="ctr">
              <a:defRPr sz="2800" b="0" i="0" cap="all" spc="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latin typeface="Calibri" pitchFamily="34" charset="0"/>
                <a:cs typeface="Calibri" pitchFamily="34" charset="0"/>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Calibri" pitchFamily="34" charset="0"/>
              </a:defRPr>
            </a:lvl1pPr>
          </a:lstStyle>
          <a:p>
            <a:r>
              <a:rPr lang="en-US" dirty="0" smtClean="0"/>
              <a:t>Click to edit Master title style</a:t>
            </a:r>
            <a:endParaRPr lang="en-US" dirty="0"/>
          </a:p>
        </p:txBody>
      </p:sp>
      <p:cxnSp>
        <p:nvCxnSpPr>
          <p:cNvPr id="4" name="Straight Connector 7"/>
          <p:cNvCxnSpPr>
            <a:cxnSpLocks noChangeShapeType="1"/>
          </p:cNvCxnSpPr>
          <p:nvPr userDrawn="1"/>
        </p:nvCxnSpPr>
        <p:spPr bwMode="auto">
          <a:xfrm>
            <a:off x="304800" y="762000"/>
            <a:ext cx="8153400" cy="1588"/>
          </a:xfrm>
          <a:prstGeom prst="line">
            <a:avLst/>
          </a:prstGeom>
          <a:noFill/>
          <a:ln w="12700" algn="ctr">
            <a:solidFill>
              <a:srgbClr val="948A54"/>
            </a:solidFill>
            <a:round/>
            <a:headEnd/>
            <a:tailEnd/>
          </a:ln>
        </p:spPr>
      </p:cxnSp>
      <p:sp>
        <p:nvSpPr>
          <p:cNvPr id="3" name="Content Placeholder 2"/>
          <p:cNvSpPr>
            <a:spLocks noGrp="1"/>
          </p:cNvSpPr>
          <p:nvPr>
            <p:ph idx="1"/>
          </p:nvPr>
        </p:nvSpPr>
        <p:spPr>
          <a:xfrm>
            <a:off x="625475" y="1066800"/>
            <a:ext cx="8272463" cy="5018088"/>
          </a:xfrm>
          <a:prstGeom prst="rect">
            <a:avLst/>
          </a:prstGeom>
        </p:spPr>
        <p:txBody>
          <a:bodyPr/>
          <a:lstStyle>
            <a:lvl1pPr>
              <a:defRPr>
                <a:solidFill>
                  <a:schemeClr val="tx1"/>
                </a:solidFill>
                <a:latin typeface="Calibri" pitchFamily="34" charset="0"/>
              </a:defRPr>
            </a:lvl1pPr>
            <a:lvl2pPr>
              <a:buClrTx/>
              <a:defRPr>
                <a:solidFill>
                  <a:sysClr val="windowText" lastClr="000000"/>
                </a:solidFill>
                <a:latin typeface="Calibri" pitchFamily="34" charset="0"/>
              </a:defRPr>
            </a:lvl2pPr>
            <a:lvl3pPr>
              <a:buClrTx/>
              <a:defRPr>
                <a:solidFill>
                  <a:sysClr val="windowText" lastClr="000000"/>
                </a:solidFill>
                <a:latin typeface="Calibri" pitchFamily="34" charset="0"/>
              </a:defRPr>
            </a:lvl3pPr>
            <a:lvl4pPr>
              <a:buClrTx/>
              <a:defRPr>
                <a:solidFill>
                  <a:sysClr val="windowText" lastClr="000000"/>
                </a:solidFill>
                <a:latin typeface="Calibri" pitchFamily="34" charset="0"/>
              </a:defRPr>
            </a:lvl4pPr>
            <a:lvl5pPr>
              <a:buClrTx/>
              <a:defRPr>
                <a:solidFill>
                  <a:sysClr val="windowText" lastClr="000000"/>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sldNum" sz="quarter" idx="10"/>
          </p:nvPr>
        </p:nvSpPr>
        <p:spPr>
          <a:xfrm>
            <a:off x="8686800" y="5867400"/>
            <a:ext cx="179388" cy="201612"/>
          </a:xfrm>
        </p:spPr>
        <p:txBody>
          <a:bodyPr/>
          <a:lstStyle>
            <a:lvl1pPr>
              <a:defRPr/>
            </a:lvl1pPr>
          </a:lstStyle>
          <a:p>
            <a:pPr>
              <a:defRPr/>
            </a:pPr>
            <a:fld id="{ADFB7120-4FFD-47A5-8496-838C39972172}" type="slidenum">
              <a:rPr lang="en-US">
                <a:solidFill>
                  <a:srgbClr val="002C69"/>
                </a:solidFill>
              </a:rPr>
              <a:pPr>
                <a:defRPr/>
              </a:pPr>
              <a:t>‹#›</a:t>
            </a:fld>
            <a:endParaRPr lang="en-US" dirty="0">
              <a:solidFill>
                <a:srgbClr val="002C69"/>
              </a:solidFill>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Calibri" pitchFamily="34" charset="0"/>
              </a:defRPr>
            </a:lvl1pPr>
          </a:lstStyle>
          <a:p>
            <a:r>
              <a:rPr lang="en-US" dirty="0" smtClean="0"/>
              <a:t>Click to edit Master title style</a:t>
            </a:r>
            <a:endParaRPr lang="en-US" dirty="0"/>
          </a:p>
        </p:txBody>
      </p:sp>
      <p:cxnSp>
        <p:nvCxnSpPr>
          <p:cNvPr id="4" name="Straight Connector 7"/>
          <p:cNvCxnSpPr>
            <a:cxnSpLocks noChangeShapeType="1"/>
          </p:cNvCxnSpPr>
          <p:nvPr userDrawn="1"/>
        </p:nvCxnSpPr>
        <p:spPr bwMode="auto">
          <a:xfrm>
            <a:off x="304800" y="762000"/>
            <a:ext cx="8153400" cy="1588"/>
          </a:xfrm>
          <a:prstGeom prst="line">
            <a:avLst/>
          </a:prstGeom>
          <a:noFill/>
          <a:ln w="12700" algn="ctr">
            <a:solidFill>
              <a:srgbClr val="948A54"/>
            </a:solidFill>
            <a:round/>
            <a:headEnd/>
            <a:tailEnd/>
          </a:ln>
        </p:spPr>
      </p:cxnSp>
      <p:sp>
        <p:nvSpPr>
          <p:cNvPr id="3" name="Content Placeholder 2"/>
          <p:cNvSpPr>
            <a:spLocks noGrp="1"/>
          </p:cNvSpPr>
          <p:nvPr>
            <p:ph idx="1"/>
          </p:nvPr>
        </p:nvSpPr>
        <p:spPr>
          <a:xfrm>
            <a:off x="625475" y="1066800"/>
            <a:ext cx="8272463" cy="5018088"/>
          </a:xfrm>
          <a:prstGeom prst="rect">
            <a:avLst/>
          </a:prstGeom>
        </p:spPr>
        <p:txBody>
          <a:bodyPr/>
          <a:lstStyle>
            <a:lvl1pPr>
              <a:defRPr>
                <a:solidFill>
                  <a:schemeClr val="tx1"/>
                </a:solidFill>
                <a:latin typeface="Calibri" pitchFamily="34" charset="0"/>
              </a:defRPr>
            </a:lvl1pPr>
            <a:lvl2pPr>
              <a:buClrTx/>
              <a:defRPr>
                <a:solidFill>
                  <a:sysClr val="windowText" lastClr="000000"/>
                </a:solidFill>
                <a:latin typeface="Calibri" pitchFamily="34" charset="0"/>
              </a:defRPr>
            </a:lvl2pPr>
            <a:lvl3pPr>
              <a:buClrTx/>
              <a:defRPr>
                <a:solidFill>
                  <a:sysClr val="windowText" lastClr="000000"/>
                </a:solidFill>
                <a:latin typeface="Calibri" pitchFamily="34" charset="0"/>
              </a:defRPr>
            </a:lvl3pPr>
            <a:lvl4pPr>
              <a:buClrTx/>
              <a:defRPr>
                <a:solidFill>
                  <a:sysClr val="windowText" lastClr="000000"/>
                </a:solidFill>
                <a:latin typeface="Calibri" pitchFamily="34" charset="0"/>
              </a:defRPr>
            </a:lvl4pPr>
            <a:lvl5pPr>
              <a:buClrTx/>
              <a:defRPr>
                <a:solidFill>
                  <a:sysClr val="windowText" lastClr="000000"/>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sldNum" sz="quarter" idx="10"/>
          </p:nvPr>
        </p:nvSpPr>
        <p:spPr>
          <a:xfrm>
            <a:off x="8534400" y="6019800"/>
            <a:ext cx="179388" cy="201612"/>
          </a:xfrm>
        </p:spPr>
        <p:txBody>
          <a:bodyPr/>
          <a:lstStyle>
            <a:lvl1pPr>
              <a:defRPr/>
            </a:lvl1pPr>
          </a:lstStyle>
          <a:p>
            <a:pPr>
              <a:defRPr/>
            </a:pPr>
            <a:fld id="{ADFB7120-4FFD-47A5-8496-838C39972172}" type="slidenum">
              <a:rPr lang="en-US">
                <a:solidFill>
                  <a:srgbClr val="002C69"/>
                </a:solidFill>
              </a:rPr>
              <a:pPr>
                <a:defRPr/>
              </a:pPr>
              <a:t>‹#›</a:t>
            </a:fld>
            <a:endParaRPr lang="en-US" dirty="0">
              <a:solidFill>
                <a:srgbClr val="002C69"/>
              </a:solidFill>
            </a:endParaRPr>
          </a:p>
        </p:txBody>
      </p:sp>
      <p:pic>
        <p:nvPicPr>
          <p:cNvPr id="6" name="Picture 5" descr="ip_logo_whiteONblack (2).jpg"/>
          <p:cNvPicPr>
            <a:picLocks noChangeAspect="1"/>
          </p:cNvPicPr>
          <p:nvPr userDrawn="1"/>
        </p:nvPicPr>
        <p:blipFill>
          <a:blip r:embed="rId2" cstate="print"/>
          <a:stretch>
            <a:fillRect/>
          </a:stretch>
        </p:blipFill>
        <p:spPr>
          <a:xfrm>
            <a:off x="7162800" y="6477000"/>
            <a:ext cx="914400" cy="304800"/>
          </a:xfrm>
          <a:prstGeom prst="rect">
            <a:avLst/>
          </a:prstGeom>
        </p:spPr>
      </p:pic>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mn-lt"/>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atin typeface="+mn-l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FEDCAB52-F951-4928-9EB4-3D4B2DE774A8}" type="slidenum">
              <a:rPr lang="en-US">
                <a:solidFill>
                  <a:srgbClr val="002C69"/>
                </a:solidFill>
              </a:rPr>
              <a:pPr>
                <a:defRPr/>
              </a:pPr>
              <a:t>‹#›</a:t>
            </a:fld>
            <a:endParaRPr lang="en-US" dirty="0">
              <a:solidFill>
                <a:srgbClr val="002C69"/>
              </a:solidFill>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smtClean="0"/>
              <a:t>Click to edit Master title style</a:t>
            </a:r>
            <a:endParaRPr lang="en-US"/>
          </a:p>
        </p:txBody>
      </p:sp>
      <p:sp>
        <p:nvSpPr>
          <p:cNvPr id="3" name="Content Placeholder 2"/>
          <p:cNvSpPr>
            <a:spLocks noGrp="1"/>
          </p:cNvSpPr>
          <p:nvPr>
            <p:ph sz="half" idx="1"/>
          </p:nvPr>
        </p:nvSpPr>
        <p:spPr>
          <a:xfrm>
            <a:off x="625475" y="1066800"/>
            <a:ext cx="4059238" cy="5018088"/>
          </a:xfrm>
          <a:prstGeom prst="rect">
            <a:avLst/>
          </a:prstGeom>
        </p:spPr>
        <p:txBody>
          <a:bodyPr/>
          <a:lstStyle>
            <a:lvl1pPr>
              <a:defRPr sz="2800">
                <a:solidFill>
                  <a:schemeClr val="tx1"/>
                </a:solidFill>
                <a:latin typeface="+mn-lt"/>
              </a:defRPr>
            </a:lvl1pPr>
            <a:lvl2pPr>
              <a:buClrTx/>
              <a:defRPr sz="2400">
                <a:solidFill>
                  <a:schemeClr val="tx1"/>
                </a:solidFill>
                <a:latin typeface="+mn-lt"/>
              </a:defRPr>
            </a:lvl2pPr>
            <a:lvl3pPr>
              <a:buClrTx/>
              <a:defRPr sz="2000">
                <a:solidFill>
                  <a:schemeClr val="tx1"/>
                </a:solidFill>
                <a:latin typeface="+mn-lt"/>
              </a:defRPr>
            </a:lvl3pPr>
            <a:lvl4pPr>
              <a:buClrTx/>
              <a:defRPr sz="1800">
                <a:solidFill>
                  <a:schemeClr val="tx1"/>
                </a:solidFill>
                <a:latin typeface="+mn-lt"/>
              </a:defRPr>
            </a:lvl4pPr>
            <a:lvl5pPr>
              <a:buClrTx/>
              <a:defRPr sz="1800">
                <a:solidFill>
                  <a:schemeClr val="tx1"/>
                </a:solidFill>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37113" y="1066800"/>
            <a:ext cx="4060825" cy="5018088"/>
          </a:xfrm>
          <a:prstGeom prst="rect">
            <a:avLst/>
          </a:prstGeom>
        </p:spPr>
        <p:txBody>
          <a:bodyPr/>
          <a:lstStyle>
            <a:lvl1pPr>
              <a:defRPr sz="2800">
                <a:solidFill>
                  <a:schemeClr val="tx1"/>
                </a:solidFill>
                <a:latin typeface="+mn-lt"/>
              </a:defRPr>
            </a:lvl1pPr>
            <a:lvl2pPr>
              <a:buClrTx/>
              <a:defRPr sz="2400">
                <a:solidFill>
                  <a:schemeClr val="tx1"/>
                </a:solidFill>
                <a:latin typeface="+mn-lt"/>
              </a:defRPr>
            </a:lvl2pPr>
            <a:lvl3pPr>
              <a:buClrTx/>
              <a:defRPr sz="2000">
                <a:solidFill>
                  <a:schemeClr val="tx1"/>
                </a:solidFill>
                <a:latin typeface="+mn-lt"/>
              </a:defRPr>
            </a:lvl3pPr>
            <a:lvl4pPr>
              <a:buClrTx/>
              <a:defRPr sz="1800">
                <a:solidFill>
                  <a:schemeClr val="tx1"/>
                </a:solidFill>
                <a:latin typeface="+mn-lt"/>
              </a:defRPr>
            </a:lvl4pPr>
            <a:lvl5pPr>
              <a:buClrTx/>
              <a:defRPr sz="1800">
                <a:solidFill>
                  <a:schemeClr val="tx1"/>
                </a:solidFill>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sldNum" sz="quarter" idx="10"/>
          </p:nvPr>
        </p:nvSpPr>
        <p:spPr>
          <a:ln/>
        </p:spPr>
        <p:txBody>
          <a:bodyPr/>
          <a:lstStyle>
            <a:lvl1pPr>
              <a:defRPr/>
            </a:lvl1pPr>
          </a:lstStyle>
          <a:p>
            <a:pPr>
              <a:defRPr/>
            </a:pPr>
            <a:fld id="{74AB6E05-D269-4B45-B2DF-7BBF58D7A346}" type="slidenum">
              <a:rPr lang="en-US">
                <a:solidFill>
                  <a:srgbClr val="002C69"/>
                </a:solidFill>
              </a:rPr>
              <a:pPr>
                <a:defRPr/>
              </a:pPr>
              <a:t>‹#›</a:t>
            </a:fld>
            <a:endParaRPr lang="en-US" dirty="0">
              <a:solidFill>
                <a:srgbClr val="002C69"/>
              </a:solidFill>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3.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charset="-128"/>
              </a:defRPr>
            </a:lvl1pPr>
          </a:lstStyle>
          <a:p>
            <a:pPr defTabSz="457200">
              <a:defRPr/>
            </a:pPr>
            <a:fld id="{FD9F188A-0495-408B-8513-69CA4966710E}" type="datetime1">
              <a:rPr lang="en-US"/>
              <a:pPr defTabSz="457200">
                <a:defRPr/>
              </a:pPr>
              <a:t>7/9/2012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ea typeface="ＭＳ Ｐゴシック" charset="-128"/>
              </a:defRPr>
            </a:lvl1pPr>
          </a:lstStyle>
          <a:p>
            <a:pPr defTabSz="457200">
              <a:defRPr/>
            </a:pPr>
            <a:endParaRPr lang="en-US" dirty="0"/>
          </a:p>
        </p:txBody>
      </p:sp>
      <p:sp>
        <p:nvSpPr>
          <p:cNvPr id="6" name="Slide Number Placeholder 5"/>
          <p:cNvSpPr>
            <a:spLocks noGrp="1"/>
          </p:cNvSpPr>
          <p:nvPr>
            <p:ph type="sldNum" sz="quarter" idx="4"/>
          </p:nvPr>
        </p:nvSpPr>
        <p:spPr>
          <a:xfrm>
            <a:off x="6553200" y="57150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defTabSz="457200">
              <a:defRPr/>
            </a:pPr>
            <a:fld id="{578EF4F8-0A8A-46D3-A1FE-174B565D2165}" type="slidenum">
              <a:rPr lang="en-US"/>
              <a:pPr defTabSz="457200">
                <a:defRPr/>
              </a:pPr>
              <a:t>‹#›</a:t>
            </a:fld>
            <a:endParaRPr lang="en-US" dirty="0"/>
          </a:p>
        </p:txBody>
      </p:sp>
    </p:spTree>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Lst>
  <p:txStyles>
    <p:titleStyle>
      <a:lvl1pPr algn="l" defTabSz="457200" rtl="0" eaLnBrk="0" fontAlgn="base" hangingPunct="0">
        <a:spcBef>
          <a:spcPct val="0"/>
        </a:spcBef>
        <a:spcAft>
          <a:spcPct val="0"/>
        </a:spcAft>
        <a:defRPr sz="3200" kern="1200">
          <a:solidFill>
            <a:schemeClr val="tx1"/>
          </a:solidFill>
          <a:latin typeface="Calibri" pitchFamily="34" charset="0"/>
          <a:ea typeface="ＭＳ Ｐゴシック" charset="-128"/>
          <a:cs typeface="Calibri" pitchFamily="34" charset="0"/>
        </a:defRPr>
      </a:lvl1pPr>
      <a:lvl2pPr algn="l" defTabSz="457200" rtl="0" eaLnBrk="0" fontAlgn="base" hangingPunct="0">
        <a:spcBef>
          <a:spcPct val="0"/>
        </a:spcBef>
        <a:spcAft>
          <a:spcPct val="0"/>
        </a:spcAft>
        <a:defRPr sz="3200">
          <a:solidFill>
            <a:schemeClr val="tx1"/>
          </a:solidFill>
          <a:latin typeface="Helvetica 45 Light" pitchFamily="-111" charset="0"/>
          <a:ea typeface="ＭＳ Ｐゴシック" charset="-128"/>
          <a:cs typeface="Helvetica 45 Light" charset="0"/>
        </a:defRPr>
      </a:lvl2pPr>
      <a:lvl3pPr algn="l" defTabSz="457200" rtl="0" eaLnBrk="0" fontAlgn="base" hangingPunct="0">
        <a:spcBef>
          <a:spcPct val="0"/>
        </a:spcBef>
        <a:spcAft>
          <a:spcPct val="0"/>
        </a:spcAft>
        <a:defRPr sz="3200">
          <a:solidFill>
            <a:schemeClr val="tx1"/>
          </a:solidFill>
          <a:latin typeface="Helvetica 45 Light" pitchFamily="-111" charset="0"/>
          <a:ea typeface="ＭＳ Ｐゴシック" charset="-128"/>
          <a:cs typeface="Helvetica 45 Light" charset="0"/>
        </a:defRPr>
      </a:lvl3pPr>
      <a:lvl4pPr algn="l" defTabSz="457200" rtl="0" eaLnBrk="0" fontAlgn="base" hangingPunct="0">
        <a:spcBef>
          <a:spcPct val="0"/>
        </a:spcBef>
        <a:spcAft>
          <a:spcPct val="0"/>
        </a:spcAft>
        <a:defRPr sz="3200">
          <a:solidFill>
            <a:schemeClr val="tx1"/>
          </a:solidFill>
          <a:latin typeface="Helvetica 45 Light" pitchFamily="-111" charset="0"/>
          <a:ea typeface="ＭＳ Ｐゴシック" charset="-128"/>
          <a:cs typeface="Helvetica 45 Light" charset="0"/>
        </a:defRPr>
      </a:lvl4pPr>
      <a:lvl5pPr algn="l" defTabSz="457200" rtl="0" eaLnBrk="0" fontAlgn="base" hangingPunct="0">
        <a:spcBef>
          <a:spcPct val="0"/>
        </a:spcBef>
        <a:spcAft>
          <a:spcPct val="0"/>
        </a:spcAft>
        <a:defRPr sz="3200">
          <a:solidFill>
            <a:schemeClr val="tx1"/>
          </a:solidFill>
          <a:latin typeface="Helvetica 45 Light" pitchFamily="-111" charset="0"/>
          <a:ea typeface="ＭＳ Ｐゴシック" charset="-128"/>
          <a:cs typeface="Helvetica 45 Light"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defRPr sz="2400" kern="1200">
          <a:solidFill>
            <a:schemeClr val="tx1"/>
          </a:solidFill>
          <a:latin typeface="Calibri" pitchFamily="34" charset="0"/>
          <a:ea typeface="ＭＳ Ｐゴシック" charset="-128"/>
          <a:cs typeface="Calibri" pitchFamily="34" charset="0"/>
        </a:defRPr>
      </a:lvl1pPr>
      <a:lvl2pPr marL="742950" indent="-285750" algn="l" defTabSz="457200" rtl="0" eaLnBrk="0" fontAlgn="base" hangingPunct="0">
        <a:spcBef>
          <a:spcPct val="20000"/>
        </a:spcBef>
        <a:spcAft>
          <a:spcPct val="0"/>
        </a:spcAft>
        <a:buSzPct val="50000"/>
        <a:buFont typeface="Courier New" pitchFamily="49" charset="0"/>
        <a:buChar char="o"/>
        <a:defRPr sz="2000" kern="1200" cap="all">
          <a:solidFill>
            <a:schemeClr val="tx1"/>
          </a:solidFill>
          <a:latin typeface="Calibri" pitchFamily="34" charset="0"/>
          <a:ea typeface="ＭＳ Ｐゴシック" charset="-128"/>
          <a:cs typeface="Calibri" pitchFamily="34" charset="0"/>
        </a:defRPr>
      </a:lvl2pPr>
      <a:lvl3pPr marL="1143000" indent="-228600" algn="l" defTabSz="457200" rtl="0" eaLnBrk="0" fontAlgn="base" hangingPunct="0">
        <a:spcBef>
          <a:spcPct val="20000"/>
        </a:spcBef>
        <a:spcAft>
          <a:spcPts val="3600"/>
        </a:spcAft>
        <a:buFont typeface="Arial" pitchFamily="34" charset="0"/>
        <a:buChar char="•"/>
        <a:defRPr sz="1600" kern="1200">
          <a:solidFill>
            <a:schemeClr val="tx1"/>
          </a:solidFill>
          <a:latin typeface="Calibri" pitchFamily="34" charset="0"/>
          <a:ea typeface="ＭＳ Ｐゴシック" charset="-128"/>
          <a:cs typeface="Calibri" pitchFamily="34" charset="0"/>
        </a:defRPr>
      </a:lvl3pPr>
      <a:lvl4pPr marL="1600200" indent="-228600" algn="l" defTabSz="457200" rtl="0" eaLnBrk="0" fontAlgn="base" hangingPunct="0">
        <a:spcBef>
          <a:spcPct val="20000"/>
        </a:spcBef>
        <a:spcAft>
          <a:spcPct val="0"/>
        </a:spcAft>
        <a:buFont typeface="Arial" pitchFamily="34" charset="0"/>
        <a:buChar char="–"/>
        <a:defRPr kern="1200">
          <a:solidFill>
            <a:schemeClr val="tx1"/>
          </a:solidFill>
          <a:latin typeface="Helvetica 45 Light"/>
          <a:ea typeface="ＭＳ Ｐゴシック" charset="-128"/>
          <a:cs typeface="Helvetica 45 Light"/>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Helvetica 45 Light"/>
          <a:ea typeface="ＭＳ Ｐゴシック" charset="-128"/>
          <a:cs typeface="Helvetica 45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C:\Documents and Settings\jalbrech\Desktop\OLAB009_ToolboxPPT_Reg.jpg"/>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7172" name="Rectangle 4"/>
          <p:cNvSpPr>
            <a:spLocks noGrp="1" noChangeArrowheads="1"/>
          </p:cNvSpPr>
          <p:nvPr>
            <p:ph type="sldNum" sz="quarter" idx="4"/>
          </p:nvPr>
        </p:nvSpPr>
        <p:spPr bwMode="auto">
          <a:xfrm>
            <a:off x="8534400" y="5943600"/>
            <a:ext cx="179388" cy="201612"/>
          </a:xfrm>
          <a:prstGeom prst="rect">
            <a:avLst/>
          </a:prstGeom>
          <a:noFill/>
          <a:ln w="9525">
            <a:noFill/>
            <a:miter lim="800000"/>
            <a:headEnd/>
            <a:tailEnd/>
          </a:ln>
          <a:effectLst/>
        </p:spPr>
        <p:txBody>
          <a:bodyPr vert="horz" wrap="square" lIns="0" tIns="0" rIns="0" bIns="0" numCol="1" anchor="b" anchorCtr="1" compatLnSpc="1">
            <a:prstTxWarp prst="textNoShape">
              <a:avLst/>
            </a:prstTxWarp>
          </a:bodyPr>
          <a:lstStyle>
            <a:lvl1pPr algn="r" eaLnBrk="0" hangingPunct="0">
              <a:spcBef>
                <a:spcPct val="0"/>
              </a:spcBef>
              <a:buClrTx/>
              <a:buFontTx/>
              <a:buNone/>
              <a:defRPr sz="900">
                <a:solidFill>
                  <a:schemeClr val="folHlink"/>
                </a:solidFill>
                <a:latin typeface="Calibri" pitchFamily="34" charset="0"/>
              </a:defRPr>
            </a:lvl1pPr>
          </a:lstStyle>
          <a:p>
            <a:pPr>
              <a:defRPr/>
            </a:pPr>
            <a:fld id="{76CC27C0-23C7-4D48-9C5D-53BA7FCC4A31}" type="slidenum">
              <a:rPr lang="en-US" smtClean="0">
                <a:solidFill>
                  <a:srgbClr val="002C69"/>
                </a:solidFill>
              </a:rPr>
              <a:pPr>
                <a:defRPr/>
              </a:pPr>
              <a:t>‹#›</a:t>
            </a:fld>
            <a:endParaRPr lang="en-US" dirty="0">
              <a:solidFill>
                <a:srgbClr val="002C69"/>
              </a:solidFill>
            </a:endParaRPr>
          </a:p>
        </p:txBody>
      </p:sp>
      <p:sp>
        <p:nvSpPr>
          <p:cNvPr id="1027" name="Rectangle 5"/>
          <p:cNvSpPr>
            <a:spLocks noGrp="1" noChangeArrowheads="1"/>
          </p:cNvSpPr>
          <p:nvPr>
            <p:ph type="title"/>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p:transition spd="med"/>
  <p:timing>
    <p:tnLst>
      <p:par>
        <p:cTn id="1" dur="indefinite" restart="never" nodeType="tmRoot"/>
      </p:par>
    </p:tnLst>
  </p:timing>
  <p:hf hdr="0" dt="0"/>
  <p:txStyles>
    <p:titleStyle>
      <a:lvl1pPr algn="l" rtl="0" eaLnBrk="0" fontAlgn="base" hangingPunct="0">
        <a:lnSpc>
          <a:spcPct val="90000"/>
        </a:lnSpc>
        <a:spcBef>
          <a:spcPct val="0"/>
        </a:spcBef>
        <a:spcAft>
          <a:spcPct val="0"/>
        </a:spcAft>
        <a:buClr>
          <a:schemeClr val="folHlink"/>
        </a:buClr>
        <a:buSzPct val="130000"/>
        <a:defRPr sz="2400" b="1">
          <a:solidFill>
            <a:sysClr val="windowText" lastClr="000000"/>
          </a:solidFill>
          <a:latin typeface="Calibri" pitchFamily="34" charset="0"/>
          <a:ea typeface="+mj-ea"/>
          <a:cs typeface="+mj-cs"/>
        </a:defRPr>
      </a:lvl1pPr>
      <a:lvl2pPr algn="l" rtl="0" eaLnBrk="0" fontAlgn="base" hangingPunct="0">
        <a:lnSpc>
          <a:spcPct val="90000"/>
        </a:lnSpc>
        <a:spcBef>
          <a:spcPct val="0"/>
        </a:spcBef>
        <a:spcAft>
          <a:spcPct val="0"/>
        </a:spcAft>
        <a:buClr>
          <a:schemeClr val="folHlink"/>
        </a:buClr>
        <a:buSzPct val="130000"/>
        <a:defRPr sz="2400" b="1">
          <a:solidFill>
            <a:schemeClr val="tx2"/>
          </a:solidFill>
          <a:latin typeface="Calibri" pitchFamily="34" charset="0"/>
        </a:defRPr>
      </a:lvl2pPr>
      <a:lvl3pPr algn="l" rtl="0" eaLnBrk="0" fontAlgn="base" hangingPunct="0">
        <a:lnSpc>
          <a:spcPct val="90000"/>
        </a:lnSpc>
        <a:spcBef>
          <a:spcPct val="0"/>
        </a:spcBef>
        <a:spcAft>
          <a:spcPct val="0"/>
        </a:spcAft>
        <a:buClr>
          <a:schemeClr val="folHlink"/>
        </a:buClr>
        <a:buSzPct val="130000"/>
        <a:defRPr sz="2400" b="1">
          <a:solidFill>
            <a:schemeClr val="tx2"/>
          </a:solidFill>
          <a:latin typeface="Calibri" pitchFamily="34" charset="0"/>
        </a:defRPr>
      </a:lvl3pPr>
      <a:lvl4pPr algn="l" rtl="0" eaLnBrk="0" fontAlgn="base" hangingPunct="0">
        <a:lnSpc>
          <a:spcPct val="90000"/>
        </a:lnSpc>
        <a:spcBef>
          <a:spcPct val="0"/>
        </a:spcBef>
        <a:spcAft>
          <a:spcPct val="0"/>
        </a:spcAft>
        <a:buClr>
          <a:schemeClr val="folHlink"/>
        </a:buClr>
        <a:buSzPct val="130000"/>
        <a:defRPr sz="2400" b="1">
          <a:solidFill>
            <a:schemeClr val="tx2"/>
          </a:solidFill>
          <a:latin typeface="Calibri" pitchFamily="34" charset="0"/>
        </a:defRPr>
      </a:lvl4pPr>
      <a:lvl5pPr algn="l" rtl="0" eaLnBrk="0" fontAlgn="base" hangingPunct="0">
        <a:lnSpc>
          <a:spcPct val="90000"/>
        </a:lnSpc>
        <a:spcBef>
          <a:spcPct val="0"/>
        </a:spcBef>
        <a:spcAft>
          <a:spcPct val="0"/>
        </a:spcAft>
        <a:buClr>
          <a:schemeClr val="folHlink"/>
        </a:buClr>
        <a:buSzPct val="130000"/>
        <a:defRPr sz="2400" b="1">
          <a:solidFill>
            <a:schemeClr val="tx2"/>
          </a:solidFill>
          <a:latin typeface="Calibri" pitchFamily="34" charset="0"/>
        </a:defRPr>
      </a:lvl5pPr>
      <a:lvl6pPr marL="457200" algn="l" rtl="0" fontAlgn="base">
        <a:lnSpc>
          <a:spcPct val="90000"/>
        </a:lnSpc>
        <a:spcBef>
          <a:spcPct val="0"/>
        </a:spcBef>
        <a:spcAft>
          <a:spcPct val="0"/>
        </a:spcAft>
        <a:buClr>
          <a:schemeClr val="folHlink"/>
        </a:buClr>
        <a:buSzPct val="130000"/>
        <a:defRPr sz="2400">
          <a:solidFill>
            <a:schemeClr val="tx2"/>
          </a:solidFill>
          <a:latin typeface="Impact" pitchFamily="34" charset="0"/>
        </a:defRPr>
      </a:lvl6pPr>
      <a:lvl7pPr marL="914400" algn="l" rtl="0" fontAlgn="base">
        <a:lnSpc>
          <a:spcPct val="90000"/>
        </a:lnSpc>
        <a:spcBef>
          <a:spcPct val="0"/>
        </a:spcBef>
        <a:spcAft>
          <a:spcPct val="0"/>
        </a:spcAft>
        <a:buClr>
          <a:schemeClr val="folHlink"/>
        </a:buClr>
        <a:buSzPct val="130000"/>
        <a:defRPr sz="2400">
          <a:solidFill>
            <a:schemeClr val="tx2"/>
          </a:solidFill>
          <a:latin typeface="Impact" pitchFamily="34" charset="0"/>
        </a:defRPr>
      </a:lvl7pPr>
      <a:lvl8pPr marL="1371600" algn="l" rtl="0" fontAlgn="base">
        <a:lnSpc>
          <a:spcPct val="90000"/>
        </a:lnSpc>
        <a:spcBef>
          <a:spcPct val="0"/>
        </a:spcBef>
        <a:spcAft>
          <a:spcPct val="0"/>
        </a:spcAft>
        <a:buClr>
          <a:schemeClr val="folHlink"/>
        </a:buClr>
        <a:buSzPct val="130000"/>
        <a:defRPr sz="2400">
          <a:solidFill>
            <a:schemeClr val="tx2"/>
          </a:solidFill>
          <a:latin typeface="Impact" pitchFamily="34" charset="0"/>
        </a:defRPr>
      </a:lvl8pPr>
      <a:lvl9pPr marL="1828800" algn="l" rtl="0" fontAlgn="base">
        <a:lnSpc>
          <a:spcPct val="90000"/>
        </a:lnSpc>
        <a:spcBef>
          <a:spcPct val="0"/>
        </a:spcBef>
        <a:spcAft>
          <a:spcPct val="0"/>
        </a:spcAft>
        <a:buClr>
          <a:schemeClr val="folHlink"/>
        </a:buClr>
        <a:buSzPct val="130000"/>
        <a:defRPr sz="2400">
          <a:solidFill>
            <a:schemeClr val="tx2"/>
          </a:solidFill>
          <a:latin typeface="Impact" pitchFamily="34" charset="0"/>
        </a:defRPr>
      </a:lvl9pPr>
    </p:titleStyle>
    <p:bodyStyle>
      <a:lvl1pPr marL="342900" indent="-342900" algn="l" rtl="0" eaLnBrk="0" fontAlgn="base" hangingPunct="0">
        <a:spcBef>
          <a:spcPct val="75000"/>
        </a:spcBef>
        <a:spcAft>
          <a:spcPct val="0"/>
        </a:spcAft>
        <a:buClr>
          <a:schemeClr val="tx2"/>
        </a:buClr>
        <a:defRPr sz="2000">
          <a:solidFill>
            <a:schemeClr val="folHlink"/>
          </a:solidFill>
          <a:latin typeface="+mn-lt"/>
          <a:ea typeface="+mn-ea"/>
          <a:cs typeface="+mn-cs"/>
        </a:defRPr>
      </a:lvl1pPr>
      <a:lvl2pPr marL="406400" indent="-292100" algn="l" rtl="0" eaLnBrk="0" fontAlgn="base" hangingPunct="0">
        <a:spcBef>
          <a:spcPct val="75000"/>
        </a:spcBef>
        <a:spcAft>
          <a:spcPct val="0"/>
        </a:spcAft>
        <a:buClr>
          <a:schemeClr val="tx2"/>
        </a:buClr>
        <a:buFont typeface="Wingdings" pitchFamily="2" charset="2"/>
        <a:buChar char="§"/>
        <a:defRPr sz="2000">
          <a:solidFill>
            <a:schemeClr val="folHlink"/>
          </a:solidFill>
          <a:latin typeface="+mn-lt"/>
        </a:defRPr>
      </a:lvl2pPr>
      <a:lvl3pPr marL="800100" indent="-279400" algn="l" rtl="0" eaLnBrk="0" fontAlgn="base" hangingPunct="0">
        <a:spcBef>
          <a:spcPct val="75000"/>
        </a:spcBef>
        <a:spcAft>
          <a:spcPct val="0"/>
        </a:spcAft>
        <a:buClr>
          <a:schemeClr val="folHlink"/>
        </a:buClr>
        <a:buFont typeface="Arial" pitchFamily="34" charset="0"/>
        <a:buChar char="–"/>
        <a:defRPr sz="2000">
          <a:solidFill>
            <a:schemeClr val="folHlink"/>
          </a:solidFill>
          <a:latin typeface="+mn-lt"/>
        </a:defRPr>
      </a:lvl3pPr>
      <a:lvl4pPr marL="1206500" indent="-292100" algn="l" rtl="0" eaLnBrk="0" fontAlgn="base" hangingPunct="0">
        <a:spcBef>
          <a:spcPct val="75000"/>
        </a:spcBef>
        <a:spcAft>
          <a:spcPct val="0"/>
        </a:spcAft>
        <a:buClr>
          <a:schemeClr val="tx2"/>
        </a:buClr>
        <a:buFont typeface="Wingdings" pitchFamily="2" charset="2"/>
        <a:buChar char="§"/>
        <a:defRPr sz="2000">
          <a:solidFill>
            <a:schemeClr val="folHlink"/>
          </a:solidFill>
          <a:latin typeface="+mn-lt"/>
        </a:defRPr>
      </a:lvl4pPr>
      <a:lvl5pPr marL="1600200" indent="-279400" algn="l" rtl="0" eaLnBrk="0" fontAlgn="base" hangingPunct="0">
        <a:spcBef>
          <a:spcPct val="75000"/>
        </a:spcBef>
        <a:spcAft>
          <a:spcPct val="0"/>
        </a:spcAft>
        <a:buClr>
          <a:schemeClr val="folHlink"/>
        </a:buClr>
        <a:buFont typeface="Arial" pitchFamily="34" charset="0"/>
        <a:buChar char="–"/>
        <a:defRPr sz="2000">
          <a:solidFill>
            <a:schemeClr val="folHlink"/>
          </a:solidFill>
          <a:latin typeface="+mn-lt"/>
        </a:defRPr>
      </a:lvl5pPr>
      <a:lvl6pPr marL="2057400" indent="-279400" algn="l" rtl="0" fontAlgn="base">
        <a:spcBef>
          <a:spcPct val="75000"/>
        </a:spcBef>
        <a:spcAft>
          <a:spcPct val="0"/>
        </a:spcAft>
        <a:buClr>
          <a:schemeClr val="folHlink"/>
        </a:buClr>
        <a:buFont typeface="Arial" charset="0"/>
        <a:buChar char="–"/>
        <a:defRPr sz="2000">
          <a:solidFill>
            <a:schemeClr val="folHlink"/>
          </a:solidFill>
          <a:latin typeface="+mn-lt"/>
        </a:defRPr>
      </a:lvl6pPr>
      <a:lvl7pPr marL="2514600" indent="-279400" algn="l" rtl="0" fontAlgn="base">
        <a:spcBef>
          <a:spcPct val="75000"/>
        </a:spcBef>
        <a:spcAft>
          <a:spcPct val="0"/>
        </a:spcAft>
        <a:buClr>
          <a:schemeClr val="folHlink"/>
        </a:buClr>
        <a:buFont typeface="Arial" charset="0"/>
        <a:buChar char="–"/>
        <a:defRPr sz="2000">
          <a:solidFill>
            <a:schemeClr val="folHlink"/>
          </a:solidFill>
          <a:latin typeface="+mn-lt"/>
        </a:defRPr>
      </a:lvl7pPr>
      <a:lvl8pPr marL="2971800" indent="-279400" algn="l" rtl="0" fontAlgn="base">
        <a:spcBef>
          <a:spcPct val="75000"/>
        </a:spcBef>
        <a:spcAft>
          <a:spcPct val="0"/>
        </a:spcAft>
        <a:buClr>
          <a:schemeClr val="folHlink"/>
        </a:buClr>
        <a:buFont typeface="Arial" charset="0"/>
        <a:buChar char="–"/>
        <a:defRPr sz="2000">
          <a:solidFill>
            <a:schemeClr val="folHlink"/>
          </a:solidFill>
          <a:latin typeface="+mn-lt"/>
        </a:defRPr>
      </a:lvl8pPr>
      <a:lvl9pPr marL="3429000" indent="-279400" algn="l" rtl="0" fontAlgn="base">
        <a:spcBef>
          <a:spcPct val="75000"/>
        </a:spcBef>
        <a:spcAft>
          <a:spcPct val="0"/>
        </a:spcAft>
        <a:buClr>
          <a:schemeClr val="folHlink"/>
        </a:buClr>
        <a:buFont typeface="Arial" charset="0"/>
        <a:buChar char="–"/>
        <a:defRPr sz="2000">
          <a:solidFill>
            <a:schemeClr val="fo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15.xml"/><Relationship Id="rId4" Type="http://schemas.openxmlformats.org/officeDocument/2006/relationships/slide" Target="slide2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slide" Target="slide19.xml"/><Relationship Id="rId5" Type="http://schemas.openxmlformats.org/officeDocument/2006/relationships/slide" Target="slide18.xml"/><Relationship Id="rId4" Type="http://schemas.openxmlformats.org/officeDocument/2006/relationships/slide" Target="slide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hyperlink" Target="http://www.olay.co.uk/" TargetMode="External"/><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3" Type="http://schemas.openxmlformats.org/officeDocument/2006/relationships/slide" Target="slide128.xml"/><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slide" Target="slide140.xml"/><Relationship Id="rId4" Type="http://schemas.openxmlformats.org/officeDocument/2006/relationships/slide" Target="slide42.xml"/></Relationships>
</file>

<file path=ppt/slides/_rels/slide114.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28.xml"/><Relationship Id="rId3" Type="http://schemas.openxmlformats.org/officeDocument/2006/relationships/image" Target="../media/image7.png"/><Relationship Id="rId7" Type="http://schemas.openxmlformats.org/officeDocument/2006/relationships/slide" Target="slide23.xml"/><Relationship Id="rId12" Type="http://schemas.openxmlformats.org/officeDocument/2006/relationships/slide" Target="slide27.xml"/><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slide" Target="slide22.xml"/><Relationship Id="rId11" Type="http://schemas.openxmlformats.org/officeDocument/2006/relationships/slide" Target="slide26.xml"/><Relationship Id="rId5" Type="http://schemas.openxmlformats.org/officeDocument/2006/relationships/slide" Target="slide21.xml"/><Relationship Id="rId10" Type="http://schemas.openxmlformats.org/officeDocument/2006/relationships/slide" Target="slide25.xml"/><Relationship Id="rId4" Type="http://schemas.openxmlformats.org/officeDocument/2006/relationships/slide" Target="slide29.xml"/><Relationship Id="rId9" Type="http://schemas.openxmlformats.org/officeDocument/2006/relationships/slide" Target="slide10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37.xml"/><Relationship Id="rId3" Type="http://schemas.openxmlformats.org/officeDocument/2006/relationships/image" Target="../media/image7.png"/><Relationship Id="rId7" Type="http://schemas.openxmlformats.org/officeDocument/2006/relationships/slide" Target="slide32.xml"/><Relationship Id="rId12" Type="http://schemas.openxmlformats.org/officeDocument/2006/relationships/slide" Target="slide36.xml"/><Relationship Id="rId17" Type="http://schemas.openxmlformats.org/officeDocument/2006/relationships/slide" Target="slide44.xml"/><Relationship Id="rId2" Type="http://schemas.openxmlformats.org/officeDocument/2006/relationships/notesSlide" Target="../notesSlides/notesSlide79.xml"/><Relationship Id="rId16" Type="http://schemas.openxmlformats.org/officeDocument/2006/relationships/slide" Target="slide42.xml"/><Relationship Id="rId1" Type="http://schemas.openxmlformats.org/officeDocument/2006/relationships/slideLayout" Target="../slideLayouts/slideLayout7.xml"/><Relationship Id="rId6" Type="http://schemas.openxmlformats.org/officeDocument/2006/relationships/slide" Target="slide31.xml"/><Relationship Id="rId11" Type="http://schemas.openxmlformats.org/officeDocument/2006/relationships/slide" Target="slide35.xml"/><Relationship Id="rId5" Type="http://schemas.openxmlformats.org/officeDocument/2006/relationships/slide" Target="slide30.xml"/><Relationship Id="rId15" Type="http://schemas.openxmlformats.org/officeDocument/2006/relationships/slide" Target="slide41.xml"/><Relationship Id="rId10" Type="http://schemas.openxmlformats.org/officeDocument/2006/relationships/slide" Target="slide34.xml"/><Relationship Id="rId4" Type="http://schemas.openxmlformats.org/officeDocument/2006/relationships/slide" Target="slide29.xml"/><Relationship Id="rId9" Type="http://schemas.openxmlformats.org/officeDocument/2006/relationships/slide" Target="slide119.xml"/><Relationship Id="rId14" Type="http://schemas.openxmlformats.org/officeDocument/2006/relationships/slide" Target="slide40.xml"/></Relationships>
</file>

<file path=ppt/slides/_rels/slide1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28.xml.rels><?xml version="1.0" encoding="UTF-8" standalone="yes"?>
<Relationships xmlns="http://schemas.openxmlformats.org/package/2006/relationships"><Relationship Id="rId3" Type="http://schemas.openxmlformats.org/officeDocument/2006/relationships/slide" Target="slide101.xml"/><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slide" Target="slide101.xml"/><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13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slide" Target="slide101.xml"/><Relationship Id="rId7" Type="http://schemas.openxmlformats.org/officeDocument/2006/relationships/diagramColors" Target="../diagrams/colors10.xml"/><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74.png"/></Relationships>
</file>

<file path=ppt/slides/_rels/slide1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1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1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145.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slide" Target="slide70.xml"/></Relationships>
</file>

<file path=ppt/slides/_rels/slide146.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image" Target="../media/image7.png"/><Relationship Id="rId7" Type="http://schemas.openxmlformats.org/officeDocument/2006/relationships/slide" Target="slide48.xml"/><Relationship Id="rId2" Type="http://schemas.openxmlformats.org/officeDocument/2006/relationships/notesSlide" Target="../notesSlides/notesSlide98.xml"/><Relationship Id="rId1" Type="http://schemas.openxmlformats.org/officeDocument/2006/relationships/slideLayout" Target="../slideLayouts/slideLayout7.xml"/><Relationship Id="rId6" Type="http://schemas.openxmlformats.org/officeDocument/2006/relationships/slide" Target="slide47.xml"/><Relationship Id="rId11" Type="http://schemas.openxmlformats.org/officeDocument/2006/relationships/slide" Target="slide51.xml"/><Relationship Id="rId5" Type="http://schemas.openxmlformats.org/officeDocument/2006/relationships/slide" Target="slide46.xml"/><Relationship Id="rId10" Type="http://schemas.openxmlformats.org/officeDocument/2006/relationships/slide" Target="slide50.xml"/><Relationship Id="rId4" Type="http://schemas.openxmlformats.org/officeDocument/2006/relationships/slide" Target="slide29.xml"/><Relationship Id="rId9" Type="http://schemas.openxmlformats.org/officeDocument/2006/relationships/slide" Target="slide138.xml"/></Relationships>
</file>

<file path=ppt/slides/_rels/slide1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17.xml"/><Relationship Id="rId7" Type="http://schemas.openxmlformats.org/officeDocument/2006/relationships/slide" Target="slide21.xml"/><Relationship Id="rId12" Type="http://schemas.openxmlformats.org/officeDocument/2006/relationships/slide" Target="slide26.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slide" Target="slide20.xml"/><Relationship Id="rId11" Type="http://schemas.openxmlformats.org/officeDocument/2006/relationships/slide" Target="slide25.xml"/><Relationship Id="rId5" Type="http://schemas.openxmlformats.org/officeDocument/2006/relationships/slide" Target="slide19.xml"/><Relationship Id="rId10" Type="http://schemas.openxmlformats.org/officeDocument/2006/relationships/slide" Target="slide24.xml"/><Relationship Id="rId4" Type="http://schemas.openxmlformats.org/officeDocument/2006/relationships/slide" Target="slide18.xml"/><Relationship Id="rId9" Type="http://schemas.openxmlformats.org/officeDocument/2006/relationships/slide" Target="slide2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slide" Target="slide123.xml"/><Relationship Id="rId2" Type="http://schemas.openxmlformats.org/officeDocument/2006/relationships/notesSlide" Target="../notesSlides/notesSlide103.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8" Type="http://schemas.openxmlformats.org/officeDocument/2006/relationships/slide" Target="slide57.xml"/><Relationship Id="rId13" Type="http://schemas.openxmlformats.org/officeDocument/2006/relationships/slide" Target="slide62.xml"/><Relationship Id="rId18" Type="http://schemas.openxmlformats.org/officeDocument/2006/relationships/slide" Target="slide67.xml"/><Relationship Id="rId3" Type="http://schemas.openxmlformats.org/officeDocument/2006/relationships/image" Target="../media/image7.png"/><Relationship Id="rId7" Type="http://schemas.openxmlformats.org/officeDocument/2006/relationships/slide" Target="slide56.xml"/><Relationship Id="rId12" Type="http://schemas.openxmlformats.org/officeDocument/2006/relationships/slide" Target="slide61.xml"/><Relationship Id="rId17" Type="http://schemas.openxmlformats.org/officeDocument/2006/relationships/slide" Target="slide66.xml"/><Relationship Id="rId2" Type="http://schemas.openxmlformats.org/officeDocument/2006/relationships/notesSlide" Target="../notesSlides/notesSlide107.xml"/><Relationship Id="rId16" Type="http://schemas.openxmlformats.org/officeDocument/2006/relationships/slide" Target="slide65.xml"/><Relationship Id="rId1" Type="http://schemas.openxmlformats.org/officeDocument/2006/relationships/slideLayout" Target="../slideLayouts/slideLayout7.xml"/><Relationship Id="rId6" Type="http://schemas.openxmlformats.org/officeDocument/2006/relationships/slide" Target="slide55.xml"/><Relationship Id="rId11" Type="http://schemas.openxmlformats.org/officeDocument/2006/relationships/slide" Target="slide60.xml"/><Relationship Id="rId5" Type="http://schemas.openxmlformats.org/officeDocument/2006/relationships/slide" Target="slide54.xml"/><Relationship Id="rId15" Type="http://schemas.openxmlformats.org/officeDocument/2006/relationships/slide" Target="slide64.xml"/><Relationship Id="rId10" Type="http://schemas.openxmlformats.org/officeDocument/2006/relationships/slide" Target="slide59.xml"/><Relationship Id="rId4" Type="http://schemas.openxmlformats.org/officeDocument/2006/relationships/slide" Target="slide29.xml"/><Relationship Id="rId9" Type="http://schemas.openxmlformats.org/officeDocument/2006/relationships/slide" Target="slide58.xml"/><Relationship Id="rId14" Type="http://schemas.openxmlformats.org/officeDocument/2006/relationships/slide" Target="slide63.xml"/></Relationships>
</file>

<file path=ppt/slides/_rels/slide1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9.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5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10.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7.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1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8" Type="http://schemas.openxmlformats.org/officeDocument/2006/relationships/slide" Target="slide74.xml"/><Relationship Id="rId13" Type="http://schemas.openxmlformats.org/officeDocument/2006/relationships/slide" Target="slide79.xml"/><Relationship Id="rId3" Type="http://schemas.openxmlformats.org/officeDocument/2006/relationships/image" Target="../media/image7.png"/><Relationship Id="rId7" Type="http://schemas.openxmlformats.org/officeDocument/2006/relationships/slide" Target="slide73.xml"/><Relationship Id="rId12" Type="http://schemas.openxmlformats.org/officeDocument/2006/relationships/slide" Target="slide78.xml"/><Relationship Id="rId2" Type="http://schemas.openxmlformats.org/officeDocument/2006/relationships/notesSlide" Target="../notesSlides/notesSlide123.xml"/><Relationship Id="rId1" Type="http://schemas.openxmlformats.org/officeDocument/2006/relationships/slideLayout" Target="../slideLayouts/slideLayout7.xml"/><Relationship Id="rId6" Type="http://schemas.openxmlformats.org/officeDocument/2006/relationships/slide" Target="slide72.xml"/><Relationship Id="rId11" Type="http://schemas.openxmlformats.org/officeDocument/2006/relationships/slide" Target="slide77.xml"/><Relationship Id="rId5" Type="http://schemas.openxmlformats.org/officeDocument/2006/relationships/slide" Target="slide71.xml"/><Relationship Id="rId15" Type="http://schemas.openxmlformats.org/officeDocument/2006/relationships/slide" Target="slide81.xml"/><Relationship Id="rId10" Type="http://schemas.openxmlformats.org/officeDocument/2006/relationships/slide" Target="slide76.xml"/><Relationship Id="rId4" Type="http://schemas.openxmlformats.org/officeDocument/2006/relationships/slide" Target="slide29.xml"/><Relationship Id="rId9" Type="http://schemas.openxmlformats.org/officeDocument/2006/relationships/slide" Target="slide75.xml"/><Relationship Id="rId14" Type="http://schemas.openxmlformats.org/officeDocument/2006/relationships/slide" Target="slide80.xml"/></Relationships>
</file>

<file path=ppt/slides/_rels/slide174.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7.png"/><Relationship Id="rId7" Type="http://schemas.openxmlformats.org/officeDocument/2006/relationships/slide" Target="slide84.xml"/><Relationship Id="rId2" Type="http://schemas.openxmlformats.org/officeDocument/2006/relationships/notesSlide" Target="../notesSlides/notesSlide124.xml"/><Relationship Id="rId1" Type="http://schemas.openxmlformats.org/officeDocument/2006/relationships/slideLayout" Target="../slideLayouts/slideLayout7.xml"/><Relationship Id="rId6" Type="http://schemas.openxmlformats.org/officeDocument/2006/relationships/slide" Target="slide83.xml"/><Relationship Id="rId11" Type="http://schemas.openxmlformats.org/officeDocument/2006/relationships/slide" Target="slide88.xml"/><Relationship Id="rId5" Type="http://schemas.openxmlformats.org/officeDocument/2006/relationships/slide" Target="slide82.xml"/><Relationship Id="rId10" Type="http://schemas.openxmlformats.org/officeDocument/2006/relationships/slide" Target="slide87.xml"/><Relationship Id="rId4" Type="http://schemas.openxmlformats.org/officeDocument/2006/relationships/slide" Target="slide29.xml"/><Relationship Id="rId9" Type="http://schemas.openxmlformats.org/officeDocument/2006/relationships/slide" Target="slide86.xml"/></Relationships>
</file>

<file path=ppt/slides/_rels/slide1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hyperlink" Target="https://pg.covario.com/map/maplogin.jsp" TargetMode="External"/><Relationship Id="rId2" Type="http://schemas.openxmlformats.org/officeDocument/2006/relationships/notesSlide" Target="../notesSlides/notesSlide126.xml"/><Relationship Id="rId1" Type="http://schemas.openxmlformats.org/officeDocument/2006/relationships/slideLayout" Target="../slideLayouts/slideLayout7.xml"/><Relationship Id="rId5" Type="http://schemas.openxmlformats.org/officeDocument/2006/relationships/slide" Target="slide101.xml"/><Relationship Id="rId4" Type="http://schemas.openxmlformats.org/officeDocument/2006/relationships/hyperlink" Target="mailto:support@covario.com" TargetMode="External"/></Relationships>
</file>

<file path=ppt/slides/_rels/slide1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7.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178.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128.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0.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1.xml"/><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18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7.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18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2.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8" Type="http://schemas.openxmlformats.org/officeDocument/2006/relationships/slide" Target="slide95.xml"/><Relationship Id="rId3" Type="http://schemas.openxmlformats.org/officeDocument/2006/relationships/image" Target="../media/image7.png"/><Relationship Id="rId7" Type="http://schemas.openxmlformats.org/officeDocument/2006/relationships/slide" Target="slide94.xml"/><Relationship Id="rId12" Type="http://schemas.openxmlformats.org/officeDocument/2006/relationships/slide" Target="slide103.xml"/><Relationship Id="rId2" Type="http://schemas.openxmlformats.org/officeDocument/2006/relationships/notesSlide" Target="../notesSlides/notesSlide144.xml"/><Relationship Id="rId1" Type="http://schemas.openxmlformats.org/officeDocument/2006/relationships/slideLayout" Target="../slideLayouts/slideLayout7.xml"/><Relationship Id="rId6" Type="http://schemas.openxmlformats.org/officeDocument/2006/relationships/slide" Target="slide93.xml"/><Relationship Id="rId11" Type="http://schemas.openxmlformats.org/officeDocument/2006/relationships/slide" Target="slide101.xml"/><Relationship Id="rId5" Type="http://schemas.openxmlformats.org/officeDocument/2006/relationships/slide" Target="slide92.xml"/><Relationship Id="rId10" Type="http://schemas.openxmlformats.org/officeDocument/2006/relationships/slide" Target="slide99.xml"/><Relationship Id="rId4" Type="http://schemas.openxmlformats.org/officeDocument/2006/relationships/slide" Target="slide29.xml"/><Relationship Id="rId9" Type="http://schemas.openxmlformats.org/officeDocument/2006/relationships/slide" Target="slide96.xml"/></Relationships>
</file>

<file path=ppt/slides/_rels/slide19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6.xml"/><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19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41.xml"/><Relationship Id="rId3" Type="http://schemas.openxmlformats.org/officeDocument/2006/relationships/slide" Target="slide7.xml"/><Relationship Id="rId7" Type="http://schemas.openxmlformats.org/officeDocument/2006/relationships/slide" Target="slide17.xml"/><Relationship Id="rId12" Type="http://schemas.openxmlformats.org/officeDocument/2006/relationships/slide" Target="slide32.xml"/><Relationship Id="rId17" Type="http://schemas.openxmlformats.org/officeDocument/2006/relationships/slide" Target="slide48.xml"/><Relationship Id="rId2" Type="http://schemas.openxmlformats.org/officeDocument/2006/relationships/notesSlide" Target="../notesSlides/notesSlide1.xml"/><Relationship Id="rId16" Type="http://schemas.openxmlformats.org/officeDocument/2006/relationships/slide" Target="slide44.xml"/><Relationship Id="rId1" Type="http://schemas.openxmlformats.org/officeDocument/2006/relationships/slideLayout" Target="../slideLayouts/slideLayout7.xml"/><Relationship Id="rId6" Type="http://schemas.openxmlformats.org/officeDocument/2006/relationships/slide" Target="slide14.xml"/><Relationship Id="rId11" Type="http://schemas.openxmlformats.org/officeDocument/2006/relationships/slide" Target="slide27.xml"/><Relationship Id="rId5" Type="http://schemas.openxmlformats.org/officeDocument/2006/relationships/slide" Target="slide13.xml"/><Relationship Id="rId15" Type="http://schemas.openxmlformats.org/officeDocument/2006/relationships/slide" Target="slide40.xml"/><Relationship Id="rId10" Type="http://schemas.openxmlformats.org/officeDocument/2006/relationships/slide" Target="slide20.xml"/><Relationship Id="rId4" Type="http://schemas.openxmlformats.org/officeDocument/2006/relationships/slide" Target="slide12.xml"/><Relationship Id="rId9" Type="http://schemas.openxmlformats.org/officeDocument/2006/relationships/slide" Target="slide19.xml"/><Relationship Id="rId14" Type="http://schemas.openxmlformats.org/officeDocument/2006/relationships/slide" Target="slide38.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8.xml"/><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20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9.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20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1.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20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52.xml"/><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5.xml"/><Relationship Id="rId1" Type="http://schemas.openxmlformats.org/officeDocument/2006/relationships/slideLayout" Target="../slideLayouts/slideLayout11.xml"/></Relationships>
</file>

<file path=ppt/slides/_rels/slide20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6.xml"/><Relationship Id="rId1" Type="http://schemas.openxmlformats.org/officeDocument/2006/relationships/slideLayout" Target="../slideLayouts/slideLayout11.xml"/></Relationships>
</file>

<file path=ppt/slides/_rels/slide20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8.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21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hyperlink" Target="http://home.snafu.de/tilman/xenulink.html" TargetMode="External"/><Relationship Id="rId2" Type="http://schemas.openxmlformats.org/officeDocument/2006/relationships/notesSlide" Target="../notesSlides/notesSlide160.xml"/><Relationship Id="rId1" Type="http://schemas.openxmlformats.org/officeDocument/2006/relationships/slideLayout" Target="../slideLayouts/slideLayout7.xml"/><Relationship Id="rId5" Type="http://schemas.openxmlformats.org/officeDocument/2006/relationships/image" Target="../media/image155.png"/><Relationship Id="rId4" Type="http://schemas.openxmlformats.org/officeDocument/2006/relationships/image" Target="../media/image154.png"/></Relationships>
</file>

<file path=ppt/slides/_rels/slide21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8" Type="http://schemas.openxmlformats.org/officeDocument/2006/relationships/slide" Target="slide109.xml"/><Relationship Id="rId3" Type="http://schemas.openxmlformats.org/officeDocument/2006/relationships/image" Target="../media/image7.png"/><Relationship Id="rId7" Type="http://schemas.openxmlformats.org/officeDocument/2006/relationships/slide" Target="slide108.xml"/><Relationship Id="rId2" Type="http://schemas.openxmlformats.org/officeDocument/2006/relationships/notesSlide" Target="../notesSlides/notesSlide163.xml"/><Relationship Id="rId1" Type="http://schemas.openxmlformats.org/officeDocument/2006/relationships/slideLayout" Target="../slideLayouts/slideLayout7.xml"/><Relationship Id="rId6" Type="http://schemas.openxmlformats.org/officeDocument/2006/relationships/slide" Target="slide107.xml"/><Relationship Id="rId5" Type="http://schemas.openxmlformats.org/officeDocument/2006/relationships/slide" Target="slide106.xml"/><Relationship Id="rId4" Type="http://schemas.openxmlformats.org/officeDocument/2006/relationships/slide" Target="slide29.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8" Type="http://schemas.openxmlformats.org/officeDocument/2006/relationships/slide" Target="slide115.xml"/><Relationship Id="rId13" Type="http://schemas.openxmlformats.org/officeDocument/2006/relationships/slide" Target="slide120.xml"/><Relationship Id="rId3" Type="http://schemas.openxmlformats.org/officeDocument/2006/relationships/image" Target="../media/image7.png"/><Relationship Id="rId7" Type="http://schemas.openxmlformats.org/officeDocument/2006/relationships/slide" Target="slide114.xml"/><Relationship Id="rId12" Type="http://schemas.openxmlformats.org/officeDocument/2006/relationships/slide" Target="slide119.xml"/><Relationship Id="rId2" Type="http://schemas.openxmlformats.org/officeDocument/2006/relationships/notesSlide" Target="../notesSlides/notesSlide169.xml"/><Relationship Id="rId1" Type="http://schemas.openxmlformats.org/officeDocument/2006/relationships/slideLayout" Target="../slideLayouts/slideLayout7.xml"/><Relationship Id="rId6" Type="http://schemas.openxmlformats.org/officeDocument/2006/relationships/slide" Target="slide113.xml"/><Relationship Id="rId11" Type="http://schemas.openxmlformats.org/officeDocument/2006/relationships/slide" Target="slide118.xml"/><Relationship Id="rId5" Type="http://schemas.openxmlformats.org/officeDocument/2006/relationships/slide" Target="slide112.xml"/><Relationship Id="rId10" Type="http://schemas.openxmlformats.org/officeDocument/2006/relationships/slide" Target="slide117.xml"/><Relationship Id="rId4" Type="http://schemas.openxmlformats.org/officeDocument/2006/relationships/slide" Target="slide29.xml"/><Relationship Id="rId9" Type="http://schemas.openxmlformats.org/officeDocument/2006/relationships/slide" Target="slide116.xml"/></Relationships>
</file>

<file path=ppt/slides/_rels/slide22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72.xm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5.xml"/><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2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6.xml"/><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2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7.xml"/><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2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8.xml"/><Relationship Id="rId1" Type="http://schemas.openxmlformats.org/officeDocument/2006/relationships/slideLayout" Target="../slideLayouts/slideLayout7.xml"/><Relationship Id="rId5" Type="http://schemas.openxmlformats.org/officeDocument/2006/relationships/image" Target="../media/image169.png"/><Relationship Id="rId4" Type="http://schemas.openxmlformats.org/officeDocument/2006/relationships/image" Target="../media/image168.png"/></Relationships>
</file>

<file path=ppt/slides/_rels/slide2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237.xml.rels><?xml version="1.0" encoding="UTF-8" standalone="yes"?>
<Relationships xmlns="http://schemas.openxmlformats.org/package/2006/relationships"><Relationship Id="rId8" Type="http://schemas.openxmlformats.org/officeDocument/2006/relationships/slide" Target="slide126.xml"/><Relationship Id="rId3" Type="http://schemas.openxmlformats.org/officeDocument/2006/relationships/image" Target="../media/image7.png"/><Relationship Id="rId7" Type="http://schemas.openxmlformats.org/officeDocument/2006/relationships/slide" Target="slide125.xml"/><Relationship Id="rId12" Type="http://schemas.openxmlformats.org/officeDocument/2006/relationships/slide" Target="slide130.xml"/><Relationship Id="rId2" Type="http://schemas.openxmlformats.org/officeDocument/2006/relationships/notesSlide" Target="../notesSlides/notesSlide179.xml"/><Relationship Id="rId1" Type="http://schemas.openxmlformats.org/officeDocument/2006/relationships/slideLayout" Target="../slideLayouts/slideLayout7.xml"/><Relationship Id="rId6" Type="http://schemas.openxmlformats.org/officeDocument/2006/relationships/slide" Target="slide124.xml"/><Relationship Id="rId11" Type="http://schemas.openxmlformats.org/officeDocument/2006/relationships/slide" Target="slide129.xml"/><Relationship Id="rId5" Type="http://schemas.openxmlformats.org/officeDocument/2006/relationships/slide" Target="slide123.xml"/><Relationship Id="rId10" Type="http://schemas.openxmlformats.org/officeDocument/2006/relationships/slide" Target="slide128.xml"/><Relationship Id="rId4" Type="http://schemas.openxmlformats.org/officeDocument/2006/relationships/slide" Target="slide29.xml"/><Relationship Id="rId9" Type="http://schemas.openxmlformats.org/officeDocument/2006/relationships/slide" Target="slide127.xml"/></Relationships>
</file>

<file path=ppt/slides/_rels/slide2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2.xml"/><Relationship Id="rId1" Type="http://schemas.openxmlformats.org/officeDocument/2006/relationships/slideLayout" Target="../slideLayouts/slideLayout7.xml"/><Relationship Id="rId4" Type="http://schemas.openxmlformats.org/officeDocument/2006/relationships/hyperlink" Target="http://www.alistapart.com/articles/understandingprogressiveenhancement" TargetMode="External"/></Relationships>
</file>

<file path=ppt/slides/_rels/slide242.xml.rels><?xml version="1.0" encoding="UTF-8" standalone="yes"?>
<Relationships xmlns="http://schemas.openxmlformats.org/package/2006/relationships"><Relationship Id="rId8" Type="http://schemas.openxmlformats.org/officeDocument/2006/relationships/hyperlink" Target="http://en.wikipedia.org/wiki/Macromedia_Flash" TargetMode="External"/><Relationship Id="rId3" Type="http://schemas.openxmlformats.org/officeDocument/2006/relationships/hyperlink" Target="http://www.alistapart.com/articles/understandingprogressiveenhancement" TargetMode="External"/><Relationship Id="rId7" Type="http://schemas.openxmlformats.org/officeDocument/2006/relationships/hyperlink" Target="http://en.wikipedia.org/wiki/JavaScript" TargetMode="External"/><Relationship Id="rId2" Type="http://schemas.openxmlformats.org/officeDocument/2006/relationships/notesSlide" Target="../notesSlides/notesSlide183.xml"/><Relationship Id="rId1" Type="http://schemas.openxmlformats.org/officeDocument/2006/relationships/slideLayout" Target="../slideLayouts/slideLayout7.xml"/><Relationship Id="rId6" Type="http://schemas.openxmlformats.org/officeDocument/2006/relationships/hyperlink" Target="http://en.wikipedia.org/wiki/Cascading_Style_Sheets" TargetMode="External"/><Relationship Id="rId5" Type="http://schemas.openxmlformats.org/officeDocument/2006/relationships/hyperlink" Target="http://en.wikipedia.org/wiki/Graceful_degradation" TargetMode="External"/><Relationship Id="rId10" Type="http://schemas.openxmlformats.org/officeDocument/2006/relationships/hyperlink" Target="http://en.wikipedia.org/wiki/Scalable_Vector_Graphics" TargetMode="External"/><Relationship Id="rId4" Type="http://schemas.openxmlformats.org/officeDocument/2006/relationships/hyperlink" Target="http://en.wikipedia.org/wiki/Progressive_enhancement" TargetMode="External"/><Relationship Id="rId9" Type="http://schemas.openxmlformats.org/officeDocument/2006/relationships/hyperlink" Target="http://en.wikipedia.org/wiki/Java_applet" TargetMode="Externa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hyperlink" Target="http://www.adobe.com/devnet/flashplayer/articles/alternative_content.html" TargetMode="External"/><Relationship Id="rId2" Type="http://schemas.openxmlformats.org/officeDocument/2006/relationships/notesSlide" Target="../notesSlides/notesSlide185.xml"/><Relationship Id="rId1" Type="http://schemas.openxmlformats.org/officeDocument/2006/relationships/slideLayout" Target="../slideLayouts/slideLayout7.xml"/><Relationship Id="rId5" Type="http://schemas.openxmlformats.org/officeDocument/2006/relationships/hyperlink" Target="http://www.adobe.com/devnet/flashplayer/articles/swfobject.html" TargetMode="External"/><Relationship Id="rId4" Type="http://schemas.openxmlformats.org/officeDocument/2006/relationships/hyperlink" Target="http://www.adobe.com/products/player_census/flashplayer/version_penetration.html" TargetMode="Externa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hyperlink" Target="http://www.google.com/support/webmasters/bin/answer.py?hl=en&amp;answer=72746" TargetMode="External"/><Relationship Id="rId7" Type="http://schemas.openxmlformats.org/officeDocument/2006/relationships/hyperlink" Target="http://googlewebmastercentral.blogspot.com/2007/07/best-uses-of-flash.html" TargetMode="External"/><Relationship Id="rId2" Type="http://schemas.openxmlformats.org/officeDocument/2006/relationships/notesSlide" Target="../notesSlides/notesSlide187.xml"/><Relationship Id="rId1" Type="http://schemas.openxmlformats.org/officeDocument/2006/relationships/slideLayout" Target="../slideLayouts/slideLayout7.xml"/><Relationship Id="rId6" Type="http://schemas.openxmlformats.org/officeDocument/2006/relationships/hyperlink" Target="http://www.adobe.com/devnet/flashplayer/articles/version_checking_protocol.html" TargetMode="External"/><Relationship Id="rId5" Type="http://schemas.openxmlformats.org/officeDocument/2006/relationships/hyperlink" Target="http://en.wikipedia.org/wiki/Bouncer_(doorman)" TargetMode="External"/><Relationship Id="rId4" Type="http://schemas.openxmlformats.org/officeDocument/2006/relationships/hyperlink" Target="http://www.adobe.com/devnet/seo/articles/techniques_ria_04.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slide" Target="slide31.xml"/><Relationship Id="rId5" Type="http://schemas.openxmlformats.org/officeDocument/2006/relationships/slide" Target="slide30.xml"/><Relationship Id="rId4" Type="http://schemas.openxmlformats.org/officeDocument/2006/relationships/slide" Target="slide29.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45.xml"/><Relationship Id="rId18" Type="http://schemas.openxmlformats.org/officeDocument/2006/relationships/slide" Target="slide121.xml"/><Relationship Id="rId3" Type="http://schemas.openxmlformats.org/officeDocument/2006/relationships/slide" Target="slide57.xml"/><Relationship Id="rId7" Type="http://schemas.openxmlformats.org/officeDocument/2006/relationships/slide" Target="slide4.xml"/><Relationship Id="rId12" Type="http://schemas.openxmlformats.org/officeDocument/2006/relationships/slide" Target="slide29.xml"/><Relationship Id="rId17" Type="http://schemas.openxmlformats.org/officeDocument/2006/relationships/slide" Target="slide110.xml"/><Relationship Id="rId2" Type="http://schemas.openxmlformats.org/officeDocument/2006/relationships/notesSlide" Target="../notesSlides/notesSlide2.xml"/><Relationship Id="rId16" Type="http://schemas.openxmlformats.org/officeDocument/2006/relationships/slide" Target="slide90.xml"/><Relationship Id="rId1" Type="http://schemas.openxmlformats.org/officeDocument/2006/relationships/slideLayout" Target="../slideLayouts/slideLayout7.xml"/><Relationship Id="rId6" Type="http://schemas.openxmlformats.org/officeDocument/2006/relationships/slide" Target="slide76.xml"/><Relationship Id="rId11" Type="http://schemas.openxmlformats.org/officeDocument/2006/relationships/slide" Target="slide20.xml"/><Relationship Id="rId5" Type="http://schemas.openxmlformats.org/officeDocument/2006/relationships/slide" Target="slide61.xml"/><Relationship Id="rId15" Type="http://schemas.openxmlformats.org/officeDocument/2006/relationships/slide" Target="slide68.xml"/><Relationship Id="rId10" Type="http://schemas.openxmlformats.org/officeDocument/2006/relationships/slide" Target="slide98.xml"/><Relationship Id="rId4" Type="http://schemas.openxmlformats.org/officeDocument/2006/relationships/slide" Target="slide59.xml"/><Relationship Id="rId9" Type="http://schemas.openxmlformats.org/officeDocument/2006/relationships/slide" Target="slide14.xml"/><Relationship Id="rId14" Type="http://schemas.openxmlformats.org/officeDocument/2006/relationships/slide" Target="slide5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slide" Target="slide33.xml"/><Relationship Id="rId5" Type="http://schemas.openxmlformats.org/officeDocument/2006/relationships/slide" Target="slide40.xml"/><Relationship Id="rId4" Type="http://schemas.openxmlformats.org/officeDocument/2006/relationships/slide" Target="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7.png"/><Relationship Id="rId7" Type="http://schemas.openxmlformats.org/officeDocument/2006/relationships/slide" Target="slide36.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slide" Target="slide35.xml"/><Relationship Id="rId5" Type="http://schemas.openxmlformats.org/officeDocument/2006/relationships/slide" Target="slide34.xml"/><Relationship Id="rId4" Type="http://schemas.openxmlformats.org/officeDocument/2006/relationships/slide" Target="slide29.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slide" Target="slide43.xml"/><Relationship Id="rId5" Type="http://schemas.openxmlformats.org/officeDocument/2006/relationships/slide" Target="slide42.xml"/><Relationship Id="rId4" Type="http://schemas.openxmlformats.org/officeDocument/2006/relationships/slide" Target="slide29.xml"/></Relationships>
</file>

<file path=ppt/slides/_rels/slide43.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slide" Target="slide98.xml"/></Relationships>
</file>

<file path=ppt/slides/_rels/slide44.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slide" Target="slide47.xml"/><Relationship Id="rId5" Type="http://schemas.openxmlformats.org/officeDocument/2006/relationships/slide" Target="slide46.xml"/><Relationship Id="rId4" Type="http://schemas.openxmlformats.org/officeDocument/2006/relationships/slide" Target="slide29.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8.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12.xml"/><Relationship Id="rId7" Type="http://schemas.openxmlformats.org/officeDocument/2006/relationships/slide" Target="slide18.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slide" Target="slide14.xml"/><Relationship Id="rId4" Type="http://schemas.openxmlformats.org/officeDocument/2006/relationships/slide" Target="slide13.xml"/></Relationships>
</file>

<file path=ppt/slides/_rels/slide50.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7.png"/><Relationship Id="rId7" Type="http://schemas.openxmlformats.org/officeDocument/2006/relationships/slide" Target="slide52.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slide" Target="slide51.xml"/><Relationship Id="rId5" Type="http://schemas.openxmlformats.org/officeDocument/2006/relationships/slide" Target="slide50.xml"/><Relationship Id="rId10" Type="http://schemas.openxmlformats.org/officeDocument/2006/relationships/slide" Target="slide56.xml"/><Relationship Id="rId4" Type="http://schemas.openxmlformats.org/officeDocument/2006/relationships/slide" Target="slide29.xml"/><Relationship Id="rId9" Type="http://schemas.openxmlformats.org/officeDocument/2006/relationships/slide" Target="slide5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9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45.xml"/><Relationship Id="rId18" Type="http://schemas.openxmlformats.org/officeDocument/2006/relationships/slide" Target="slide121.xml"/><Relationship Id="rId3" Type="http://schemas.openxmlformats.org/officeDocument/2006/relationships/image" Target="../media/image7.png"/><Relationship Id="rId7" Type="http://schemas.openxmlformats.org/officeDocument/2006/relationships/slide" Target="slide4.xml"/><Relationship Id="rId12" Type="http://schemas.openxmlformats.org/officeDocument/2006/relationships/slide" Target="slide29.xml"/><Relationship Id="rId17" Type="http://schemas.openxmlformats.org/officeDocument/2006/relationships/slide" Target="slide110.xml"/><Relationship Id="rId2" Type="http://schemas.openxmlformats.org/officeDocument/2006/relationships/notesSlide" Target="../notesSlides/notesSlide41.xml"/><Relationship Id="rId16" Type="http://schemas.openxmlformats.org/officeDocument/2006/relationships/slide" Target="slide90.xml"/><Relationship Id="rId1" Type="http://schemas.openxmlformats.org/officeDocument/2006/relationships/slideLayout" Target="../slideLayouts/slideLayout7.xml"/><Relationship Id="rId6" Type="http://schemas.openxmlformats.org/officeDocument/2006/relationships/slide" Target="slide76.xml"/><Relationship Id="rId11" Type="http://schemas.openxmlformats.org/officeDocument/2006/relationships/slide" Target="slide20.xml"/><Relationship Id="rId5" Type="http://schemas.openxmlformats.org/officeDocument/2006/relationships/slide" Target="slide61.xml"/><Relationship Id="rId15" Type="http://schemas.openxmlformats.org/officeDocument/2006/relationships/slide" Target="slide68.xml"/><Relationship Id="rId10" Type="http://schemas.openxmlformats.org/officeDocument/2006/relationships/slide" Target="slide98.xml"/><Relationship Id="rId4" Type="http://schemas.openxmlformats.org/officeDocument/2006/relationships/slide" Target="slide59.xml"/><Relationship Id="rId9" Type="http://schemas.openxmlformats.org/officeDocument/2006/relationships/slide" Target="slide14.xml"/><Relationship Id="rId14" Type="http://schemas.openxmlformats.org/officeDocument/2006/relationships/slide" Target="slide52.xml"/></Relationships>
</file>

<file path=ppt/slides/_rels/slide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8" Type="http://schemas.openxmlformats.org/officeDocument/2006/relationships/slide" Target="slide106.xml"/><Relationship Id="rId3" Type="http://schemas.openxmlformats.org/officeDocument/2006/relationships/slide" Target="slide76.xml"/><Relationship Id="rId7" Type="http://schemas.openxmlformats.org/officeDocument/2006/relationships/slide" Target="slide29.xml"/><Relationship Id="rId2" Type="http://schemas.openxmlformats.org/officeDocument/2006/relationships/slide" Target="slide61.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slide" Target="slide4.xml"/><Relationship Id="rId4" Type="http://schemas.openxmlformats.org/officeDocument/2006/relationships/slide" Target="slide9.xml"/></Relationships>
</file>

<file path=ppt/slides/_rels/slide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2.xml"/><Relationship Id="rId3" Type="http://schemas.openxmlformats.org/officeDocument/2006/relationships/image" Target="../media/image7.png"/><Relationship Id="rId7" Type="http://schemas.openxmlformats.org/officeDocument/2006/relationships/slide" Target="slide65.xml"/><Relationship Id="rId12" Type="http://schemas.openxmlformats.org/officeDocument/2006/relationships/slide" Target="slide72.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slide" Target="slide64.xml"/><Relationship Id="rId11" Type="http://schemas.openxmlformats.org/officeDocument/2006/relationships/slide" Target="slide69.xml"/><Relationship Id="rId5" Type="http://schemas.openxmlformats.org/officeDocument/2006/relationships/slide" Target="slide63.xml"/><Relationship Id="rId10" Type="http://schemas.openxmlformats.org/officeDocument/2006/relationships/slide" Target="slide71.xml"/><Relationship Id="rId4" Type="http://schemas.openxmlformats.org/officeDocument/2006/relationships/slide" Target="slide29.xml"/><Relationship Id="rId9" Type="http://schemas.openxmlformats.org/officeDocument/2006/relationships/slide" Target="slide67.xml"/><Relationship Id="rId14" Type="http://schemas.openxmlformats.org/officeDocument/2006/relationships/slide" Target="slide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 Target="slide97.xml"/><Relationship Id="rId7"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slide" Target="slide99.xml"/></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76.xml.rels><?xml version="1.0" encoding="UTF-8" standalone="yes"?>
<Relationships xmlns="http://schemas.openxmlformats.org/package/2006/relationships"><Relationship Id="rId3" Type="http://schemas.openxmlformats.org/officeDocument/2006/relationships/slide" Target="slide103.xml"/><Relationship Id="rId7"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slide" Target="slide92.xml"/><Relationship Id="rId9" Type="http://schemas.openxmlformats.org/officeDocument/2006/relationships/image" Target="../media/image41.png"/></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slide" Target="slide81.xml"/><Relationship Id="rId3" Type="http://schemas.openxmlformats.org/officeDocument/2006/relationships/image" Target="../media/image7.png"/><Relationship Id="rId7" Type="http://schemas.openxmlformats.org/officeDocument/2006/relationships/slide" Target="slide80.xm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slide" Target="slide79.xml"/><Relationship Id="rId5" Type="http://schemas.openxmlformats.org/officeDocument/2006/relationships/slide" Target="slide78.xml"/><Relationship Id="rId4" Type="http://schemas.openxmlformats.org/officeDocument/2006/relationships/slide" Target="slide29.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7.xml"/><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2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13.xml"/><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slide" Target="slide12.xml"/><Relationship Id="rId5" Type="http://schemas.openxmlformats.org/officeDocument/2006/relationships/slide" Target="slide11.xml"/><Relationship Id="rId4" Type="http://schemas.openxmlformats.org/officeDocument/2006/relationships/slide" Target="slide29.xml"/></Relationships>
</file>

<file path=ppt/slides/_rels/slide9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gray">
          <a:xfrm>
            <a:off x="457200" y="3380097"/>
            <a:ext cx="2438400" cy="381000"/>
          </a:xfrm>
          <a:prstGeom prst="rect">
            <a:avLst/>
          </a:prstGeom>
          <a:noFill/>
          <a:ln w="9525">
            <a:noFill/>
            <a:miter lim="800000"/>
            <a:headEnd/>
            <a:tailEnd/>
          </a:ln>
        </p:spPr>
        <p:txBody>
          <a:bodyPr anchor="ctr"/>
          <a:lstStyle/>
          <a:p>
            <a:pPr defTabSz="457200">
              <a:defRPr/>
            </a:pPr>
            <a:r>
              <a:rPr lang="en-US" sz="1200" cap="all" dirty="0" smtClean="0">
                <a:gradFill flip="none" rotWithShape="1">
                  <a:gsLst>
                    <a:gs pos="95000">
                      <a:srgbClr val="CC9933"/>
                    </a:gs>
                    <a:gs pos="29000">
                      <a:srgbClr val="EEECE1">
                        <a:lumMod val="75000"/>
                      </a:srgbClr>
                    </a:gs>
                    <a:gs pos="16000">
                      <a:srgbClr val="FFCC66"/>
                    </a:gs>
                    <a:gs pos="47000">
                      <a:srgbClr val="996600"/>
                    </a:gs>
                    <a:gs pos="73000">
                      <a:srgbClr val="F79646">
                        <a:lumMod val="20000"/>
                        <a:lumOff val="80000"/>
                      </a:srgbClr>
                    </a:gs>
                    <a:gs pos="0">
                      <a:srgbClr val="996600"/>
                    </a:gs>
                    <a:gs pos="65000">
                      <a:srgbClr val="EEECE1">
                        <a:lumMod val="75000"/>
                      </a:srgbClr>
                    </a:gs>
                  </a:gsLst>
                  <a:lin ang="0" scaled="1"/>
                  <a:tileRect/>
                </a:gradFill>
                <a:latin typeface="Calibri"/>
                <a:ea typeface="ＭＳ Ｐゴシック" charset="-128"/>
                <a:cs typeface="Helvetica 65 Medium"/>
              </a:rPr>
              <a:t>Global Search Toolkit</a:t>
            </a:r>
            <a:endParaRPr lang="en-US" sz="1200" cap="all" dirty="0">
              <a:gradFill flip="none" rotWithShape="1">
                <a:gsLst>
                  <a:gs pos="46000">
                    <a:srgbClr val="FFEFBF"/>
                  </a:gs>
                  <a:gs pos="29000">
                    <a:srgbClr val="EEECE1">
                      <a:lumMod val="75000"/>
                    </a:srgbClr>
                  </a:gs>
                  <a:gs pos="16000">
                    <a:srgbClr val="FFCC66"/>
                  </a:gs>
                  <a:gs pos="91000">
                    <a:srgbClr val="9F9247"/>
                  </a:gs>
                  <a:gs pos="73000">
                    <a:srgbClr val="F79646">
                      <a:lumMod val="20000"/>
                      <a:lumOff val="80000"/>
                    </a:srgbClr>
                  </a:gs>
                  <a:gs pos="0">
                    <a:srgbClr val="998744"/>
                  </a:gs>
                  <a:gs pos="60000">
                    <a:srgbClr val="EEECE1">
                      <a:lumMod val="75000"/>
                    </a:srgbClr>
                  </a:gs>
                </a:gsLst>
                <a:lin ang="0" scaled="1"/>
                <a:tileRect/>
              </a:gradFill>
              <a:latin typeface="Calibri"/>
              <a:ea typeface="ＭＳ Ｐゴシック" charset="-128"/>
              <a:cs typeface="Helvetica 65 Medium"/>
            </a:endParaRPr>
          </a:p>
        </p:txBody>
      </p:sp>
      <p:pic>
        <p:nvPicPr>
          <p:cNvPr id="1026" name="Picture 2"/>
          <p:cNvPicPr>
            <a:picLocks noChangeAspect="1" noChangeArrowheads="1"/>
          </p:cNvPicPr>
          <p:nvPr/>
        </p:nvPicPr>
        <p:blipFill>
          <a:blip r:embed="rId2" cstate="print"/>
          <a:srcRect/>
          <a:stretch>
            <a:fillRect/>
          </a:stretch>
        </p:blipFill>
        <p:spPr bwMode="auto">
          <a:xfrm>
            <a:off x="3886200" y="6400800"/>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Account Structure</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Ad Group Structure</a:t>
            </a:r>
          </a:p>
        </p:txBody>
      </p:sp>
      <p:sp>
        <p:nvSpPr>
          <p:cNvPr id="7" name="Content Placeholder 2"/>
          <p:cNvSpPr>
            <a:spLocks noGrp="1"/>
          </p:cNvSpPr>
          <p:nvPr>
            <p:ph idx="1"/>
          </p:nvPr>
        </p:nvSpPr>
        <p:spPr>
          <a:xfrm>
            <a:off x="3886200" y="1828800"/>
            <a:ext cx="914400" cy="381000"/>
          </a:xfrm>
        </p:spPr>
        <p:txBody>
          <a:bodyPr/>
          <a:lstStyle/>
          <a:p>
            <a:r>
              <a:rPr lang="en-US" sz="1600" b="1" dirty="0" smtClean="0"/>
              <a:t>Solution</a:t>
            </a:r>
          </a:p>
          <a:p>
            <a:endParaRPr lang="en-US" sz="1600" b="1" dirty="0" smtClean="0"/>
          </a:p>
        </p:txBody>
      </p:sp>
      <p:sp>
        <p:nvSpPr>
          <p:cNvPr id="10" name="TextBox 9"/>
          <p:cNvSpPr txBox="1"/>
          <p:nvPr/>
        </p:nvSpPr>
        <p:spPr>
          <a:xfrm>
            <a:off x="304800" y="1524000"/>
            <a:ext cx="7315200" cy="430887"/>
          </a:xfrm>
          <a:prstGeom prst="rect">
            <a:avLst/>
          </a:prstGeom>
          <a:noFill/>
        </p:spPr>
        <p:txBody>
          <a:bodyPr wrap="square" rtlCol="0">
            <a:spAutoFit/>
          </a:bodyPr>
          <a:lstStyle/>
          <a:p>
            <a:pPr fontAlgn="auto">
              <a:spcBef>
                <a:spcPts val="0"/>
              </a:spcBef>
              <a:spcAft>
                <a:spcPts val="0"/>
              </a:spcAft>
            </a:pPr>
            <a:r>
              <a:rPr lang="en-US" sz="2200" u="sng" dirty="0" smtClean="0">
                <a:latin typeface="Calibri"/>
              </a:rPr>
              <a:t>Factors in Creating ad Groups</a:t>
            </a:r>
          </a:p>
        </p:txBody>
      </p:sp>
      <p:sp>
        <p:nvSpPr>
          <p:cNvPr id="15" name="TextBox 14"/>
          <p:cNvSpPr txBox="1"/>
          <p:nvPr/>
        </p:nvSpPr>
        <p:spPr>
          <a:xfrm>
            <a:off x="3048000" y="2133600"/>
            <a:ext cx="2667000" cy="553998"/>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000000"/>
                </a:solidFill>
              </a:rPr>
              <a:t>Solution Path</a:t>
            </a:r>
            <a:r>
              <a:rPr lang="en-US" sz="1600" dirty="0" smtClean="0">
                <a:solidFill>
                  <a:srgbClr val="000000"/>
                </a:solidFill>
              </a:rPr>
              <a:t>:</a:t>
            </a:r>
          </a:p>
          <a:p>
            <a:pPr fontAlgn="auto">
              <a:spcBef>
                <a:spcPts val="0"/>
              </a:spcBef>
              <a:spcAft>
                <a:spcPts val="0"/>
              </a:spcAft>
            </a:pPr>
            <a:r>
              <a:rPr lang="en-US" dirty="0" smtClean="0">
                <a:solidFill>
                  <a:srgbClr val="000000"/>
                </a:solidFill>
              </a:rPr>
              <a:t>Olay Branded Products</a:t>
            </a:r>
          </a:p>
        </p:txBody>
      </p:sp>
      <p:sp>
        <p:nvSpPr>
          <p:cNvPr id="16" name="TextBox 15"/>
          <p:cNvSpPr txBox="1"/>
          <p:nvPr/>
        </p:nvSpPr>
        <p:spPr>
          <a:xfrm>
            <a:off x="7543800" y="3048000"/>
            <a:ext cx="1143000" cy="76944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000000"/>
                </a:solidFill>
              </a:rPr>
              <a:t>Ad Group</a:t>
            </a:r>
            <a:r>
              <a:rPr lang="en-US" sz="1600" dirty="0" smtClean="0">
                <a:solidFill>
                  <a:srgbClr val="000000"/>
                </a:solidFill>
              </a:rPr>
              <a:t>: </a:t>
            </a:r>
          </a:p>
          <a:p>
            <a:pPr fontAlgn="auto">
              <a:spcBef>
                <a:spcPts val="0"/>
              </a:spcBef>
              <a:spcAft>
                <a:spcPts val="0"/>
              </a:spcAft>
            </a:pPr>
            <a:r>
              <a:rPr lang="en-US" dirty="0" smtClean="0">
                <a:solidFill>
                  <a:srgbClr val="000000"/>
                </a:solidFill>
              </a:rPr>
              <a:t>Olay Face Lotion</a:t>
            </a:r>
          </a:p>
        </p:txBody>
      </p:sp>
      <p:sp>
        <p:nvSpPr>
          <p:cNvPr id="17" name="TextBox 16"/>
          <p:cNvSpPr txBox="1"/>
          <p:nvPr/>
        </p:nvSpPr>
        <p:spPr>
          <a:xfrm>
            <a:off x="152400" y="3048000"/>
            <a:ext cx="1295400" cy="76944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000000"/>
                </a:solidFill>
              </a:rPr>
              <a:t>Ad Group</a:t>
            </a:r>
            <a:r>
              <a:rPr lang="en-US" sz="1600" dirty="0" smtClean="0">
                <a:solidFill>
                  <a:srgbClr val="000000"/>
                </a:solidFill>
              </a:rPr>
              <a:t>:</a:t>
            </a:r>
          </a:p>
          <a:p>
            <a:pPr fontAlgn="auto">
              <a:spcBef>
                <a:spcPts val="0"/>
              </a:spcBef>
              <a:spcAft>
                <a:spcPts val="0"/>
              </a:spcAft>
            </a:pPr>
            <a:r>
              <a:rPr lang="en-US" dirty="0" smtClean="0">
                <a:solidFill>
                  <a:srgbClr val="000000"/>
                </a:solidFill>
              </a:rPr>
              <a:t>Age Defying Products</a:t>
            </a:r>
          </a:p>
        </p:txBody>
      </p:sp>
      <p:cxnSp>
        <p:nvCxnSpPr>
          <p:cNvPr id="19" name="Shape 18"/>
          <p:cNvCxnSpPr>
            <a:stCxn id="15" idx="2"/>
            <a:endCxn id="17" idx="0"/>
          </p:cNvCxnSpPr>
          <p:nvPr/>
        </p:nvCxnSpPr>
        <p:spPr bwMode="auto">
          <a:xfrm rot="5400000">
            <a:off x="2410599" y="1077099"/>
            <a:ext cx="360402" cy="3581400"/>
          </a:xfrm>
          <a:prstGeom prst="bentConnector3">
            <a:avLst>
              <a:gd name="adj1" fmla="val 50000"/>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23" name="Shape 18"/>
          <p:cNvCxnSpPr>
            <a:stCxn id="15" idx="2"/>
            <a:endCxn id="16" idx="0"/>
          </p:cNvCxnSpPr>
          <p:nvPr/>
        </p:nvCxnSpPr>
        <p:spPr bwMode="auto">
          <a:xfrm rot="16200000" flipH="1">
            <a:off x="6068199" y="1000899"/>
            <a:ext cx="360402" cy="3733800"/>
          </a:xfrm>
          <a:prstGeom prst="bentConnector3">
            <a:avLst>
              <a:gd name="adj1" fmla="val 50000"/>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26" name="Shape 18"/>
          <p:cNvCxnSpPr>
            <a:stCxn id="17" idx="2"/>
            <a:endCxn id="27" idx="0"/>
          </p:cNvCxnSpPr>
          <p:nvPr/>
        </p:nvCxnSpPr>
        <p:spPr bwMode="auto">
          <a:xfrm rot="16200000" flipH="1">
            <a:off x="518071" y="4099470"/>
            <a:ext cx="678359" cy="114300"/>
          </a:xfrm>
          <a:prstGeom prst="bentConnector3">
            <a:avLst>
              <a:gd name="adj1" fmla="val 50000"/>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27" name="TextBox 26"/>
          <p:cNvSpPr txBox="1"/>
          <p:nvPr/>
        </p:nvSpPr>
        <p:spPr>
          <a:xfrm>
            <a:off x="152400" y="4495800"/>
            <a:ext cx="1524000" cy="141577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000000"/>
                </a:solidFill>
              </a:rPr>
              <a:t>Keywords</a:t>
            </a:r>
            <a:r>
              <a:rPr lang="en-US" sz="1600" dirty="0" smtClean="0">
                <a:solidFill>
                  <a:srgbClr val="000000"/>
                </a:solidFill>
              </a:rPr>
              <a:t>:</a:t>
            </a:r>
          </a:p>
          <a:p>
            <a:pPr fontAlgn="auto">
              <a:spcBef>
                <a:spcPts val="0"/>
              </a:spcBef>
              <a:spcAft>
                <a:spcPts val="0"/>
              </a:spcAft>
              <a:buFont typeface="Arial" pitchFamily="34" charset="0"/>
              <a:buChar char="•"/>
            </a:pPr>
            <a:r>
              <a:rPr lang="en-US" dirty="0" smtClean="0">
                <a:solidFill>
                  <a:srgbClr val="000000"/>
                </a:solidFill>
              </a:rPr>
              <a:t>Olay Age Defying</a:t>
            </a:r>
          </a:p>
          <a:p>
            <a:pPr fontAlgn="auto">
              <a:spcBef>
                <a:spcPts val="0"/>
              </a:spcBef>
              <a:spcAft>
                <a:spcPts val="0"/>
              </a:spcAft>
              <a:buFont typeface="Arial" pitchFamily="34" charset="0"/>
              <a:buChar char="•"/>
            </a:pPr>
            <a:r>
              <a:rPr lang="en-US" dirty="0" smtClean="0">
                <a:solidFill>
                  <a:srgbClr val="000000"/>
                </a:solidFill>
              </a:rPr>
              <a:t>Olay Age Defying Cleanser</a:t>
            </a:r>
          </a:p>
          <a:p>
            <a:pPr fontAlgn="auto">
              <a:spcBef>
                <a:spcPts val="0"/>
              </a:spcBef>
              <a:spcAft>
                <a:spcPts val="0"/>
              </a:spcAft>
              <a:buFont typeface="Arial" pitchFamily="34" charset="0"/>
              <a:buChar char="•"/>
            </a:pPr>
            <a:r>
              <a:rPr lang="en-US" dirty="0" smtClean="0">
                <a:solidFill>
                  <a:srgbClr val="000000"/>
                </a:solidFill>
              </a:rPr>
              <a:t>Olay Age Defying Moisturizer</a:t>
            </a:r>
          </a:p>
        </p:txBody>
      </p:sp>
      <p:sp>
        <p:nvSpPr>
          <p:cNvPr id="30" name="TextBox 29"/>
          <p:cNvSpPr txBox="1"/>
          <p:nvPr/>
        </p:nvSpPr>
        <p:spPr>
          <a:xfrm>
            <a:off x="7086600" y="4191000"/>
            <a:ext cx="1676400" cy="141577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000000"/>
                </a:solidFill>
              </a:rPr>
              <a:t>Keywords</a:t>
            </a:r>
            <a:r>
              <a:rPr lang="en-US" dirty="0" smtClean="0">
                <a:solidFill>
                  <a:srgbClr val="000000"/>
                </a:solidFill>
              </a:rPr>
              <a:t>:</a:t>
            </a:r>
          </a:p>
          <a:p>
            <a:pPr fontAlgn="auto">
              <a:spcBef>
                <a:spcPts val="0"/>
              </a:spcBef>
              <a:spcAft>
                <a:spcPts val="0"/>
              </a:spcAft>
              <a:buFont typeface="Arial" pitchFamily="34" charset="0"/>
              <a:buChar char="•"/>
            </a:pPr>
            <a:r>
              <a:rPr lang="en-US" dirty="0" smtClean="0">
                <a:solidFill>
                  <a:srgbClr val="000000"/>
                </a:solidFill>
              </a:rPr>
              <a:t>Olay Face Lotion</a:t>
            </a:r>
          </a:p>
          <a:p>
            <a:pPr fontAlgn="auto">
              <a:spcBef>
                <a:spcPts val="0"/>
              </a:spcBef>
              <a:spcAft>
                <a:spcPts val="0"/>
              </a:spcAft>
              <a:buFont typeface="Arial" pitchFamily="34" charset="0"/>
              <a:buChar char="•"/>
            </a:pPr>
            <a:r>
              <a:rPr lang="en-US" dirty="0" smtClean="0">
                <a:solidFill>
                  <a:srgbClr val="000000"/>
                </a:solidFill>
              </a:rPr>
              <a:t>Olay Face Lotion with SPF</a:t>
            </a:r>
          </a:p>
          <a:p>
            <a:pPr fontAlgn="auto">
              <a:spcBef>
                <a:spcPts val="0"/>
              </a:spcBef>
              <a:spcAft>
                <a:spcPts val="0"/>
              </a:spcAft>
              <a:buFont typeface="Arial" pitchFamily="34" charset="0"/>
              <a:buChar char="•"/>
            </a:pPr>
            <a:r>
              <a:rPr lang="en-US" dirty="0" smtClean="0">
                <a:solidFill>
                  <a:srgbClr val="000000"/>
                </a:solidFill>
              </a:rPr>
              <a:t>Olay Face Lotion for Dry Skin</a:t>
            </a:r>
          </a:p>
        </p:txBody>
      </p:sp>
      <p:cxnSp>
        <p:nvCxnSpPr>
          <p:cNvPr id="31" name="Shape 18"/>
          <p:cNvCxnSpPr>
            <a:stCxn id="16" idx="2"/>
            <a:endCxn id="30" idx="0"/>
          </p:cNvCxnSpPr>
          <p:nvPr/>
        </p:nvCxnSpPr>
        <p:spPr bwMode="auto">
          <a:xfrm rot="5400000">
            <a:off x="7833271" y="3908970"/>
            <a:ext cx="373559" cy="190500"/>
          </a:xfrm>
          <a:prstGeom prst="bentConnector3">
            <a:avLst>
              <a:gd name="adj1" fmla="val 50000"/>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41" name="TextBox 40"/>
          <p:cNvSpPr txBox="1"/>
          <p:nvPr/>
        </p:nvSpPr>
        <p:spPr>
          <a:xfrm>
            <a:off x="2286000" y="3276600"/>
            <a:ext cx="3581400" cy="120032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292929"/>
                </a:solidFill>
              </a:rPr>
              <a:t>Ad Copy Message Based on the “WHO”</a:t>
            </a:r>
            <a:r>
              <a:rPr lang="en-US" sz="1600" dirty="0" smtClean="0">
                <a:solidFill>
                  <a:srgbClr val="292929"/>
                </a:solidFill>
              </a:rPr>
              <a:t>:</a:t>
            </a:r>
          </a:p>
          <a:p>
            <a:pPr fontAlgn="auto">
              <a:spcBef>
                <a:spcPts val="0"/>
              </a:spcBef>
              <a:spcAft>
                <a:spcPts val="0"/>
              </a:spcAft>
            </a:pPr>
            <a:r>
              <a:rPr lang="en-US" u="sng" dirty="0" smtClean="0">
                <a:solidFill>
                  <a:srgbClr val="000000"/>
                </a:solidFill>
              </a:rPr>
              <a:t>Olay® Anti-Aging Skincare</a:t>
            </a:r>
            <a:endParaRPr lang="en-US" dirty="0" smtClean="0">
              <a:solidFill>
                <a:srgbClr val="000000"/>
              </a:solidFill>
            </a:endParaRPr>
          </a:p>
          <a:p>
            <a:pPr fontAlgn="auto">
              <a:spcBef>
                <a:spcPts val="0"/>
              </a:spcBef>
              <a:spcAft>
                <a:spcPts val="0"/>
              </a:spcAft>
            </a:pPr>
            <a:r>
              <a:rPr lang="en-US" dirty="0" smtClean="0">
                <a:solidFill>
                  <a:srgbClr val="000000"/>
                </a:solidFill>
              </a:rPr>
              <a:t>Fight Your Natural Age with Olay®</a:t>
            </a:r>
          </a:p>
          <a:p>
            <a:pPr fontAlgn="auto">
              <a:spcBef>
                <a:spcPts val="0"/>
              </a:spcBef>
              <a:spcAft>
                <a:spcPts val="0"/>
              </a:spcAft>
            </a:pPr>
            <a:r>
              <a:rPr lang="en-US" dirty="0" smtClean="0">
                <a:solidFill>
                  <a:srgbClr val="000000"/>
                </a:solidFill>
              </a:rPr>
              <a:t>Advanced Anti-Aging Skincare System</a:t>
            </a:r>
          </a:p>
          <a:p>
            <a:pPr fontAlgn="auto">
              <a:spcBef>
                <a:spcPts val="0"/>
              </a:spcBef>
              <a:spcAft>
                <a:spcPts val="0"/>
              </a:spcAft>
            </a:pPr>
            <a:r>
              <a:rPr lang="en-US" dirty="0" smtClean="0">
                <a:solidFill>
                  <a:srgbClr val="000000"/>
                </a:solidFill>
              </a:rPr>
              <a:t>www.olay.com/Age-Defying</a:t>
            </a:r>
            <a:endParaRPr lang="en-US" dirty="0" smtClean="0">
              <a:solidFill>
                <a:srgbClr val="292929"/>
              </a:solidFill>
            </a:endParaRPr>
          </a:p>
        </p:txBody>
      </p:sp>
      <p:cxnSp>
        <p:nvCxnSpPr>
          <p:cNvPr id="20" name="Elbow Connector 19"/>
          <p:cNvCxnSpPr>
            <a:stCxn id="27" idx="3"/>
            <a:endCxn id="41" idx="1"/>
          </p:cNvCxnSpPr>
          <p:nvPr/>
        </p:nvCxnSpPr>
        <p:spPr bwMode="auto">
          <a:xfrm flipV="1">
            <a:off x="1676400" y="3876765"/>
            <a:ext cx="609600" cy="1326921"/>
          </a:xfrm>
          <a:prstGeom prst="bentConnector3">
            <a:avLst>
              <a:gd name="adj1" fmla="val 50000"/>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25" name="Oval 24"/>
          <p:cNvSpPr/>
          <p:nvPr/>
        </p:nvSpPr>
        <p:spPr bwMode="auto">
          <a:xfrm>
            <a:off x="2667000" y="2514600"/>
            <a:ext cx="533400" cy="304800"/>
          </a:xfrm>
          <a:prstGeom prst="ellipse">
            <a:avLst/>
          </a:prstGeom>
          <a:solidFill>
            <a:srgbClr val="00B0F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1</a:t>
            </a:r>
          </a:p>
        </p:txBody>
      </p:sp>
      <p:sp>
        <p:nvSpPr>
          <p:cNvPr id="28" name="Oval 27"/>
          <p:cNvSpPr/>
          <p:nvPr/>
        </p:nvSpPr>
        <p:spPr bwMode="auto">
          <a:xfrm>
            <a:off x="5410200" y="2057400"/>
            <a:ext cx="533400" cy="304800"/>
          </a:xfrm>
          <a:prstGeom prst="ellipse">
            <a:avLst/>
          </a:prstGeom>
          <a:solidFill>
            <a:srgbClr val="FF00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1</a:t>
            </a:r>
          </a:p>
        </p:txBody>
      </p:sp>
      <p:sp>
        <p:nvSpPr>
          <p:cNvPr id="29" name="Oval 28"/>
          <p:cNvSpPr/>
          <p:nvPr/>
        </p:nvSpPr>
        <p:spPr bwMode="auto">
          <a:xfrm>
            <a:off x="1143000" y="3581400"/>
            <a:ext cx="533400" cy="304800"/>
          </a:xfrm>
          <a:prstGeom prst="ellipse">
            <a:avLst/>
          </a:prstGeom>
          <a:solidFill>
            <a:srgbClr val="00B0F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2</a:t>
            </a:r>
          </a:p>
        </p:txBody>
      </p:sp>
      <p:sp>
        <p:nvSpPr>
          <p:cNvPr id="32" name="Oval 31"/>
          <p:cNvSpPr/>
          <p:nvPr/>
        </p:nvSpPr>
        <p:spPr bwMode="auto">
          <a:xfrm>
            <a:off x="8382000" y="2971800"/>
            <a:ext cx="533400" cy="304800"/>
          </a:xfrm>
          <a:prstGeom prst="ellipse">
            <a:avLst/>
          </a:prstGeom>
          <a:solidFill>
            <a:srgbClr val="FF00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2</a:t>
            </a:r>
          </a:p>
        </p:txBody>
      </p:sp>
      <p:sp>
        <p:nvSpPr>
          <p:cNvPr id="33" name="Oval 32"/>
          <p:cNvSpPr/>
          <p:nvPr/>
        </p:nvSpPr>
        <p:spPr bwMode="auto">
          <a:xfrm>
            <a:off x="1371600" y="5715000"/>
            <a:ext cx="533400" cy="304800"/>
          </a:xfrm>
          <a:prstGeom prst="ellipse">
            <a:avLst/>
          </a:prstGeom>
          <a:solidFill>
            <a:srgbClr val="00B0F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3</a:t>
            </a:r>
          </a:p>
        </p:txBody>
      </p:sp>
      <p:sp>
        <p:nvSpPr>
          <p:cNvPr id="34" name="Oval 33"/>
          <p:cNvSpPr/>
          <p:nvPr/>
        </p:nvSpPr>
        <p:spPr bwMode="auto">
          <a:xfrm>
            <a:off x="8458200" y="4114800"/>
            <a:ext cx="533400" cy="304800"/>
          </a:xfrm>
          <a:prstGeom prst="ellipse">
            <a:avLst/>
          </a:prstGeom>
          <a:solidFill>
            <a:srgbClr val="FF00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3</a:t>
            </a:r>
          </a:p>
        </p:txBody>
      </p:sp>
      <p:sp>
        <p:nvSpPr>
          <p:cNvPr id="36" name="Oval 35"/>
          <p:cNvSpPr/>
          <p:nvPr/>
        </p:nvSpPr>
        <p:spPr bwMode="auto">
          <a:xfrm>
            <a:off x="5486400" y="4343400"/>
            <a:ext cx="533400" cy="304800"/>
          </a:xfrm>
          <a:prstGeom prst="ellipse">
            <a:avLst/>
          </a:prstGeom>
          <a:solidFill>
            <a:srgbClr val="00B0F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4</a:t>
            </a:r>
          </a:p>
        </p:txBody>
      </p:sp>
      <p:sp>
        <p:nvSpPr>
          <p:cNvPr id="43" name="TextBox 42"/>
          <p:cNvSpPr txBox="1"/>
          <p:nvPr/>
        </p:nvSpPr>
        <p:spPr>
          <a:xfrm>
            <a:off x="2743200" y="4876800"/>
            <a:ext cx="3505200" cy="120032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292929"/>
                </a:solidFill>
              </a:rPr>
              <a:t>Ad Copy Message Based on the “WHO”</a:t>
            </a:r>
            <a:r>
              <a:rPr lang="en-US" sz="1600" dirty="0" smtClean="0">
                <a:solidFill>
                  <a:srgbClr val="292929"/>
                </a:solidFill>
              </a:rPr>
              <a:t>:</a:t>
            </a:r>
          </a:p>
          <a:p>
            <a:pPr fontAlgn="auto">
              <a:spcBef>
                <a:spcPts val="0"/>
              </a:spcBef>
              <a:spcAft>
                <a:spcPts val="0"/>
              </a:spcAft>
            </a:pPr>
            <a:r>
              <a:rPr lang="en-US" u="sng" dirty="0" smtClean="0">
                <a:solidFill>
                  <a:srgbClr val="000000"/>
                </a:solidFill>
              </a:rPr>
              <a:t>{</a:t>
            </a:r>
            <a:r>
              <a:rPr lang="en-US" u="sng" dirty="0" err="1" smtClean="0">
                <a:solidFill>
                  <a:srgbClr val="000000"/>
                </a:solidFill>
              </a:rPr>
              <a:t>KeyWord:Try</a:t>
            </a:r>
            <a:r>
              <a:rPr lang="en-US" u="sng" dirty="0" smtClean="0">
                <a:solidFill>
                  <a:srgbClr val="000000"/>
                </a:solidFill>
              </a:rPr>
              <a:t> Olay® Face Lotion}</a:t>
            </a:r>
            <a:endParaRPr lang="en-US" dirty="0" smtClean="0">
              <a:solidFill>
                <a:srgbClr val="000000"/>
              </a:solidFill>
            </a:endParaRPr>
          </a:p>
          <a:p>
            <a:pPr fontAlgn="auto">
              <a:spcBef>
                <a:spcPts val="0"/>
              </a:spcBef>
              <a:spcAft>
                <a:spcPts val="0"/>
              </a:spcAft>
            </a:pPr>
            <a:r>
              <a:rPr lang="en-US" dirty="0" smtClean="0">
                <a:solidFill>
                  <a:srgbClr val="000000"/>
                </a:solidFill>
              </a:rPr>
              <a:t>Find an Olay Face Lotion that is</a:t>
            </a:r>
          </a:p>
          <a:p>
            <a:pPr fontAlgn="auto">
              <a:spcBef>
                <a:spcPts val="0"/>
              </a:spcBef>
              <a:spcAft>
                <a:spcPts val="0"/>
              </a:spcAft>
            </a:pPr>
            <a:r>
              <a:rPr lang="en-US" dirty="0" smtClean="0">
                <a:solidFill>
                  <a:srgbClr val="000000"/>
                </a:solidFill>
              </a:rPr>
              <a:t>Designed for Your Skin Concern.</a:t>
            </a:r>
          </a:p>
          <a:p>
            <a:pPr fontAlgn="auto">
              <a:spcBef>
                <a:spcPts val="0"/>
              </a:spcBef>
              <a:spcAft>
                <a:spcPts val="0"/>
              </a:spcAft>
            </a:pPr>
            <a:r>
              <a:rPr lang="en-US" dirty="0" smtClean="0">
                <a:solidFill>
                  <a:srgbClr val="000000"/>
                </a:solidFill>
              </a:rPr>
              <a:t>www.Olay.com/Face-Lotion</a:t>
            </a:r>
            <a:endParaRPr lang="en-US" dirty="0" smtClean="0">
              <a:solidFill>
                <a:srgbClr val="292929"/>
              </a:solidFill>
            </a:endParaRPr>
          </a:p>
        </p:txBody>
      </p:sp>
      <p:sp>
        <p:nvSpPr>
          <p:cNvPr id="44" name="Oval 43"/>
          <p:cNvSpPr/>
          <p:nvPr/>
        </p:nvSpPr>
        <p:spPr bwMode="auto">
          <a:xfrm>
            <a:off x="5867400" y="5867400"/>
            <a:ext cx="533400" cy="304800"/>
          </a:xfrm>
          <a:prstGeom prst="ellipse">
            <a:avLst/>
          </a:prstGeom>
          <a:solidFill>
            <a:srgbClr val="FF00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4</a:t>
            </a:r>
          </a:p>
        </p:txBody>
      </p:sp>
      <p:cxnSp>
        <p:nvCxnSpPr>
          <p:cNvPr id="46" name="Shape 45"/>
          <p:cNvCxnSpPr>
            <a:stCxn id="30" idx="2"/>
            <a:endCxn id="43" idx="3"/>
          </p:cNvCxnSpPr>
          <p:nvPr/>
        </p:nvCxnSpPr>
        <p:spPr bwMode="auto">
          <a:xfrm rot="5400000" flipH="1">
            <a:off x="7021696" y="4703669"/>
            <a:ext cx="129807" cy="1676400"/>
          </a:xfrm>
          <a:prstGeom prst="bentConnector4">
            <a:avLst>
              <a:gd name="adj1" fmla="val -176108"/>
              <a:gd name="adj2" fmla="val 75000"/>
            </a:avLst>
          </a:prstGeom>
          <a:ln>
            <a:headEnd type="none" w="med" len="med"/>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spd="med"/>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100</a:t>
            </a:fld>
            <a:endParaRPr lang="en-US" dirty="0">
              <a:solidFill>
                <a:srgbClr val="002C69"/>
              </a:solidFill>
            </a:endParaRPr>
          </a:p>
        </p:txBody>
      </p:sp>
      <p:sp>
        <p:nvSpPr>
          <p:cNvPr id="9" name="TextBox 11"/>
          <p:cNvSpPr txBox="1">
            <a:spLocks noChangeArrowheads="1"/>
          </p:cNvSpPr>
          <p:nvPr/>
        </p:nvSpPr>
        <p:spPr bwMode="auto">
          <a:xfrm>
            <a:off x="7162800" y="22926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28%</a:t>
            </a:r>
          </a:p>
        </p:txBody>
      </p:sp>
      <p:sp>
        <p:nvSpPr>
          <p:cNvPr id="10" name="TextBox 13"/>
          <p:cNvSpPr txBox="1">
            <a:spLocks noChangeArrowheads="1"/>
          </p:cNvSpPr>
          <p:nvPr/>
        </p:nvSpPr>
        <p:spPr bwMode="auto">
          <a:xfrm>
            <a:off x="7162800" y="2989546"/>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16%</a:t>
            </a:r>
          </a:p>
        </p:txBody>
      </p:sp>
      <p:graphicFrame>
        <p:nvGraphicFramePr>
          <p:cNvPr id="12" name="Table 11"/>
          <p:cNvGraphicFramePr>
            <a:graphicFrameLocks noGrp="1"/>
          </p:cNvGraphicFramePr>
          <p:nvPr/>
        </p:nvGraphicFramePr>
        <p:xfrm>
          <a:off x="0" y="1740127"/>
          <a:ext cx="3370714" cy="5117873"/>
        </p:xfrm>
        <a:graphic>
          <a:graphicData uri="http://schemas.openxmlformats.org/drawingml/2006/table">
            <a:tbl>
              <a:tblPr firstRow="1" bandRow="1">
                <a:tableStyleId>{5C22544A-7EE6-4342-B048-85BDC9FD1C3A}</a:tableStyleId>
              </a:tblPr>
              <a:tblGrid>
                <a:gridCol w="3162434"/>
                <a:gridCol w="208280"/>
              </a:tblGrid>
              <a:tr h="217796">
                <a:tc>
                  <a:txBody>
                    <a:bodyPr/>
                    <a:lstStyle/>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r>
                        <a:rPr lang="en-US" sz="1400" b="1" dirty="0" smtClean="0">
                          <a:solidFill>
                            <a:schemeClr val="tx1"/>
                          </a:solidFill>
                        </a:rPr>
                        <a:t>Primary Keyword Phrase Should Always</a:t>
                      </a:r>
                      <a:r>
                        <a:rPr lang="en-US" sz="1400" b="1" baseline="0" dirty="0" smtClean="0">
                          <a:solidFill>
                            <a:schemeClr val="tx1"/>
                          </a:solidFill>
                        </a:rPr>
                        <a:t> be First.</a:t>
                      </a:r>
                    </a:p>
                    <a:p>
                      <a:pPr marL="800100" lvl="1" indent="-342900">
                        <a:buFont typeface="Arial" pitchFamily="34" charset="0"/>
                        <a:buChar char="•"/>
                      </a:pPr>
                      <a:r>
                        <a:rPr lang="en-US" sz="1200" b="0" baseline="0" dirty="0" smtClean="0">
                          <a:solidFill>
                            <a:schemeClr val="tx1"/>
                          </a:solidFill>
                        </a:rPr>
                        <a:t>e.g. </a:t>
                      </a:r>
                      <a:r>
                        <a:rPr lang="en-US" sz="1200" b="0" i="1" baseline="0" dirty="0" smtClean="0">
                          <a:solidFill>
                            <a:schemeClr val="tx1"/>
                          </a:solidFill>
                        </a:rPr>
                        <a:t>Body Lotion </a:t>
                      </a:r>
                      <a:r>
                        <a:rPr lang="en-US" sz="1200" b="0" baseline="0" dirty="0" smtClean="0">
                          <a:solidFill>
                            <a:schemeClr val="tx1"/>
                          </a:solidFill>
                        </a:rPr>
                        <a:t>from Olay®</a:t>
                      </a:r>
                    </a:p>
                    <a:p>
                      <a:pPr marL="342900" indent="-342900">
                        <a:buFont typeface="Arial" pitchFamily="34" charset="0"/>
                        <a:buChar char="•"/>
                      </a:pPr>
                      <a:endParaRPr lang="en-US" sz="1200" b="0" baseline="0" dirty="0" smtClean="0">
                        <a:solidFill>
                          <a:schemeClr val="tx1"/>
                        </a:solidFill>
                      </a:endParaRPr>
                    </a:p>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The Brand Name Should Always Be Included at the End (far right).</a:t>
                      </a:r>
                    </a:p>
                    <a:p>
                      <a:pPr marL="800100" lvl="1" indent="-342900">
                        <a:buFont typeface="Arial" pitchFamily="34" charset="0"/>
                        <a:buChar char="•"/>
                      </a:pPr>
                      <a:r>
                        <a:rPr lang="en-US" sz="1200" b="0" baseline="0" dirty="0" smtClean="0">
                          <a:solidFill>
                            <a:schemeClr val="tx1"/>
                          </a:solidFill>
                        </a:rPr>
                        <a:t>e.g. Body Lotion from </a:t>
                      </a:r>
                      <a:r>
                        <a:rPr lang="en-US" sz="1200" b="0" i="1" baseline="0" dirty="0" smtClean="0">
                          <a:solidFill>
                            <a:schemeClr val="tx1"/>
                          </a:solidFill>
                        </a:rPr>
                        <a:t>Olay®</a:t>
                      </a:r>
                    </a:p>
                    <a:p>
                      <a:pPr marL="342900" indent="-342900">
                        <a:buFont typeface="Arial" pitchFamily="34" charset="0"/>
                        <a:buChar char="•"/>
                      </a:pPr>
                      <a:endParaRPr lang="en-US"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600" b="1" dirty="0" smtClean="0">
                        <a:solidFill>
                          <a:schemeClr val="tx1"/>
                        </a:solidFill>
                      </a:endParaRPr>
                    </a:p>
                    <a:p>
                      <a:pPr marL="342900" indent="-342900">
                        <a:buFont typeface="Arial" pitchFamily="34" charset="0"/>
                        <a:buChar char="•"/>
                      </a:pPr>
                      <a:r>
                        <a:rPr lang="en-US" sz="1400" b="1" dirty="0" smtClean="0">
                          <a:solidFill>
                            <a:schemeClr val="tx1"/>
                          </a:solidFill>
                        </a:rPr>
                        <a:t>Title Tags Should be 10 Words or Less.</a:t>
                      </a:r>
                    </a:p>
                    <a:p>
                      <a:pPr marL="800100" lvl="1" indent="-342900">
                        <a:buFont typeface="Arial" pitchFamily="34" charset="0"/>
                        <a:buChar char="•"/>
                      </a:pPr>
                      <a:r>
                        <a:rPr lang="en-US" sz="1200" b="0" baseline="0" dirty="0" smtClean="0">
                          <a:solidFill>
                            <a:schemeClr val="tx1"/>
                          </a:solidFill>
                        </a:rPr>
                        <a:t>Any longer and they will be truncated by search engines with an </a:t>
                      </a:r>
                      <a:r>
                        <a:rPr lang="en-US" sz="1200" b="0" baseline="0" dirty="0" err="1" smtClean="0">
                          <a:solidFill>
                            <a:schemeClr val="tx1"/>
                          </a:solidFill>
                        </a:rPr>
                        <a:t>ellipisis</a:t>
                      </a:r>
                      <a:r>
                        <a:rPr lang="en-US" sz="1200" b="0" baseline="0" dirty="0" smtClean="0">
                          <a:solidFill>
                            <a:schemeClr val="tx1"/>
                          </a:solidFill>
                        </a:rPr>
                        <a:t> (…) which can eliminate the desired “call to action.”</a:t>
                      </a:r>
                    </a:p>
                    <a:p>
                      <a:pPr marL="342900" indent="-342900">
                        <a:buFont typeface="Arial" pitchFamily="34" charset="0"/>
                        <a:buChar char="•"/>
                      </a:pPr>
                      <a:endParaRPr lang="en-US" sz="1400" b="0" baseline="0" dirty="0" smtClean="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500" smtClean="0">
                        <a:solidFill>
                          <a:schemeClr val="tx1"/>
                        </a:solidFill>
                      </a:endParaRPr>
                    </a:p>
                    <a:p>
                      <a:pPr marL="342900" indent="-342900">
                        <a:buFont typeface="Arial" pitchFamily="34" charset="0"/>
                        <a:buNone/>
                      </a:pPr>
                      <a:endParaRPr lang="en-US" sz="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b="0" baseline="0" smtClean="0">
                        <a:solidFill>
                          <a:schemeClr val="tx1"/>
                        </a:solidFill>
                      </a:endParaRPr>
                    </a:p>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19" name="Straight Connector 18"/>
          <p:cNvCxnSpPr/>
          <p:nvPr/>
        </p:nvCxnSpPr>
        <p:spPr bwMode="auto">
          <a:xfrm>
            <a:off x="228600" y="3124200"/>
            <a:ext cx="8763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228600" y="4267200"/>
            <a:ext cx="8686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228600" y="5791200"/>
            <a:ext cx="8763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Meta Tags Best Practices</a:t>
            </a:r>
            <a:endParaRPr lang="en-US" sz="3000" b="1" kern="0" dirty="0">
              <a:solidFill>
                <a:sysClr val="windowText" lastClr="000000"/>
              </a:solidFill>
              <a:latin typeface="Calibri"/>
            </a:endParaRPr>
          </a:p>
        </p:txBody>
      </p:sp>
      <p:sp>
        <p:nvSpPr>
          <p:cNvPr id="29" name="Rounded Rectangle 28"/>
          <p:cNvSpPr/>
          <p:nvPr/>
        </p:nvSpPr>
        <p:spPr bwMode="auto">
          <a:xfrm>
            <a:off x="228600" y="1676400"/>
            <a:ext cx="25908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Title Tags</a:t>
            </a:r>
          </a:p>
        </p:txBody>
      </p:sp>
      <p:sp>
        <p:nvSpPr>
          <p:cNvPr id="30" name="Content Placeholder 2"/>
          <p:cNvSpPr>
            <a:spLocks noGrp="1"/>
          </p:cNvSpPr>
          <p:nvPr>
            <p:ph idx="1"/>
          </p:nvPr>
        </p:nvSpPr>
        <p:spPr>
          <a:xfrm>
            <a:off x="457200" y="838200"/>
            <a:ext cx="8229600" cy="609600"/>
          </a:xfrm>
        </p:spPr>
        <p:txBody>
          <a:bodyPr/>
          <a:lstStyle/>
          <a:p>
            <a:pPr marL="0" indent="0"/>
            <a:r>
              <a:rPr lang="en-US" sz="1600" dirty="0" smtClean="0">
                <a:cs typeface="Arial" pitchFamily="34" charset="0"/>
              </a:rPr>
              <a:t>Meta tags have strict requirements, in terms of length and keyword position, when it comes to optimization</a:t>
            </a:r>
            <a:endParaRPr lang="en-US" sz="600" b="1" dirty="0" smtClean="0"/>
          </a:p>
          <a:p>
            <a:pPr>
              <a:spcBef>
                <a:spcPts val="0"/>
              </a:spcBef>
              <a:buClrTx/>
            </a:pPr>
            <a:r>
              <a:rPr lang="en-US" sz="1800" b="1" dirty="0" smtClean="0"/>
              <a:t>                                                 </a:t>
            </a:r>
          </a:p>
        </p:txBody>
      </p:sp>
      <p:graphicFrame>
        <p:nvGraphicFramePr>
          <p:cNvPr id="18" name="Table 17"/>
          <p:cNvGraphicFramePr>
            <a:graphicFrameLocks noGrp="1"/>
          </p:cNvGraphicFramePr>
          <p:nvPr/>
        </p:nvGraphicFramePr>
        <p:xfrm>
          <a:off x="2895600" y="1752600"/>
          <a:ext cx="3370714" cy="5300753"/>
        </p:xfrm>
        <a:graphic>
          <a:graphicData uri="http://schemas.openxmlformats.org/drawingml/2006/table">
            <a:tbl>
              <a:tblPr firstRow="1" bandRow="1">
                <a:tableStyleId>{5C22544A-7EE6-4342-B048-85BDC9FD1C3A}</a:tableStyleId>
              </a:tblPr>
              <a:tblGrid>
                <a:gridCol w="3162434"/>
                <a:gridCol w="208280"/>
              </a:tblGrid>
              <a:tr h="217796">
                <a:tc>
                  <a:txBody>
                    <a:bodyPr/>
                    <a:lstStyle/>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r>
                        <a:rPr lang="en-US" sz="1400" b="1" dirty="0" smtClean="0">
                          <a:solidFill>
                            <a:schemeClr val="tx1"/>
                          </a:solidFill>
                        </a:rPr>
                        <a:t>Primary Keyword Phrase Should be Included in the Description</a:t>
                      </a:r>
                      <a:r>
                        <a:rPr lang="en-US" sz="1400" b="1" baseline="0" dirty="0" smtClean="0">
                          <a:solidFill>
                            <a:schemeClr val="tx1"/>
                          </a:solidFill>
                        </a:rPr>
                        <a:t>.</a:t>
                      </a:r>
                    </a:p>
                    <a:p>
                      <a:pPr marL="800100" lvl="1" indent="-342900">
                        <a:buFont typeface="Arial" pitchFamily="34" charset="0"/>
                        <a:buChar char="•"/>
                      </a:pPr>
                      <a:r>
                        <a:rPr lang="en-US" sz="1200" b="0" baseline="0" dirty="0" smtClean="0">
                          <a:solidFill>
                            <a:schemeClr val="tx1"/>
                          </a:solidFill>
                        </a:rPr>
                        <a:t>e.g. Find out more about all the </a:t>
                      </a:r>
                      <a:r>
                        <a:rPr lang="en-US" sz="1200" b="1" i="1" baseline="0" dirty="0" smtClean="0">
                          <a:solidFill>
                            <a:schemeClr val="tx1"/>
                          </a:solidFill>
                        </a:rPr>
                        <a:t>body lotion </a:t>
                      </a:r>
                      <a:r>
                        <a:rPr lang="en-US" sz="1200" b="0" i="0" baseline="0" dirty="0" smtClean="0">
                          <a:solidFill>
                            <a:schemeClr val="tx1"/>
                          </a:solidFill>
                        </a:rPr>
                        <a:t>products</a:t>
                      </a:r>
                      <a:r>
                        <a:rPr lang="en-US" sz="1200" b="0" i="1" baseline="0" dirty="0" smtClean="0">
                          <a:solidFill>
                            <a:schemeClr val="tx1"/>
                          </a:solidFill>
                        </a:rPr>
                        <a:t> </a:t>
                      </a:r>
                      <a:r>
                        <a:rPr lang="en-US" sz="1200" b="0" baseline="0" dirty="0" smtClean="0">
                          <a:solidFill>
                            <a:schemeClr val="tx1"/>
                          </a:solidFill>
                        </a:rPr>
                        <a:t>from Olay®.</a:t>
                      </a:r>
                    </a:p>
                    <a:p>
                      <a:pPr marL="342900" indent="-342900">
                        <a:buFont typeface="Arial" pitchFamily="34" charset="0"/>
                        <a:buChar char="•"/>
                      </a:pPr>
                      <a:endParaRPr lang="en-US" sz="12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The Brand Name Should Always Be Included.</a:t>
                      </a:r>
                    </a:p>
                    <a:p>
                      <a:pPr marL="800100" lvl="1" indent="-342900">
                        <a:buFont typeface="Arial" pitchFamily="34" charset="0"/>
                        <a:buChar char="•"/>
                      </a:pPr>
                      <a:r>
                        <a:rPr lang="en-US" sz="1200" b="0" i="0" baseline="0" dirty="0" smtClean="0">
                          <a:solidFill>
                            <a:schemeClr val="tx1"/>
                          </a:solidFill>
                        </a:rPr>
                        <a:t>e.g. Find out more about all the body lotion products from </a:t>
                      </a:r>
                      <a:r>
                        <a:rPr lang="en-US" sz="1200" b="1" i="1" baseline="0" dirty="0" smtClean="0">
                          <a:solidFill>
                            <a:schemeClr val="tx1"/>
                          </a:solidFill>
                        </a:rPr>
                        <a:t>Olay</a:t>
                      </a:r>
                      <a:r>
                        <a:rPr lang="en-US" sz="1200" b="0" i="0" baseline="0" dirty="0" smtClean="0">
                          <a:solidFill>
                            <a:schemeClr val="tx1"/>
                          </a:solidFill>
                        </a:rPr>
                        <a: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600" b="1" dirty="0" smtClean="0">
                        <a:solidFill>
                          <a:schemeClr val="tx1"/>
                        </a:solidFill>
                      </a:endParaRPr>
                    </a:p>
                    <a:p>
                      <a:pPr marL="342900" indent="-342900">
                        <a:buFont typeface="Arial" pitchFamily="34" charset="0"/>
                        <a:buChar char="•"/>
                      </a:pPr>
                      <a:r>
                        <a:rPr lang="en-US" sz="1400" b="1" dirty="0" smtClean="0">
                          <a:solidFill>
                            <a:schemeClr val="tx1"/>
                          </a:solidFill>
                        </a:rPr>
                        <a:t>Description</a:t>
                      </a:r>
                      <a:r>
                        <a:rPr lang="en-US" sz="1400" b="1" baseline="0" dirty="0" smtClean="0">
                          <a:solidFill>
                            <a:schemeClr val="tx1"/>
                          </a:solidFill>
                        </a:rPr>
                        <a:t> Ta</a:t>
                      </a:r>
                      <a:r>
                        <a:rPr lang="en-US" sz="1400" b="1" dirty="0" smtClean="0">
                          <a:solidFill>
                            <a:schemeClr val="tx1"/>
                          </a:solidFill>
                        </a:rPr>
                        <a:t>gs Should be 20 Words or Less.</a:t>
                      </a:r>
                    </a:p>
                    <a:p>
                      <a:pPr marL="800100" lvl="1" indent="-342900">
                        <a:buFont typeface="Arial" pitchFamily="34" charset="0"/>
                        <a:buChar char="•"/>
                      </a:pPr>
                      <a:r>
                        <a:rPr lang="en-US" sz="1200" b="0" baseline="0" dirty="0" smtClean="0">
                          <a:solidFill>
                            <a:schemeClr val="tx1"/>
                          </a:solidFill>
                        </a:rPr>
                        <a:t>Should be written to entice users to click on the listing</a:t>
                      </a:r>
                    </a:p>
                    <a:p>
                      <a:pPr marL="800100" lvl="1" indent="-342900">
                        <a:buFont typeface="Arial" pitchFamily="34" charset="0"/>
                        <a:buChar char="•"/>
                      </a:pPr>
                      <a:r>
                        <a:rPr lang="en-US" sz="1200" b="0" baseline="0" dirty="0" smtClean="0">
                          <a:solidFill>
                            <a:schemeClr val="tx1"/>
                          </a:solidFill>
                        </a:rPr>
                        <a:t>Use language containing call to actions, such as “Find Out More,” and “Learn More About.”</a:t>
                      </a:r>
                    </a:p>
                    <a:p>
                      <a:pPr marL="342900" indent="-342900">
                        <a:buFont typeface="Arial" pitchFamily="34" charset="0"/>
                        <a:buChar char="•"/>
                      </a:pPr>
                      <a:endParaRPr lang="en-US" sz="1400" b="0" baseline="0" dirty="0" smtClean="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500" dirty="0" smtClean="0">
                        <a:solidFill>
                          <a:schemeClr val="tx1"/>
                        </a:solidFill>
                      </a:endParaRPr>
                    </a:p>
                    <a:p>
                      <a:pPr marL="342900" indent="-342900">
                        <a:buFont typeface="Arial" pitchFamily="34" charset="0"/>
                        <a:buNone/>
                      </a:pPr>
                      <a:endParaRPr lang="en-US" sz="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22" name="Rounded Rectangle 21"/>
          <p:cNvSpPr/>
          <p:nvPr/>
        </p:nvSpPr>
        <p:spPr bwMode="auto">
          <a:xfrm>
            <a:off x="3276600" y="1676400"/>
            <a:ext cx="25908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Description Tags</a:t>
            </a:r>
          </a:p>
        </p:txBody>
      </p:sp>
      <p:sp>
        <p:nvSpPr>
          <p:cNvPr id="26" name="Rounded Rectangle 25"/>
          <p:cNvSpPr/>
          <p:nvPr/>
        </p:nvSpPr>
        <p:spPr bwMode="auto">
          <a:xfrm>
            <a:off x="6324600" y="1676400"/>
            <a:ext cx="25908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ALT Tags</a:t>
            </a:r>
          </a:p>
        </p:txBody>
      </p:sp>
      <p:graphicFrame>
        <p:nvGraphicFramePr>
          <p:cNvPr id="28" name="Table 27"/>
          <p:cNvGraphicFramePr>
            <a:graphicFrameLocks noGrp="1"/>
          </p:cNvGraphicFramePr>
          <p:nvPr/>
        </p:nvGraphicFramePr>
        <p:xfrm>
          <a:off x="6019800" y="1600200"/>
          <a:ext cx="3370714" cy="4995953"/>
        </p:xfrm>
        <a:graphic>
          <a:graphicData uri="http://schemas.openxmlformats.org/drawingml/2006/table">
            <a:tbl>
              <a:tblPr firstRow="1" bandRow="1">
                <a:tableStyleId>{5C22544A-7EE6-4342-B048-85BDC9FD1C3A}</a:tableStyleId>
              </a:tblPr>
              <a:tblGrid>
                <a:gridCol w="3162434"/>
                <a:gridCol w="208280"/>
              </a:tblGrid>
              <a:tr h="217796">
                <a:tc>
                  <a:txBody>
                    <a:bodyPr/>
                    <a:lstStyle/>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r>
                        <a:rPr lang="en-US" sz="1400" b="1" dirty="0" smtClean="0">
                          <a:solidFill>
                            <a:schemeClr val="tx1"/>
                          </a:solidFill>
                        </a:rPr>
                        <a:t>Primary Keyword Phrase Should be Used as</a:t>
                      </a:r>
                      <a:r>
                        <a:rPr lang="en-US" sz="1400" b="1" baseline="0" dirty="0" smtClean="0">
                          <a:solidFill>
                            <a:schemeClr val="tx1"/>
                          </a:solidFill>
                        </a:rPr>
                        <a:t> ALT Tags</a:t>
                      </a:r>
                    </a:p>
                    <a:p>
                      <a:pPr marL="800100" lvl="1" indent="-342900">
                        <a:buFont typeface="Arial" pitchFamily="34" charset="0"/>
                        <a:buChar char="•"/>
                      </a:pPr>
                      <a:r>
                        <a:rPr lang="en-US" sz="1200" b="0" baseline="0" dirty="0" smtClean="0">
                          <a:solidFill>
                            <a:schemeClr val="tx1"/>
                          </a:solidFill>
                        </a:rPr>
                        <a:t>e.g. the ALT tag for an image on the body lotion landing page should be </a:t>
                      </a:r>
                      <a:r>
                        <a:rPr lang="en-US" sz="1200" b="1" i="1" baseline="0" dirty="0" smtClean="0">
                          <a:solidFill>
                            <a:schemeClr val="tx1"/>
                          </a:solidFill>
                        </a:rPr>
                        <a:t>body lotion.</a:t>
                      </a:r>
                      <a:endParaRPr lang="en-US" sz="1200" b="0" baseline="0" dirty="0" smtClean="0">
                        <a:solidFill>
                          <a:schemeClr val="tx1"/>
                        </a:solidFill>
                      </a:endParaRPr>
                    </a:p>
                    <a:p>
                      <a:pPr marL="342900" indent="-342900">
                        <a:buFont typeface="Arial" pitchFamily="34" charset="0"/>
                        <a:buChar char="•"/>
                      </a:pPr>
                      <a:endParaRPr lang="en-US" sz="12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Not All Images Need to Contain an ALT Tag.</a:t>
                      </a:r>
                    </a:p>
                    <a:p>
                      <a:pPr marL="800100" lvl="1" indent="-342900">
                        <a:buFont typeface="Arial" pitchFamily="34" charset="0"/>
                        <a:buChar char="•"/>
                      </a:pPr>
                      <a:r>
                        <a:rPr lang="en-US" sz="1200" b="0" i="0" baseline="0" dirty="0" smtClean="0">
                          <a:solidFill>
                            <a:schemeClr val="tx1"/>
                          </a:solidFill>
                        </a:rPr>
                        <a:t>Focus on important images that live on the landing page.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600" b="1" dirty="0" smtClean="0">
                        <a:solidFill>
                          <a:schemeClr val="tx1"/>
                        </a:solidFill>
                      </a:endParaRPr>
                    </a:p>
                    <a:p>
                      <a:pPr marL="342900" indent="-342900">
                        <a:buFont typeface="Arial" pitchFamily="34" charset="0"/>
                        <a:buChar char="•"/>
                      </a:pPr>
                      <a:r>
                        <a:rPr lang="en-US" sz="1400" b="1" dirty="0" smtClean="0">
                          <a:solidFill>
                            <a:schemeClr val="tx1"/>
                          </a:solidFill>
                        </a:rPr>
                        <a:t>If the Image Contains</a:t>
                      </a:r>
                      <a:r>
                        <a:rPr lang="en-US" sz="1400" b="1" baseline="0" dirty="0" smtClean="0">
                          <a:solidFill>
                            <a:schemeClr val="tx1"/>
                          </a:solidFill>
                        </a:rPr>
                        <a:t> Text, Replicate the Text in the ALT Tag if the Text Includes the Gold Keyword Phrase.</a:t>
                      </a:r>
                      <a:endParaRPr lang="en-US" sz="1400" b="1" dirty="0" smtClean="0">
                        <a:solidFill>
                          <a:schemeClr val="tx1"/>
                        </a:solidFill>
                      </a:endParaRPr>
                    </a:p>
                    <a:p>
                      <a:pPr marL="342900" indent="-342900">
                        <a:buFont typeface="Arial" pitchFamily="34" charset="0"/>
                        <a:buChar char="•"/>
                      </a:pPr>
                      <a:endParaRPr lang="en-US" sz="1400" b="0" baseline="0" dirty="0" smtClean="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500" dirty="0" smtClean="0">
                        <a:solidFill>
                          <a:schemeClr val="tx1"/>
                        </a:solidFill>
                      </a:endParaRPr>
                    </a:p>
                    <a:p>
                      <a:pPr marL="342900" indent="-342900">
                        <a:buFont typeface="Arial" pitchFamily="34" charset="0"/>
                        <a:buNone/>
                      </a:pPr>
                      <a:endParaRPr lang="en-US" sz="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cSld>
  <p:clrMapOvr>
    <a:masterClrMapping/>
  </p:clrMapOvr>
  <p:transition spd="med"/>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419725"/>
          </a:xfrm>
        </p:spPr>
        <p:txBody>
          <a:bodyPr/>
          <a:lstStyle/>
          <a:p>
            <a:pPr>
              <a:buFont typeface="Arial" pitchFamily="34" charset="0"/>
              <a:buNone/>
              <a:defRPr/>
            </a:pPr>
            <a:r>
              <a:rPr lang="en-US" dirty="0" smtClean="0"/>
              <a:t>All important Olay Web pages should include the following:</a:t>
            </a:r>
          </a:p>
          <a:p>
            <a:pPr>
              <a:spcBef>
                <a:spcPts val="0"/>
              </a:spcBef>
              <a:buClrTx/>
              <a:buFont typeface="Arial" pitchFamily="34" charset="0"/>
              <a:buChar char="•"/>
              <a:defRPr/>
            </a:pPr>
            <a:endParaRPr lang="en-US" sz="800" b="1" dirty="0" smtClean="0"/>
          </a:p>
          <a:p>
            <a:pPr>
              <a:spcBef>
                <a:spcPts val="0"/>
              </a:spcBef>
              <a:buClrTx/>
              <a:buFont typeface="Arial" pitchFamily="34" charset="0"/>
              <a:buChar char="•"/>
              <a:defRPr/>
            </a:pPr>
            <a:r>
              <a:rPr lang="en-US" sz="1600" b="1" dirty="0" smtClean="0"/>
              <a:t>Title Tag </a:t>
            </a:r>
          </a:p>
          <a:p>
            <a:pPr lvl="2">
              <a:spcBef>
                <a:spcPts val="0"/>
              </a:spcBef>
              <a:buFont typeface="Arial" pitchFamily="34" charset="0"/>
              <a:buChar char="•"/>
              <a:defRPr/>
            </a:pPr>
            <a:r>
              <a:rPr lang="en-US" sz="1400" dirty="0" smtClean="0"/>
              <a:t>Gold keyword phrase in the first position, and 10 words or less.</a:t>
            </a:r>
          </a:p>
          <a:p>
            <a:pPr lvl="2">
              <a:spcBef>
                <a:spcPts val="0"/>
              </a:spcBef>
              <a:buFont typeface="Arial" pitchFamily="34" charset="0"/>
              <a:buChar char="•"/>
              <a:defRPr/>
            </a:pPr>
            <a:r>
              <a:rPr lang="en-US" sz="1400" dirty="0" smtClean="0"/>
              <a:t>Include the primary branded term at the end of each title tag: </a:t>
            </a:r>
          </a:p>
          <a:p>
            <a:pPr lvl="3">
              <a:spcBef>
                <a:spcPts val="0"/>
              </a:spcBef>
              <a:buFont typeface="Arial" pitchFamily="34" charset="0"/>
              <a:buChar char="•"/>
              <a:defRPr/>
            </a:pPr>
            <a:r>
              <a:rPr lang="en-US" sz="1400" dirty="0" smtClean="0"/>
              <a:t>“Body Lotion from Olay”</a:t>
            </a:r>
          </a:p>
          <a:p>
            <a:pPr lvl="2">
              <a:spcBef>
                <a:spcPts val="0"/>
              </a:spcBef>
              <a:buFont typeface="Arial" pitchFamily="34" charset="0"/>
              <a:buChar char="•"/>
              <a:defRPr/>
            </a:pPr>
            <a:r>
              <a:rPr lang="en-US" sz="1400" dirty="0" smtClean="0"/>
              <a:t>Placed in the Header code at the top of the page. </a:t>
            </a:r>
          </a:p>
          <a:p>
            <a:pPr>
              <a:spcBef>
                <a:spcPts val="0"/>
              </a:spcBef>
              <a:buClrTx/>
              <a:buFont typeface="Arial" pitchFamily="34" charset="0"/>
              <a:buChar char="•"/>
              <a:defRPr/>
            </a:pPr>
            <a:endParaRPr lang="en-US" sz="1200" b="1" dirty="0" smtClean="0"/>
          </a:p>
          <a:p>
            <a:pPr>
              <a:spcBef>
                <a:spcPts val="0"/>
              </a:spcBef>
              <a:buClrTx/>
              <a:buFont typeface="Arial" pitchFamily="34" charset="0"/>
              <a:buChar char="•"/>
              <a:defRPr/>
            </a:pPr>
            <a:r>
              <a:rPr lang="en-US" sz="1600" b="1" dirty="0" smtClean="0"/>
              <a:t>Description Tag </a:t>
            </a:r>
            <a:endParaRPr lang="en-US" dirty="0" smtClean="0"/>
          </a:p>
          <a:p>
            <a:pPr lvl="2">
              <a:spcBef>
                <a:spcPts val="0"/>
              </a:spcBef>
              <a:buFont typeface="Arial" pitchFamily="34" charset="0"/>
              <a:buChar char="•"/>
              <a:defRPr/>
            </a:pPr>
            <a:r>
              <a:rPr lang="en-US" sz="1400" dirty="0" smtClean="0"/>
              <a:t>Include the gold keyword phrase in the description.</a:t>
            </a:r>
          </a:p>
          <a:p>
            <a:pPr lvl="2">
              <a:spcBef>
                <a:spcPts val="0"/>
              </a:spcBef>
              <a:buFont typeface="Arial" pitchFamily="34" charset="0"/>
              <a:buChar char="•"/>
              <a:defRPr/>
            </a:pPr>
            <a:r>
              <a:rPr lang="en-US" sz="1400" dirty="0" smtClean="0"/>
              <a:t>Enticing content with a call to action in 20 words or less.</a:t>
            </a:r>
          </a:p>
          <a:p>
            <a:pPr lvl="2">
              <a:spcBef>
                <a:spcPts val="0"/>
              </a:spcBef>
              <a:buFont typeface="Arial" pitchFamily="34" charset="0"/>
              <a:buChar char="•"/>
              <a:defRPr/>
            </a:pPr>
            <a:r>
              <a:rPr lang="en-US" sz="1400" dirty="0" smtClean="0"/>
              <a:t>Placed in the Header code at the top of the page.</a:t>
            </a:r>
          </a:p>
          <a:p>
            <a:pPr lvl="2">
              <a:spcBef>
                <a:spcPts val="0"/>
              </a:spcBef>
              <a:buFont typeface="Arial" pitchFamily="34" charset="0"/>
              <a:buChar char="•"/>
              <a:defRPr/>
            </a:pPr>
            <a:endParaRPr lang="en-US" dirty="0" smtClean="0"/>
          </a:p>
          <a:p>
            <a:pPr>
              <a:spcBef>
                <a:spcPts val="0"/>
              </a:spcBef>
              <a:buClrTx/>
              <a:buFont typeface="Arial" pitchFamily="34" charset="0"/>
              <a:buChar char="•"/>
              <a:defRPr/>
            </a:pPr>
            <a:r>
              <a:rPr lang="en-US" sz="1600" b="1" dirty="0" smtClean="0"/>
              <a:t>ALT Tag </a:t>
            </a:r>
          </a:p>
          <a:p>
            <a:pPr lvl="2">
              <a:spcBef>
                <a:spcPts val="0"/>
              </a:spcBef>
              <a:buFont typeface="Arial" pitchFamily="34" charset="0"/>
              <a:buChar char="•"/>
              <a:defRPr/>
            </a:pPr>
            <a:r>
              <a:rPr lang="en-US" sz="1400" dirty="0" smtClean="0"/>
              <a:t>Images (especially image links) should have an ALT tag to describe the content of the image.</a:t>
            </a:r>
          </a:p>
          <a:p>
            <a:pPr lvl="2">
              <a:spcBef>
                <a:spcPts val="0"/>
              </a:spcBef>
              <a:buFont typeface="Arial" pitchFamily="34" charset="0"/>
              <a:buChar char="•"/>
              <a:defRPr/>
            </a:pPr>
            <a:r>
              <a:rPr lang="en-US" sz="1400" dirty="0" smtClean="0"/>
              <a:t>Including the gold keyword phrase where possible.</a:t>
            </a:r>
          </a:p>
          <a:p>
            <a:pPr lvl="2">
              <a:spcBef>
                <a:spcPts val="0"/>
              </a:spcBef>
              <a:buFont typeface="Arial" pitchFamily="34" charset="0"/>
              <a:buChar char="•"/>
              <a:defRPr/>
            </a:pPr>
            <a:endParaRPr lang="en-US" sz="1400" dirty="0" smtClean="0"/>
          </a:p>
          <a:p>
            <a:pPr>
              <a:spcBef>
                <a:spcPts val="0"/>
              </a:spcBef>
              <a:buClrTx/>
              <a:buFont typeface="Arial" pitchFamily="34" charset="0"/>
              <a:buChar char="•"/>
              <a:defRPr/>
            </a:pPr>
            <a:r>
              <a:rPr lang="en-US" sz="1600" b="1" dirty="0" smtClean="0"/>
              <a:t>Header Tags </a:t>
            </a:r>
          </a:p>
          <a:p>
            <a:pPr lvl="2">
              <a:spcBef>
                <a:spcPts val="0"/>
              </a:spcBef>
              <a:buFont typeface="Arial" pitchFamily="34" charset="0"/>
              <a:buChar char="•"/>
              <a:defRPr/>
            </a:pPr>
            <a:r>
              <a:rPr lang="en-US" sz="1400" dirty="0" smtClean="0"/>
              <a:t>Each page should include at least one text-based header tag, reinforcing the theme of the page.</a:t>
            </a:r>
          </a:p>
          <a:p>
            <a:pPr lvl="2">
              <a:spcBef>
                <a:spcPts val="0"/>
              </a:spcBef>
              <a:buFont typeface="Arial" pitchFamily="34" charset="0"/>
              <a:buChar char="•"/>
              <a:defRPr/>
            </a:pPr>
            <a:r>
              <a:rPr lang="en-US" sz="1400" dirty="0" smtClean="0"/>
              <a:t>The  gold keyword phrase should be in the first position of each header tag.</a:t>
            </a:r>
          </a:p>
          <a:p>
            <a:pPr lvl="2">
              <a:spcBef>
                <a:spcPts val="0"/>
              </a:spcBef>
              <a:buNone/>
              <a:defRPr/>
            </a:pPr>
            <a:endParaRPr lang="en-US" sz="1400" dirty="0" smtClean="0"/>
          </a:p>
          <a:p>
            <a:pPr lvl="2">
              <a:spcBef>
                <a:spcPts val="0"/>
              </a:spcBef>
              <a:buFont typeface="Arial" pitchFamily="34" charset="0"/>
              <a:buChar char="•"/>
              <a:defRPr/>
            </a:pPr>
            <a:endParaRPr lang="en-US" sz="1400" dirty="0"/>
          </a:p>
        </p:txBody>
      </p:sp>
      <p:sp>
        <p:nvSpPr>
          <p:cNvPr id="4" name="Footer Placeholder 3"/>
          <p:cNvSpPr>
            <a:spLocks noGrp="1"/>
          </p:cNvSpPr>
          <p:nvPr>
            <p:ph type="ftr" sz="quarter" idx="10"/>
          </p:nvPr>
        </p:nvSpPr>
        <p:spPr/>
        <p:txBody>
          <a:bodyPr/>
          <a:lstStyle/>
          <a:p>
            <a:pPr>
              <a:defRPr/>
            </a:pPr>
            <a:r>
              <a:rPr lang="en-US" dirty="0" smtClean="0">
                <a:solidFill>
                  <a:srgbClr val="002C69"/>
                </a:solidFill>
              </a:rPr>
              <a:t>Isobar</a:t>
            </a:r>
            <a:endParaRPr lang="en-US" dirty="0">
              <a:solidFill>
                <a:srgbClr val="002C69"/>
              </a:solidFill>
            </a:endParaRPr>
          </a:p>
        </p:txBody>
      </p:sp>
      <p:sp>
        <p:nvSpPr>
          <p:cNvPr id="5" name="Slide Number Placeholder 4"/>
          <p:cNvSpPr>
            <a:spLocks noGrp="1"/>
          </p:cNvSpPr>
          <p:nvPr>
            <p:ph type="sldNum" sz="quarter" idx="4294967295"/>
          </p:nvPr>
        </p:nvSpPr>
        <p:spPr>
          <a:xfrm>
            <a:off x="6884988" y="6510338"/>
            <a:ext cx="2133600" cy="365125"/>
          </a:xfrm>
          <a:prstGeom prst="rect">
            <a:avLst/>
          </a:prstGeom>
        </p:spPr>
        <p:txBody>
          <a:bodyPr/>
          <a:lstStyle/>
          <a:p>
            <a:pPr>
              <a:defRPr/>
            </a:pPr>
            <a:r>
              <a:rPr lang="en-US" smtClean="0">
                <a:solidFill>
                  <a:srgbClr val="002C69"/>
                </a:solidFill>
              </a:rPr>
              <a:t> </a:t>
            </a:r>
            <a:fld id="{6B82F60E-5324-41A7-B514-B19E00E2F44F}" type="slidenum">
              <a:rPr lang="en-US" smtClean="0">
                <a:solidFill>
                  <a:srgbClr val="002C69"/>
                </a:solidFill>
              </a:rPr>
              <a:pPr>
                <a:defRPr/>
              </a:pPr>
              <a:t>101</a:t>
            </a:fld>
            <a:endParaRPr lang="en-US">
              <a:solidFill>
                <a:srgbClr val="002C69"/>
              </a:solidFill>
            </a:endParaRPr>
          </a:p>
        </p:txBody>
      </p:sp>
      <p:sp>
        <p:nvSpPr>
          <p:cNvPr id="7" name="Title 1"/>
          <p:cNvSpPr>
            <a:spLocks noGrp="1"/>
          </p:cNvSpPr>
          <p:nvPr>
            <p:ph type="title"/>
          </p:nvPr>
        </p:nvSpPr>
        <p:spPr>
          <a:xfrm>
            <a:off x="304800" y="304800"/>
            <a:ext cx="8610600" cy="457200"/>
          </a:xfrm>
          <a:noFill/>
        </p:spPr>
        <p:txBody>
          <a:bodyPr/>
          <a:lstStyle/>
          <a:p>
            <a:r>
              <a:rPr lang="en-US" sz="3000" dirty="0" smtClean="0"/>
              <a:t>Olay Meta Data</a:t>
            </a:r>
            <a:endParaRPr lang="en-US" sz="3000" dirty="0"/>
          </a:p>
        </p:txBody>
      </p:sp>
      <p:sp>
        <p:nvSpPr>
          <p:cNvPr id="8" name="Rounded Rectangle 7"/>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Meta Data Checklist </a:t>
            </a:r>
          </a:p>
        </p:txBody>
      </p:sp>
      <p:cxnSp>
        <p:nvCxnSpPr>
          <p:cNvPr id="9" name="Straight Connector 8"/>
          <p:cNvCxnSpPr/>
          <p:nvPr/>
        </p:nvCxnSpPr>
        <p:spPr bwMode="auto">
          <a:xfrm>
            <a:off x="228600" y="2971800"/>
            <a:ext cx="8763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152400" y="4114800"/>
            <a:ext cx="8763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152400" y="4876800"/>
            <a:ext cx="8763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pic>
        <p:nvPicPr>
          <p:cNvPr id="1026" name="Picture 2"/>
          <p:cNvPicPr>
            <a:picLocks noChangeAspect="1" noChangeArrowheads="1"/>
          </p:cNvPicPr>
          <p:nvPr/>
        </p:nvPicPr>
        <p:blipFill>
          <a:blip r:embed="rId2" cstate="print"/>
          <a:srcRect/>
          <a:stretch>
            <a:fillRect/>
          </a:stretch>
        </p:blipFill>
        <p:spPr bwMode="auto">
          <a:xfrm>
            <a:off x="6324600" y="2057400"/>
            <a:ext cx="2343150" cy="73418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bwMode="auto">
          <a:xfrm>
            <a:off x="6477000" y="2514600"/>
            <a:ext cx="22098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1027" name="Picture 3"/>
          <p:cNvPicPr>
            <a:picLocks noChangeAspect="1" noChangeArrowheads="1"/>
          </p:cNvPicPr>
          <p:nvPr/>
        </p:nvPicPr>
        <p:blipFill>
          <a:blip r:embed="rId3" cstate="print"/>
          <a:srcRect/>
          <a:stretch>
            <a:fillRect/>
          </a:stretch>
        </p:blipFill>
        <p:spPr bwMode="auto">
          <a:xfrm>
            <a:off x="5105400" y="3733800"/>
            <a:ext cx="3543300" cy="1428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URL Naming</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103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URL Naming?</a:t>
            </a:r>
            <a:endParaRPr lang="en-US" sz="3000" dirty="0"/>
          </a:p>
        </p:txBody>
      </p:sp>
      <p:sp>
        <p:nvSpPr>
          <p:cNvPr id="9" name="Content Placeholder 2"/>
          <p:cNvSpPr>
            <a:spLocks noGrp="1"/>
          </p:cNvSpPr>
          <p:nvPr>
            <p:ph idx="1"/>
          </p:nvPr>
        </p:nvSpPr>
        <p:spPr>
          <a:xfrm>
            <a:off x="304800" y="838200"/>
            <a:ext cx="8458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recommending optimized preferred landing page URLs – the creative agency is responsible for the remaining Olay Web page URLs. It is imperative that the search agency understand URL naming best practices, how the hierarchy of the Olay Website influences URL naming, and how optimized URLs affect the success of the Olay organic search campaign.</a:t>
            </a:r>
          </a:p>
          <a:p>
            <a:pPr marL="0" indent="0">
              <a:spcBef>
                <a:spcPts val="0"/>
              </a:spcBef>
            </a:pPr>
            <a:endParaRPr lang="en-US" sz="1400" dirty="0" smtClean="0">
              <a:latin typeface="+mn-lt"/>
            </a:endParaRPr>
          </a:p>
          <a:p>
            <a:pPr marL="0" lvl="0" indent="0">
              <a:spcBef>
                <a:spcPts val="0"/>
              </a:spcBef>
            </a:pPr>
            <a:r>
              <a:rPr lang="en-US" sz="1800" b="1" dirty="0" smtClean="0"/>
              <a:t>Creative Agency</a:t>
            </a:r>
            <a:r>
              <a:rPr lang="en-US" sz="1800" dirty="0" smtClean="0"/>
              <a:t>:</a:t>
            </a:r>
            <a:r>
              <a:rPr lang="en-US" sz="1800" b="1" dirty="0" smtClean="0"/>
              <a:t> </a:t>
            </a:r>
            <a:r>
              <a:rPr lang="en-US" sz="1400" dirty="0" smtClean="0"/>
              <a:t>The creative agency is responsible for recommending optimized URLs for all non-PLPs. It is imperative that the creative agency understand URL naming best practices and how the hierarchy of the Olay Website influences URL naming.</a:t>
            </a:r>
            <a:endParaRPr lang="en-US" sz="1400" b="1" dirty="0" smtClean="0"/>
          </a:p>
          <a:p>
            <a:pPr marL="0" indent="0">
              <a:spcBef>
                <a:spcPts val="0"/>
              </a:spcBef>
            </a:pPr>
            <a:endParaRPr lang="en-US" sz="1200" b="1" dirty="0" smtClean="0"/>
          </a:p>
          <a:p>
            <a:pPr marL="0" indent="0">
              <a:spcBef>
                <a:spcPts val="0"/>
              </a:spcBef>
            </a:pPr>
            <a:r>
              <a:rPr lang="en-US" sz="1800" b="1" dirty="0" smtClean="0"/>
              <a:t>Technical Agency</a:t>
            </a:r>
            <a:r>
              <a:rPr lang="en-US" sz="1800" dirty="0" smtClean="0"/>
              <a:t>:</a:t>
            </a:r>
            <a:r>
              <a:rPr lang="en-US" sz="1800" b="1" dirty="0" smtClean="0"/>
              <a:t> </a:t>
            </a:r>
            <a:r>
              <a:rPr lang="en-US" sz="1400" dirty="0" smtClean="0"/>
              <a:t>The technical agency is responsible for implementing the optimized URLs for each Olay Web page. It is important for the technical agency to understand why keyword phrase-rich directory names  for each level of the Website and an optimized URL naming convention are imperative to the success of the Olay organic search campaign.</a:t>
            </a:r>
          </a:p>
          <a:p>
            <a:pPr marL="0" indent="0">
              <a:spcBef>
                <a:spcPts val="0"/>
              </a:spcBef>
            </a:pPr>
            <a:endParaRPr lang="en-US" sz="1800" b="1"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be aware of URL naming best practices, how the hierarchy of the Olay Website impacts URL naming, and why optimized URLs are important to the success of the Olay organic search campaign.</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1" name="Straight Connector 10"/>
          <p:cNvCxnSpPr/>
          <p:nvPr/>
        </p:nvCxnSpPr>
        <p:spPr bwMode="auto">
          <a:xfrm>
            <a:off x="304800" y="2895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1981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04800" y="3962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8" name="Straight Connector 7"/>
          <p:cNvCxnSpPr/>
          <p:nvPr/>
        </p:nvCxnSpPr>
        <p:spPr bwMode="auto">
          <a:xfrm>
            <a:off x="304800" y="4953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104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URL Naming</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URL Naming Best Practices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6" action="ppaction://hlinksldjump"/>
              </a:rPr>
              <a:t>URL Naming &amp; Hierarchy</a:t>
            </a:r>
            <a:endParaRPr lang="en-US" sz="1800" b="1" dirty="0" smtClean="0">
              <a:latin typeface="+mn-lt"/>
            </a:endParaRPr>
          </a:p>
          <a:p>
            <a:pPr marL="0" indent="0">
              <a:spcBef>
                <a:spcPts val="0"/>
              </a:spcBef>
            </a:pPr>
            <a:endParaRPr lang="en-US" sz="10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105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URL Naming</a:t>
            </a:r>
            <a:endParaRPr lang="en-US" sz="3000" dirty="0"/>
          </a:p>
        </p:txBody>
      </p:sp>
      <p:sp>
        <p:nvSpPr>
          <p:cNvPr id="6" name="Rounded Rectangle 5"/>
          <p:cNvSpPr/>
          <p:nvPr/>
        </p:nvSpPr>
        <p:spPr bwMode="auto">
          <a:xfrm>
            <a:off x="304800" y="1676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URL Naming – Olay Best Practices</a:t>
            </a:r>
          </a:p>
        </p:txBody>
      </p:sp>
      <p:sp>
        <p:nvSpPr>
          <p:cNvPr id="11" name="Content Placeholder 2"/>
          <p:cNvSpPr>
            <a:spLocks noGrp="1"/>
          </p:cNvSpPr>
          <p:nvPr>
            <p:ph idx="1"/>
          </p:nvPr>
        </p:nvSpPr>
        <p:spPr>
          <a:xfrm>
            <a:off x="457200" y="762000"/>
            <a:ext cx="8229600" cy="838200"/>
          </a:xfrm>
        </p:spPr>
        <p:txBody>
          <a:bodyPr/>
          <a:lstStyle/>
          <a:p>
            <a:pPr marL="0" indent="0"/>
            <a:r>
              <a:rPr lang="en-US" sz="1600" dirty="0" smtClean="0">
                <a:cs typeface="Arial" pitchFamily="34" charset="0"/>
              </a:rPr>
              <a:t>The URL is the address where a page lives but it also contains markers that help search engine spiders generate a theme for a page. A keyword phrase-rich URL is an important on-the-page factor in ranking well in search engine organic results.</a:t>
            </a:r>
            <a:endParaRPr lang="en-US" sz="600" b="1" dirty="0" smtClean="0"/>
          </a:p>
          <a:p>
            <a:pPr>
              <a:spcBef>
                <a:spcPts val="0"/>
              </a:spcBef>
              <a:buClrTx/>
            </a:pPr>
            <a:r>
              <a:rPr lang="en-US" sz="1800" b="1" dirty="0" smtClean="0"/>
              <a:t>                                                 </a:t>
            </a:r>
          </a:p>
        </p:txBody>
      </p:sp>
      <p:graphicFrame>
        <p:nvGraphicFramePr>
          <p:cNvPr id="12" name="Table 11"/>
          <p:cNvGraphicFramePr>
            <a:graphicFrameLocks noGrp="1"/>
          </p:cNvGraphicFramePr>
          <p:nvPr/>
        </p:nvGraphicFramePr>
        <p:xfrm>
          <a:off x="76200" y="2057400"/>
          <a:ext cx="8686800" cy="5300753"/>
        </p:xfrm>
        <a:graphic>
          <a:graphicData uri="http://schemas.openxmlformats.org/drawingml/2006/table">
            <a:tbl>
              <a:tblPr firstRow="1" bandRow="1">
                <a:tableStyleId>{5C22544A-7EE6-4342-B048-85BDC9FD1C3A}</a:tableStyleId>
              </a:tblPr>
              <a:tblGrid>
                <a:gridCol w="8317183"/>
                <a:gridCol w="369617"/>
              </a:tblGrid>
              <a:tr h="217796">
                <a:tc>
                  <a:txBody>
                    <a:bodyPr/>
                    <a:lstStyle/>
                    <a:p>
                      <a:pPr marL="342900" indent="-342900">
                        <a:buFont typeface="Arial" pitchFamily="34" charset="0"/>
                        <a:buChar char="•"/>
                      </a:pPr>
                      <a:r>
                        <a:rPr lang="en-US" sz="1400" b="1" dirty="0" smtClean="0">
                          <a:solidFill>
                            <a:schemeClr val="tx1"/>
                          </a:solidFill>
                        </a:rPr>
                        <a:t>Keyword Phrase-Rich URLs</a:t>
                      </a:r>
                    </a:p>
                    <a:p>
                      <a:pPr marL="800100" lvl="1" indent="-342900">
                        <a:buFont typeface="Arial" pitchFamily="34" charset="0"/>
                        <a:buChar char="•"/>
                      </a:pPr>
                      <a:r>
                        <a:rPr lang="en-US" sz="1200" b="0" baseline="0" dirty="0" smtClean="0">
                          <a:solidFill>
                            <a:schemeClr val="tx1"/>
                          </a:solidFill>
                        </a:rPr>
                        <a:t>e.g. </a:t>
                      </a:r>
                      <a:r>
                        <a:rPr lang="en-US" sz="1200" b="1" i="1" baseline="0" dirty="0" smtClean="0">
                          <a:solidFill>
                            <a:schemeClr val="tx1"/>
                          </a:solidFill>
                        </a:rPr>
                        <a:t>body</a:t>
                      </a:r>
                      <a:r>
                        <a:rPr lang="en-US" sz="1200" b="1" baseline="0" dirty="0" smtClean="0">
                          <a:solidFill>
                            <a:schemeClr val="tx1"/>
                          </a:solidFill>
                        </a:rPr>
                        <a:t> </a:t>
                      </a:r>
                      <a:r>
                        <a:rPr lang="en-US" sz="1200" b="1" i="1" baseline="0" dirty="0" smtClean="0">
                          <a:solidFill>
                            <a:schemeClr val="tx1"/>
                          </a:solidFill>
                        </a:rPr>
                        <a:t>lotion</a:t>
                      </a:r>
                      <a:r>
                        <a:rPr lang="en-US" sz="1200" b="1" baseline="0" dirty="0" smtClean="0">
                          <a:solidFill>
                            <a:schemeClr val="tx1"/>
                          </a:solidFill>
                        </a:rPr>
                        <a:t> </a:t>
                      </a:r>
                      <a:r>
                        <a:rPr lang="en-US" sz="1200" b="0" baseline="0" dirty="0" smtClean="0">
                          <a:solidFill>
                            <a:schemeClr val="tx1"/>
                          </a:solidFill>
                        </a:rPr>
                        <a:t>is mapped to the all Olay body lotions so the optimized URL for the page should include </a:t>
                      </a:r>
                      <a:r>
                        <a:rPr lang="en-US" sz="1200" b="1" i="1" baseline="0" dirty="0" smtClean="0">
                          <a:solidFill>
                            <a:schemeClr val="tx1"/>
                          </a:solidFill>
                        </a:rPr>
                        <a:t>body lotion</a:t>
                      </a:r>
                      <a:r>
                        <a:rPr lang="en-US" sz="1200" b="0" baseline="0" dirty="0" smtClean="0">
                          <a:solidFill>
                            <a:schemeClr val="tx1"/>
                          </a:solidFill>
                        </a:rPr>
                        <a:t>.</a:t>
                      </a:r>
                    </a:p>
                    <a:p>
                      <a:pPr marL="342900" indent="-342900">
                        <a:buFont typeface="Arial" pitchFamily="34" charset="0"/>
                        <a:buNone/>
                      </a:pPr>
                      <a:endParaRPr lang="en-US" sz="1400" b="1" baseline="0" dirty="0" smtClean="0">
                        <a:solidFill>
                          <a:schemeClr val="tx1"/>
                        </a:solidFill>
                      </a:endParaRPr>
                    </a:p>
                    <a:p>
                      <a:pPr marL="342900" indent="-342900">
                        <a:buFont typeface="Arial" pitchFamily="34" charset="0"/>
                        <a:buChar char="•"/>
                      </a:pPr>
                      <a:r>
                        <a:rPr lang="en-US" sz="1400" b="1" baseline="0" dirty="0" smtClean="0">
                          <a:solidFill>
                            <a:schemeClr val="tx1"/>
                          </a:solidFill>
                        </a:rPr>
                        <a:t>Each Keyword in the URL Should be Separated by a Hyphen (-).</a:t>
                      </a:r>
                    </a:p>
                    <a:p>
                      <a:pPr marL="800100" lvl="1" indent="-342900">
                        <a:buFont typeface="Arial" pitchFamily="34" charset="0"/>
                        <a:buChar char="•"/>
                      </a:pPr>
                      <a:r>
                        <a:rPr lang="en-US" sz="1200" b="0" baseline="0" dirty="0" smtClean="0">
                          <a:solidFill>
                            <a:schemeClr val="tx1"/>
                          </a:solidFill>
                        </a:rPr>
                        <a:t>e.g. www.olay.com/skin</a:t>
                      </a:r>
                      <a:r>
                        <a:rPr lang="en-US" sz="1600" b="1" baseline="0" dirty="0" smtClean="0">
                          <a:solidFill>
                            <a:schemeClr val="tx1"/>
                          </a:solidFill>
                        </a:rPr>
                        <a:t>-</a:t>
                      </a:r>
                      <a:r>
                        <a:rPr lang="en-US" sz="1200" b="0" baseline="0" dirty="0" smtClean="0">
                          <a:solidFill>
                            <a:schemeClr val="tx1"/>
                          </a:solidFill>
                        </a:rPr>
                        <a:t>care</a:t>
                      </a:r>
                      <a:r>
                        <a:rPr lang="en-US" sz="1600" b="1" baseline="0" dirty="0" smtClean="0">
                          <a:solidFill>
                            <a:schemeClr val="tx1"/>
                          </a:solidFill>
                        </a:rPr>
                        <a:t>-</a:t>
                      </a:r>
                      <a:r>
                        <a:rPr lang="en-US" sz="1200" b="0" baseline="0" dirty="0" smtClean="0">
                          <a:solidFill>
                            <a:schemeClr val="tx1"/>
                          </a:solidFill>
                        </a:rPr>
                        <a:t>products/body-lotion</a:t>
                      </a:r>
                    </a:p>
                    <a:p>
                      <a:pPr marL="342900" indent="-342900">
                        <a:buFont typeface="Arial" pitchFamily="34" charset="0"/>
                        <a:buChar char="•"/>
                      </a:pPr>
                      <a:endParaRPr lang="en-US" sz="1400" b="1" baseline="0" dirty="0" smtClean="0">
                        <a:solidFill>
                          <a:schemeClr val="tx1"/>
                        </a:solidFill>
                      </a:endParaRPr>
                    </a:p>
                    <a:p>
                      <a:pPr marL="342900" indent="-342900">
                        <a:buFont typeface="Arial" pitchFamily="34" charset="0"/>
                        <a:buChar char="•"/>
                      </a:pPr>
                      <a:r>
                        <a:rPr lang="en-US" sz="1400" b="1" baseline="0" dirty="0" smtClean="0">
                          <a:solidFill>
                            <a:schemeClr val="tx1"/>
                          </a:solidFill>
                        </a:rPr>
                        <a:t>The URL Name Should Follow the Hierarchy of the Olay Website</a:t>
                      </a:r>
                      <a:r>
                        <a:rPr lang="en-US" sz="1600" b="0" baseline="0" dirty="0" smtClean="0">
                          <a:solidFill>
                            <a:schemeClr val="tx1"/>
                          </a:solidFill>
                        </a:rPr>
                        <a:t>.</a:t>
                      </a:r>
                      <a:r>
                        <a:rPr lang="en-US" sz="1400" b="0" baseline="0" dirty="0" smtClean="0">
                          <a:solidFill>
                            <a:schemeClr val="tx1"/>
                          </a:solidFill>
                        </a:rPr>
                        <a:t> </a:t>
                      </a:r>
                    </a:p>
                    <a:p>
                      <a:pPr marL="800100" lvl="1" indent="-342900">
                        <a:buFont typeface="Arial" pitchFamily="34" charset="0"/>
                        <a:buChar char="•"/>
                      </a:pPr>
                      <a:r>
                        <a:rPr lang="en-US" sz="1200" b="0" baseline="0" dirty="0" smtClean="0">
                          <a:solidFill>
                            <a:schemeClr val="tx1"/>
                          </a:solidFill>
                        </a:rPr>
                        <a:t>The recommended Olay Global Template hierarchy can be found in the </a:t>
                      </a:r>
                      <a:r>
                        <a:rPr lang="en-US" sz="1200" b="1" baseline="0" dirty="0" smtClean="0">
                          <a:solidFill>
                            <a:schemeClr val="tx1"/>
                          </a:solidFill>
                          <a:hlinkClick r:id="" action="ppaction://noaction"/>
                        </a:rPr>
                        <a:t>Global Template Recommendations</a:t>
                      </a:r>
                      <a:r>
                        <a:rPr lang="en-US" sz="1200" b="0" baseline="0" dirty="0" smtClean="0">
                          <a:solidFill>
                            <a:schemeClr val="tx1"/>
                          </a:solidFill>
                        </a:rPr>
                        <a:t> section.</a:t>
                      </a:r>
                    </a:p>
                    <a:p>
                      <a:pPr marL="800100" lvl="1" indent="-342900">
                        <a:buFont typeface="Arial" pitchFamily="34" charset="0"/>
                        <a:buNone/>
                      </a:pPr>
                      <a:endParaRPr lang="en-US" sz="8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r>
                        <a:rPr lang="en-US" sz="1400" b="1" dirty="0" smtClean="0">
                          <a:solidFill>
                            <a:schemeClr val="tx1"/>
                          </a:solidFill>
                        </a:rPr>
                        <a:t>The URL Should</a:t>
                      </a:r>
                      <a:r>
                        <a:rPr lang="en-US" sz="1400" b="1" baseline="0" dirty="0" smtClean="0">
                          <a:solidFill>
                            <a:schemeClr val="tx1"/>
                          </a:solidFill>
                        </a:rPr>
                        <a:t> be Static Not Dynamic</a:t>
                      </a:r>
                      <a:r>
                        <a:rPr lang="en-US" sz="1600" b="1" baseline="0" dirty="0" smtClean="0">
                          <a:solidFill>
                            <a:schemeClr val="tx1"/>
                          </a:solidFill>
                        </a:rPr>
                        <a:t>.</a:t>
                      </a:r>
                    </a:p>
                    <a:p>
                      <a:pPr marL="800100" lvl="1" indent="-342900">
                        <a:buFont typeface="Arial" pitchFamily="34" charset="0"/>
                        <a:buChar char="•"/>
                      </a:pPr>
                      <a:r>
                        <a:rPr lang="en-US" sz="1200" b="0" baseline="0" dirty="0" smtClean="0">
                          <a:solidFill>
                            <a:schemeClr val="tx1"/>
                          </a:solidFill>
                        </a:rPr>
                        <a:t>Dynamic URLs generally contain a data string preceded by a question mark that describes a session, user, or product identification. e.g. </a:t>
                      </a:r>
                      <a:r>
                        <a:rPr lang="en-US" sz="1200" dirty="0" smtClean="0"/>
                        <a:t>http://www.olay.com/skin-care-products/anti-aging-products/facial-moisturizers?pid=075609034558</a:t>
                      </a:r>
                    </a:p>
                    <a:p>
                      <a:pPr marL="800100" lvl="1" indent="-342900">
                        <a:buFont typeface="Arial" pitchFamily="34" charset="0"/>
                        <a:buChar char="•"/>
                      </a:pPr>
                      <a:r>
                        <a:rPr lang="en-US" sz="1200" dirty="0" smtClean="0"/>
                        <a:t>Users are much less likely</a:t>
                      </a:r>
                      <a:r>
                        <a:rPr lang="en-US" sz="1200" baseline="0" dirty="0" smtClean="0"/>
                        <a:t> to share a dynamic looking URL.</a:t>
                      </a:r>
                      <a:endParaRPr lang="en-US" sz="1200" dirty="0" smtClean="0"/>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Avoid Writing URLs That:</a:t>
                      </a:r>
                    </a:p>
                    <a:p>
                      <a:pPr marL="800100" lvl="1" indent="-342900">
                        <a:buFont typeface="Arial" pitchFamily="34" charset="0"/>
                        <a:buChar char="•"/>
                      </a:pPr>
                      <a:r>
                        <a:rPr lang="en-US" sz="1200" b="0" baseline="0" dirty="0" smtClean="0">
                          <a:solidFill>
                            <a:schemeClr val="tx1"/>
                          </a:solidFill>
                        </a:rPr>
                        <a:t>Include too many directories (e.g. olay.com/skin-care-products/body-wash/regenerist/regenerist-body-wash/exfoliate)</a:t>
                      </a:r>
                    </a:p>
                    <a:p>
                      <a:pPr marL="800100" lvl="1" indent="-342900">
                        <a:buFont typeface="Arial" pitchFamily="34" charset="0"/>
                        <a:buChar char="•"/>
                      </a:pPr>
                      <a:r>
                        <a:rPr lang="en-US" sz="1200" b="0" baseline="0" dirty="0" smtClean="0">
                          <a:solidFill>
                            <a:schemeClr val="tx1"/>
                          </a:solidFill>
                        </a:rPr>
                        <a:t>Are longer than 50 characters</a:t>
                      </a:r>
                    </a:p>
                    <a:p>
                      <a:pPr marL="800100" lvl="1" indent="-342900">
                        <a:buFont typeface="Arial" pitchFamily="34" charset="0"/>
                        <a:buChar char="•"/>
                      </a:pPr>
                      <a:r>
                        <a:rPr lang="en-US" sz="1200" b="0" baseline="0" dirty="0" smtClean="0">
                          <a:solidFill>
                            <a:schemeClr val="tx1"/>
                          </a:solidFill>
                        </a:rPr>
                        <a:t>Use multiple redirects (e.g. A URL that utilizes a 302 redirect to a page that is a 301 redirect)</a:t>
                      </a:r>
                    </a:p>
                    <a:p>
                      <a:pPr marL="342900" indent="-342900">
                        <a:buFont typeface="Arial" pitchFamily="34" charset="0"/>
                        <a:buChar char="•"/>
                      </a:pPr>
                      <a:endParaRPr lang="en-US" sz="1400" b="0" baseline="0" dirty="0" smtClean="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500" smtClean="0">
                        <a:solidFill>
                          <a:schemeClr val="tx1"/>
                        </a:solidFill>
                      </a:endParaRPr>
                    </a:p>
                    <a:p>
                      <a:pPr marL="342900" indent="-342900">
                        <a:buFont typeface="Arial" pitchFamily="34" charset="0"/>
                        <a:buNone/>
                      </a:pPr>
                      <a:endParaRPr lang="en-US" sz="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13" name="Straight Connector 12"/>
          <p:cNvCxnSpPr/>
          <p:nvPr/>
        </p:nvCxnSpPr>
        <p:spPr bwMode="auto">
          <a:xfrm>
            <a:off x="304800" y="25908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304800" y="32766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304800" y="3886200"/>
            <a:ext cx="8458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381000" y="5105400"/>
            <a:ext cx="8458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381000" y="6019800"/>
            <a:ext cx="8458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106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URL Hierarchy</a:t>
            </a:r>
            <a:endParaRPr lang="en-US" sz="3000" dirty="0"/>
          </a:p>
        </p:txBody>
      </p:sp>
      <p:sp>
        <p:nvSpPr>
          <p:cNvPr id="11" name="Content Placeholder 2"/>
          <p:cNvSpPr>
            <a:spLocks noGrp="1"/>
          </p:cNvSpPr>
          <p:nvPr>
            <p:ph idx="1"/>
          </p:nvPr>
        </p:nvSpPr>
        <p:spPr>
          <a:xfrm>
            <a:off x="457200" y="762000"/>
            <a:ext cx="8229600" cy="838200"/>
          </a:xfrm>
        </p:spPr>
        <p:txBody>
          <a:bodyPr/>
          <a:lstStyle/>
          <a:p>
            <a:pPr marL="0" indent="0"/>
            <a:r>
              <a:rPr lang="en-US" sz="1600" dirty="0" smtClean="0">
                <a:cs typeface="Arial" pitchFamily="34" charset="0"/>
              </a:rPr>
              <a:t>The URL hierarchy, or structure of directories with similar content grouped in each, can help search engines determine secondary themes for groups of pages, provided the directories incorporate keyword phrases in URL naming convention. For example, the figures below not only tell search engines that the pages are about skin care or skin care products, but also more broadly about anti aging:</a:t>
            </a:r>
            <a:endParaRPr lang="en-US" sz="600" b="1" dirty="0" smtClean="0"/>
          </a:p>
          <a:p>
            <a:pPr>
              <a:spcBef>
                <a:spcPts val="0"/>
              </a:spcBef>
              <a:buClrTx/>
            </a:pPr>
            <a:r>
              <a:rPr lang="en-US" sz="1800" b="1" dirty="0" smtClean="0"/>
              <a:t>                                                 </a:t>
            </a:r>
          </a:p>
        </p:txBody>
      </p:sp>
      <p:sp>
        <p:nvSpPr>
          <p:cNvPr id="17" name="Rounded Rectangle 16"/>
          <p:cNvSpPr/>
          <p:nvPr/>
        </p:nvSpPr>
        <p:spPr>
          <a:xfrm>
            <a:off x="914400" y="2286000"/>
            <a:ext cx="70866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http://www.olay.com/skin-care-products/anti-aging-products</a:t>
            </a:r>
          </a:p>
        </p:txBody>
      </p:sp>
      <p:sp>
        <p:nvSpPr>
          <p:cNvPr id="18" name="Rounded Rectangle 17"/>
          <p:cNvSpPr/>
          <p:nvPr/>
        </p:nvSpPr>
        <p:spPr>
          <a:xfrm>
            <a:off x="990600" y="3352800"/>
            <a:ext cx="70866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http://www.olay.com/skin-care/anti-aging-skin-care</a:t>
            </a:r>
          </a:p>
        </p:txBody>
      </p:sp>
      <p:sp>
        <p:nvSpPr>
          <p:cNvPr id="19" name="Content Placeholder 2"/>
          <p:cNvSpPr txBox="1">
            <a:spLocks/>
          </p:cNvSpPr>
          <p:nvPr/>
        </p:nvSpPr>
        <p:spPr>
          <a:xfrm>
            <a:off x="381000" y="4648200"/>
            <a:ext cx="8229600" cy="838200"/>
          </a:xfrm>
          <a:prstGeom prst="rect">
            <a:avLst/>
          </a:prstGeom>
        </p:spPr>
        <p:txBody>
          <a:bodyPr/>
          <a:lstStyle/>
          <a:p>
            <a:pPr eaLnBrk="0" hangingPunct="0">
              <a:spcBef>
                <a:spcPct val="75000"/>
              </a:spcBef>
              <a:buClr>
                <a:srgbClr val="BA0000"/>
              </a:buClr>
              <a:defRPr/>
            </a:pPr>
            <a:r>
              <a:rPr lang="en-US" sz="1600" kern="0" dirty="0" smtClean="0">
                <a:latin typeface="Calibri" pitchFamily="34" charset="0"/>
                <a:cs typeface="Arial" pitchFamily="34" charset="0"/>
              </a:rPr>
              <a:t>Therefore, it is important to use keyword phrases in directory names, and to group similar content together in directories. Typically websites are designed with a hierarchical structure so matching up URLs with sections on the site is usually straightforward. More information on the current Olay hierarchy can be found in the </a:t>
            </a:r>
            <a:r>
              <a:rPr lang="en-US" sz="1600" kern="0" dirty="0" smtClean="0">
                <a:latin typeface="Calibri" pitchFamily="34" charset="0"/>
                <a:cs typeface="Arial" pitchFamily="34" charset="0"/>
                <a:hlinkClick r:id="rId3" action="ppaction://hlinksldjump"/>
              </a:rPr>
              <a:t>Global Template Recommendations </a:t>
            </a:r>
            <a:r>
              <a:rPr lang="en-US" sz="1600" kern="0" dirty="0" smtClean="0">
                <a:latin typeface="Calibri" pitchFamily="34" charset="0"/>
                <a:cs typeface="Arial" pitchFamily="34" charset="0"/>
              </a:rPr>
              <a:t>section.</a:t>
            </a:r>
            <a:endParaRPr lang="en-US" sz="1800" b="1" kern="0" dirty="0" smtClean="0">
              <a:latin typeface="Calibri" pitchFamily="34" charset="0"/>
            </a:endParaRPr>
          </a:p>
        </p:txBody>
      </p:sp>
    </p:spTree>
  </p:cSld>
  <p:clrMapOvr>
    <a:masterClrMapping/>
  </p:clrMapOvr>
  <p:transition spd="med"/>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Global </a:t>
            </a:r>
            <a:r>
              <a:rPr lang="en-US" dirty="0" err="1" smtClean="0"/>
              <a:t>Urls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108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Global URLs?</a:t>
            </a:r>
            <a:endParaRPr lang="en-US" sz="3000" dirty="0"/>
          </a:p>
        </p:txBody>
      </p:sp>
      <p:sp>
        <p:nvSpPr>
          <p:cNvPr id="9" name="Content Placeholder 2"/>
          <p:cNvSpPr>
            <a:spLocks noGrp="1"/>
          </p:cNvSpPr>
          <p:nvPr>
            <p:ph idx="1"/>
          </p:nvPr>
        </p:nvSpPr>
        <p:spPr>
          <a:xfrm>
            <a:off x="304800" y="838200"/>
            <a:ext cx="8458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should understand the SEO benefits of implementing in-country extensions for the Olay Website and be able to communicate these benefits to the brand contacts and technical agencies.</a:t>
            </a:r>
          </a:p>
          <a:p>
            <a:pPr marL="0" indent="0">
              <a:spcBef>
                <a:spcPts val="0"/>
              </a:spcBef>
            </a:pPr>
            <a:endParaRPr lang="en-US" sz="1200" dirty="0" smtClean="0">
              <a:latin typeface="+mn-lt"/>
            </a:endParaRPr>
          </a:p>
          <a:p>
            <a:pPr marL="0" lvl="0" indent="0">
              <a:spcBef>
                <a:spcPts val="0"/>
              </a:spcBef>
            </a:pPr>
            <a:r>
              <a:rPr lang="en-US" sz="1800" b="1" dirty="0" smtClean="0"/>
              <a:t>Creative Agency</a:t>
            </a:r>
            <a:r>
              <a:rPr lang="en-US" sz="1800" dirty="0" smtClean="0"/>
              <a:t>:</a:t>
            </a:r>
            <a:r>
              <a:rPr lang="en-US" sz="1800" b="1" dirty="0" smtClean="0"/>
              <a:t> </a:t>
            </a:r>
            <a:r>
              <a:rPr lang="en-US" sz="1400" dirty="0" smtClean="0"/>
              <a:t>The creative agency should understand the SEO benefits of implementing in-country extensions and how to write optimized Global URLs.</a:t>
            </a:r>
            <a:endParaRPr lang="en-US" sz="1400" b="1" dirty="0" smtClean="0"/>
          </a:p>
          <a:p>
            <a:pPr marL="0" indent="0">
              <a:spcBef>
                <a:spcPts val="0"/>
              </a:spcBef>
            </a:pPr>
            <a:endParaRPr lang="en-US" sz="1200" b="1" dirty="0" smtClean="0"/>
          </a:p>
          <a:p>
            <a:pPr marL="0" indent="0">
              <a:spcBef>
                <a:spcPts val="0"/>
              </a:spcBef>
            </a:pPr>
            <a:r>
              <a:rPr lang="en-US" sz="1800" b="1" dirty="0" smtClean="0"/>
              <a:t>Technical Agency</a:t>
            </a:r>
            <a:r>
              <a:rPr lang="en-US" sz="1800" dirty="0" smtClean="0"/>
              <a:t>:</a:t>
            </a:r>
            <a:r>
              <a:rPr lang="en-US" sz="1800" b="1" dirty="0" smtClean="0"/>
              <a:t> </a:t>
            </a:r>
            <a:r>
              <a:rPr lang="en-US" sz="1400" dirty="0" smtClean="0"/>
              <a:t>The technical agency should understand Global URL best practices and is responsible for implementing optimized Global URL in-country extensions for the Olay Website. </a:t>
            </a:r>
          </a:p>
          <a:p>
            <a:pPr marL="0" indent="0">
              <a:spcBef>
                <a:spcPts val="0"/>
              </a:spcBef>
            </a:pPr>
            <a:endParaRPr lang="en-US" sz="1200" b="1"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be aware of best practices for Global URL in-country extensions and how their Olay Website utilizes in-country extensions.</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1" name="Straight Connector 10"/>
          <p:cNvCxnSpPr/>
          <p:nvPr/>
        </p:nvCxnSpPr>
        <p:spPr bwMode="auto">
          <a:xfrm>
            <a:off x="304800" y="2438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304800" y="1752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04800" y="3048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8" name="Straight Connector 7"/>
          <p:cNvCxnSpPr/>
          <p:nvPr/>
        </p:nvCxnSpPr>
        <p:spPr bwMode="auto">
          <a:xfrm>
            <a:off x="381000" y="3733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109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Global URL Naming</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SEO Benefits of In-Country Extensions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6" action="ppaction://hlinksldjump"/>
              </a:rPr>
              <a:t>Olay Top 6 Country Extensions</a:t>
            </a:r>
            <a:endParaRPr lang="en-US" sz="1800" b="1" dirty="0" smtClean="0">
              <a:latin typeface="+mn-lt"/>
            </a:endParaRPr>
          </a:p>
          <a:p>
            <a:pPr marL="0" indent="0">
              <a:spcBef>
                <a:spcPts val="0"/>
              </a:spcBef>
            </a:pPr>
            <a:endParaRPr lang="en-US" sz="10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Keyword Generation</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Building out Keyword Lists</a:t>
            </a:r>
          </a:p>
        </p:txBody>
      </p:sp>
      <p:sp>
        <p:nvSpPr>
          <p:cNvPr id="7" name="Content Placeholder 2"/>
          <p:cNvSpPr>
            <a:spLocks noGrp="1"/>
          </p:cNvSpPr>
          <p:nvPr>
            <p:ph idx="1"/>
          </p:nvPr>
        </p:nvSpPr>
        <p:spPr>
          <a:xfrm>
            <a:off x="381000" y="1600200"/>
            <a:ext cx="8229600" cy="3657600"/>
          </a:xfrm>
        </p:spPr>
        <p:txBody>
          <a:bodyPr/>
          <a:lstStyle/>
          <a:p>
            <a:pPr marL="0" indent="0">
              <a:buNone/>
            </a:pPr>
            <a:r>
              <a:rPr lang="en-US" b="1" dirty="0" smtClean="0">
                <a:latin typeface="+mn-lt"/>
              </a:rPr>
              <a:t>Reach out to the search agency to build out keywords for new initiatives or product launches</a:t>
            </a:r>
            <a:endParaRPr lang="en-US" b="1" dirty="0" smtClean="0">
              <a:solidFill>
                <a:schemeClr val="tx1"/>
              </a:solidFill>
              <a:latin typeface="+mn-lt"/>
            </a:endParaRPr>
          </a:p>
          <a:p>
            <a:pPr>
              <a:buClrTx/>
              <a:buFont typeface="Arial" pitchFamily="34" charset="0"/>
              <a:buChar char="•"/>
            </a:pPr>
            <a:r>
              <a:rPr lang="en-US" sz="1600" dirty="0" smtClean="0">
                <a:latin typeface="+mn-lt"/>
                <a:cs typeface="Arial" pitchFamily="34" charset="0"/>
              </a:rPr>
              <a:t>Use the Google Keyword Tool to find misspelling, plurals and iterations of relevant search terms</a:t>
            </a:r>
          </a:p>
          <a:p>
            <a:pPr lvl="2">
              <a:buFont typeface="Arial" pitchFamily="34" charset="0"/>
              <a:buChar char="•"/>
            </a:pPr>
            <a:r>
              <a:rPr lang="en-US" sz="1400" dirty="0" smtClean="0">
                <a:solidFill>
                  <a:schemeClr val="tx1"/>
                </a:solidFill>
                <a:latin typeface="+mn-lt"/>
                <a:cs typeface="Arial" pitchFamily="34" charset="0"/>
              </a:rPr>
              <a:t>Use Broad Match to capture more keyword queries within a smaller keyword set</a:t>
            </a:r>
          </a:p>
          <a:p>
            <a:pPr>
              <a:buClrTx/>
              <a:buFont typeface="Arial" pitchFamily="34" charset="0"/>
              <a:buChar char="•"/>
            </a:pPr>
            <a:r>
              <a:rPr lang="en-US" sz="1600" dirty="0" smtClean="0">
                <a:latin typeface="+mn-lt"/>
                <a:cs typeface="Arial" pitchFamily="34" charset="0"/>
              </a:rPr>
              <a:t>Allow at least two weeks for enough traffic to come in before making optimizations to the keyword list</a:t>
            </a:r>
          </a:p>
          <a:p>
            <a:pPr>
              <a:buClrTx/>
              <a:buFont typeface="Arial" pitchFamily="34" charset="0"/>
              <a:buChar char="•"/>
            </a:pPr>
            <a:r>
              <a:rPr lang="en-US" sz="1600" dirty="0" smtClean="0">
                <a:solidFill>
                  <a:schemeClr val="tx1"/>
                </a:solidFill>
                <a:latin typeface="+mn-lt"/>
                <a:cs typeface="Arial" pitchFamily="34" charset="0"/>
              </a:rPr>
              <a:t>Monitor and Optimize the keyword list</a:t>
            </a:r>
          </a:p>
          <a:p>
            <a:pPr lvl="2">
              <a:buFont typeface="Arial" pitchFamily="34" charset="0"/>
              <a:buChar char="•"/>
            </a:pPr>
            <a:r>
              <a:rPr lang="en-US" sz="1400" dirty="0" smtClean="0">
                <a:solidFill>
                  <a:schemeClr val="tx1"/>
                </a:solidFill>
                <a:latin typeface="+mn-lt"/>
                <a:cs typeface="Arial" pitchFamily="34" charset="0"/>
              </a:rPr>
              <a:t>Pull a Search Query Report from </a:t>
            </a:r>
            <a:r>
              <a:rPr lang="en-US" sz="1400" dirty="0" err="1" smtClean="0">
                <a:solidFill>
                  <a:schemeClr val="tx1"/>
                </a:solidFill>
                <a:latin typeface="+mn-lt"/>
                <a:cs typeface="Arial" pitchFamily="34" charset="0"/>
              </a:rPr>
              <a:t>Adwords</a:t>
            </a:r>
            <a:r>
              <a:rPr lang="en-US" sz="1400" dirty="0" smtClean="0">
                <a:solidFill>
                  <a:schemeClr val="tx1"/>
                </a:solidFill>
                <a:latin typeface="+mn-lt"/>
                <a:cs typeface="Arial" pitchFamily="34" charset="0"/>
              </a:rPr>
              <a:t> to find undesirable queries that the keywords are matching. For example, “whip cream” might match to the “eye cream” ad group. “Whip” would need to be added as a negative in order to improve CTR and quality of visitor</a:t>
            </a:r>
          </a:p>
          <a:p>
            <a:pPr lvl="2">
              <a:buFont typeface="Arial" pitchFamily="34" charset="0"/>
              <a:buChar char="•"/>
            </a:pPr>
            <a:r>
              <a:rPr lang="en-US" sz="1400" dirty="0" smtClean="0">
                <a:solidFill>
                  <a:schemeClr val="tx1"/>
                </a:solidFill>
                <a:latin typeface="+mn-lt"/>
                <a:cs typeface="Arial" pitchFamily="34" charset="0"/>
              </a:rPr>
              <a:t>Pause, delete or change bids on any keywords with low volume or low CTR or conversion performance</a:t>
            </a:r>
          </a:p>
          <a:p>
            <a:pPr lvl="2">
              <a:buNone/>
            </a:pPr>
            <a:endParaRPr lang="en-US" sz="1400" dirty="0" smtClean="0">
              <a:solidFill>
                <a:schemeClr val="tx1"/>
              </a:solidFill>
              <a:latin typeface="+mn-lt"/>
              <a:cs typeface="Arial" pitchFamily="34" charset="0"/>
            </a:endParaRPr>
          </a:p>
        </p:txBody>
      </p:sp>
    </p:spTree>
  </p:cSld>
  <p:clrMapOvr>
    <a:masterClrMapping/>
  </p:clrMapOvr>
  <p:transition spd="med"/>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110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Global URLs: In-Country Extensions</a:t>
            </a:r>
            <a:endParaRPr lang="en-US" sz="3000" dirty="0"/>
          </a:p>
        </p:txBody>
      </p:sp>
      <p:sp>
        <p:nvSpPr>
          <p:cNvPr id="6" name="Rounded Rectangle 5"/>
          <p:cNvSpPr/>
          <p:nvPr/>
        </p:nvSpPr>
        <p:spPr bwMode="auto">
          <a:xfrm>
            <a:off x="304800" y="1676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SEO Benefits of Utilizing In-Country Extensions</a:t>
            </a:r>
          </a:p>
        </p:txBody>
      </p:sp>
      <p:sp>
        <p:nvSpPr>
          <p:cNvPr id="11" name="Content Placeholder 2"/>
          <p:cNvSpPr>
            <a:spLocks noGrp="1"/>
          </p:cNvSpPr>
          <p:nvPr>
            <p:ph idx="1"/>
          </p:nvPr>
        </p:nvSpPr>
        <p:spPr>
          <a:xfrm>
            <a:off x="457200" y="762000"/>
            <a:ext cx="8229600" cy="838200"/>
          </a:xfrm>
        </p:spPr>
        <p:txBody>
          <a:bodyPr/>
          <a:lstStyle/>
          <a:p>
            <a:pPr marL="0" indent="0"/>
            <a:r>
              <a:rPr lang="en-US" sz="1600" dirty="0" smtClean="0">
                <a:cs typeface="Arial" pitchFamily="34" charset="0"/>
              </a:rPr>
              <a:t>When naming URLs for different countries, it is important to use in-country extensions as opposed to country sub-directories of a main US site. For example, the Olay UK site domain should be: </a:t>
            </a:r>
            <a:r>
              <a:rPr lang="en-US" sz="1600" dirty="0" smtClean="0">
                <a:cs typeface="Arial" pitchFamily="34" charset="0"/>
                <a:hlinkClick r:id="rId3"/>
              </a:rPr>
              <a:t>http://www.Olay.co.uk</a:t>
            </a:r>
            <a:endParaRPr lang="en-US" sz="1600" dirty="0" smtClean="0">
              <a:cs typeface="Arial" pitchFamily="34" charset="0"/>
            </a:endParaRPr>
          </a:p>
          <a:p>
            <a:pPr marL="0" indent="0"/>
            <a:endParaRPr lang="en-US" sz="600" b="1" dirty="0" smtClean="0"/>
          </a:p>
          <a:p>
            <a:pPr>
              <a:spcBef>
                <a:spcPts val="0"/>
              </a:spcBef>
              <a:buClrTx/>
            </a:pPr>
            <a:r>
              <a:rPr lang="en-US" sz="1800" b="1" dirty="0" smtClean="0"/>
              <a:t>                                                 </a:t>
            </a:r>
          </a:p>
        </p:txBody>
      </p:sp>
      <p:graphicFrame>
        <p:nvGraphicFramePr>
          <p:cNvPr id="12" name="Table 11"/>
          <p:cNvGraphicFramePr>
            <a:graphicFrameLocks noGrp="1"/>
          </p:cNvGraphicFramePr>
          <p:nvPr/>
        </p:nvGraphicFramePr>
        <p:xfrm>
          <a:off x="304800" y="2133600"/>
          <a:ext cx="8686800" cy="5239793"/>
        </p:xfrm>
        <a:graphic>
          <a:graphicData uri="http://schemas.openxmlformats.org/drawingml/2006/table">
            <a:tbl>
              <a:tblPr firstRow="1" bandRow="1">
                <a:tableStyleId>{5C22544A-7EE6-4342-B048-85BDC9FD1C3A}</a:tableStyleId>
              </a:tblPr>
              <a:tblGrid>
                <a:gridCol w="8317183"/>
                <a:gridCol w="369617"/>
              </a:tblGrid>
              <a:tr h="217796">
                <a:tc>
                  <a:txBody>
                    <a:bodyPr/>
                    <a:lstStyle/>
                    <a:p>
                      <a:pPr marL="342900" indent="-342900">
                        <a:buFont typeface="Arial" pitchFamily="34" charset="0"/>
                        <a:buChar char="•"/>
                      </a:pPr>
                      <a:r>
                        <a:rPr lang="en-US" sz="1400" b="1" dirty="0" smtClean="0">
                          <a:solidFill>
                            <a:schemeClr val="tx1"/>
                          </a:solidFill>
                        </a:rPr>
                        <a:t>Higher Importance and Relevance</a:t>
                      </a:r>
                    </a:p>
                    <a:p>
                      <a:pPr marL="800100" lvl="1" indent="-342900">
                        <a:buFont typeface="Arial" pitchFamily="34" charset="0"/>
                        <a:buChar char="•"/>
                      </a:pPr>
                      <a:r>
                        <a:rPr lang="en-US" sz="1200" b="0" baseline="0" dirty="0" smtClean="0">
                          <a:solidFill>
                            <a:schemeClr val="tx1"/>
                          </a:solidFill>
                        </a:rPr>
                        <a:t>Search engines place higher importance and relevance on content written in the language of the country.</a:t>
                      </a:r>
                    </a:p>
                    <a:p>
                      <a:pPr marL="342900" indent="-342900">
                        <a:buFont typeface="Arial" pitchFamily="34" charset="0"/>
                        <a:buChar char="•"/>
                      </a:pPr>
                      <a:endParaRPr lang="en-US" sz="600" b="1" baseline="0" dirty="0" smtClean="0">
                        <a:solidFill>
                          <a:schemeClr val="tx1"/>
                        </a:solidFill>
                      </a:endParaRPr>
                    </a:p>
                    <a:p>
                      <a:pPr marL="342900" indent="-342900">
                        <a:buFont typeface="Arial" pitchFamily="34" charset="0"/>
                        <a:buChar char="•"/>
                      </a:pPr>
                      <a:endParaRPr lang="en-US" sz="1400" b="1" baseline="0" dirty="0" smtClean="0">
                        <a:solidFill>
                          <a:schemeClr val="tx1"/>
                        </a:solidFill>
                      </a:endParaRPr>
                    </a:p>
                    <a:p>
                      <a:pPr marL="342900" indent="-342900">
                        <a:buFont typeface="Arial" pitchFamily="34" charset="0"/>
                        <a:buChar char="•"/>
                      </a:pPr>
                      <a:r>
                        <a:rPr lang="en-US" sz="1400" b="1" baseline="0" dirty="0" smtClean="0">
                          <a:solidFill>
                            <a:schemeClr val="tx1"/>
                          </a:solidFill>
                        </a:rPr>
                        <a:t>Visibility as A Separate Website</a:t>
                      </a:r>
                    </a:p>
                    <a:p>
                      <a:pPr marL="800100" lvl="1" indent="-342900">
                        <a:buFont typeface="Arial" pitchFamily="34" charset="0"/>
                        <a:buChar char="•"/>
                      </a:pPr>
                      <a:r>
                        <a:rPr lang="en-US" sz="1200" b="0" baseline="0" dirty="0" smtClean="0">
                          <a:solidFill>
                            <a:schemeClr val="tx1"/>
                          </a:solidFill>
                        </a:rPr>
                        <a:t>Search engines view sites with different country extensions as separate websites – dividing the site from the US and prevent penalties for duplicate content, e.g., olay.com vs. olay.com/en-us/</a:t>
                      </a:r>
                    </a:p>
                    <a:p>
                      <a:pPr marL="342900" indent="-342900">
                        <a:buFont typeface="Arial" pitchFamily="34" charset="0"/>
                        <a:buChar char="•"/>
                      </a:pPr>
                      <a:endParaRPr lang="en-US" sz="600" b="1" baseline="0" dirty="0" smtClean="0">
                        <a:solidFill>
                          <a:schemeClr val="tx1"/>
                        </a:solidFill>
                      </a:endParaRPr>
                    </a:p>
                    <a:p>
                      <a:pPr marL="342900" indent="-342900">
                        <a:buFont typeface="Arial" pitchFamily="34" charset="0"/>
                        <a:buChar char="•"/>
                      </a:pPr>
                      <a:endParaRPr lang="en-US" sz="1400" b="1" baseline="0" dirty="0" smtClean="0">
                        <a:solidFill>
                          <a:schemeClr val="tx1"/>
                        </a:solidFill>
                      </a:endParaRPr>
                    </a:p>
                    <a:p>
                      <a:pPr marL="342900" indent="-342900">
                        <a:buFont typeface="Arial" pitchFamily="34" charset="0"/>
                        <a:buChar char="•"/>
                      </a:pPr>
                      <a:r>
                        <a:rPr lang="en-US" sz="1400" b="1" baseline="0" dirty="0" smtClean="0">
                          <a:solidFill>
                            <a:schemeClr val="tx1"/>
                          </a:solidFill>
                        </a:rPr>
                        <a:t>Shorter URLs</a:t>
                      </a:r>
                    </a:p>
                    <a:p>
                      <a:pPr marL="800100" lvl="1" indent="-342900">
                        <a:buFont typeface="Arial" pitchFamily="34" charset="0"/>
                        <a:buChar char="•"/>
                      </a:pPr>
                      <a:r>
                        <a:rPr lang="en-US" sz="1200" b="0" baseline="0" dirty="0" smtClean="0">
                          <a:solidFill>
                            <a:schemeClr val="tx1"/>
                          </a:solidFill>
                        </a:rPr>
                        <a:t>URLs are shorter when using in-country extensions, placing more importance on keywords by promoting them in the URL structure in the country’s language.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600" b="1" baseline="0" dirty="0" smtClean="0">
                        <a:solidFill>
                          <a:schemeClr val="tx1"/>
                        </a:solidFill>
                      </a:endParaRPr>
                    </a:p>
                    <a:p>
                      <a:pPr marL="342900" indent="-342900">
                        <a:buFont typeface="Arial" pitchFamily="34" charset="0"/>
                        <a:buChar char="•"/>
                      </a:pPr>
                      <a:r>
                        <a:rPr lang="en-US" sz="1600" b="1" baseline="0" dirty="0" smtClean="0">
                          <a:solidFill>
                            <a:schemeClr val="tx1"/>
                          </a:solidFill>
                        </a:rPr>
                        <a:t>Increased External Links</a:t>
                      </a:r>
                    </a:p>
                    <a:p>
                      <a:pPr marL="800100" lvl="1" indent="-342900">
                        <a:buFont typeface="Arial" pitchFamily="34" charset="0"/>
                        <a:buChar char="•"/>
                      </a:pPr>
                      <a:r>
                        <a:rPr lang="en-US" sz="1200" b="0" baseline="0" dirty="0" smtClean="0">
                          <a:solidFill>
                            <a:schemeClr val="tx1"/>
                          </a:solidFill>
                        </a:rPr>
                        <a:t>External websites and users are more likely to link to a website that utilizes their country’s in-country extension.</a:t>
                      </a:r>
                      <a:endParaRPr lang="en-US" sz="1200" dirty="0" smtClean="0"/>
                    </a:p>
                    <a:p>
                      <a:pPr marL="342900" lvl="0" indent="-342900">
                        <a:buFont typeface="Arial" pitchFamily="34" charset="0"/>
                        <a:buChar char="•"/>
                      </a:pPr>
                      <a:endParaRPr lang="en-US" sz="600" b="1" baseline="0" dirty="0" smtClean="0">
                        <a:solidFill>
                          <a:schemeClr val="tx1"/>
                        </a:solidFill>
                      </a:endParaRPr>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More Directory Listings</a:t>
                      </a:r>
                    </a:p>
                    <a:p>
                      <a:pPr marL="800100" lvl="1" indent="-342900">
                        <a:buFont typeface="Arial" pitchFamily="34" charset="0"/>
                        <a:buChar char="•"/>
                      </a:pPr>
                      <a:r>
                        <a:rPr lang="en-US" sz="1200" b="0" baseline="0" dirty="0" smtClean="0">
                          <a:solidFill>
                            <a:schemeClr val="tx1"/>
                          </a:solidFill>
                        </a:rPr>
                        <a:t>In-country extensions make it easier for a site to be listed in directories within each individual country.</a:t>
                      </a:r>
                    </a:p>
                    <a:p>
                      <a:pPr marL="800100" lvl="1"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endParaRPr lang="en-US" sz="1400" b="0" baseline="0" dirty="0" smtClean="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500" smtClean="0">
                        <a:solidFill>
                          <a:schemeClr val="tx1"/>
                        </a:solidFill>
                      </a:endParaRPr>
                    </a:p>
                    <a:p>
                      <a:pPr marL="342900" indent="-342900">
                        <a:buFont typeface="Arial" pitchFamily="34" charset="0"/>
                        <a:buNone/>
                      </a:pPr>
                      <a:endParaRPr lang="en-US" sz="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13" name="Straight Connector 12"/>
          <p:cNvCxnSpPr/>
          <p:nvPr/>
        </p:nvCxnSpPr>
        <p:spPr bwMode="auto">
          <a:xfrm>
            <a:off x="304800" y="26670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304800" y="35814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4495800"/>
            <a:ext cx="8458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228600" y="5257800"/>
            <a:ext cx="8458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228600" y="6019800"/>
            <a:ext cx="8458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111</a:t>
            </a:fld>
            <a:endParaRPr lang="en-US" dirty="0">
              <a:solidFill>
                <a:srgbClr val="002C69"/>
              </a:solidFill>
            </a:endParaRPr>
          </a:p>
        </p:txBody>
      </p: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Global URLs – Top 6 Country Extensions </a:t>
            </a:r>
            <a:endParaRPr lang="en-US" sz="3000" b="1" kern="0" dirty="0">
              <a:solidFill>
                <a:sysClr val="windowText" lastClr="000000"/>
              </a:solidFill>
              <a:latin typeface="Calibri"/>
            </a:endParaRPr>
          </a:p>
        </p:txBody>
      </p:sp>
      <p:sp>
        <p:nvSpPr>
          <p:cNvPr id="14" name="Rounded Rectangle 13"/>
          <p:cNvSpPr/>
          <p:nvPr/>
        </p:nvSpPr>
        <p:spPr>
          <a:xfrm>
            <a:off x="1447800" y="1219200"/>
            <a:ext cx="3429000" cy="762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sz="2400" b="1" dirty="0" smtClean="0">
                <a:latin typeface="Calibri"/>
              </a:rPr>
              <a:t>Current Extension</a:t>
            </a:r>
          </a:p>
        </p:txBody>
      </p:sp>
      <p:sp>
        <p:nvSpPr>
          <p:cNvPr id="15" name="Rounded Rectangle 14"/>
          <p:cNvSpPr/>
          <p:nvPr/>
        </p:nvSpPr>
        <p:spPr>
          <a:xfrm>
            <a:off x="5334000" y="1219200"/>
            <a:ext cx="3200400" cy="762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sz="2400" b="1" dirty="0" smtClean="0">
                <a:latin typeface="Calibri"/>
              </a:rPr>
              <a:t>Optimized Extension</a:t>
            </a:r>
          </a:p>
        </p:txBody>
      </p:sp>
      <p:cxnSp>
        <p:nvCxnSpPr>
          <p:cNvPr id="16" name="Straight Connector 15"/>
          <p:cNvCxnSpPr/>
          <p:nvPr/>
        </p:nvCxnSpPr>
        <p:spPr bwMode="auto">
          <a:xfrm>
            <a:off x="304800" y="25908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8" name="Content Placeholder 2"/>
          <p:cNvSpPr txBox="1">
            <a:spLocks/>
          </p:cNvSpPr>
          <p:nvPr/>
        </p:nvSpPr>
        <p:spPr>
          <a:xfrm>
            <a:off x="228600" y="2133600"/>
            <a:ext cx="1295400" cy="457200"/>
          </a:xfrm>
          <a:prstGeom prst="rect">
            <a:avLst/>
          </a:prstGeom>
        </p:spPr>
        <p:txBody>
          <a:bodyPr/>
          <a:lstStyle/>
          <a:p>
            <a:pPr eaLnBrk="0" hangingPunct="0">
              <a:spcBef>
                <a:spcPct val="75000"/>
              </a:spcBef>
              <a:buClr>
                <a:srgbClr val="BA0000"/>
              </a:buClr>
              <a:defRPr/>
            </a:pPr>
            <a:r>
              <a:rPr lang="en-US" sz="1800" b="1" kern="0" dirty="0" smtClean="0">
                <a:latin typeface="Calibri" pitchFamily="34" charset="0"/>
              </a:rPr>
              <a:t>Olay China</a:t>
            </a:r>
          </a:p>
        </p:txBody>
      </p:sp>
      <p:sp>
        <p:nvSpPr>
          <p:cNvPr id="19" name="Content Placeholder 2"/>
          <p:cNvSpPr txBox="1">
            <a:spLocks/>
          </p:cNvSpPr>
          <p:nvPr/>
        </p:nvSpPr>
        <p:spPr>
          <a:xfrm>
            <a:off x="2362200" y="2133600"/>
            <a:ext cx="1447800" cy="457200"/>
          </a:xfrm>
          <a:prstGeom prst="rect">
            <a:avLst/>
          </a:prstGeom>
        </p:spPr>
        <p:txBody>
          <a:bodyPr/>
          <a:lstStyle/>
          <a:p>
            <a:pPr eaLnBrk="0" hangingPunct="0">
              <a:spcBef>
                <a:spcPct val="75000"/>
              </a:spcBef>
              <a:buClr>
                <a:srgbClr val="BA0000"/>
              </a:buClr>
              <a:defRPr/>
            </a:pPr>
            <a:r>
              <a:rPr lang="en-US" sz="1800" kern="0" dirty="0" smtClean="0">
                <a:latin typeface="Calibri" pitchFamily="34" charset="0"/>
              </a:rPr>
              <a:t>Olay.com.cn</a:t>
            </a:r>
          </a:p>
        </p:txBody>
      </p:sp>
      <p:sp>
        <p:nvSpPr>
          <p:cNvPr id="20" name="Content Placeholder 2"/>
          <p:cNvSpPr txBox="1">
            <a:spLocks/>
          </p:cNvSpPr>
          <p:nvPr/>
        </p:nvSpPr>
        <p:spPr>
          <a:xfrm>
            <a:off x="6172200" y="2133600"/>
            <a:ext cx="1447800" cy="457200"/>
          </a:xfrm>
          <a:prstGeom prst="rect">
            <a:avLst/>
          </a:prstGeom>
        </p:spPr>
        <p:txBody>
          <a:bodyPr/>
          <a:lstStyle/>
          <a:p>
            <a:pPr eaLnBrk="0" hangingPunct="0">
              <a:spcBef>
                <a:spcPct val="75000"/>
              </a:spcBef>
              <a:buClr>
                <a:srgbClr val="BA0000"/>
              </a:buClr>
              <a:defRPr/>
            </a:pPr>
            <a:r>
              <a:rPr lang="en-US" sz="1800" kern="0" dirty="0" smtClean="0">
                <a:latin typeface="Calibri" pitchFamily="34" charset="0"/>
              </a:rPr>
              <a:t>Olay.cn</a:t>
            </a:r>
          </a:p>
        </p:txBody>
      </p:sp>
      <p:sp>
        <p:nvSpPr>
          <p:cNvPr id="21" name="Content Placeholder 2"/>
          <p:cNvSpPr txBox="1">
            <a:spLocks/>
          </p:cNvSpPr>
          <p:nvPr/>
        </p:nvSpPr>
        <p:spPr>
          <a:xfrm>
            <a:off x="228600" y="2667000"/>
            <a:ext cx="1295400" cy="457200"/>
          </a:xfrm>
          <a:prstGeom prst="rect">
            <a:avLst/>
          </a:prstGeom>
        </p:spPr>
        <p:txBody>
          <a:bodyPr/>
          <a:lstStyle/>
          <a:p>
            <a:pPr eaLnBrk="0" hangingPunct="0">
              <a:spcBef>
                <a:spcPct val="75000"/>
              </a:spcBef>
              <a:buClr>
                <a:srgbClr val="BA0000"/>
              </a:buClr>
              <a:defRPr/>
            </a:pPr>
            <a:r>
              <a:rPr lang="en-US" sz="1800" b="1" kern="0" dirty="0" smtClean="0">
                <a:latin typeface="Calibri" pitchFamily="34" charset="0"/>
              </a:rPr>
              <a:t>Olay Russia</a:t>
            </a:r>
          </a:p>
        </p:txBody>
      </p:sp>
      <p:sp>
        <p:nvSpPr>
          <p:cNvPr id="22" name="Content Placeholder 2"/>
          <p:cNvSpPr txBox="1">
            <a:spLocks/>
          </p:cNvSpPr>
          <p:nvPr/>
        </p:nvSpPr>
        <p:spPr>
          <a:xfrm>
            <a:off x="2362200" y="2667000"/>
            <a:ext cx="1447800" cy="457200"/>
          </a:xfrm>
          <a:prstGeom prst="rect">
            <a:avLst/>
          </a:prstGeom>
        </p:spPr>
        <p:txBody>
          <a:bodyPr/>
          <a:lstStyle/>
          <a:p>
            <a:pPr eaLnBrk="0" hangingPunct="0">
              <a:spcBef>
                <a:spcPct val="75000"/>
              </a:spcBef>
              <a:buClr>
                <a:srgbClr val="BA0000"/>
              </a:buClr>
              <a:defRPr/>
            </a:pPr>
            <a:r>
              <a:rPr lang="en-US" sz="1800" kern="0" dirty="0" smtClean="0">
                <a:latin typeface="Calibri" pitchFamily="34" charset="0"/>
              </a:rPr>
              <a:t>Olay.ru</a:t>
            </a:r>
          </a:p>
        </p:txBody>
      </p:sp>
      <p:sp>
        <p:nvSpPr>
          <p:cNvPr id="23" name="Content Placeholder 2"/>
          <p:cNvSpPr txBox="1">
            <a:spLocks/>
          </p:cNvSpPr>
          <p:nvPr/>
        </p:nvSpPr>
        <p:spPr>
          <a:xfrm>
            <a:off x="6248400" y="2667000"/>
            <a:ext cx="1447800" cy="457200"/>
          </a:xfrm>
          <a:prstGeom prst="rect">
            <a:avLst/>
          </a:prstGeom>
        </p:spPr>
        <p:txBody>
          <a:bodyPr/>
          <a:lstStyle/>
          <a:p>
            <a:pPr eaLnBrk="0" hangingPunct="0">
              <a:spcBef>
                <a:spcPct val="75000"/>
              </a:spcBef>
              <a:buClr>
                <a:srgbClr val="BA0000"/>
              </a:buClr>
              <a:defRPr/>
            </a:pPr>
            <a:r>
              <a:rPr lang="en-US" sz="1800" kern="0" dirty="0" smtClean="0">
                <a:latin typeface="Calibri" pitchFamily="34" charset="0"/>
              </a:rPr>
              <a:t>Same</a:t>
            </a:r>
          </a:p>
        </p:txBody>
      </p:sp>
      <p:cxnSp>
        <p:nvCxnSpPr>
          <p:cNvPr id="24" name="Straight Connector 23"/>
          <p:cNvCxnSpPr/>
          <p:nvPr/>
        </p:nvCxnSpPr>
        <p:spPr bwMode="auto">
          <a:xfrm>
            <a:off x="304800" y="31242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25" name="Content Placeholder 2"/>
          <p:cNvSpPr txBox="1">
            <a:spLocks/>
          </p:cNvSpPr>
          <p:nvPr/>
        </p:nvSpPr>
        <p:spPr>
          <a:xfrm>
            <a:off x="228600" y="3200400"/>
            <a:ext cx="1295400" cy="457200"/>
          </a:xfrm>
          <a:prstGeom prst="rect">
            <a:avLst/>
          </a:prstGeom>
        </p:spPr>
        <p:txBody>
          <a:bodyPr/>
          <a:lstStyle/>
          <a:p>
            <a:pPr eaLnBrk="0" hangingPunct="0">
              <a:spcBef>
                <a:spcPct val="75000"/>
              </a:spcBef>
              <a:buClr>
                <a:srgbClr val="BA0000"/>
              </a:buClr>
              <a:defRPr/>
            </a:pPr>
            <a:r>
              <a:rPr lang="en-US" sz="1800" b="1" kern="0" dirty="0" smtClean="0">
                <a:latin typeface="Calibri" pitchFamily="34" charset="0"/>
              </a:rPr>
              <a:t>Olay India</a:t>
            </a:r>
          </a:p>
        </p:txBody>
      </p:sp>
      <p:sp>
        <p:nvSpPr>
          <p:cNvPr id="26" name="Content Placeholder 2"/>
          <p:cNvSpPr txBox="1">
            <a:spLocks/>
          </p:cNvSpPr>
          <p:nvPr/>
        </p:nvSpPr>
        <p:spPr>
          <a:xfrm>
            <a:off x="2362200" y="3200400"/>
            <a:ext cx="1447800" cy="457200"/>
          </a:xfrm>
          <a:prstGeom prst="rect">
            <a:avLst/>
          </a:prstGeom>
        </p:spPr>
        <p:txBody>
          <a:bodyPr/>
          <a:lstStyle/>
          <a:p>
            <a:pPr eaLnBrk="0" hangingPunct="0">
              <a:spcBef>
                <a:spcPct val="75000"/>
              </a:spcBef>
              <a:buClr>
                <a:srgbClr val="BA0000"/>
              </a:buClr>
              <a:defRPr/>
            </a:pPr>
            <a:r>
              <a:rPr lang="en-US" sz="1800" kern="0" dirty="0" smtClean="0">
                <a:latin typeface="Calibri" pitchFamily="34" charset="0"/>
              </a:rPr>
              <a:t>Olay.co.in</a:t>
            </a:r>
          </a:p>
        </p:txBody>
      </p:sp>
      <p:sp>
        <p:nvSpPr>
          <p:cNvPr id="28" name="Content Placeholder 2"/>
          <p:cNvSpPr txBox="1">
            <a:spLocks/>
          </p:cNvSpPr>
          <p:nvPr/>
        </p:nvSpPr>
        <p:spPr>
          <a:xfrm>
            <a:off x="6248400" y="3276600"/>
            <a:ext cx="1447800" cy="457200"/>
          </a:xfrm>
          <a:prstGeom prst="rect">
            <a:avLst/>
          </a:prstGeom>
        </p:spPr>
        <p:txBody>
          <a:bodyPr/>
          <a:lstStyle/>
          <a:p>
            <a:pPr eaLnBrk="0" hangingPunct="0">
              <a:spcBef>
                <a:spcPct val="75000"/>
              </a:spcBef>
              <a:buClr>
                <a:srgbClr val="BA0000"/>
              </a:buClr>
              <a:defRPr/>
            </a:pPr>
            <a:r>
              <a:rPr lang="en-US" sz="1800" kern="0" dirty="0" smtClean="0">
                <a:latin typeface="Calibri" pitchFamily="34" charset="0"/>
              </a:rPr>
              <a:t>Same</a:t>
            </a:r>
          </a:p>
        </p:txBody>
      </p:sp>
      <p:cxnSp>
        <p:nvCxnSpPr>
          <p:cNvPr id="31" name="Straight Connector 30"/>
          <p:cNvCxnSpPr/>
          <p:nvPr/>
        </p:nvCxnSpPr>
        <p:spPr bwMode="auto">
          <a:xfrm>
            <a:off x="304800" y="37338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32" name="Content Placeholder 2"/>
          <p:cNvSpPr txBox="1">
            <a:spLocks/>
          </p:cNvSpPr>
          <p:nvPr/>
        </p:nvSpPr>
        <p:spPr>
          <a:xfrm>
            <a:off x="228600" y="3810000"/>
            <a:ext cx="1295400" cy="457200"/>
          </a:xfrm>
          <a:prstGeom prst="rect">
            <a:avLst/>
          </a:prstGeom>
        </p:spPr>
        <p:txBody>
          <a:bodyPr/>
          <a:lstStyle/>
          <a:p>
            <a:pPr eaLnBrk="0" hangingPunct="0">
              <a:spcBef>
                <a:spcPct val="75000"/>
              </a:spcBef>
              <a:buClr>
                <a:srgbClr val="BA0000"/>
              </a:buClr>
              <a:defRPr/>
            </a:pPr>
            <a:r>
              <a:rPr lang="en-US" sz="1800" b="1" kern="0" dirty="0" smtClean="0">
                <a:latin typeface="Calibri" pitchFamily="34" charset="0"/>
              </a:rPr>
              <a:t>Olay UK</a:t>
            </a:r>
          </a:p>
        </p:txBody>
      </p:sp>
      <p:sp>
        <p:nvSpPr>
          <p:cNvPr id="33" name="Content Placeholder 2"/>
          <p:cNvSpPr txBox="1">
            <a:spLocks/>
          </p:cNvSpPr>
          <p:nvPr/>
        </p:nvSpPr>
        <p:spPr>
          <a:xfrm>
            <a:off x="2362200" y="3810000"/>
            <a:ext cx="1447800" cy="457200"/>
          </a:xfrm>
          <a:prstGeom prst="rect">
            <a:avLst/>
          </a:prstGeom>
        </p:spPr>
        <p:txBody>
          <a:bodyPr/>
          <a:lstStyle/>
          <a:p>
            <a:pPr eaLnBrk="0" hangingPunct="0">
              <a:spcBef>
                <a:spcPct val="75000"/>
              </a:spcBef>
              <a:buClr>
                <a:srgbClr val="BA0000"/>
              </a:buClr>
              <a:defRPr/>
            </a:pPr>
            <a:r>
              <a:rPr lang="en-US" sz="1800" kern="0" dirty="0" smtClean="0">
                <a:latin typeface="Calibri" pitchFamily="34" charset="0"/>
              </a:rPr>
              <a:t>Olay.co.uk</a:t>
            </a:r>
          </a:p>
        </p:txBody>
      </p:sp>
      <p:sp>
        <p:nvSpPr>
          <p:cNvPr id="34" name="Content Placeholder 2"/>
          <p:cNvSpPr txBox="1">
            <a:spLocks/>
          </p:cNvSpPr>
          <p:nvPr/>
        </p:nvSpPr>
        <p:spPr>
          <a:xfrm>
            <a:off x="6248400" y="3810000"/>
            <a:ext cx="1447800" cy="457200"/>
          </a:xfrm>
          <a:prstGeom prst="rect">
            <a:avLst/>
          </a:prstGeom>
        </p:spPr>
        <p:txBody>
          <a:bodyPr/>
          <a:lstStyle/>
          <a:p>
            <a:pPr eaLnBrk="0" hangingPunct="0">
              <a:spcBef>
                <a:spcPct val="75000"/>
              </a:spcBef>
              <a:buClr>
                <a:srgbClr val="BA0000"/>
              </a:buClr>
              <a:defRPr/>
            </a:pPr>
            <a:r>
              <a:rPr lang="en-US" sz="1800" kern="0" dirty="0" smtClean="0">
                <a:latin typeface="Calibri" pitchFamily="34" charset="0"/>
              </a:rPr>
              <a:t>Same</a:t>
            </a:r>
          </a:p>
        </p:txBody>
      </p:sp>
      <p:cxnSp>
        <p:nvCxnSpPr>
          <p:cNvPr id="35" name="Straight Connector 34"/>
          <p:cNvCxnSpPr/>
          <p:nvPr/>
        </p:nvCxnSpPr>
        <p:spPr bwMode="auto">
          <a:xfrm>
            <a:off x="304800" y="43434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36" name="Content Placeholder 2"/>
          <p:cNvSpPr txBox="1">
            <a:spLocks/>
          </p:cNvSpPr>
          <p:nvPr/>
        </p:nvSpPr>
        <p:spPr>
          <a:xfrm>
            <a:off x="228600" y="4419600"/>
            <a:ext cx="1524000" cy="457200"/>
          </a:xfrm>
          <a:prstGeom prst="rect">
            <a:avLst/>
          </a:prstGeom>
        </p:spPr>
        <p:txBody>
          <a:bodyPr/>
          <a:lstStyle/>
          <a:p>
            <a:pPr eaLnBrk="0" hangingPunct="0">
              <a:spcBef>
                <a:spcPct val="75000"/>
              </a:spcBef>
              <a:buClr>
                <a:srgbClr val="BA0000"/>
              </a:buClr>
              <a:defRPr/>
            </a:pPr>
            <a:r>
              <a:rPr lang="en-US" sz="1800" b="1" kern="0" dirty="0" smtClean="0">
                <a:latin typeface="Calibri" pitchFamily="34" charset="0"/>
              </a:rPr>
              <a:t>Olay Mexico</a:t>
            </a:r>
          </a:p>
        </p:txBody>
      </p:sp>
      <p:sp>
        <p:nvSpPr>
          <p:cNvPr id="37" name="Content Placeholder 2"/>
          <p:cNvSpPr txBox="1">
            <a:spLocks/>
          </p:cNvSpPr>
          <p:nvPr/>
        </p:nvSpPr>
        <p:spPr>
          <a:xfrm>
            <a:off x="2362200" y="4419600"/>
            <a:ext cx="2133600" cy="457200"/>
          </a:xfrm>
          <a:prstGeom prst="rect">
            <a:avLst/>
          </a:prstGeom>
        </p:spPr>
        <p:txBody>
          <a:bodyPr/>
          <a:lstStyle/>
          <a:p>
            <a:pPr eaLnBrk="0" hangingPunct="0">
              <a:spcBef>
                <a:spcPct val="75000"/>
              </a:spcBef>
              <a:buClr>
                <a:srgbClr val="BA0000"/>
              </a:buClr>
              <a:defRPr/>
            </a:pPr>
            <a:r>
              <a:rPr lang="en-US" sz="1800" kern="0" dirty="0" smtClean="0">
                <a:latin typeface="Calibri" pitchFamily="34" charset="0"/>
              </a:rPr>
              <a:t>Olay-la.com/</a:t>
            </a:r>
            <a:r>
              <a:rPr lang="en-US" sz="1800" kern="0" dirty="0" err="1" smtClean="0">
                <a:latin typeface="Calibri" pitchFamily="34" charset="0"/>
              </a:rPr>
              <a:t>es-mx</a:t>
            </a:r>
            <a:r>
              <a:rPr lang="en-US" sz="1800" kern="0" dirty="0" smtClean="0">
                <a:latin typeface="Calibri" pitchFamily="34" charset="0"/>
              </a:rPr>
              <a:t>/</a:t>
            </a:r>
          </a:p>
        </p:txBody>
      </p:sp>
      <p:sp>
        <p:nvSpPr>
          <p:cNvPr id="38" name="Content Placeholder 2"/>
          <p:cNvSpPr txBox="1">
            <a:spLocks/>
          </p:cNvSpPr>
          <p:nvPr/>
        </p:nvSpPr>
        <p:spPr>
          <a:xfrm>
            <a:off x="6248400" y="4419600"/>
            <a:ext cx="2133600" cy="457200"/>
          </a:xfrm>
          <a:prstGeom prst="rect">
            <a:avLst/>
          </a:prstGeom>
        </p:spPr>
        <p:txBody>
          <a:bodyPr/>
          <a:lstStyle/>
          <a:p>
            <a:pPr eaLnBrk="0" hangingPunct="0">
              <a:spcBef>
                <a:spcPct val="75000"/>
              </a:spcBef>
              <a:buClr>
                <a:srgbClr val="BA0000"/>
              </a:buClr>
              <a:defRPr/>
            </a:pPr>
            <a:r>
              <a:rPr lang="en-US" sz="1800" kern="0" dirty="0" smtClean="0">
                <a:latin typeface="Calibri" pitchFamily="34" charset="0"/>
              </a:rPr>
              <a:t>Olay.mx</a:t>
            </a:r>
          </a:p>
        </p:txBody>
      </p:sp>
      <p:cxnSp>
        <p:nvCxnSpPr>
          <p:cNvPr id="40" name="Straight Connector 39"/>
          <p:cNvCxnSpPr/>
          <p:nvPr/>
        </p:nvCxnSpPr>
        <p:spPr bwMode="auto">
          <a:xfrm>
            <a:off x="304800" y="48768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41" name="Content Placeholder 2"/>
          <p:cNvSpPr txBox="1">
            <a:spLocks/>
          </p:cNvSpPr>
          <p:nvPr/>
        </p:nvSpPr>
        <p:spPr>
          <a:xfrm>
            <a:off x="228600" y="4953000"/>
            <a:ext cx="1524000" cy="457200"/>
          </a:xfrm>
          <a:prstGeom prst="rect">
            <a:avLst/>
          </a:prstGeom>
        </p:spPr>
        <p:txBody>
          <a:bodyPr/>
          <a:lstStyle/>
          <a:p>
            <a:pPr eaLnBrk="0" hangingPunct="0">
              <a:spcBef>
                <a:spcPct val="75000"/>
              </a:spcBef>
              <a:buClr>
                <a:srgbClr val="BA0000"/>
              </a:buClr>
              <a:defRPr/>
            </a:pPr>
            <a:r>
              <a:rPr lang="en-US" sz="1800" b="1" kern="0" dirty="0" smtClean="0">
                <a:latin typeface="Calibri" pitchFamily="34" charset="0"/>
              </a:rPr>
              <a:t>Olay Brazil</a:t>
            </a:r>
          </a:p>
        </p:txBody>
      </p:sp>
      <p:sp>
        <p:nvSpPr>
          <p:cNvPr id="42" name="Content Placeholder 2"/>
          <p:cNvSpPr txBox="1">
            <a:spLocks/>
          </p:cNvSpPr>
          <p:nvPr/>
        </p:nvSpPr>
        <p:spPr>
          <a:xfrm>
            <a:off x="2362200" y="4953000"/>
            <a:ext cx="2133600" cy="457200"/>
          </a:xfrm>
          <a:prstGeom prst="rect">
            <a:avLst/>
          </a:prstGeom>
        </p:spPr>
        <p:txBody>
          <a:bodyPr/>
          <a:lstStyle/>
          <a:p>
            <a:pPr eaLnBrk="0" hangingPunct="0">
              <a:spcBef>
                <a:spcPct val="75000"/>
              </a:spcBef>
              <a:buClr>
                <a:srgbClr val="BA0000"/>
              </a:buClr>
              <a:defRPr/>
            </a:pPr>
            <a:r>
              <a:rPr lang="en-US" sz="1800" kern="0" dirty="0" smtClean="0">
                <a:latin typeface="Calibri" pitchFamily="34" charset="0"/>
              </a:rPr>
              <a:t>Olay.com.br</a:t>
            </a:r>
          </a:p>
        </p:txBody>
      </p:sp>
      <p:sp>
        <p:nvSpPr>
          <p:cNvPr id="43" name="Content Placeholder 2"/>
          <p:cNvSpPr txBox="1">
            <a:spLocks/>
          </p:cNvSpPr>
          <p:nvPr/>
        </p:nvSpPr>
        <p:spPr>
          <a:xfrm>
            <a:off x="6248400" y="4953000"/>
            <a:ext cx="2133600" cy="457200"/>
          </a:xfrm>
          <a:prstGeom prst="rect">
            <a:avLst/>
          </a:prstGeom>
        </p:spPr>
        <p:txBody>
          <a:bodyPr/>
          <a:lstStyle/>
          <a:p>
            <a:pPr eaLnBrk="0" hangingPunct="0">
              <a:spcBef>
                <a:spcPct val="75000"/>
              </a:spcBef>
              <a:buClr>
                <a:srgbClr val="BA0000"/>
              </a:buClr>
              <a:defRPr/>
            </a:pPr>
            <a:r>
              <a:rPr lang="en-US" sz="1800" kern="0" dirty="0" smtClean="0">
                <a:latin typeface="Calibri" pitchFamily="34" charset="0"/>
              </a:rPr>
              <a:t>Olay.br</a:t>
            </a:r>
          </a:p>
        </p:txBody>
      </p:sp>
    </p:spTree>
  </p:cSld>
  <p:clrMapOvr>
    <a:masterClrMapping/>
  </p:clrMapOvr>
  <p:transition spd="med"/>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Internal linking</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113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Internal Linking?</a:t>
            </a:r>
            <a:endParaRPr lang="en-US" sz="3000" dirty="0"/>
          </a:p>
        </p:txBody>
      </p:sp>
      <p:sp>
        <p:nvSpPr>
          <p:cNvPr id="9" name="Content Placeholder 2"/>
          <p:cNvSpPr>
            <a:spLocks noGrp="1"/>
          </p:cNvSpPr>
          <p:nvPr>
            <p:ph idx="1"/>
          </p:nvPr>
        </p:nvSpPr>
        <p:spPr>
          <a:xfrm>
            <a:off x="304800" y="838200"/>
            <a:ext cx="8458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providing an optimized internal linking strategy that focuses on links to and from the gold keyword PLPs. It is imperative that the search agency is well-versed in internal linking best practices, understands the types of internal links and how to optimize each, and understands the SEO benefits of optimized internal links. The search agency must also be able to communicate the importance of an optimized internal linking strategy and implementation directions to the technical agency, creative agency, and brand contacts</a:t>
            </a:r>
          </a:p>
          <a:p>
            <a:pPr marL="0" indent="0">
              <a:spcBef>
                <a:spcPts val="0"/>
              </a:spcBef>
            </a:pPr>
            <a:endParaRPr lang="en-US" sz="1200" dirty="0" smtClean="0">
              <a:latin typeface="+mn-lt"/>
            </a:endParaRPr>
          </a:p>
          <a:p>
            <a:pPr marL="0" lvl="0" indent="0">
              <a:spcBef>
                <a:spcPts val="0"/>
              </a:spcBef>
            </a:pPr>
            <a:r>
              <a:rPr lang="en-US" sz="1800" b="1" dirty="0" smtClean="0"/>
              <a:t>Creative Agency</a:t>
            </a:r>
            <a:r>
              <a:rPr lang="en-US" sz="1800" dirty="0" smtClean="0"/>
              <a:t>:</a:t>
            </a:r>
            <a:r>
              <a:rPr lang="en-US" sz="1800" b="1" dirty="0" smtClean="0"/>
              <a:t> </a:t>
            </a:r>
            <a:r>
              <a:rPr lang="en-US" sz="1400" dirty="0" smtClean="0"/>
              <a:t>The creative agency is responsible for writing optimized anchor text for non-PLP links. It is imperative that the creative agency understand the best practices and SEO benefits for </a:t>
            </a:r>
            <a:r>
              <a:rPr lang="en-US" sz="1400" b="1" dirty="0" smtClean="0">
                <a:hlinkClick r:id="rId3" action="ppaction://hlinksldjump"/>
              </a:rPr>
              <a:t>Internal Link Naming </a:t>
            </a:r>
            <a:r>
              <a:rPr lang="en-US" sz="1400" dirty="0" smtClean="0"/>
              <a:t>optimization and how to incorporate keyword phrase-rich </a:t>
            </a:r>
            <a:r>
              <a:rPr lang="en-US" sz="1400" b="1" dirty="0" smtClean="0">
                <a:hlinkClick r:id="rId4" action="ppaction://hlinksldjump"/>
              </a:rPr>
              <a:t>Embedded Links </a:t>
            </a:r>
            <a:r>
              <a:rPr lang="en-US" sz="1400" dirty="0" smtClean="0"/>
              <a:t>within the content of Olay Web pages.</a:t>
            </a:r>
            <a:endParaRPr lang="en-US" sz="1400" b="1" dirty="0" smtClean="0"/>
          </a:p>
          <a:p>
            <a:pPr marL="0" indent="0">
              <a:spcBef>
                <a:spcPts val="0"/>
              </a:spcBef>
            </a:pPr>
            <a:endParaRPr lang="en-US" sz="1200" b="1" dirty="0" smtClean="0"/>
          </a:p>
          <a:p>
            <a:pPr marL="0" indent="0">
              <a:spcBef>
                <a:spcPts val="0"/>
              </a:spcBef>
            </a:pPr>
            <a:r>
              <a:rPr lang="en-US" sz="1800" b="1" dirty="0" smtClean="0"/>
              <a:t>Technical Agency</a:t>
            </a:r>
            <a:r>
              <a:rPr lang="en-US" sz="1800" dirty="0" smtClean="0"/>
              <a:t>:</a:t>
            </a:r>
            <a:r>
              <a:rPr lang="en-US" sz="1800" b="1" dirty="0" smtClean="0"/>
              <a:t> </a:t>
            </a:r>
            <a:r>
              <a:rPr lang="en-US" sz="1400" dirty="0" smtClean="0"/>
              <a:t>The technical agency is responsible for implementing optimized internal linking recommendations. The technical agency should understand the SEO benefits of text-based, keyword phrase-rich internal links, typical recommendations for each link type, and how to implement </a:t>
            </a:r>
            <a:r>
              <a:rPr lang="en-US" sz="1400" b="1" dirty="0" smtClean="0">
                <a:hlinkClick r:id="rId5" action="ppaction://hlinksldjump"/>
              </a:rPr>
              <a:t>Workarounds</a:t>
            </a:r>
            <a:r>
              <a:rPr lang="en-US" sz="1400" dirty="0" smtClean="0">
                <a:hlinkClick r:id="rId5" action="ppaction://hlinksldjump"/>
              </a:rPr>
              <a:t> </a:t>
            </a:r>
            <a:r>
              <a:rPr lang="en-US" sz="1400" dirty="0" smtClean="0"/>
              <a:t>for rich media links.</a:t>
            </a:r>
          </a:p>
          <a:p>
            <a:pPr marL="0" indent="0">
              <a:spcBef>
                <a:spcPts val="0"/>
              </a:spcBef>
            </a:pPr>
            <a:endParaRPr lang="en-US" sz="1200" b="1"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be aware of how an optimized internal linking strategy affects the success of the Olay organic search campaign.</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1" name="Straight Connector 10"/>
          <p:cNvCxnSpPr/>
          <p:nvPr/>
        </p:nvCxnSpPr>
        <p:spPr bwMode="auto">
          <a:xfrm>
            <a:off x="304800" y="5105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304800" y="2286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04800" y="3276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8" name="Straight Connector 7"/>
          <p:cNvCxnSpPr/>
          <p:nvPr/>
        </p:nvCxnSpPr>
        <p:spPr bwMode="auto">
          <a:xfrm>
            <a:off x="381000" y="4343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114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Internal Linking</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Internal Linking Primary Functions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6" action="ppaction://hlinksldjump"/>
              </a:rPr>
              <a:t>Internal Linking Basics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hlinkClick r:id="rId7" action="ppaction://hlinksldjump"/>
              </a:rPr>
              <a:t>Ensuring Effective Internal Linking Strategy</a:t>
            </a:r>
            <a:endParaRPr lang="en-US" sz="1800" b="1" dirty="0" smtClean="0"/>
          </a:p>
          <a:p>
            <a:pPr marL="0" indent="0">
              <a:spcBef>
                <a:spcPts val="0"/>
              </a:spcBef>
            </a:pPr>
            <a:endParaRPr lang="en-US" sz="1000" b="1" dirty="0" smtClean="0"/>
          </a:p>
          <a:p>
            <a:pPr marL="0" indent="0">
              <a:spcBef>
                <a:spcPts val="0"/>
              </a:spcBef>
            </a:pPr>
            <a:r>
              <a:rPr lang="en-US" sz="1800" b="1" dirty="0" smtClean="0">
                <a:hlinkClick r:id="rId8" action="ppaction://hlinksldjump"/>
              </a:rPr>
              <a:t>Internal Linking &amp; Navigation Best Practices</a:t>
            </a:r>
            <a:endParaRPr lang="en-US" sz="1800" b="1" dirty="0" smtClean="0"/>
          </a:p>
          <a:p>
            <a:pPr marL="0" indent="0">
              <a:spcBef>
                <a:spcPts val="0"/>
              </a:spcBef>
            </a:pPr>
            <a:endParaRPr lang="en-US" sz="1000" b="1" dirty="0" smtClean="0"/>
          </a:p>
          <a:p>
            <a:pPr marL="0" indent="0">
              <a:spcBef>
                <a:spcPts val="0"/>
              </a:spcBef>
            </a:pPr>
            <a:r>
              <a:rPr lang="en-US" sz="1800" b="1" dirty="0" smtClean="0">
                <a:hlinkClick r:id="rId9" action="ppaction://hlinksldjump"/>
              </a:rPr>
              <a:t>Internal Linking &amp; Rich Media Best Practices</a:t>
            </a:r>
            <a:endParaRPr lang="en-US" sz="1800" b="1" dirty="0" smtClean="0"/>
          </a:p>
          <a:p>
            <a:pPr marL="0" indent="0">
              <a:spcBef>
                <a:spcPts val="0"/>
              </a:spcBef>
            </a:pPr>
            <a:endParaRPr lang="en-US" sz="1000" b="1" dirty="0" smtClean="0"/>
          </a:p>
          <a:p>
            <a:pPr marL="0" indent="0">
              <a:spcBef>
                <a:spcPts val="0"/>
              </a:spcBef>
            </a:pPr>
            <a:r>
              <a:rPr lang="en-US" sz="1800" b="1" dirty="0" smtClean="0">
                <a:hlinkClick r:id="rId10" action="ppaction://hlinksldjump"/>
              </a:rPr>
              <a:t>Internal Linking &amp; Breadcrumb Linking Best Practices</a:t>
            </a:r>
            <a:endParaRPr lang="en-US" sz="1800" b="1" dirty="0" smtClean="0"/>
          </a:p>
          <a:p>
            <a:pPr marL="0" indent="0">
              <a:spcBef>
                <a:spcPts val="0"/>
              </a:spcBef>
            </a:pPr>
            <a:endParaRPr lang="en-US" sz="1000" b="1" dirty="0" smtClean="0"/>
          </a:p>
          <a:p>
            <a:pPr marL="0" indent="0">
              <a:spcBef>
                <a:spcPts val="0"/>
              </a:spcBef>
            </a:pPr>
            <a:r>
              <a:rPr lang="en-US" sz="1800" b="1" dirty="0" smtClean="0">
                <a:hlinkClick r:id="rId11" action="ppaction://hlinksldjump"/>
              </a:rPr>
              <a:t>Internal Link Types &amp; Olay Examples</a:t>
            </a:r>
            <a:endParaRPr lang="en-US" sz="1800" b="1" dirty="0" smtClean="0"/>
          </a:p>
          <a:p>
            <a:pPr marL="0" indent="0">
              <a:spcBef>
                <a:spcPts val="0"/>
              </a:spcBef>
            </a:pPr>
            <a:endParaRPr lang="en-US" sz="1000" b="1" dirty="0" smtClean="0"/>
          </a:p>
          <a:p>
            <a:pPr marL="0" indent="0">
              <a:spcBef>
                <a:spcPts val="0"/>
              </a:spcBef>
            </a:pPr>
            <a:r>
              <a:rPr lang="en-US" sz="1800" b="1" dirty="0" smtClean="0">
                <a:hlinkClick r:id="rId12" action="ppaction://hlinksldjump"/>
              </a:rPr>
              <a:t>Internal Link Naming Best Practices &amp; Olay Examples</a:t>
            </a:r>
            <a:endParaRPr lang="en-US" sz="1800" b="1" dirty="0" smtClean="0"/>
          </a:p>
          <a:p>
            <a:pPr marL="0" indent="0">
              <a:spcBef>
                <a:spcPts val="0"/>
              </a:spcBef>
            </a:pPr>
            <a:endParaRPr lang="en-US" sz="1000" b="1" dirty="0" smtClean="0"/>
          </a:p>
          <a:p>
            <a:pPr marL="0" indent="0">
              <a:spcBef>
                <a:spcPts val="0"/>
              </a:spcBef>
            </a:pPr>
            <a:r>
              <a:rPr lang="en-US" sz="1800" b="1" dirty="0" smtClean="0">
                <a:hlinkClick r:id="rId13" action="ppaction://hlinksldjump"/>
              </a:rPr>
              <a:t>Embedded Linking Best Practices &amp; Olay Examples</a:t>
            </a:r>
            <a:endParaRPr lang="en-US" sz="1800" b="1" dirty="0" smtClean="0"/>
          </a:p>
          <a:p>
            <a:pPr marL="0" indent="0">
              <a:spcBef>
                <a:spcPts val="0"/>
              </a:spcBef>
            </a:pPr>
            <a:endParaRPr lang="en-US" sz="1800" b="1" dirty="0" smtClean="0"/>
          </a:p>
          <a:p>
            <a:pPr marL="0" indent="0">
              <a:spcBef>
                <a:spcPts val="0"/>
              </a:spcBef>
            </a:pPr>
            <a:endParaRPr lang="en-US" sz="1800" b="1" dirty="0" smtClean="0"/>
          </a:p>
          <a:p>
            <a:pPr marL="0" indent="0">
              <a:spcBef>
                <a:spcPts val="0"/>
              </a:spcBef>
            </a:pPr>
            <a:endParaRPr lang="en-US" sz="1800" b="1" dirty="0" smtClean="0">
              <a:latin typeface="+mn-lt"/>
            </a:endParaRPr>
          </a:p>
          <a:p>
            <a:pPr marL="0" indent="0">
              <a:spcBef>
                <a:spcPts val="0"/>
              </a:spcBef>
            </a:pPr>
            <a:endParaRPr lang="en-US" sz="10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205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514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2895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3352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3810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4191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4648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115</a:t>
            </a:fld>
            <a:endParaRPr lang="en-US" dirty="0">
              <a:solidFill>
                <a:srgbClr val="002C69"/>
              </a:solidFill>
            </a:endParaRPr>
          </a:p>
        </p:txBody>
      </p:sp>
      <p:sp>
        <p:nvSpPr>
          <p:cNvPr id="9" name="TextBox 11"/>
          <p:cNvSpPr txBox="1">
            <a:spLocks noChangeArrowheads="1"/>
          </p:cNvSpPr>
          <p:nvPr/>
        </p:nvSpPr>
        <p:spPr bwMode="auto">
          <a:xfrm>
            <a:off x="7162800" y="22926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28%</a:t>
            </a:r>
          </a:p>
        </p:txBody>
      </p:sp>
      <p:sp>
        <p:nvSpPr>
          <p:cNvPr id="10" name="TextBox 13"/>
          <p:cNvSpPr txBox="1">
            <a:spLocks noChangeArrowheads="1"/>
          </p:cNvSpPr>
          <p:nvPr/>
        </p:nvSpPr>
        <p:spPr bwMode="auto">
          <a:xfrm>
            <a:off x="7162800" y="2989546"/>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16%</a:t>
            </a:r>
          </a:p>
        </p:txBody>
      </p:sp>
      <p:sp>
        <p:nvSpPr>
          <p:cNvPr id="11" name="TextBox 14"/>
          <p:cNvSpPr txBox="1">
            <a:spLocks noChangeArrowheads="1"/>
          </p:cNvSpPr>
          <p:nvPr/>
        </p:nvSpPr>
        <p:spPr bwMode="auto">
          <a:xfrm>
            <a:off x="6172200" y="25974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56%</a:t>
            </a:r>
          </a:p>
        </p:txBody>
      </p:sp>
      <p:sp>
        <p:nvSpPr>
          <p:cNvPr id="23" name="Rectangle 22"/>
          <p:cNvSpPr/>
          <p:nvPr/>
        </p:nvSpPr>
        <p:spPr bwMode="auto">
          <a:xfrm>
            <a:off x="4461296" y="3657600"/>
            <a:ext cx="152400" cy="2438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Internal Linking</a:t>
            </a:r>
            <a:endParaRPr lang="en-US" sz="3000" b="1" kern="0" dirty="0">
              <a:solidFill>
                <a:sysClr val="windowText" lastClr="000000"/>
              </a:solidFill>
              <a:latin typeface="Calibri"/>
            </a:endParaRPr>
          </a:p>
        </p:txBody>
      </p:sp>
      <p:sp>
        <p:nvSpPr>
          <p:cNvPr id="29" name="Rounded Rectangle 28"/>
          <p:cNvSpPr/>
          <p:nvPr/>
        </p:nvSpPr>
        <p:spPr bwMode="auto">
          <a:xfrm>
            <a:off x="457200" y="2057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Internal Linking Primary Functions</a:t>
            </a:r>
          </a:p>
        </p:txBody>
      </p:sp>
      <p:sp>
        <p:nvSpPr>
          <p:cNvPr id="30" name="Content Placeholder 2"/>
          <p:cNvSpPr>
            <a:spLocks noGrp="1"/>
          </p:cNvSpPr>
          <p:nvPr>
            <p:ph idx="1"/>
          </p:nvPr>
        </p:nvSpPr>
        <p:spPr>
          <a:xfrm>
            <a:off x="381000" y="838200"/>
            <a:ext cx="8229600" cy="838200"/>
          </a:xfrm>
        </p:spPr>
        <p:txBody>
          <a:bodyPr/>
          <a:lstStyle/>
          <a:p>
            <a:pPr marL="0" indent="0">
              <a:buNone/>
            </a:pPr>
            <a:r>
              <a:rPr lang="en-US" sz="1600" dirty="0" smtClean="0">
                <a:solidFill>
                  <a:schemeClr val="tx1"/>
                </a:solidFill>
                <a:latin typeface="+mn-lt"/>
                <a:cs typeface="Arial" pitchFamily="34" charset="0"/>
              </a:rPr>
              <a:t>Internal linking is what makes a website work, being inextricably linked with spider accessibility, search engine visibility, and visitor usability. A website with a well-formed internal linking structure that appeals to both search engines and to users is one that is likely to perform well in search engine results.</a:t>
            </a:r>
            <a:endParaRPr lang="en-US" sz="600" b="1" dirty="0" smtClean="0"/>
          </a:p>
          <a:p>
            <a:pPr>
              <a:spcBef>
                <a:spcPts val="0"/>
              </a:spcBef>
              <a:buClrTx/>
            </a:pPr>
            <a:r>
              <a:rPr lang="en-US" sz="1800" b="1" dirty="0" smtClean="0"/>
              <a:t>                                                 </a:t>
            </a:r>
          </a:p>
        </p:txBody>
      </p:sp>
      <p:sp>
        <p:nvSpPr>
          <p:cNvPr id="26" name="Oval 25"/>
          <p:cNvSpPr/>
          <p:nvPr/>
        </p:nvSpPr>
        <p:spPr bwMode="auto">
          <a:xfrm>
            <a:off x="2971800" y="4038600"/>
            <a:ext cx="3124200" cy="1905000"/>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solidFill>
                  <a:srgbClr val="000000"/>
                </a:solidFill>
                <a:cs typeface="Arial" pitchFamily="34" charset="0"/>
              </a:rPr>
              <a:t>To Create Context and Reinforce Keyword Phrase Themes</a:t>
            </a:r>
          </a:p>
          <a:p>
            <a:pPr algn="ctr">
              <a:spcBef>
                <a:spcPct val="25000"/>
              </a:spcBef>
              <a:buClr>
                <a:srgbClr val="BA0000"/>
              </a:buClr>
              <a:buFont typeface="Wingdings" pitchFamily="2" charset="2"/>
              <a:buNone/>
            </a:pPr>
            <a:r>
              <a:rPr lang="en-US" dirty="0" smtClean="0">
                <a:solidFill>
                  <a:srgbClr val="000000"/>
                </a:solidFill>
                <a:cs typeface="Arial" pitchFamily="34" charset="0"/>
              </a:rPr>
              <a:t>(Performance Optimization)</a:t>
            </a:r>
          </a:p>
        </p:txBody>
      </p:sp>
      <p:sp>
        <p:nvSpPr>
          <p:cNvPr id="28" name="Oval 27"/>
          <p:cNvSpPr/>
          <p:nvPr/>
        </p:nvSpPr>
        <p:spPr bwMode="auto">
          <a:xfrm>
            <a:off x="5638800" y="2590800"/>
            <a:ext cx="3124200" cy="1905000"/>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solidFill>
                  <a:srgbClr val="000000"/>
                </a:solidFill>
                <a:cs typeface="Arial" pitchFamily="34" charset="0"/>
              </a:rPr>
              <a:t>To Build and Reinforce the Internal Link Popularity of the Most Important Pages on a Website </a:t>
            </a:r>
          </a:p>
          <a:p>
            <a:pPr algn="ctr">
              <a:spcBef>
                <a:spcPct val="25000"/>
              </a:spcBef>
              <a:buClr>
                <a:srgbClr val="BA0000"/>
              </a:buClr>
              <a:buFont typeface="Wingdings" pitchFamily="2" charset="2"/>
              <a:buNone/>
            </a:pPr>
            <a:r>
              <a:rPr lang="en-US" dirty="0" smtClean="0">
                <a:solidFill>
                  <a:srgbClr val="000000"/>
                </a:solidFill>
                <a:cs typeface="Arial" pitchFamily="34" charset="0"/>
              </a:rPr>
              <a:t>(Performance Optimization)</a:t>
            </a:r>
          </a:p>
        </p:txBody>
      </p:sp>
      <p:sp>
        <p:nvSpPr>
          <p:cNvPr id="32" name="Oval 31"/>
          <p:cNvSpPr/>
          <p:nvPr/>
        </p:nvSpPr>
        <p:spPr bwMode="auto">
          <a:xfrm>
            <a:off x="152400" y="2590800"/>
            <a:ext cx="3124200" cy="1905000"/>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solidFill>
                  <a:srgbClr val="000000"/>
                </a:solidFill>
                <a:cs typeface="Arial" pitchFamily="34" charset="0"/>
              </a:rPr>
              <a:t>To Make Pages Accessible to Search Engine Spiders and Users</a:t>
            </a:r>
          </a:p>
          <a:p>
            <a:pPr algn="ctr">
              <a:spcBef>
                <a:spcPct val="25000"/>
              </a:spcBef>
              <a:buClr>
                <a:srgbClr val="BA0000"/>
              </a:buClr>
              <a:buFont typeface="Wingdings" pitchFamily="2" charset="2"/>
              <a:buNone/>
            </a:pPr>
            <a:r>
              <a:rPr lang="en-US" dirty="0" smtClean="0">
                <a:solidFill>
                  <a:srgbClr val="000000"/>
                </a:solidFill>
                <a:cs typeface="Arial" pitchFamily="34" charset="0"/>
              </a:rPr>
              <a:t>(Technical Crawlability &amp; Usability)</a:t>
            </a:r>
          </a:p>
        </p:txBody>
      </p:sp>
    </p:spTree>
  </p:cSld>
  <p:clrMapOvr>
    <a:masterClrMapping/>
  </p:clrMapOvr>
  <p:transition spd="med"/>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116</a:t>
            </a:fld>
            <a:endParaRPr lang="en-US" dirty="0">
              <a:solidFill>
                <a:srgbClr val="002C69"/>
              </a:solidFill>
            </a:endParaRPr>
          </a:p>
        </p:txBody>
      </p:sp>
      <p:sp>
        <p:nvSpPr>
          <p:cNvPr id="9" name="TextBox 11"/>
          <p:cNvSpPr txBox="1">
            <a:spLocks noChangeArrowheads="1"/>
          </p:cNvSpPr>
          <p:nvPr/>
        </p:nvSpPr>
        <p:spPr bwMode="auto">
          <a:xfrm>
            <a:off x="7162800" y="22926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28%</a:t>
            </a:r>
          </a:p>
        </p:txBody>
      </p:sp>
      <p:sp>
        <p:nvSpPr>
          <p:cNvPr id="10" name="TextBox 13"/>
          <p:cNvSpPr txBox="1">
            <a:spLocks noChangeArrowheads="1"/>
          </p:cNvSpPr>
          <p:nvPr/>
        </p:nvSpPr>
        <p:spPr bwMode="auto">
          <a:xfrm>
            <a:off x="7162800" y="2989546"/>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16%</a:t>
            </a:r>
          </a:p>
        </p:txBody>
      </p:sp>
      <p:sp>
        <p:nvSpPr>
          <p:cNvPr id="11" name="TextBox 14"/>
          <p:cNvSpPr txBox="1">
            <a:spLocks noChangeArrowheads="1"/>
          </p:cNvSpPr>
          <p:nvPr/>
        </p:nvSpPr>
        <p:spPr bwMode="auto">
          <a:xfrm>
            <a:off x="6172200" y="25974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56%</a:t>
            </a:r>
          </a:p>
        </p:txBody>
      </p:sp>
      <p:sp>
        <p:nvSpPr>
          <p:cNvPr id="23" name="Rectangle 22"/>
          <p:cNvSpPr/>
          <p:nvPr/>
        </p:nvSpPr>
        <p:spPr bwMode="auto">
          <a:xfrm>
            <a:off x="4461296" y="3657600"/>
            <a:ext cx="152400" cy="2438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Internal Linking</a:t>
            </a:r>
            <a:endParaRPr lang="en-US" sz="3000" b="1" kern="0" dirty="0">
              <a:solidFill>
                <a:sysClr val="windowText" lastClr="000000"/>
              </a:solidFill>
              <a:latin typeface="Calibri"/>
            </a:endParaRPr>
          </a:p>
        </p:txBody>
      </p:sp>
      <p:sp>
        <p:nvSpPr>
          <p:cNvPr id="29" name="Rounded Rectangle 28"/>
          <p:cNvSpPr/>
          <p:nvPr/>
        </p:nvSpPr>
        <p:spPr bwMode="auto">
          <a:xfrm>
            <a:off x="457200" y="14478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Internal Linking: The Basics</a:t>
            </a:r>
          </a:p>
        </p:txBody>
      </p:sp>
      <p:sp>
        <p:nvSpPr>
          <p:cNvPr id="30" name="Content Placeholder 2"/>
          <p:cNvSpPr>
            <a:spLocks noGrp="1"/>
          </p:cNvSpPr>
          <p:nvPr>
            <p:ph idx="1"/>
          </p:nvPr>
        </p:nvSpPr>
        <p:spPr>
          <a:xfrm>
            <a:off x="381000" y="838200"/>
            <a:ext cx="8229600" cy="838200"/>
          </a:xfrm>
        </p:spPr>
        <p:txBody>
          <a:bodyPr/>
          <a:lstStyle/>
          <a:p>
            <a:pPr marL="0" indent="0">
              <a:buNone/>
            </a:pPr>
            <a:r>
              <a:rPr lang="en-US" sz="1600" dirty="0" smtClean="0">
                <a:solidFill>
                  <a:schemeClr val="tx1"/>
                </a:solidFill>
                <a:latin typeface="+mn-lt"/>
                <a:cs typeface="Arial" pitchFamily="34" charset="0"/>
              </a:rPr>
              <a:t>Each of the pieces – technical crawlability, performance, and usability – are related, as illustrated in the figure below. </a:t>
            </a:r>
            <a:endParaRPr lang="en-US" sz="600" b="1" dirty="0" smtClean="0"/>
          </a:p>
          <a:p>
            <a:pPr>
              <a:spcBef>
                <a:spcPts val="0"/>
              </a:spcBef>
              <a:buClrTx/>
            </a:pPr>
            <a:r>
              <a:rPr lang="en-US" sz="1800" b="1" dirty="0" smtClean="0"/>
              <a:t>                                                 </a:t>
            </a:r>
          </a:p>
        </p:txBody>
      </p:sp>
      <p:pic>
        <p:nvPicPr>
          <p:cNvPr id="14" name="Picture 13"/>
          <p:cNvPicPr/>
          <p:nvPr/>
        </p:nvPicPr>
        <p:blipFill>
          <a:blip r:embed="rId2" cstate="print"/>
          <a:srcRect/>
          <a:stretch>
            <a:fillRect/>
          </a:stretch>
        </p:blipFill>
        <p:spPr bwMode="auto">
          <a:xfrm>
            <a:off x="1371600" y="1981200"/>
            <a:ext cx="6057900" cy="412868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117</a:t>
            </a:fld>
            <a:endParaRPr lang="en-US" dirty="0">
              <a:solidFill>
                <a:srgbClr val="002C69"/>
              </a:solidFill>
            </a:endParaRPr>
          </a:p>
        </p:txBody>
      </p:sp>
      <p:sp>
        <p:nvSpPr>
          <p:cNvPr id="9" name="TextBox 11"/>
          <p:cNvSpPr txBox="1">
            <a:spLocks noChangeArrowheads="1"/>
          </p:cNvSpPr>
          <p:nvPr/>
        </p:nvSpPr>
        <p:spPr bwMode="auto">
          <a:xfrm>
            <a:off x="7162800" y="22926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28%</a:t>
            </a:r>
          </a:p>
        </p:txBody>
      </p:sp>
      <p:sp>
        <p:nvSpPr>
          <p:cNvPr id="10" name="TextBox 13"/>
          <p:cNvSpPr txBox="1">
            <a:spLocks noChangeArrowheads="1"/>
          </p:cNvSpPr>
          <p:nvPr/>
        </p:nvSpPr>
        <p:spPr bwMode="auto">
          <a:xfrm>
            <a:off x="7162800" y="2989546"/>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dirty="0">
                <a:solidFill>
                  <a:srgbClr val="FFFFFF"/>
                </a:solidFill>
                <a:latin typeface="Calibri"/>
              </a:rPr>
              <a:t>16%</a:t>
            </a:r>
          </a:p>
        </p:txBody>
      </p:sp>
      <p:sp>
        <p:nvSpPr>
          <p:cNvPr id="11" name="TextBox 14"/>
          <p:cNvSpPr txBox="1">
            <a:spLocks noChangeArrowheads="1"/>
          </p:cNvSpPr>
          <p:nvPr/>
        </p:nvSpPr>
        <p:spPr bwMode="auto">
          <a:xfrm>
            <a:off x="6172200" y="25974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56%</a:t>
            </a:r>
          </a:p>
        </p:txBody>
      </p:sp>
      <p:sp>
        <p:nvSpPr>
          <p:cNvPr id="23" name="Rectangle 22"/>
          <p:cNvSpPr/>
          <p:nvPr/>
        </p:nvSpPr>
        <p:spPr bwMode="auto">
          <a:xfrm>
            <a:off x="4461296" y="3657600"/>
            <a:ext cx="152400" cy="2438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Internal Linking</a:t>
            </a:r>
            <a:endParaRPr lang="en-US" sz="3000" b="1" kern="0" dirty="0">
              <a:solidFill>
                <a:sysClr val="windowText" lastClr="000000"/>
              </a:solidFill>
              <a:latin typeface="Calibri"/>
            </a:endParaRPr>
          </a:p>
        </p:txBody>
      </p:sp>
      <p:sp>
        <p:nvSpPr>
          <p:cNvPr id="29" name="Rounded Rectangle 28"/>
          <p:cNvSpPr/>
          <p:nvPr/>
        </p:nvSpPr>
        <p:spPr bwMode="auto">
          <a:xfrm>
            <a:off x="457200" y="2057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Internal Linking</a:t>
            </a:r>
          </a:p>
        </p:txBody>
      </p:sp>
      <p:sp>
        <p:nvSpPr>
          <p:cNvPr id="30" name="Content Placeholder 2"/>
          <p:cNvSpPr>
            <a:spLocks noGrp="1"/>
          </p:cNvSpPr>
          <p:nvPr>
            <p:ph idx="1"/>
          </p:nvPr>
        </p:nvSpPr>
        <p:spPr>
          <a:xfrm>
            <a:off x="381000" y="914400"/>
            <a:ext cx="8229600" cy="838200"/>
          </a:xfrm>
        </p:spPr>
        <p:txBody>
          <a:bodyPr/>
          <a:lstStyle/>
          <a:p>
            <a:pPr marL="0" indent="0">
              <a:buNone/>
            </a:pPr>
            <a:r>
              <a:rPr lang="en-US" sz="1600" dirty="0" smtClean="0">
                <a:solidFill>
                  <a:schemeClr val="tx1"/>
                </a:solidFill>
                <a:latin typeface="+mn-lt"/>
                <a:cs typeface="Arial" pitchFamily="34" charset="0"/>
              </a:rPr>
              <a:t>A holistic, comprehensive internal linking strategy is the most effective way to ensure that all significant pages of a website are accessible by search engine spiders and users alike. Common places for internal links include the global navigation, the web page text, and the site map.</a:t>
            </a:r>
            <a:endParaRPr lang="en-US" sz="600" b="1" dirty="0" smtClean="0"/>
          </a:p>
          <a:p>
            <a:pPr>
              <a:spcBef>
                <a:spcPts val="0"/>
              </a:spcBef>
              <a:buClrTx/>
            </a:pPr>
            <a:r>
              <a:rPr lang="en-US" sz="1800" b="1" dirty="0" smtClean="0"/>
              <a:t>                                                 </a:t>
            </a:r>
          </a:p>
        </p:txBody>
      </p:sp>
      <p:sp>
        <p:nvSpPr>
          <p:cNvPr id="14" name="Down Arrow Callout 13"/>
          <p:cNvSpPr/>
          <p:nvPr/>
        </p:nvSpPr>
        <p:spPr bwMode="auto">
          <a:xfrm>
            <a:off x="381000" y="2667000"/>
            <a:ext cx="2514600" cy="1295400"/>
          </a:xfrm>
          <a:prstGeom prst="downArrowCallou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fontAlgn="auto">
              <a:spcBef>
                <a:spcPts val="0"/>
              </a:spcBef>
              <a:spcAft>
                <a:spcPts val="0"/>
              </a:spcAft>
            </a:pPr>
            <a:r>
              <a:rPr lang="en-US" sz="1800" b="1" u="sng" dirty="0" smtClean="0">
                <a:solidFill>
                  <a:srgbClr val="000000"/>
                </a:solidFill>
                <a:cs typeface="Arial" pitchFamily="34" charset="0"/>
              </a:rPr>
              <a:t>Consistency</a:t>
            </a:r>
            <a:endParaRPr lang="en-US" sz="1800" dirty="0" smtClean="0">
              <a:solidFill>
                <a:srgbClr val="000000"/>
              </a:solidFill>
              <a:cs typeface="Arial" pitchFamily="34" charset="0"/>
            </a:endParaRPr>
          </a:p>
        </p:txBody>
      </p:sp>
      <p:sp>
        <p:nvSpPr>
          <p:cNvPr id="15" name="Oval 14"/>
          <p:cNvSpPr/>
          <p:nvPr/>
        </p:nvSpPr>
        <p:spPr bwMode="auto">
          <a:xfrm>
            <a:off x="304800" y="4114800"/>
            <a:ext cx="2743200" cy="1752600"/>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solidFill>
                  <a:srgbClr val="000000"/>
                </a:solidFill>
                <a:cs typeface="Arial" pitchFamily="34" charset="0"/>
              </a:rPr>
              <a:t>Websites should contain a consistent internal linking strategy to allow for clear navigation throughout the site.</a:t>
            </a:r>
          </a:p>
        </p:txBody>
      </p:sp>
      <p:sp>
        <p:nvSpPr>
          <p:cNvPr id="16" name="Down Arrow Callout 15"/>
          <p:cNvSpPr/>
          <p:nvPr/>
        </p:nvSpPr>
        <p:spPr bwMode="auto">
          <a:xfrm>
            <a:off x="3200400" y="2667000"/>
            <a:ext cx="2514600" cy="1295400"/>
          </a:xfrm>
          <a:prstGeom prst="downArrowCallou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fontAlgn="auto">
              <a:spcBef>
                <a:spcPts val="0"/>
              </a:spcBef>
              <a:spcAft>
                <a:spcPts val="0"/>
              </a:spcAft>
            </a:pPr>
            <a:r>
              <a:rPr lang="en-US" sz="1800" b="1" u="sng" dirty="0" smtClean="0">
                <a:solidFill>
                  <a:srgbClr val="000000"/>
                </a:solidFill>
                <a:cs typeface="Arial" pitchFamily="34" charset="0"/>
              </a:rPr>
              <a:t>Format</a:t>
            </a:r>
            <a:endParaRPr lang="en-US" sz="1800" dirty="0" smtClean="0">
              <a:solidFill>
                <a:srgbClr val="000000"/>
              </a:solidFill>
              <a:cs typeface="Arial" pitchFamily="34" charset="0"/>
            </a:endParaRPr>
          </a:p>
        </p:txBody>
      </p:sp>
      <p:sp>
        <p:nvSpPr>
          <p:cNvPr id="18" name="Oval 17"/>
          <p:cNvSpPr/>
          <p:nvPr/>
        </p:nvSpPr>
        <p:spPr bwMode="auto">
          <a:xfrm>
            <a:off x="3200400" y="4191000"/>
            <a:ext cx="2743200" cy="1752600"/>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solidFill>
                  <a:srgbClr val="000000"/>
                </a:solidFill>
                <a:cs typeface="Arial" pitchFamily="34" charset="0"/>
              </a:rPr>
              <a:t>The primary navigation should be supplemented by text-based links with gold keyword phrases as the anchor text. </a:t>
            </a:r>
          </a:p>
        </p:txBody>
      </p:sp>
      <p:sp>
        <p:nvSpPr>
          <p:cNvPr id="19" name="Oval 18"/>
          <p:cNvSpPr/>
          <p:nvPr/>
        </p:nvSpPr>
        <p:spPr bwMode="auto">
          <a:xfrm>
            <a:off x="6096000" y="4114800"/>
            <a:ext cx="2743200" cy="1828800"/>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solidFill>
                  <a:srgbClr val="000000"/>
                </a:solidFill>
                <a:cs typeface="Arial" pitchFamily="34" charset="0"/>
              </a:rPr>
              <a:t>Internal links must be relevant and functional, but not too numerous. Google recommends that the links on a Web page be 100 or fewer.</a:t>
            </a:r>
          </a:p>
        </p:txBody>
      </p:sp>
      <p:sp>
        <p:nvSpPr>
          <p:cNvPr id="20" name="Down Arrow Callout 19"/>
          <p:cNvSpPr/>
          <p:nvPr/>
        </p:nvSpPr>
        <p:spPr bwMode="auto">
          <a:xfrm>
            <a:off x="6096000" y="2667000"/>
            <a:ext cx="2514600" cy="1295400"/>
          </a:xfrm>
          <a:prstGeom prst="downArrowCallou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fontAlgn="auto">
              <a:spcBef>
                <a:spcPts val="0"/>
              </a:spcBef>
              <a:spcAft>
                <a:spcPts val="0"/>
              </a:spcAft>
            </a:pPr>
            <a:r>
              <a:rPr lang="en-US" sz="1800" b="1" u="sng" dirty="0" smtClean="0">
                <a:solidFill>
                  <a:srgbClr val="000000"/>
                </a:solidFill>
                <a:cs typeface="Arial" pitchFamily="34" charset="0"/>
              </a:rPr>
              <a:t>Quantity</a:t>
            </a:r>
            <a:endParaRPr lang="en-US" sz="1800" dirty="0" smtClean="0">
              <a:solidFill>
                <a:srgbClr val="000000"/>
              </a:solidFill>
              <a:cs typeface="Arial" pitchFamily="34" charset="0"/>
            </a:endParaRPr>
          </a:p>
        </p:txBody>
      </p:sp>
    </p:spTree>
  </p:cSld>
  <p:clrMapOvr>
    <a:masterClrMapping/>
  </p:clrMapOvr>
  <p:transition spd="med"/>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118</a:t>
            </a:fld>
            <a:endParaRPr lang="en-US" dirty="0">
              <a:solidFill>
                <a:srgbClr val="002C69"/>
              </a:solidFill>
            </a:endParaRPr>
          </a:p>
        </p:txBody>
      </p:sp>
      <p:sp>
        <p:nvSpPr>
          <p:cNvPr id="23" name="Rectangle 22"/>
          <p:cNvSpPr/>
          <p:nvPr/>
        </p:nvSpPr>
        <p:spPr bwMode="auto">
          <a:xfrm>
            <a:off x="4461296" y="3657600"/>
            <a:ext cx="152400" cy="2438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Internal Linking</a:t>
            </a:r>
            <a:endParaRPr lang="en-US" sz="3000" b="1" kern="0" dirty="0">
              <a:solidFill>
                <a:sysClr val="windowText" lastClr="000000"/>
              </a:solidFill>
              <a:latin typeface="Calibri"/>
            </a:endParaRPr>
          </a:p>
        </p:txBody>
      </p:sp>
      <p:sp>
        <p:nvSpPr>
          <p:cNvPr id="29" name="Rounded Rectangle 28"/>
          <p:cNvSpPr/>
          <p:nvPr/>
        </p:nvSpPr>
        <p:spPr bwMode="auto">
          <a:xfrm>
            <a:off x="304800" y="914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Internal Linking - Navigation</a:t>
            </a:r>
          </a:p>
        </p:txBody>
      </p:sp>
      <p:graphicFrame>
        <p:nvGraphicFramePr>
          <p:cNvPr id="25" name="Table 24"/>
          <p:cNvGraphicFramePr>
            <a:graphicFrameLocks noGrp="1"/>
          </p:cNvGraphicFramePr>
          <p:nvPr/>
        </p:nvGraphicFramePr>
        <p:xfrm>
          <a:off x="228600" y="1600200"/>
          <a:ext cx="8686800" cy="4310153"/>
        </p:xfrm>
        <a:graphic>
          <a:graphicData uri="http://schemas.openxmlformats.org/drawingml/2006/table">
            <a:tbl>
              <a:tblPr firstRow="1" bandRow="1">
                <a:tableStyleId>{5C22544A-7EE6-4342-B048-85BDC9FD1C3A}</a:tableStyleId>
              </a:tblPr>
              <a:tblGrid>
                <a:gridCol w="4343400"/>
                <a:gridCol w="4343400"/>
              </a:tblGrid>
              <a:tr h="217796">
                <a:tc>
                  <a:txBody>
                    <a:bodyPr/>
                    <a:lstStyle/>
                    <a:p>
                      <a:pPr marL="342900" indent="-342900">
                        <a:buFont typeface="Arial" pitchFamily="34" charset="0"/>
                        <a:buChar char="•"/>
                      </a:pPr>
                      <a:r>
                        <a:rPr lang="en-US" sz="1400" b="1" baseline="0" dirty="0" smtClean="0">
                          <a:solidFill>
                            <a:schemeClr val="tx1"/>
                          </a:solidFill>
                        </a:rPr>
                        <a:t>Consistency </a:t>
                      </a:r>
                      <a:r>
                        <a:rPr lang="en-US" sz="1200" b="0" baseline="0" dirty="0" smtClean="0">
                          <a:solidFill>
                            <a:schemeClr val="tx1"/>
                          </a:solidFill>
                        </a:rPr>
                        <a:t>in navigation helps visitors navigate the website naturally and guides them through various stages of the purchasing funnel.</a:t>
                      </a:r>
                    </a:p>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Reliable Repetition </a:t>
                      </a:r>
                      <a:r>
                        <a:rPr lang="en-US" sz="1200" b="0" baseline="0" dirty="0" smtClean="0">
                          <a:solidFill>
                            <a:schemeClr val="tx1"/>
                          </a:solidFill>
                        </a:rPr>
                        <a:t>of commonly found design features reassures visitors. </a:t>
                      </a:r>
                      <a:endParaRPr lang="en-US" sz="1200" b="0" dirty="0">
                        <a:solidFill>
                          <a:schemeClr val="tx1"/>
                        </a:solidFill>
                      </a:endParaRPr>
                    </a:p>
                  </a:txBody>
                  <a:tcPr>
                    <a:noFill/>
                  </a:tcPr>
                </a:tc>
                <a:tc>
                  <a:txBody>
                    <a:bodyPr/>
                    <a:lstStyle/>
                    <a:p>
                      <a:pPr marL="342900" indent="-342900">
                        <a:buFont typeface="Arial" pitchFamily="34" charset="0"/>
                        <a:buNone/>
                      </a:pPr>
                      <a:endParaRPr lang="en-US" sz="1200" b="0" baseline="0" dirty="0" smtClean="0">
                        <a:solidFill>
                          <a:schemeClr val="tx1"/>
                        </a:solidFill>
                      </a:endParaRPr>
                    </a:p>
                  </a:txBody>
                  <a:tcPr>
                    <a:noFill/>
                  </a:tcPr>
                </a:tc>
              </a:tr>
              <a:tr h="362993">
                <a:tc>
                  <a:txBody>
                    <a:bodyPr/>
                    <a:lstStyle/>
                    <a:p>
                      <a:pPr marL="342900" indent="-342900">
                        <a:buFont typeface="Arial" pitchFamily="34" charset="0"/>
                        <a:buNone/>
                      </a:pPr>
                      <a:endParaRPr lang="en-US" sz="600" dirty="0" smtClean="0">
                        <a:solidFill>
                          <a:schemeClr val="tx1"/>
                        </a:solidFill>
                      </a:endParaRPr>
                    </a:p>
                    <a:p>
                      <a:pPr marL="342900" indent="-342900">
                        <a:buFont typeface="Arial" pitchFamily="34" charset="0"/>
                        <a:buNone/>
                      </a:pPr>
                      <a:endParaRPr lang="en-US" sz="1400" b="1" dirty="0" smtClean="0">
                        <a:solidFill>
                          <a:schemeClr val="tx1"/>
                        </a:solidFill>
                      </a:endParaRPr>
                    </a:p>
                    <a:p>
                      <a:pPr marL="342900" indent="-342900">
                        <a:buFont typeface="Arial" pitchFamily="34" charset="0"/>
                        <a:buChar char="•"/>
                      </a:pPr>
                      <a:r>
                        <a:rPr lang="en-US" sz="1400" b="1" dirty="0" smtClean="0">
                          <a:solidFill>
                            <a:schemeClr val="tx1"/>
                          </a:solidFill>
                        </a:rPr>
                        <a:t>The</a:t>
                      </a:r>
                      <a:r>
                        <a:rPr lang="en-US" sz="1400" b="1" baseline="0" dirty="0" smtClean="0">
                          <a:solidFill>
                            <a:schemeClr val="tx1"/>
                          </a:solidFill>
                        </a:rPr>
                        <a:t> Global Navigation </a:t>
                      </a:r>
                      <a:r>
                        <a:rPr lang="en-US" sz="1200" b="0" baseline="0" dirty="0" smtClean="0">
                          <a:solidFill>
                            <a:schemeClr val="tx1"/>
                          </a:solidFill>
                        </a:rPr>
                        <a:t>should be present and include a uniform design across all pages of a website.</a:t>
                      </a:r>
                      <a:endParaRPr lang="en-US" sz="1400" b="1" dirty="0">
                        <a:solidFill>
                          <a:schemeClr val="tx1"/>
                        </a:solidFill>
                      </a:endParaRPr>
                    </a:p>
                  </a:txBody>
                  <a:tcPr>
                    <a:noFill/>
                  </a:tcPr>
                </a:tc>
                <a:tc>
                  <a:txBody>
                    <a:bodyPr/>
                    <a:lstStyle/>
                    <a:p>
                      <a:pPr marL="342900" indent="-342900">
                        <a:buFont typeface="Arial" pitchFamily="34" charset="0"/>
                        <a:buChar char="•"/>
                      </a:pPr>
                      <a:endParaRPr lang="en-US" sz="1200" dirty="0">
                        <a:solidFill>
                          <a:schemeClr val="tx1"/>
                        </a:solidFill>
                      </a:endParaRPr>
                    </a:p>
                  </a:txBody>
                  <a:tcPr>
                    <a:noFill/>
                  </a:tcPr>
                </a:tc>
              </a:tr>
              <a:tr h="152400">
                <a:tc>
                  <a:txBody>
                    <a:bodyPr/>
                    <a:lstStyle/>
                    <a:p>
                      <a:pPr marL="342900" indent="-342900">
                        <a:buFont typeface="Arial" pitchFamily="34" charset="0"/>
                        <a:buNone/>
                      </a:pPr>
                      <a:endParaRPr lang="en-US" sz="500" dirty="0" smtClean="0">
                        <a:solidFill>
                          <a:schemeClr val="tx1"/>
                        </a:solidFill>
                      </a:endParaRPr>
                    </a:p>
                    <a:p>
                      <a:pPr marL="342900" indent="-342900">
                        <a:buFont typeface="Arial" pitchFamily="34" charset="0"/>
                        <a:buNone/>
                      </a:pPr>
                      <a:endParaRPr lang="en-US" sz="500" dirty="0" smtClean="0">
                        <a:solidFill>
                          <a:schemeClr val="tx1"/>
                        </a:solidFill>
                      </a:endParaRPr>
                    </a:p>
                    <a:p>
                      <a:pPr marL="342900" indent="-342900">
                        <a:buFont typeface="Arial" pitchFamily="34" charset="0"/>
                        <a:buNone/>
                      </a:pPr>
                      <a:endParaRPr lang="en-US" sz="500" dirty="0" smtClean="0">
                        <a:solidFill>
                          <a:schemeClr val="tx1"/>
                        </a:solidFill>
                      </a:endParaRPr>
                    </a:p>
                    <a:p>
                      <a:pPr marL="342900" indent="-342900">
                        <a:buFont typeface="Arial" pitchFamily="34" charset="0"/>
                        <a:buNone/>
                      </a:pPr>
                      <a:endParaRPr lang="en-US" sz="500" dirty="0" smtClean="0">
                        <a:solidFill>
                          <a:schemeClr val="tx1"/>
                        </a:solidFill>
                      </a:endParaRPr>
                    </a:p>
                    <a:p>
                      <a:pPr marL="342900" indent="-342900">
                        <a:buFont typeface="Arial" pitchFamily="34" charset="0"/>
                        <a:buNone/>
                      </a:pPr>
                      <a:endParaRPr lang="en-US" sz="500" dirty="0" smtClean="0">
                        <a:solidFill>
                          <a:schemeClr val="tx1"/>
                        </a:solidFill>
                      </a:endParaRPr>
                    </a:p>
                    <a:p>
                      <a:pPr marL="342900" indent="-342900">
                        <a:buFont typeface="Arial" pitchFamily="34" charset="0"/>
                        <a:buNone/>
                      </a:pPr>
                      <a:endParaRPr lang="en-US" sz="500" dirty="0" smtClean="0">
                        <a:solidFill>
                          <a:schemeClr val="tx1"/>
                        </a:solidFill>
                      </a:endParaRPr>
                    </a:p>
                    <a:p>
                      <a:pPr marL="342900" indent="-342900">
                        <a:buFont typeface="Arial" pitchFamily="34" charset="0"/>
                        <a:buChar char="•"/>
                      </a:pPr>
                      <a:endParaRPr lang="en-US" sz="1100" b="1" dirty="0" smtClean="0">
                        <a:solidFill>
                          <a:schemeClr val="tx1"/>
                        </a:solidFill>
                      </a:endParaRPr>
                    </a:p>
                    <a:p>
                      <a:pPr marL="342900" indent="-342900">
                        <a:buFont typeface="Arial" pitchFamily="34" charset="0"/>
                        <a:buChar char="•"/>
                      </a:pPr>
                      <a:r>
                        <a:rPr lang="en-US" sz="1400" b="1" dirty="0" smtClean="0">
                          <a:solidFill>
                            <a:schemeClr val="tx1"/>
                          </a:solidFill>
                        </a:rPr>
                        <a:t>Embedded Links </a:t>
                      </a:r>
                      <a:r>
                        <a:rPr lang="en-US" sz="1200" b="0" dirty="0" smtClean="0">
                          <a:solidFill>
                            <a:schemeClr val="tx1"/>
                          </a:solidFill>
                        </a:rPr>
                        <a:t>should be included in</a:t>
                      </a:r>
                      <a:r>
                        <a:rPr lang="en-US" sz="1200" b="0" baseline="0" dirty="0" smtClean="0">
                          <a:solidFill>
                            <a:schemeClr val="tx1"/>
                          </a:solidFill>
                        </a:rPr>
                        <a:t> the content of a web page where appropriate.</a:t>
                      </a:r>
                      <a:endParaRPr lang="en-US" sz="1200" b="0" dirty="0" smtClean="0">
                        <a:solidFill>
                          <a:schemeClr val="tx1"/>
                        </a:solidFill>
                      </a:endParaRPr>
                    </a:p>
                    <a:p>
                      <a:pPr marL="342900" indent="-342900">
                        <a:buFont typeface="Arial" pitchFamily="34" charset="0"/>
                        <a:buNone/>
                      </a:pPr>
                      <a:endParaRPr lang="en-US" sz="600" b="1" dirty="0">
                        <a:solidFill>
                          <a:schemeClr val="tx1"/>
                        </a:solidFill>
                      </a:endParaRPr>
                    </a:p>
                  </a:txBody>
                  <a:tcPr>
                    <a:lnB w="12700" cmpd="sng">
                      <a:noFill/>
                    </a:lnB>
                    <a:noFill/>
                  </a:tcPr>
                </a:tc>
                <a:tc>
                  <a:txBody>
                    <a:bodyPr/>
                    <a:lstStyle/>
                    <a:p>
                      <a:pPr marL="342900" indent="-342900">
                        <a:buFont typeface="Arial" pitchFamily="34" charset="0"/>
                        <a:buChar char="•"/>
                      </a:pPr>
                      <a:endParaRPr lang="en-US" sz="1200" dirty="0">
                        <a:solidFill>
                          <a:schemeClr val="tx1"/>
                        </a:solidFill>
                      </a:endParaRPr>
                    </a:p>
                  </a:txBody>
                  <a:tcPr>
                    <a:noFill/>
                  </a:tcPr>
                </a:tc>
              </a:tr>
              <a:tr h="362993">
                <a:tc>
                  <a:txBody>
                    <a:bodyPr/>
                    <a:lstStyle/>
                    <a:p>
                      <a:pPr marL="342900" indent="-342900">
                        <a:buFont typeface="Arial" pitchFamily="34" charset="0"/>
                        <a:buNone/>
                      </a:pPr>
                      <a:endParaRPr lang="en-US" sz="200" dirty="0" smtClean="0">
                        <a:solidFill>
                          <a:schemeClr val="tx1"/>
                        </a:solidFill>
                      </a:endParaRPr>
                    </a:p>
                    <a:p>
                      <a:pPr marL="342900" indent="-342900">
                        <a:buFont typeface="Arial" pitchFamily="34" charset="0"/>
                        <a:buChar char="•"/>
                      </a:pPr>
                      <a:endParaRPr lang="en-US" sz="1200" b="0" baseline="0" dirty="0" smtClean="0">
                        <a:solidFill>
                          <a:schemeClr val="tx1"/>
                        </a:solidFill>
                      </a:endParaRPr>
                    </a:p>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noFill/>
                  </a:tcPr>
                </a:tc>
              </a:tr>
              <a:tr h="362993">
                <a:tc>
                  <a:txBody>
                    <a:bodyPr/>
                    <a:lstStyle/>
                    <a:p>
                      <a:pPr marL="342900" indent="-342900">
                        <a:buFont typeface="Arial" pitchFamily="34" charset="0"/>
                        <a:buNone/>
                      </a:pPr>
                      <a:endParaRPr lang="en-US" sz="1200" dirty="0">
                        <a:solidFill>
                          <a:schemeClr val="tx1"/>
                        </a:solidFill>
                      </a:endParaRPr>
                    </a:p>
                  </a:txBody>
                  <a:tcPr>
                    <a:lnT w="12700" cmpd="sng">
                      <a:noFill/>
                    </a:lnT>
                    <a:noFill/>
                  </a:tcPr>
                </a:tc>
                <a:tc>
                  <a:txBody>
                    <a:bodyPr/>
                    <a:lstStyle/>
                    <a:p>
                      <a:pPr marL="342900" indent="-342900">
                        <a:buFont typeface="Arial" pitchFamily="34" charset="0"/>
                        <a:buNone/>
                      </a:pPr>
                      <a:endParaRPr lang="en-US" sz="1200" dirty="0">
                        <a:solidFill>
                          <a:schemeClr val="tx1"/>
                        </a:solidFill>
                      </a:endParaRPr>
                    </a:p>
                  </a:txBody>
                  <a:tcPr>
                    <a:noFill/>
                  </a:tcPr>
                </a:tc>
              </a:tr>
            </a:tbl>
          </a:graphicData>
        </a:graphic>
      </p:graphicFrame>
      <p:graphicFrame>
        <p:nvGraphicFramePr>
          <p:cNvPr id="26" name="Table 25"/>
          <p:cNvGraphicFramePr>
            <a:graphicFrameLocks noGrp="1"/>
          </p:cNvGraphicFramePr>
          <p:nvPr/>
        </p:nvGraphicFramePr>
        <p:xfrm>
          <a:off x="4343400" y="1600200"/>
          <a:ext cx="4648200" cy="4883739"/>
        </p:xfrm>
        <a:graphic>
          <a:graphicData uri="http://schemas.openxmlformats.org/drawingml/2006/table">
            <a:tbl>
              <a:tblPr firstRow="1" bandRow="1">
                <a:tableStyleId>{5C22544A-7EE6-4342-B048-85BDC9FD1C3A}</a:tableStyleId>
              </a:tblPr>
              <a:tblGrid>
                <a:gridCol w="4419600"/>
                <a:gridCol w="228600"/>
              </a:tblGrid>
              <a:tr h="3368040">
                <a:tc>
                  <a:txBody>
                    <a:bodyPr/>
                    <a:lstStyle/>
                    <a:p>
                      <a:pPr marL="342900" indent="-342900">
                        <a:buFont typeface="Arial" pitchFamily="34" charset="0"/>
                        <a:buChar char="•"/>
                      </a:pPr>
                      <a:r>
                        <a:rPr lang="en-US" sz="1400" b="1" dirty="0" smtClean="0">
                          <a:solidFill>
                            <a:schemeClr val="tx1"/>
                          </a:solidFill>
                        </a:rPr>
                        <a:t>&lt;Nofollow&gt; Attributes </a:t>
                      </a:r>
                      <a:r>
                        <a:rPr lang="en-US" sz="1200" b="0" dirty="0" smtClean="0">
                          <a:solidFill>
                            <a:schemeClr val="tx1"/>
                          </a:solidFill>
                        </a:rPr>
                        <a:t>should</a:t>
                      </a:r>
                      <a:r>
                        <a:rPr lang="en-US" sz="1200" b="0" baseline="0" dirty="0" smtClean="0">
                          <a:solidFill>
                            <a:schemeClr val="tx1"/>
                          </a:solidFill>
                        </a:rPr>
                        <a:t> be used when a link leads to a page within a website that should not be indexed.  </a:t>
                      </a:r>
                    </a:p>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None/>
                      </a:pPr>
                      <a:endParaRPr lang="en-US" sz="500" b="0" baseline="0" dirty="0" smtClean="0">
                        <a:solidFill>
                          <a:schemeClr val="tx1"/>
                        </a:solidFill>
                      </a:endParaRPr>
                    </a:p>
                    <a:p>
                      <a:pPr marL="342900" indent="-342900">
                        <a:buFont typeface="Arial" pitchFamily="34" charset="0"/>
                        <a:buNone/>
                      </a:pPr>
                      <a:endParaRPr lang="en-US" sz="500" b="0" baseline="0" dirty="0" smtClean="0">
                        <a:solidFill>
                          <a:schemeClr val="tx1"/>
                        </a:solidFill>
                      </a:endParaRPr>
                    </a:p>
                    <a:p>
                      <a:pPr marL="342900" indent="-342900">
                        <a:buFont typeface="Arial" pitchFamily="34" charset="0"/>
                        <a:buNone/>
                      </a:pPr>
                      <a:endParaRPr lang="en-US" sz="500" b="0" baseline="0" dirty="0" smtClean="0">
                        <a:solidFill>
                          <a:schemeClr val="tx1"/>
                        </a:solidFill>
                      </a:endParaRPr>
                    </a:p>
                    <a:p>
                      <a:pPr marL="342900" indent="-342900">
                        <a:buFont typeface="Arial" pitchFamily="34" charset="0"/>
                        <a:buChar char="•"/>
                      </a:pPr>
                      <a:endParaRPr lang="en-US" sz="800" b="1" baseline="0" dirty="0" smtClean="0">
                        <a:solidFill>
                          <a:schemeClr val="tx1"/>
                        </a:solidFill>
                      </a:endParaRPr>
                    </a:p>
                    <a:p>
                      <a:pPr marL="342900" indent="-342900">
                        <a:buFont typeface="Arial" pitchFamily="34" charset="0"/>
                        <a:buChar char="•"/>
                      </a:pPr>
                      <a:r>
                        <a:rPr lang="en-US" sz="1400" b="1" baseline="0" dirty="0" smtClean="0">
                          <a:solidFill>
                            <a:schemeClr val="tx1"/>
                          </a:solidFill>
                        </a:rPr>
                        <a:t>Relative Links </a:t>
                      </a:r>
                      <a:r>
                        <a:rPr lang="en-US" sz="1200" b="0" baseline="0" dirty="0" smtClean="0">
                          <a:solidFill>
                            <a:schemeClr val="tx1"/>
                          </a:solidFill>
                        </a:rPr>
                        <a:t>are problematic in terms of SEO. Wherever possible, absolute links should be utilized. More information on relative links can be found in the appendix.</a:t>
                      </a:r>
                    </a:p>
                    <a:p>
                      <a:pPr marL="342900" indent="-342900">
                        <a:buFont typeface="Arial" pitchFamily="34" charset="0"/>
                        <a:buNone/>
                      </a:pPr>
                      <a:endParaRPr lang="en-US" sz="1400" b="1" baseline="0" dirty="0" smtClean="0">
                        <a:solidFill>
                          <a:schemeClr val="tx1"/>
                        </a:solidFill>
                      </a:endParaRPr>
                    </a:p>
                    <a:p>
                      <a:pPr marL="342900" indent="-342900">
                        <a:buFont typeface="Arial" pitchFamily="34" charset="0"/>
                        <a:buChar char="•"/>
                      </a:pPr>
                      <a:endParaRPr lang="en-US" sz="400" b="1" baseline="0" dirty="0" smtClean="0">
                        <a:solidFill>
                          <a:schemeClr val="tx1"/>
                        </a:solidFill>
                      </a:endParaRPr>
                    </a:p>
                    <a:p>
                      <a:pPr marL="342900" indent="-342900">
                        <a:buFont typeface="Arial" pitchFamily="34" charset="0"/>
                        <a:buChar char="•"/>
                      </a:pPr>
                      <a:r>
                        <a:rPr lang="en-US" sz="1400" b="1" baseline="0" dirty="0" smtClean="0">
                          <a:solidFill>
                            <a:schemeClr val="tx1"/>
                          </a:solidFill>
                        </a:rPr>
                        <a:t>Rich Media Links </a:t>
                      </a:r>
                      <a:r>
                        <a:rPr lang="en-US" sz="1200" b="0" baseline="0" dirty="0" smtClean="0">
                          <a:solidFill>
                            <a:schemeClr val="tx1"/>
                          </a:solidFill>
                        </a:rPr>
                        <a:t>should be avoided due to the </a:t>
                      </a:r>
                      <a:r>
                        <a:rPr lang="en-US" sz="1200" b="0" baseline="0" dirty="0" err="1" smtClean="0">
                          <a:solidFill>
                            <a:schemeClr val="tx1"/>
                          </a:solidFill>
                        </a:rPr>
                        <a:t>crawlability</a:t>
                      </a:r>
                      <a:r>
                        <a:rPr lang="en-US" sz="1200" b="0" baseline="0" dirty="0" smtClean="0">
                          <a:solidFill>
                            <a:schemeClr val="tx1"/>
                          </a:solidFill>
                        </a:rPr>
                        <a:t> roadblocks that make an internal linking structure less effective (JavaScript, Flash-encoded, Image, and Non-Contextual Links – e.g. “Click Here”).</a:t>
                      </a:r>
                    </a:p>
                    <a:p>
                      <a:pPr marL="342900" indent="-342900">
                        <a:buFont typeface="Arial" pitchFamily="34" charset="0"/>
                        <a:buChar char="•"/>
                      </a:pPr>
                      <a:endParaRPr lang="en-US" sz="1200" b="0" baseline="0" dirty="0" smtClean="0">
                        <a:solidFill>
                          <a:schemeClr val="tx1"/>
                        </a:solidFill>
                      </a:endParaRPr>
                    </a:p>
                    <a:p>
                      <a:pPr marL="342900" indent="-342900">
                        <a:buFont typeface="Arial" pitchFamily="34" charset="0"/>
                        <a:buChar char="•"/>
                      </a:pPr>
                      <a:endParaRPr lang="en-US" sz="400" b="0" baseline="0" dirty="0" smtClean="0">
                        <a:solidFill>
                          <a:schemeClr val="tx1"/>
                        </a:solidFill>
                      </a:endParaRPr>
                    </a:p>
                    <a:p>
                      <a:pPr marL="342900" marR="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1" dirty="0" smtClean="0">
                          <a:solidFill>
                            <a:schemeClr val="tx1"/>
                          </a:solidFill>
                        </a:rPr>
                        <a:t>Breadcrumb Links</a:t>
                      </a:r>
                      <a:r>
                        <a:rPr lang="en-US" sz="1400" b="1" baseline="0" dirty="0" smtClean="0">
                          <a:solidFill>
                            <a:schemeClr val="tx1"/>
                          </a:solidFill>
                        </a:rPr>
                        <a:t> </a:t>
                      </a:r>
                      <a:r>
                        <a:rPr lang="en-US" sz="1200" b="0" baseline="0" dirty="0" smtClean="0">
                          <a:solidFill>
                            <a:schemeClr val="tx1"/>
                          </a:solidFill>
                        </a:rPr>
                        <a:t>should be implemented for all pages on a website.</a:t>
                      </a:r>
                    </a:p>
                    <a:p>
                      <a:pPr marL="342900" indent="-342900">
                        <a:buFont typeface="Arial" pitchFamily="34" charset="0"/>
                        <a:buChar char="•"/>
                      </a:pPr>
                      <a:endParaRPr lang="en-US" sz="14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400" b="1"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28" name="Straight Connector 27"/>
          <p:cNvCxnSpPr/>
          <p:nvPr/>
        </p:nvCxnSpPr>
        <p:spPr bwMode="auto">
          <a:xfrm>
            <a:off x="304800" y="23622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4" name="Straight Connector 33"/>
          <p:cNvCxnSpPr/>
          <p:nvPr/>
        </p:nvCxnSpPr>
        <p:spPr bwMode="auto">
          <a:xfrm>
            <a:off x="228600" y="32766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5" name="Straight Connector 34"/>
          <p:cNvCxnSpPr/>
          <p:nvPr/>
        </p:nvCxnSpPr>
        <p:spPr bwMode="auto">
          <a:xfrm>
            <a:off x="228600" y="43434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6" name="Straight Connector 35"/>
          <p:cNvCxnSpPr/>
          <p:nvPr/>
        </p:nvCxnSpPr>
        <p:spPr bwMode="auto">
          <a:xfrm>
            <a:off x="457200" y="51816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119</a:t>
            </a:fld>
            <a:endParaRPr lang="en-US" dirty="0">
              <a:solidFill>
                <a:srgbClr val="002C69"/>
              </a:solidFill>
            </a:endParaRPr>
          </a:p>
        </p:txBody>
      </p:sp>
      <p:graphicFrame>
        <p:nvGraphicFramePr>
          <p:cNvPr id="12" name="Table 11"/>
          <p:cNvGraphicFramePr>
            <a:graphicFrameLocks noGrp="1"/>
          </p:cNvGraphicFramePr>
          <p:nvPr/>
        </p:nvGraphicFramePr>
        <p:xfrm>
          <a:off x="304800" y="2286000"/>
          <a:ext cx="8686800" cy="4170226"/>
        </p:xfrm>
        <a:graphic>
          <a:graphicData uri="http://schemas.openxmlformats.org/drawingml/2006/table">
            <a:tbl>
              <a:tblPr firstRow="1" bandRow="1">
                <a:tableStyleId>{5C22544A-7EE6-4342-B048-85BDC9FD1C3A}</a:tableStyleId>
              </a:tblPr>
              <a:tblGrid>
                <a:gridCol w="8382000"/>
                <a:gridCol w="304800"/>
              </a:tblGrid>
              <a:tr h="217796">
                <a:tc>
                  <a:txBody>
                    <a:bodyPr/>
                    <a:lstStyle/>
                    <a:p>
                      <a:pPr marL="342900" indent="-342900">
                        <a:buFont typeface="Arial" pitchFamily="34" charset="0"/>
                        <a:buChar char="•"/>
                      </a:pPr>
                      <a:r>
                        <a:rPr lang="en-US" sz="1400" b="1" baseline="0" dirty="0" smtClean="0">
                          <a:solidFill>
                            <a:schemeClr val="tx1"/>
                          </a:solidFill>
                        </a:rPr>
                        <a:t>Use JavaScript, Flash &amp; Image Links Sparingly </a:t>
                      </a:r>
                      <a:r>
                        <a:rPr lang="en-US" sz="1200" b="0" baseline="0" dirty="0" smtClean="0">
                          <a:solidFill>
                            <a:schemeClr val="tx1"/>
                          </a:solidFill>
                        </a:rPr>
                        <a:t> </a:t>
                      </a:r>
                    </a:p>
                    <a:p>
                      <a:pPr marL="800100" lvl="1" indent="-342900">
                        <a:buFont typeface="Arial" pitchFamily="34" charset="0"/>
                        <a:buChar char="•"/>
                      </a:pPr>
                      <a:r>
                        <a:rPr lang="en-US" sz="1200" b="0" baseline="0" dirty="0" smtClean="0">
                          <a:solidFill>
                            <a:schemeClr val="tx1"/>
                          </a:solidFill>
                        </a:rPr>
                        <a:t>Balance the needs of every user against the needs of search engines, which thrive on text-based content.</a:t>
                      </a:r>
                    </a:p>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Make Strategic Link Design Decisions Overall </a:t>
                      </a:r>
                    </a:p>
                    <a:p>
                      <a:pPr marL="800100" lvl="1" indent="-342900">
                        <a:buFont typeface="Arial" pitchFamily="34" charset="0"/>
                        <a:buChar char="•"/>
                      </a:pPr>
                      <a:r>
                        <a:rPr lang="en-US" sz="1200" b="0" baseline="0" dirty="0" smtClean="0">
                          <a:solidFill>
                            <a:schemeClr val="tx1"/>
                          </a:solidFill>
                        </a:rPr>
                        <a:t>Consider both the user and search engine spider when designing links.</a:t>
                      </a: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Use Workarounds for All Links That Need to Use JavaScript, Flash or Images</a:t>
                      </a:r>
                      <a:endParaRPr lang="en-US" sz="1200" b="0" baseline="0" dirty="0" smtClean="0">
                        <a:solidFill>
                          <a:schemeClr val="tx1"/>
                        </a:solidFill>
                      </a:endParaRPr>
                    </a:p>
                    <a:p>
                      <a:pPr marL="800100" lvl="1" indent="-342900">
                        <a:buFont typeface="Arial" pitchFamily="34" charset="0"/>
                        <a:buChar char="•"/>
                      </a:pPr>
                      <a:r>
                        <a:rPr lang="en-US" sz="1200" b="0" baseline="0" dirty="0" smtClean="0">
                          <a:solidFill>
                            <a:schemeClr val="tx1"/>
                          </a:solidFill>
                        </a:rPr>
                        <a:t>Incorporate one of the workarounds below to ensure spider accessibility and crawlability:</a:t>
                      </a:r>
                    </a:p>
                    <a:p>
                      <a:pPr marL="1257300" lvl="2" indent="-342900">
                        <a:buFont typeface="Arial" pitchFamily="34" charset="0"/>
                        <a:buChar char="•"/>
                      </a:pPr>
                      <a:r>
                        <a:rPr lang="en-US" sz="1200" b="0" baseline="0" dirty="0" smtClean="0">
                          <a:solidFill>
                            <a:schemeClr val="tx1"/>
                          </a:solidFill>
                        </a:rPr>
                        <a:t>SWFObject 2.0</a:t>
                      </a:r>
                    </a:p>
                    <a:p>
                      <a:pPr marL="1257300" lvl="2" indent="-342900">
                        <a:buFont typeface="Arial" pitchFamily="34" charset="0"/>
                        <a:buChar char="•"/>
                      </a:pPr>
                      <a:r>
                        <a:rPr lang="en-US" sz="1200" b="0" baseline="0" dirty="0" smtClean="0">
                          <a:solidFill>
                            <a:schemeClr val="tx1"/>
                          </a:solidFill>
                        </a:rPr>
                        <a:t>Progressive Enhancement</a:t>
                      </a:r>
                    </a:p>
                    <a:p>
                      <a:pPr marL="1257300" lvl="2" indent="-342900">
                        <a:buFont typeface="Arial" pitchFamily="34" charset="0"/>
                        <a:buChar char="•"/>
                      </a:pPr>
                      <a:r>
                        <a:rPr lang="en-US" sz="1200" b="0" baseline="0" dirty="0" smtClean="0">
                          <a:solidFill>
                            <a:schemeClr val="tx1"/>
                          </a:solidFill>
                        </a:rPr>
                        <a:t>Flash &amp; HTML Hybrid</a:t>
                      </a:r>
                    </a:p>
                    <a:p>
                      <a:pPr marL="1257300" lvl="2" indent="-342900">
                        <a:buFont typeface="Arial" pitchFamily="34" charset="0"/>
                        <a:buChar char="•"/>
                      </a:pPr>
                      <a:r>
                        <a:rPr lang="en-US" sz="1200" b="0" baseline="0" dirty="0" smtClean="0">
                          <a:solidFill>
                            <a:schemeClr val="tx1"/>
                          </a:solidFill>
                        </a:rPr>
                        <a:t>Layer using HTML code and &lt;div&gt; tags</a:t>
                      </a:r>
                    </a:p>
                    <a:p>
                      <a:pPr marL="800100" lvl="1" indent="-342900">
                        <a:buFont typeface="Arial" pitchFamily="34" charset="0"/>
                        <a:buChar char="•"/>
                      </a:pPr>
                      <a:r>
                        <a:rPr lang="en-US" sz="1200" b="0" baseline="0" dirty="0" smtClean="0">
                          <a:solidFill>
                            <a:schemeClr val="tx1"/>
                          </a:solidFill>
                        </a:rPr>
                        <a:t>For more information see Appendix </a:t>
                      </a:r>
                      <a:r>
                        <a:rPr lang="en-US" sz="1400" b="0" baseline="0" dirty="0" smtClean="0">
                          <a:solidFill>
                            <a:schemeClr val="tx1"/>
                          </a:solidFill>
                        </a:rPr>
                        <a:t>– </a:t>
                      </a:r>
                      <a:r>
                        <a:rPr lang="en-US" sz="1400" b="1" baseline="0" dirty="0" smtClean="0">
                          <a:solidFill>
                            <a:schemeClr val="tx1"/>
                          </a:solidFill>
                          <a:hlinkClick r:id="" action="ppaction://noaction"/>
                        </a:rPr>
                        <a:t>Workarounds</a:t>
                      </a:r>
                      <a:r>
                        <a:rPr lang="en-US" sz="1200" b="0" baseline="0" dirty="0" smtClean="0">
                          <a:solidFill>
                            <a:schemeClr val="tx1"/>
                          </a:solidFill>
                        </a:rPr>
                        <a:t>.</a:t>
                      </a:r>
                      <a:endParaRPr lang="en-US"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600" dirty="0" smtClean="0">
                        <a:solidFill>
                          <a:schemeClr val="tx1"/>
                        </a:solidFill>
                      </a:endParaRPr>
                    </a:p>
                    <a:p>
                      <a:pPr marL="342900" indent="-342900">
                        <a:buFont typeface="Arial" pitchFamily="34" charset="0"/>
                        <a:buChar char="•"/>
                      </a:pPr>
                      <a:r>
                        <a:rPr lang="en-US" sz="1400" b="1" dirty="0" smtClean="0">
                          <a:solidFill>
                            <a:schemeClr val="tx1"/>
                          </a:solidFill>
                        </a:rPr>
                        <a:t>Important Links Should</a:t>
                      </a:r>
                      <a:r>
                        <a:rPr lang="en-US" sz="1400" b="1" baseline="0" dirty="0" smtClean="0">
                          <a:solidFill>
                            <a:schemeClr val="tx1"/>
                          </a:solidFill>
                        </a:rPr>
                        <a:t> Not Live Within JavaScript, Flash or Images </a:t>
                      </a:r>
                    </a:p>
                    <a:p>
                      <a:pPr marL="800100" lvl="1" indent="-342900">
                        <a:buFont typeface="Arial" pitchFamily="34" charset="0"/>
                        <a:buChar char="•"/>
                      </a:pPr>
                      <a:r>
                        <a:rPr lang="en-US" sz="1200" b="0" baseline="0" dirty="0" smtClean="0">
                          <a:solidFill>
                            <a:schemeClr val="tx1"/>
                          </a:solidFill>
                        </a:rPr>
                        <a:t>All important links should be text-based HTML and keyword phrase-rich.</a:t>
                      </a:r>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19" name="Straight Connector 18"/>
          <p:cNvCxnSpPr/>
          <p:nvPr/>
        </p:nvCxnSpPr>
        <p:spPr bwMode="auto">
          <a:xfrm>
            <a:off x="304800" y="4953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304800" y="3429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Internal Linking</a:t>
            </a:r>
            <a:endParaRPr lang="en-US" sz="3000" b="1" kern="0" dirty="0">
              <a:solidFill>
                <a:sysClr val="windowText" lastClr="000000"/>
              </a:solidFill>
              <a:latin typeface="Calibri"/>
            </a:endParaRPr>
          </a:p>
        </p:txBody>
      </p:sp>
      <p:sp>
        <p:nvSpPr>
          <p:cNvPr id="29" name="Rounded Rectangle 28"/>
          <p:cNvSpPr/>
          <p:nvPr/>
        </p:nvSpPr>
        <p:spPr bwMode="auto">
          <a:xfrm>
            <a:off x="381000" y="17526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Rich Media Best Practices</a:t>
            </a:r>
          </a:p>
        </p:txBody>
      </p:sp>
      <p:sp>
        <p:nvSpPr>
          <p:cNvPr id="30" name="Content Placeholder 2"/>
          <p:cNvSpPr>
            <a:spLocks noGrp="1"/>
          </p:cNvSpPr>
          <p:nvPr>
            <p:ph idx="1"/>
          </p:nvPr>
        </p:nvSpPr>
        <p:spPr>
          <a:xfrm>
            <a:off x="381000" y="914400"/>
            <a:ext cx="8229600" cy="838200"/>
          </a:xfrm>
        </p:spPr>
        <p:txBody>
          <a:bodyPr/>
          <a:lstStyle/>
          <a:p>
            <a:pPr marL="0" indent="0">
              <a:buNone/>
            </a:pPr>
            <a:r>
              <a:rPr lang="en-US" sz="1600" dirty="0" smtClean="0">
                <a:cs typeface="Arial" pitchFamily="34" charset="0"/>
              </a:rPr>
              <a:t>Rich Internet Applications (RIAs) and dynamic links contained in Flash, JavaScript or Images pose a challenge to search engine spiders, which are designed to crawl and index HTML or text-based links.</a:t>
            </a:r>
            <a:endParaRPr lang="en-US" sz="1800" b="1" dirty="0" smtClean="0"/>
          </a:p>
        </p:txBody>
      </p:sp>
      <p:cxnSp>
        <p:nvCxnSpPr>
          <p:cNvPr id="31" name="Straight Connector 30"/>
          <p:cNvCxnSpPr/>
          <p:nvPr/>
        </p:nvCxnSpPr>
        <p:spPr bwMode="auto">
          <a:xfrm>
            <a:off x="304800" y="5486400"/>
            <a:ext cx="85344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5" name="Straight Connector 34"/>
          <p:cNvCxnSpPr/>
          <p:nvPr/>
        </p:nvCxnSpPr>
        <p:spPr bwMode="auto">
          <a:xfrm>
            <a:off x="304800" y="2819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Global Keywords</a:t>
            </a:r>
            <a:endParaRPr lang="en-US" sz="3000" dirty="0"/>
          </a:p>
        </p:txBody>
      </p:sp>
      <p:sp>
        <p:nvSpPr>
          <p:cNvPr id="11" name="Content Placeholder 2"/>
          <p:cNvSpPr>
            <a:spLocks noGrp="1"/>
          </p:cNvSpPr>
          <p:nvPr>
            <p:ph idx="1"/>
          </p:nvPr>
        </p:nvSpPr>
        <p:spPr>
          <a:xfrm>
            <a:off x="457200" y="762000"/>
            <a:ext cx="8229600" cy="838200"/>
          </a:xfrm>
        </p:spPr>
        <p:txBody>
          <a:bodyPr/>
          <a:lstStyle/>
          <a:p>
            <a:pPr marL="0" indent="0"/>
            <a:r>
              <a:rPr lang="en-US" sz="1600" dirty="0" smtClean="0">
                <a:cs typeface="Arial" pitchFamily="34" charset="0"/>
              </a:rPr>
              <a:t>Due to the importance of keyword phrases appearing in URLs, it is imperative that keyword phrases are localized and specific to a country’s target audience.</a:t>
            </a:r>
          </a:p>
          <a:p>
            <a:pPr marL="0" indent="0"/>
            <a:endParaRPr lang="en-US" sz="600" b="1" dirty="0" smtClean="0"/>
          </a:p>
          <a:p>
            <a:pPr>
              <a:spcBef>
                <a:spcPts val="0"/>
              </a:spcBef>
              <a:buClrTx/>
            </a:pPr>
            <a:r>
              <a:rPr lang="en-US" sz="1800" b="1" dirty="0" smtClean="0"/>
              <a:t>                                                 </a:t>
            </a:r>
          </a:p>
        </p:txBody>
      </p:sp>
      <p:cxnSp>
        <p:nvCxnSpPr>
          <p:cNvPr id="17" name="Straight Connector 16"/>
          <p:cNvCxnSpPr/>
          <p:nvPr/>
        </p:nvCxnSpPr>
        <p:spPr bwMode="auto">
          <a:xfrm>
            <a:off x="228600" y="6019800"/>
            <a:ext cx="8458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8" name="Rounded Rectangle 17"/>
          <p:cNvSpPr/>
          <p:nvPr/>
        </p:nvSpPr>
        <p:spPr>
          <a:xfrm>
            <a:off x="152400" y="1524000"/>
            <a:ext cx="2057400" cy="21336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sz="2400" b="1" dirty="0" smtClean="0">
                <a:latin typeface="Calibri"/>
              </a:rPr>
              <a:t>Clean Skin</a:t>
            </a:r>
          </a:p>
        </p:txBody>
      </p:sp>
      <p:sp>
        <p:nvSpPr>
          <p:cNvPr id="20" name="Rounded Rectangle 19"/>
          <p:cNvSpPr/>
          <p:nvPr/>
        </p:nvSpPr>
        <p:spPr>
          <a:xfrm>
            <a:off x="4648200" y="1752600"/>
            <a:ext cx="43434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Audience interprets as cleaning skin or products that clean skin.</a:t>
            </a:r>
          </a:p>
        </p:txBody>
      </p:sp>
      <p:sp>
        <p:nvSpPr>
          <p:cNvPr id="21" name="Left-Right Arrow 20"/>
          <p:cNvSpPr/>
          <p:nvPr/>
        </p:nvSpPr>
        <p:spPr bwMode="auto">
          <a:xfrm>
            <a:off x="2286000" y="1828800"/>
            <a:ext cx="2209800" cy="609600"/>
          </a:xfrm>
          <a:prstGeom prst="leftRightArrow">
            <a:avLst>
              <a:gd name="adj1" fmla="val 45652"/>
              <a:gd name="adj2" fmla="val 28261"/>
            </a:avLst>
          </a:prstGeom>
          <a:solidFill>
            <a:schemeClr val="bg1"/>
          </a:solidFill>
          <a:ln w="12700" cap="flat" cmpd="sng" algn="ctr">
            <a:solidFill>
              <a:srgbClr val="996633"/>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latin typeface="Arial" charset="0"/>
              </a:rPr>
              <a:t>United States</a:t>
            </a:r>
          </a:p>
        </p:txBody>
      </p:sp>
      <p:sp>
        <p:nvSpPr>
          <p:cNvPr id="22" name="Left-Right Arrow 21"/>
          <p:cNvSpPr/>
          <p:nvPr/>
        </p:nvSpPr>
        <p:spPr bwMode="auto">
          <a:xfrm>
            <a:off x="2286000" y="5029200"/>
            <a:ext cx="2209800" cy="609600"/>
          </a:xfrm>
          <a:prstGeom prst="leftRightArrow">
            <a:avLst>
              <a:gd name="adj1" fmla="val 45652"/>
              <a:gd name="adj2" fmla="val 28261"/>
            </a:avLst>
          </a:prstGeom>
          <a:solidFill>
            <a:schemeClr val="bg1"/>
          </a:solidFill>
          <a:ln w="12700" cap="flat" cmpd="sng" algn="ctr">
            <a:solidFill>
              <a:srgbClr val="996633"/>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latin typeface="Arial" charset="0"/>
              </a:rPr>
              <a:t>Australia</a:t>
            </a:r>
          </a:p>
        </p:txBody>
      </p:sp>
      <p:sp>
        <p:nvSpPr>
          <p:cNvPr id="23" name="Rounded Rectangle 22"/>
          <p:cNvSpPr/>
          <p:nvPr/>
        </p:nvSpPr>
        <p:spPr>
          <a:xfrm>
            <a:off x="4648200" y="2667000"/>
            <a:ext cx="43434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Audience interprets as cheap wine.</a:t>
            </a:r>
          </a:p>
        </p:txBody>
      </p:sp>
      <p:sp>
        <p:nvSpPr>
          <p:cNvPr id="24" name="Rounded Rectangle 23"/>
          <p:cNvSpPr/>
          <p:nvPr/>
        </p:nvSpPr>
        <p:spPr>
          <a:xfrm>
            <a:off x="152400" y="3810000"/>
            <a:ext cx="2057400" cy="21336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sz="2400" b="1" dirty="0" smtClean="0">
                <a:latin typeface="Calibri"/>
              </a:rPr>
              <a:t>Beauty</a:t>
            </a:r>
          </a:p>
        </p:txBody>
      </p:sp>
      <p:sp>
        <p:nvSpPr>
          <p:cNvPr id="25" name="Left-Right Arrow 24"/>
          <p:cNvSpPr/>
          <p:nvPr/>
        </p:nvSpPr>
        <p:spPr bwMode="auto">
          <a:xfrm>
            <a:off x="2286000" y="4038600"/>
            <a:ext cx="2209800" cy="609600"/>
          </a:xfrm>
          <a:prstGeom prst="leftRightArrow">
            <a:avLst>
              <a:gd name="adj1" fmla="val 45652"/>
              <a:gd name="adj2" fmla="val 28261"/>
            </a:avLst>
          </a:prstGeom>
          <a:solidFill>
            <a:schemeClr val="bg1"/>
          </a:solidFill>
          <a:ln w="12700" cap="flat" cmpd="sng" algn="ctr">
            <a:solidFill>
              <a:srgbClr val="996633"/>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latin typeface="Arial" charset="0"/>
              </a:rPr>
              <a:t>United States</a:t>
            </a:r>
          </a:p>
        </p:txBody>
      </p:sp>
      <p:sp>
        <p:nvSpPr>
          <p:cNvPr id="26" name="Left-Right Arrow 25"/>
          <p:cNvSpPr/>
          <p:nvPr/>
        </p:nvSpPr>
        <p:spPr bwMode="auto">
          <a:xfrm>
            <a:off x="2286000" y="2743200"/>
            <a:ext cx="2209800" cy="609600"/>
          </a:xfrm>
          <a:prstGeom prst="leftRightArrow">
            <a:avLst>
              <a:gd name="adj1" fmla="val 45652"/>
              <a:gd name="adj2" fmla="val 28261"/>
            </a:avLst>
          </a:prstGeom>
          <a:solidFill>
            <a:schemeClr val="bg1"/>
          </a:solidFill>
          <a:ln w="12700" cap="flat" cmpd="sng" algn="ctr">
            <a:solidFill>
              <a:srgbClr val="996633"/>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latin typeface="Arial" charset="0"/>
              </a:rPr>
              <a:t>Australia</a:t>
            </a:r>
          </a:p>
        </p:txBody>
      </p:sp>
      <p:sp>
        <p:nvSpPr>
          <p:cNvPr id="27" name="Rounded Rectangle 26"/>
          <p:cNvSpPr/>
          <p:nvPr/>
        </p:nvSpPr>
        <p:spPr>
          <a:xfrm>
            <a:off x="4648200" y="3886200"/>
            <a:ext cx="43434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Audience interprets as a way to perfect their appearance either through products or education.</a:t>
            </a:r>
          </a:p>
        </p:txBody>
      </p:sp>
      <p:sp>
        <p:nvSpPr>
          <p:cNvPr id="28" name="Rounded Rectangle 27"/>
          <p:cNvSpPr/>
          <p:nvPr/>
        </p:nvSpPr>
        <p:spPr>
          <a:xfrm>
            <a:off x="4648200" y="5029200"/>
            <a:ext cx="43434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Audience interprets as another word for “great” or “amazing.”</a:t>
            </a:r>
          </a:p>
        </p:txBody>
      </p:sp>
    </p:spTree>
  </p:cSld>
  <p:clrMapOvr>
    <a:masterClrMapping/>
  </p:clrMapOvr>
  <p:transition spd="med"/>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120</a:t>
            </a:fld>
            <a:endParaRPr lang="en-US" dirty="0">
              <a:solidFill>
                <a:srgbClr val="002C69"/>
              </a:solidFill>
            </a:endParaRPr>
          </a:p>
        </p:txBody>
      </p:sp>
      <p:graphicFrame>
        <p:nvGraphicFramePr>
          <p:cNvPr id="12" name="Table 11"/>
          <p:cNvGraphicFramePr>
            <a:graphicFrameLocks noGrp="1"/>
          </p:cNvGraphicFramePr>
          <p:nvPr/>
        </p:nvGraphicFramePr>
        <p:xfrm>
          <a:off x="304800" y="2286000"/>
          <a:ext cx="8686800" cy="3926386"/>
        </p:xfrm>
        <a:graphic>
          <a:graphicData uri="http://schemas.openxmlformats.org/drawingml/2006/table">
            <a:tbl>
              <a:tblPr firstRow="1" bandRow="1">
                <a:tableStyleId>{5C22544A-7EE6-4342-B048-85BDC9FD1C3A}</a:tableStyleId>
              </a:tblPr>
              <a:tblGrid>
                <a:gridCol w="8382000"/>
                <a:gridCol w="304800"/>
              </a:tblGrid>
              <a:tr h="217796">
                <a:tc>
                  <a:txBody>
                    <a:bodyPr/>
                    <a:lstStyle/>
                    <a:p>
                      <a:pPr marL="342900" indent="-342900">
                        <a:buFont typeface="Arial" pitchFamily="34" charset="0"/>
                        <a:buChar char="•"/>
                      </a:pPr>
                      <a:r>
                        <a:rPr lang="en-US" sz="1400" b="1" baseline="0" dirty="0" smtClean="0">
                          <a:solidFill>
                            <a:schemeClr val="tx1"/>
                          </a:solidFill>
                        </a:rPr>
                        <a:t>Progress From Highest Level Pages to Lowest Level Pages</a:t>
                      </a:r>
                      <a:endParaRPr lang="en-US" sz="1200" b="0" baseline="0" dirty="0" smtClean="0">
                        <a:solidFill>
                          <a:schemeClr val="tx1"/>
                        </a:solidFill>
                      </a:endParaRPr>
                    </a:p>
                    <a:p>
                      <a:pPr marL="800100" lvl="1" indent="-342900">
                        <a:buFont typeface="Arial" pitchFamily="34" charset="0"/>
                        <a:buChar char="•"/>
                      </a:pPr>
                      <a:r>
                        <a:rPr lang="en-US" sz="1200" b="0" baseline="0" dirty="0" smtClean="0">
                          <a:solidFill>
                            <a:schemeClr val="tx1"/>
                          </a:solidFill>
                        </a:rPr>
                        <a:t>e.g. Olay &gt; Skin Care Products &gt; Facial Cleansers &gt; Facial Scrubs </a:t>
                      </a:r>
                    </a:p>
                    <a:p>
                      <a:pPr marL="800100" lvl="1" indent="-342900">
                        <a:buFont typeface="Arial" pitchFamily="34" charset="0"/>
                        <a:buChar char="•"/>
                      </a:pPr>
                      <a:endParaRPr lang="en-US" sz="1200" b="0" baseline="0" dirty="0" smtClean="0">
                        <a:solidFill>
                          <a:schemeClr val="tx1"/>
                        </a:solidFill>
                      </a:endParaRPr>
                    </a:p>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Links Should Use Relevant Anchor Text for Each Level</a:t>
                      </a:r>
                    </a:p>
                    <a:p>
                      <a:pPr marL="800100" lvl="1" indent="-342900">
                        <a:buFont typeface="Arial" pitchFamily="34" charset="0"/>
                        <a:buChar char="•"/>
                      </a:pPr>
                      <a:r>
                        <a:rPr lang="en-US" sz="1200" b="0" baseline="0" dirty="0" smtClean="0">
                          <a:solidFill>
                            <a:schemeClr val="tx1"/>
                          </a:solidFill>
                        </a:rPr>
                        <a:t>The gold keyword phrase should be used as the anchor text for all breadcrumb links leading to PLPs. The remaining pages should use the most relevant keyword phrase of the resulting page as the anchor text for the breadcrumb link.</a:t>
                      </a: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The Breadcrumb for the Current Page Should Not be Hyperlinked</a:t>
                      </a:r>
                    </a:p>
                    <a:p>
                      <a:pPr marL="342900" lvl="0" indent="-342900">
                        <a:buFont typeface="Arial" pitchFamily="34" charset="0"/>
                        <a:buChar char="•"/>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600" dirty="0" smtClean="0">
                        <a:solidFill>
                          <a:schemeClr val="tx1"/>
                        </a:solidFill>
                      </a:endParaRPr>
                    </a:p>
                    <a:p>
                      <a:pPr marL="342900" indent="-342900">
                        <a:buFont typeface="Arial" pitchFamily="34" charset="0"/>
                        <a:buChar char="•"/>
                      </a:pPr>
                      <a:r>
                        <a:rPr lang="en-US" sz="1400" b="1" dirty="0" smtClean="0">
                          <a:solidFill>
                            <a:schemeClr val="tx1"/>
                          </a:solidFill>
                        </a:rPr>
                        <a:t>Each Breadcrumb</a:t>
                      </a:r>
                      <a:r>
                        <a:rPr lang="en-US" sz="1400" b="1" baseline="0" dirty="0" smtClean="0">
                          <a:solidFill>
                            <a:schemeClr val="tx1"/>
                          </a:solidFill>
                        </a:rPr>
                        <a:t> Link Should Have a Simple, One-Character Separator Between the Levels</a:t>
                      </a:r>
                    </a:p>
                    <a:p>
                      <a:pPr marL="800100" lvl="1" indent="-342900">
                        <a:buFont typeface="Arial" pitchFamily="34" charset="0"/>
                        <a:buChar char="•"/>
                      </a:pPr>
                      <a:r>
                        <a:rPr lang="en-US" sz="1200" b="0" baseline="0" dirty="0" smtClean="0">
                          <a:solidFill>
                            <a:schemeClr val="tx1"/>
                          </a:solidFill>
                        </a:rPr>
                        <a:t>e.g. “</a:t>
                      </a:r>
                      <a:r>
                        <a:rPr lang="en-US" sz="1400" b="1" baseline="0" dirty="0" smtClean="0">
                          <a:solidFill>
                            <a:schemeClr val="tx1"/>
                          </a:solidFill>
                        </a:rPr>
                        <a:t>&gt;</a:t>
                      </a:r>
                      <a:r>
                        <a:rPr lang="en-US" sz="1200" b="0" baseline="0" dirty="0" smtClean="0">
                          <a:solidFill>
                            <a:schemeClr val="tx1"/>
                          </a:solidFill>
                        </a:rPr>
                        <a:t>”</a:t>
                      </a: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Breadcrumb Links Should Follow the Site Hierarchy, Not the User’s History</a:t>
                      </a:r>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19" name="Straight Connector 18"/>
          <p:cNvCxnSpPr/>
          <p:nvPr/>
        </p:nvCxnSpPr>
        <p:spPr bwMode="auto">
          <a:xfrm>
            <a:off x="304800" y="56388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304800" y="37338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Internal Linking</a:t>
            </a:r>
            <a:endParaRPr lang="en-US" sz="3000" b="1" kern="0" dirty="0">
              <a:solidFill>
                <a:sysClr val="windowText" lastClr="000000"/>
              </a:solidFill>
              <a:latin typeface="Calibri"/>
            </a:endParaRPr>
          </a:p>
        </p:txBody>
      </p:sp>
      <p:sp>
        <p:nvSpPr>
          <p:cNvPr id="29" name="Rounded Rectangle 28"/>
          <p:cNvSpPr/>
          <p:nvPr/>
        </p:nvSpPr>
        <p:spPr bwMode="auto">
          <a:xfrm>
            <a:off x="381000" y="17526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Breadcrumb Linking Best Practices</a:t>
            </a:r>
          </a:p>
        </p:txBody>
      </p:sp>
      <p:sp>
        <p:nvSpPr>
          <p:cNvPr id="30" name="Content Placeholder 2"/>
          <p:cNvSpPr>
            <a:spLocks noGrp="1"/>
          </p:cNvSpPr>
          <p:nvPr>
            <p:ph idx="1"/>
          </p:nvPr>
        </p:nvSpPr>
        <p:spPr>
          <a:xfrm>
            <a:off x="381000" y="914400"/>
            <a:ext cx="8229600" cy="838200"/>
          </a:xfrm>
        </p:spPr>
        <p:txBody>
          <a:bodyPr/>
          <a:lstStyle/>
          <a:p>
            <a:pPr marL="0" indent="0">
              <a:buNone/>
            </a:pPr>
            <a:r>
              <a:rPr lang="en-US" sz="1600" dirty="0" smtClean="0">
                <a:cs typeface="Arial" pitchFamily="34" charset="0"/>
              </a:rPr>
              <a:t>A global breadcrumb trail assists in orienting visitors by offering easy-to-read map of page order and site organizations. Breadcrumb links provide a trail for users to follow back to their starting point or home page.</a:t>
            </a:r>
            <a:endParaRPr lang="en-US" sz="1800" b="1" dirty="0" smtClean="0"/>
          </a:p>
        </p:txBody>
      </p:sp>
      <p:cxnSp>
        <p:nvCxnSpPr>
          <p:cNvPr id="35" name="Straight Connector 34"/>
          <p:cNvCxnSpPr/>
          <p:nvPr/>
        </p:nvCxnSpPr>
        <p:spPr bwMode="auto">
          <a:xfrm>
            <a:off x="3810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304800" y="4267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304800" y="5029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p:cNvPicPr>
            <a:picLocks noChangeAspect="1" noChangeArrowheads="1"/>
          </p:cNvPicPr>
          <p:nvPr/>
        </p:nvPicPr>
        <p:blipFill>
          <a:blip r:embed="rId3" cstate="print"/>
          <a:srcRect/>
          <a:stretch>
            <a:fillRect/>
          </a:stretch>
        </p:blipFill>
        <p:spPr bwMode="auto">
          <a:xfrm>
            <a:off x="3352800" y="2743200"/>
            <a:ext cx="4933950" cy="428625"/>
          </a:xfrm>
          <a:prstGeom prst="rect">
            <a:avLst/>
          </a:prstGeom>
          <a:ln w="3175" cap="sq">
            <a:solidFill>
              <a:schemeClr val="tx1"/>
            </a:solidFill>
            <a:miter lim="800000"/>
          </a:ln>
          <a:effectLst>
            <a:outerShdw blurRad="57150" dist="50800" dir="2700000" algn="tl" rotWithShape="0">
              <a:srgbClr val="000000">
                <a:alpha val="40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121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Internal Linking</a:t>
            </a:r>
            <a:endParaRPr lang="en-US" sz="3000" dirty="0"/>
          </a:p>
        </p:txBody>
      </p:sp>
      <p:sp>
        <p:nvSpPr>
          <p:cNvPr id="10" name="Content Placeholder 2"/>
          <p:cNvSpPr txBox="1">
            <a:spLocks/>
          </p:cNvSpPr>
          <p:nvPr/>
        </p:nvSpPr>
        <p:spPr>
          <a:xfrm>
            <a:off x="304800" y="838200"/>
            <a:ext cx="8229600" cy="685800"/>
          </a:xfrm>
          <a:prstGeom prst="rect">
            <a:avLst/>
          </a:prstGeom>
        </p:spPr>
        <p:txBody>
          <a:bodyPr/>
          <a:lstStyle/>
          <a:p>
            <a:pPr eaLnBrk="0" hangingPunct="0">
              <a:spcBef>
                <a:spcPct val="75000"/>
              </a:spcBef>
              <a:buClr>
                <a:srgbClr val="BA0000"/>
              </a:buClr>
            </a:pPr>
            <a:r>
              <a:rPr lang="en-US" sz="1600" dirty="0" smtClean="0">
                <a:latin typeface="Calibri"/>
              </a:rPr>
              <a:t>The most effective way to ensure search engine access to all of the important pages of a website is through a good internal linking strategy. There are many different types of internal links:</a:t>
            </a:r>
            <a:endParaRPr lang="en-US" sz="1800" b="1" kern="0" dirty="0" smtClean="0">
              <a:latin typeface="Calibri" pitchFamily="34" charset="0"/>
            </a:endParaRPr>
          </a:p>
        </p:txBody>
      </p:sp>
      <p:sp>
        <p:nvSpPr>
          <p:cNvPr id="11" name="Rounded Rectangle 10"/>
          <p:cNvSpPr/>
          <p:nvPr/>
        </p:nvSpPr>
        <p:spPr>
          <a:xfrm>
            <a:off x="228600" y="1447800"/>
            <a:ext cx="2971800" cy="533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Global Navigation</a:t>
            </a:r>
          </a:p>
        </p:txBody>
      </p:sp>
      <p:pic>
        <p:nvPicPr>
          <p:cNvPr id="3074" name="Picture 2"/>
          <p:cNvPicPr>
            <a:picLocks noChangeAspect="1" noChangeArrowheads="1"/>
          </p:cNvPicPr>
          <p:nvPr/>
        </p:nvPicPr>
        <p:blipFill>
          <a:blip r:embed="rId4" cstate="print"/>
          <a:srcRect/>
          <a:stretch>
            <a:fillRect/>
          </a:stretch>
        </p:blipFill>
        <p:spPr bwMode="auto">
          <a:xfrm>
            <a:off x="3352800" y="1524000"/>
            <a:ext cx="5594817" cy="400050"/>
          </a:xfrm>
          <a:prstGeom prst="rect">
            <a:avLst/>
          </a:prstGeom>
          <a:ln w="3175" cap="sq">
            <a:solidFill>
              <a:srgbClr val="000000"/>
            </a:solidFill>
            <a:miter lim="800000"/>
          </a:ln>
          <a:effectLst>
            <a:outerShdw blurRad="57150" dist="50800" dir="2700000" algn="tl" rotWithShape="0">
              <a:srgbClr val="000000">
                <a:alpha val="40000"/>
              </a:srgbClr>
            </a:outerShdw>
          </a:effectLst>
        </p:spPr>
      </p:pic>
      <p:sp>
        <p:nvSpPr>
          <p:cNvPr id="12" name="Rounded Rectangle 11"/>
          <p:cNvSpPr/>
          <p:nvPr/>
        </p:nvSpPr>
        <p:spPr>
          <a:xfrm>
            <a:off x="228600" y="2057400"/>
            <a:ext cx="2971800" cy="533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Footer Navigation</a:t>
            </a:r>
          </a:p>
        </p:txBody>
      </p:sp>
      <p:pic>
        <p:nvPicPr>
          <p:cNvPr id="3076" name="Picture 4"/>
          <p:cNvPicPr>
            <a:picLocks noChangeAspect="1" noChangeArrowheads="1"/>
          </p:cNvPicPr>
          <p:nvPr/>
        </p:nvPicPr>
        <p:blipFill>
          <a:blip r:embed="rId5" cstate="print"/>
          <a:srcRect/>
          <a:stretch>
            <a:fillRect/>
          </a:stretch>
        </p:blipFill>
        <p:spPr bwMode="auto">
          <a:xfrm>
            <a:off x="3352800" y="2057400"/>
            <a:ext cx="5562600" cy="545172"/>
          </a:xfrm>
          <a:prstGeom prst="rect">
            <a:avLst/>
          </a:prstGeom>
          <a:ln w="3175" cap="sq">
            <a:solidFill>
              <a:schemeClr val="tx1"/>
            </a:solidFill>
            <a:miter lim="800000"/>
          </a:ln>
          <a:effectLst>
            <a:outerShdw blurRad="57150" dist="50800" dir="2700000" algn="tl" rotWithShape="0">
              <a:srgbClr val="000000">
                <a:alpha val="40000"/>
              </a:srgbClr>
            </a:outerShdw>
          </a:effectLst>
        </p:spPr>
      </p:pic>
      <p:pic>
        <p:nvPicPr>
          <p:cNvPr id="3077" name="Picture 5"/>
          <p:cNvPicPr>
            <a:picLocks noChangeAspect="1" noChangeArrowheads="1"/>
          </p:cNvPicPr>
          <p:nvPr/>
        </p:nvPicPr>
        <p:blipFill>
          <a:blip r:embed="rId6" cstate="print"/>
          <a:srcRect/>
          <a:stretch>
            <a:fillRect/>
          </a:stretch>
        </p:blipFill>
        <p:spPr bwMode="auto">
          <a:xfrm>
            <a:off x="457200" y="4572000"/>
            <a:ext cx="2076772" cy="1371600"/>
          </a:xfrm>
          <a:prstGeom prst="rect">
            <a:avLst/>
          </a:prstGeom>
          <a:ln w="3175" cap="sq">
            <a:solidFill>
              <a:schemeClr val="tx1"/>
            </a:solidFill>
            <a:miter lim="800000"/>
          </a:ln>
          <a:effectLst>
            <a:outerShdw blurRad="57150" dist="50800" dir="2700000" algn="tl" rotWithShape="0">
              <a:srgbClr val="000000">
                <a:alpha val="40000"/>
              </a:srgbClr>
            </a:outerShdw>
          </a:effectLst>
        </p:spPr>
      </p:pic>
      <p:sp>
        <p:nvSpPr>
          <p:cNvPr id="19" name="Rounded Rectangle 18"/>
          <p:cNvSpPr/>
          <p:nvPr/>
        </p:nvSpPr>
        <p:spPr>
          <a:xfrm>
            <a:off x="304800" y="3962400"/>
            <a:ext cx="2438400" cy="533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Left-Hand Navigation</a:t>
            </a:r>
          </a:p>
        </p:txBody>
      </p:sp>
      <p:sp>
        <p:nvSpPr>
          <p:cNvPr id="20" name="Rounded Rectangle 19"/>
          <p:cNvSpPr/>
          <p:nvPr/>
        </p:nvSpPr>
        <p:spPr>
          <a:xfrm>
            <a:off x="228600" y="2667000"/>
            <a:ext cx="2971800" cy="533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Embedded Links</a:t>
            </a:r>
          </a:p>
        </p:txBody>
      </p:sp>
      <p:sp>
        <p:nvSpPr>
          <p:cNvPr id="21" name="Rounded Rectangle 20"/>
          <p:cNvSpPr/>
          <p:nvPr/>
        </p:nvSpPr>
        <p:spPr>
          <a:xfrm>
            <a:off x="3200400" y="3962400"/>
            <a:ext cx="2438400" cy="533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Contextual Links</a:t>
            </a:r>
          </a:p>
        </p:txBody>
      </p:sp>
      <p:sp>
        <p:nvSpPr>
          <p:cNvPr id="22" name="Rectangle 21"/>
          <p:cNvSpPr/>
          <p:nvPr/>
        </p:nvSpPr>
        <p:spPr bwMode="auto">
          <a:xfrm>
            <a:off x="5943600" y="2743200"/>
            <a:ext cx="1828800" cy="152400"/>
          </a:xfrm>
          <a:prstGeom prst="rect">
            <a:avLst/>
          </a:prstGeom>
          <a:noFill/>
          <a:ln w="28575">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pic>
        <p:nvPicPr>
          <p:cNvPr id="3079" name="Picture 7"/>
          <p:cNvPicPr>
            <a:picLocks noChangeAspect="1" noChangeArrowheads="1"/>
          </p:cNvPicPr>
          <p:nvPr/>
        </p:nvPicPr>
        <p:blipFill>
          <a:blip r:embed="rId7" cstate="print"/>
          <a:srcRect/>
          <a:stretch>
            <a:fillRect/>
          </a:stretch>
        </p:blipFill>
        <p:spPr bwMode="auto">
          <a:xfrm>
            <a:off x="3505200" y="4572000"/>
            <a:ext cx="1905000" cy="1508705"/>
          </a:xfrm>
          <a:prstGeom prst="rect">
            <a:avLst/>
          </a:prstGeom>
          <a:ln w="3175" cap="sq">
            <a:solidFill>
              <a:schemeClr val="tx1"/>
            </a:solidFill>
            <a:miter lim="800000"/>
          </a:ln>
          <a:effectLst>
            <a:outerShdw blurRad="57150" dist="50800" dir="2700000" algn="tl" rotWithShape="0">
              <a:srgbClr val="000000">
                <a:alpha val="40000"/>
              </a:srgbClr>
            </a:outerShdw>
          </a:effectLst>
        </p:spPr>
      </p:pic>
      <p:sp>
        <p:nvSpPr>
          <p:cNvPr id="24" name="Rectangle 23"/>
          <p:cNvSpPr/>
          <p:nvPr/>
        </p:nvSpPr>
        <p:spPr bwMode="auto">
          <a:xfrm>
            <a:off x="3733800" y="5029200"/>
            <a:ext cx="762000" cy="228600"/>
          </a:xfrm>
          <a:prstGeom prst="rect">
            <a:avLst/>
          </a:prstGeom>
          <a:noFill/>
          <a:ln w="28575">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5" name="Rectangle 24"/>
          <p:cNvSpPr/>
          <p:nvPr/>
        </p:nvSpPr>
        <p:spPr bwMode="auto">
          <a:xfrm>
            <a:off x="3733800" y="5867400"/>
            <a:ext cx="609600" cy="228600"/>
          </a:xfrm>
          <a:prstGeom prst="rect">
            <a:avLst/>
          </a:prstGeom>
          <a:noFill/>
          <a:ln w="28575">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6" name="Rounded Rectangle 25"/>
          <p:cNvSpPr/>
          <p:nvPr/>
        </p:nvSpPr>
        <p:spPr>
          <a:xfrm>
            <a:off x="6019800" y="3962400"/>
            <a:ext cx="2438400" cy="533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Breadcrumb Links</a:t>
            </a:r>
          </a:p>
        </p:txBody>
      </p:sp>
      <p:pic>
        <p:nvPicPr>
          <p:cNvPr id="3080" name="Picture 8"/>
          <p:cNvPicPr>
            <a:picLocks noChangeAspect="1" noChangeArrowheads="1"/>
          </p:cNvPicPr>
          <p:nvPr/>
        </p:nvPicPr>
        <p:blipFill>
          <a:blip r:embed="rId8" cstate="print"/>
          <a:srcRect/>
          <a:stretch>
            <a:fillRect/>
          </a:stretch>
        </p:blipFill>
        <p:spPr bwMode="auto">
          <a:xfrm>
            <a:off x="6248400" y="4800600"/>
            <a:ext cx="1704975" cy="914400"/>
          </a:xfrm>
          <a:prstGeom prst="rect">
            <a:avLst/>
          </a:prstGeom>
          <a:ln w="3175" cap="sq">
            <a:solidFill>
              <a:schemeClr val="tx1"/>
            </a:solidFill>
            <a:miter lim="800000"/>
          </a:ln>
          <a:effectLst>
            <a:outerShdw blurRad="57150" dist="50800" dir="2700000" algn="tl" rotWithShape="0">
              <a:srgbClr val="000000">
                <a:alpha val="40000"/>
              </a:srgbClr>
            </a:outerShdw>
          </a:effectLst>
        </p:spPr>
      </p:pic>
      <p:sp>
        <p:nvSpPr>
          <p:cNvPr id="28" name="Rectangle 27"/>
          <p:cNvSpPr/>
          <p:nvPr/>
        </p:nvSpPr>
        <p:spPr bwMode="auto">
          <a:xfrm>
            <a:off x="6248400" y="5486400"/>
            <a:ext cx="1676400" cy="228600"/>
          </a:xfrm>
          <a:prstGeom prst="rect">
            <a:avLst/>
          </a:prstGeom>
          <a:noFill/>
          <a:ln w="28575">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30" name="Rounded Rectangle 29"/>
          <p:cNvSpPr/>
          <p:nvPr/>
        </p:nvSpPr>
        <p:spPr>
          <a:xfrm>
            <a:off x="228600" y="3276600"/>
            <a:ext cx="2971800" cy="533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Absolute &amp; Relative Links</a:t>
            </a:r>
          </a:p>
        </p:txBody>
      </p:sp>
      <p:pic>
        <p:nvPicPr>
          <p:cNvPr id="3082" name="Picture 10"/>
          <p:cNvPicPr>
            <a:picLocks noChangeAspect="1" noChangeArrowheads="1"/>
          </p:cNvPicPr>
          <p:nvPr/>
        </p:nvPicPr>
        <p:blipFill>
          <a:blip r:embed="rId9" cstate="print"/>
          <a:srcRect/>
          <a:stretch>
            <a:fillRect/>
          </a:stretch>
        </p:blipFill>
        <p:spPr bwMode="auto">
          <a:xfrm>
            <a:off x="4495800" y="3276600"/>
            <a:ext cx="2324100" cy="2190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32" name="TextBox 31"/>
          <p:cNvSpPr txBox="1"/>
          <p:nvPr/>
        </p:nvSpPr>
        <p:spPr>
          <a:xfrm>
            <a:off x="3429000" y="3276600"/>
            <a:ext cx="1371600" cy="276999"/>
          </a:xfrm>
          <a:prstGeom prst="rect">
            <a:avLst/>
          </a:prstGeom>
          <a:noFill/>
        </p:spPr>
        <p:txBody>
          <a:bodyPr wrap="square" rtlCol="0">
            <a:spAutoFit/>
          </a:bodyPr>
          <a:lstStyle/>
          <a:p>
            <a:pPr fontAlgn="auto">
              <a:spcBef>
                <a:spcPts val="0"/>
              </a:spcBef>
              <a:spcAft>
                <a:spcPts val="0"/>
              </a:spcAft>
            </a:pPr>
            <a:r>
              <a:rPr lang="en-US" sz="1200" b="1" dirty="0" smtClean="0">
                <a:latin typeface="Calibri"/>
              </a:rPr>
              <a:t>Relative Link:</a:t>
            </a:r>
          </a:p>
        </p:txBody>
      </p:sp>
      <p:sp>
        <p:nvSpPr>
          <p:cNvPr id="33" name="TextBox 32"/>
          <p:cNvSpPr txBox="1"/>
          <p:nvPr/>
        </p:nvSpPr>
        <p:spPr>
          <a:xfrm>
            <a:off x="3429000" y="3505200"/>
            <a:ext cx="1371600" cy="276999"/>
          </a:xfrm>
          <a:prstGeom prst="rect">
            <a:avLst/>
          </a:prstGeom>
          <a:noFill/>
        </p:spPr>
        <p:txBody>
          <a:bodyPr wrap="square" rtlCol="0">
            <a:spAutoFit/>
          </a:bodyPr>
          <a:lstStyle/>
          <a:p>
            <a:pPr fontAlgn="auto">
              <a:spcBef>
                <a:spcPts val="0"/>
              </a:spcBef>
              <a:spcAft>
                <a:spcPts val="0"/>
              </a:spcAft>
            </a:pPr>
            <a:r>
              <a:rPr lang="en-US" sz="1200" b="1" dirty="0" smtClean="0">
                <a:latin typeface="Calibri"/>
              </a:rPr>
              <a:t>Absolute Link:</a:t>
            </a:r>
          </a:p>
        </p:txBody>
      </p:sp>
      <p:pic>
        <p:nvPicPr>
          <p:cNvPr id="3083" name="Picture 11"/>
          <p:cNvPicPr>
            <a:picLocks noChangeAspect="1" noChangeArrowheads="1"/>
          </p:cNvPicPr>
          <p:nvPr/>
        </p:nvPicPr>
        <p:blipFill>
          <a:blip r:embed="rId10" cstate="print"/>
          <a:srcRect/>
          <a:stretch>
            <a:fillRect/>
          </a:stretch>
        </p:blipFill>
        <p:spPr bwMode="auto">
          <a:xfrm>
            <a:off x="4572000" y="3581400"/>
            <a:ext cx="1724025" cy="190500"/>
          </a:xfrm>
          <a:prstGeom prst="rect">
            <a:avLst/>
          </a:prstGeom>
          <a:noFill/>
          <a:ln w="3175">
            <a:solidFill>
              <a:schemeClr val="tx1"/>
            </a:solidFill>
            <a:miter lim="800000"/>
            <a:headEnd/>
            <a:tailEnd/>
          </a:ln>
        </p:spPr>
      </p:pic>
    </p:spTree>
  </p:cSld>
  <p:clrMapOvr>
    <a:masterClrMapping/>
  </p:clrMapOvr>
  <p:transition spd="med"/>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a:stretch>
            <a:fillRect/>
          </a:stretch>
        </p:blipFill>
        <p:spPr bwMode="auto">
          <a:xfrm>
            <a:off x="4648200" y="4114800"/>
            <a:ext cx="2828925" cy="20478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031" name="Picture 7"/>
          <p:cNvPicPr>
            <a:picLocks noChangeAspect="1" noChangeArrowheads="1"/>
          </p:cNvPicPr>
          <p:nvPr/>
        </p:nvPicPr>
        <p:blipFill>
          <a:blip r:embed="rId3" cstate="print"/>
          <a:srcRect/>
          <a:stretch>
            <a:fillRect/>
          </a:stretch>
        </p:blipFill>
        <p:spPr bwMode="auto">
          <a:xfrm>
            <a:off x="6096000" y="2438400"/>
            <a:ext cx="2414587" cy="149956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030" name="Picture 6"/>
          <p:cNvPicPr>
            <a:picLocks noChangeAspect="1" noChangeArrowheads="1"/>
          </p:cNvPicPr>
          <p:nvPr/>
        </p:nvPicPr>
        <p:blipFill>
          <a:blip r:embed="rId4" cstate="print"/>
          <a:srcRect/>
          <a:stretch>
            <a:fillRect/>
          </a:stretch>
        </p:blipFill>
        <p:spPr bwMode="auto">
          <a:xfrm>
            <a:off x="381000" y="2514600"/>
            <a:ext cx="4309757" cy="141922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122</a:t>
            </a:fld>
            <a:endParaRPr lang="en-US" dirty="0">
              <a:solidFill>
                <a:srgbClr val="002C69"/>
              </a:solidFill>
            </a:endParaRPr>
          </a:p>
        </p:txBody>
      </p: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Internal Link Naming</a:t>
            </a:r>
            <a:endParaRPr lang="en-US" sz="3000" b="1" kern="0" dirty="0">
              <a:solidFill>
                <a:sysClr val="windowText" lastClr="000000"/>
              </a:solidFill>
              <a:latin typeface="Calibri"/>
            </a:endParaRPr>
          </a:p>
        </p:txBody>
      </p:sp>
      <p:sp>
        <p:nvSpPr>
          <p:cNvPr id="16" name="Content Placeholder 2"/>
          <p:cNvSpPr>
            <a:spLocks noGrp="1"/>
          </p:cNvSpPr>
          <p:nvPr>
            <p:ph idx="1"/>
          </p:nvPr>
        </p:nvSpPr>
        <p:spPr>
          <a:xfrm>
            <a:off x="304800" y="685800"/>
            <a:ext cx="8229600" cy="838200"/>
          </a:xfrm>
        </p:spPr>
        <p:txBody>
          <a:bodyPr/>
          <a:lstStyle/>
          <a:p>
            <a:pPr marL="0" indent="0">
              <a:buNone/>
            </a:pPr>
            <a:r>
              <a:rPr lang="en-US" sz="1600" dirty="0" smtClean="0">
                <a:solidFill>
                  <a:schemeClr val="tx1"/>
                </a:solidFill>
                <a:latin typeface="+mn-lt"/>
                <a:cs typeface="Arial" pitchFamily="34" charset="0"/>
              </a:rPr>
              <a:t>Search engine spiders monitor the anchor text of all links pointing to a page and associate this anchor text with the page to which it links. Therefore, optimizing anchor text </a:t>
            </a:r>
            <a:r>
              <a:rPr lang="en-US" sz="1600" dirty="0" smtClean="0">
                <a:latin typeface="+mn-lt"/>
                <a:cs typeface="Arial" pitchFamily="34" charset="0"/>
              </a:rPr>
              <a:t>for search engine spiders is imperative. The figure below displays how optimized links can be incorporated on the Olay home page.</a:t>
            </a:r>
            <a:endParaRPr lang="en-US" sz="600" b="1" dirty="0" smtClean="0"/>
          </a:p>
          <a:p>
            <a:pPr>
              <a:spcBef>
                <a:spcPts val="0"/>
              </a:spcBef>
              <a:buClrTx/>
            </a:pPr>
            <a:r>
              <a:rPr lang="en-US" sz="1800" b="1" dirty="0" smtClean="0"/>
              <a:t>                                                 </a:t>
            </a:r>
          </a:p>
        </p:txBody>
      </p:sp>
      <p:sp>
        <p:nvSpPr>
          <p:cNvPr id="24" name="Rectangle 23"/>
          <p:cNvSpPr/>
          <p:nvPr/>
        </p:nvSpPr>
        <p:spPr bwMode="auto">
          <a:xfrm>
            <a:off x="2133600" y="3429000"/>
            <a:ext cx="1143000" cy="228600"/>
          </a:xfrm>
          <a:prstGeom prst="rect">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800" dirty="0" smtClean="0">
                <a:latin typeface="Arial" charset="0"/>
              </a:rPr>
              <a:t>skin care products</a:t>
            </a:r>
          </a:p>
        </p:txBody>
      </p:sp>
      <p:sp>
        <p:nvSpPr>
          <p:cNvPr id="30" name="Rectangle 29"/>
          <p:cNvSpPr/>
          <p:nvPr/>
        </p:nvSpPr>
        <p:spPr bwMode="auto">
          <a:xfrm>
            <a:off x="3505200" y="3429000"/>
            <a:ext cx="1219200" cy="228600"/>
          </a:xfrm>
          <a:prstGeom prst="rect">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800" dirty="0" smtClean="0">
                <a:latin typeface="Arial" charset="0"/>
              </a:rPr>
              <a:t>skin care</a:t>
            </a:r>
          </a:p>
        </p:txBody>
      </p:sp>
      <p:sp>
        <p:nvSpPr>
          <p:cNvPr id="32" name="Rectangle 31"/>
          <p:cNvSpPr/>
          <p:nvPr/>
        </p:nvSpPr>
        <p:spPr bwMode="auto">
          <a:xfrm>
            <a:off x="7543800" y="3352800"/>
            <a:ext cx="914400" cy="304800"/>
          </a:xfrm>
          <a:prstGeom prst="rect">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800" dirty="0" smtClean="0">
                <a:latin typeface="Arial" charset="0"/>
              </a:rPr>
              <a:t>skin care offers</a:t>
            </a:r>
          </a:p>
        </p:txBody>
      </p:sp>
      <p:sp>
        <p:nvSpPr>
          <p:cNvPr id="33" name="Rectangle 32"/>
          <p:cNvSpPr/>
          <p:nvPr/>
        </p:nvSpPr>
        <p:spPr bwMode="auto">
          <a:xfrm>
            <a:off x="6781800" y="5791200"/>
            <a:ext cx="1295400" cy="304800"/>
          </a:xfrm>
          <a:prstGeom prst="rect">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800" dirty="0" smtClean="0">
                <a:latin typeface="Arial" charset="0"/>
              </a:rPr>
              <a:t>skin care consultation</a:t>
            </a:r>
          </a:p>
        </p:txBody>
      </p:sp>
      <p:sp>
        <p:nvSpPr>
          <p:cNvPr id="37" name="Rounded Rectangle 36"/>
          <p:cNvSpPr/>
          <p:nvPr/>
        </p:nvSpPr>
        <p:spPr bwMode="auto">
          <a:xfrm>
            <a:off x="152400" y="1828800"/>
            <a:ext cx="5029200" cy="533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pPr>
            <a:r>
              <a:rPr lang="en-US" sz="1200" b="1" dirty="0" smtClean="0">
                <a:latin typeface="Calibri"/>
                <a:cs typeface="Arial" pitchFamily="34" charset="0"/>
              </a:rPr>
              <a:t>All internal links should use the gold keyword mapped to the resulting page as the anchor text of the link.</a:t>
            </a:r>
            <a:endParaRPr lang="en-US" sz="1200" dirty="0" smtClean="0">
              <a:latin typeface="Calibri"/>
              <a:cs typeface="Arial" pitchFamily="34" charset="0"/>
            </a:endParaRPr>
          </a:p>
        </p:txBody>
      </p:sp>
      <p:cxnSp>
        <p:nvCxnSpPr>
          <p:cNvPr id="39" name="Straight Arrow Connector 38"/>
          <p:cNvCxnSpPr>
            <a:stCxn id="37" idx="2"/>
          </p:cNvCxnSpPr>
          <p:nvPr/>
        </p:nvCxnSpPr>
        <p:spPr bwMode="auto">
          <a:xfrm>
            <a:off x="2667000" y="2362200"/>
            <a:ext cx="0" cy="4191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46" name="Rounded Rectangle 45"/>
          <p:cNvSpPr/>
          <p:nvPr/>
        </p:nvSpPr>
        <p:spPr bwMode="auto">
          <a:xfrm>
            <a:off x="5638800" y="1752600"/>
            <a:ext cx="3352800" cy="6096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pPr>
            <a:endParaRPr lang="en-US" sz="1200" b="1" dirty="0" smtClean="0">
              <a:latin typeface="Calibri"/>
              <a:cs typeface="Arial" pitchFamily="34" charset="0"/>
            </a:endParaRPr>
          </a:p>
          <a:p>
            <a:pPr fontAlgn="auto">
              <a:spcBef>
                <a:spcPts val="0"/>
              </a:spcBef>
              <a:spcAft>
                <a:spcPts val="0"/>
              </a:spcAft>
            </a:pPr>
            <a:r>
              <a:rPr lang="en-US" sz="1200" b="1" dirty="0" smtClean="0">
                <a:latin typeface="Calibri"/>
                <a:cs typeface="Arial" pitchFamily="34" charset="0"/>
              </a:rPr>
              <a:t>Pages that are not assigned gold keywords should utilize the most relevant keyword as the anchor text. </a:t>
            </a:r>
          </a:p>
          <a:p>
            <a:pPr fontAlgn="auto">
              <a:spcBef>
                <a:spcPts val="0"/>
              </a:spcBef>
              <a:spcAft>
                <a:spcPts val="0"/>
              </a:spcAft>
            </a:pPr>
            <a:endParaRPr lang="en-US" sz="1200" dirty="0" smtClean="0">
              <a:latin typeface="Calibri"/>
              <a:cs typeface="Arial" pitchFamily="34" charset="0"/>
            </a:endParaRPr>
          </a:p>
        </p:txBody>
      </p:sp>
      <p:sp>
        <p:nvSpPr>
          <p:cNvPr id="51" name="Rectangle 50"/>
          <p:cNvSpPr/>
          <p:nvPr/>
        </p:nvSpPr>
        <p:spPr bwMode="auto">
          <a:xfrm>
            <a:off x="6096000" y="2819400"/>
            <a:ext cx="914400" cy="304800"/>
          </a:xfrm>
          <a:prstGeom prst="rect">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800" dirty="0" smtClean="0">
                <a:latin typeface="Arial" charset="0"/>
              </a:rPr>
              <a:t>buy skin care</a:t>
            </a:r>
          </a:p>
        </p:txBody>
      </p:sp>
      <p:cxnSp>
        <p:nvCxnSpPr>
          <p:cNvPr id="54" name="Straight Arrow Connector 53"/>
          <p:cNvCxnSpPr>
            <a:stCxn id="64" idx="2"/>
          </p:cNvCxnSpPr>
          <p:nvPr/>
        </p:nvCxnSpPr>
        <p:spPr bwMode="auto">
          <a:xfrm flipH="1">
            <a:off x="2667000" y="3124200"/>
            <a:ext cx="38100" cy="3048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64" name="Rectangle 63"/>
          <p:cNvSpPr/>
          <p:nvPr/>
        </p:nvSpPr>
        <p:spPr bwMode="auto">
          <a:xfrm>
            <a:off x="2133600" y="2819400"/>
            <a:ext cx="11430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endParaRPr lang="en-US" sz="800" dirty="0" smtClean="0">
              <a:latin typeface="Arial" charset="0"/>
            </a:endParaRPr>
          </a:p>
        </p:txBody>
      </p:sp>
      <p:cxnSp>
        <p:nvCxnSpPr>
          <p:cNvPr id="72" name="Straight Arrow Connector 71"/>
          <p:cNvCxnSpPr>
            <a:stCxn id="73" idx="2"/>
            <a:endCxn id="30" idx="0"/>
          </p:cNvCxnSpPr>
          <p:nvPr/>
        </p:nvCxnSpPr>
        <p:spPr bwMode="auto">
          <a:xfrm>
            <a:off x="4000500" y="3124200"/>
            <a:ext cx="114300" cy="3048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73" name="Rectangle 72"/>
          <p:cNvSpPr/>
          <p:nvPr/>
        </p:nvSpPr>
        <p:spPr bwMode="auto">
          <a:xfrm>
            <a:off x="3352800" y="2819400"/>
            <a:ext cx="12954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endParaRPr lang="en-US" sz="800" dirty="0" smtClean="0">
              <a:latin typeface="Arial" charset="0"/>
            </a:endParaRPr>
          </a:p>
        </p:txBody>
      </p:sp>
      <p:sp>
        <p:nvSpPr>
          <p:cNvPr id="77" name="Rectangle 76"/>
          <p:cNvSpPr/>
          <p:nvPr/>
        </p:nvSpPr>
        <p:spPr bwMode="auto">
          <a:xfrm>
            <a:off x="6172200" y="2438400"/>
            <a:ext cx="6096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endParaRPr lang="en-US" sz="800" dirty="0" smtClean="0">
              <a:latin typeface="Arial" charset="0"/>
            </a:endParaRPr>
          </a:p>
        </p:txBody>
      </p:sp>
      <p:sp>
        <p:nvSpPr>
          <p:cNvPr id="78" name="Rectangle 77"/>
          <p:cNvSpPr/>
          <p:nvPr/>
        </p:nvSpPr>
        <p:spPr bwMode="auto">
          <a:xfrm>
            <a:off x="7620000" y="2743200"/>
            <a:ext cx="6096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endParaRPr lang="en-US" sz="800" dirty="0" smtClean="0">
              <a:latin typeface="Arial" charset="0"/>
            </a:endParaRPr>
          </a:p>
        </p:txBody>
      </p:sp>
      <p:cxnSp>
        <p:nvCxnSpPr>
          <p:cNvPr id="79" name="Straight Arrow Connector 78"/>
          <p:cNvCxnSpPr>
            <a:stCxn id="77" idx="2"/>
          </p:cNvCxnSpPr>
          <p:nvPr/>
        </p:nvCxnSpPr>
        <p:spPr bwMode="auto">
          <a:xfrm>
            <a:off x="6477000" y="2590800"/>
            <a:ext cx="38100" cy="2286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80" name="Straight Arrow Connector 79"/>
          <p:cNvCxnSpPr/>
          <p:nvPr/>
        </p:nvCxnSpPr>
        <p:spPr bwMode="auto">
          <a:xfrm>
            <a:off x="7924800" y="3048000"/>
            <a:ext cx="38100" cy="3048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102" name="Straight Arrow Connector 101"/>
          <p:cNvCxnSpPr>
            <a:stCxn id="37" idx="2"/>
          </p:cNvCxnSpPr>
          <p:nvPr/>
        </p:nvCxnSpPr>
        <p:spPr bwMode="auto">
          <a:xfrm>
            <a:off x="2667000" y="2362200"/>
            <a:ext cx="838200" cy="3810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105" name="Straight Arrow Connector 104"/>
          <p:cNvCxnSpPr>
            <a:stCxn id="46" idx="2"/>
          </p:cNvCxnSpPr>
          <p:nvPr/>
        </p:nvCxnSpPr>
        <p:spPr bwMode="auto">
          <a:xfrm flipH="1">
            <a:off x="6858000" y="2362200"/>
            <a:ext cx="457200" cy="1524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107" name="Straight Arrow Connector 106"/>
          <p:cNvCxnSpPr>
            <a:stCxn id="46" idx="2"/>
          </p:cNvCxnSpPr>
          <p:nvPr/>
        </p:nvCxnSpPr>
        <p:spPr bwMode="auto">
          <a:xfrm>
            <a:off x="7315200" y="2362200"/>
            <a:ext cx="228600" cy="3048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111" name="Rounded Rectangle 110"/>
          <p:cNvSpPr/>
          <p:nvPr/>
        </p:nvSpPr>
        <p:spPr bwMode="auto">
          <a:xfrm>
            <a:off x="1371600" y="4419600"/>
            <a:ext cx="3048000" cy="1066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pPr>
            <a:r>
              <a:rPr lang="en-US" sz="1200" b="1" dirty="0" smtClean="0">
                <a:latin typeface="Calibri"/>
                <a:cs typeface="Arial" pitchFamily="34" charset="0"/>
              </a:rPr>
              <a:t>All non-contextual links should utilize the most relevant keyword as the anchor text if the resulting page is not assigned a gold keyword.</a:t>
            </a:r>
            <a:endParaRPr lang="en-US" sz="1200" dirty="0" smtClean="0">
              <a:latin typeface="Calibri"/>
              <a:cs typeface="Arial" pitchFamily="34" charset="0"/>
            </a:endParaRPr>
          </a:p>
        </p:txBody>
      </p:sp>
      <p:sp>
        <p:nvSpPr>
          <p:cNvPr id="115" name="Rectangle 114"/>
          <p:cNvSpPr/>
          <p:nvPr/>
        </p:nvSpPr>
        <p:spPr bwMode="auto">
          <a:xfrm>
            <a:off x="6781800" y="4724400"/>
            <a:ext cx="1371600" cy="304800"/>
          </a:xfrm>
          <a:prstGeom prst="rect">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800" dirty="0" smtClean="0">
                <a:latin typeface="Arial" charset="0"/>
              </a:rPr>
              <a:t>anti aging skin products</a:t>
            </a:r>
          </a:p>
        </p:txBody>
      </p:sp>
      <p:sp>
        <p:nvSpPr>
          <p:cNvPr id="116" name="Rectangle 115"/>
          <p:cNvSpPr/>
          <p:nvPr/>
        </p:nvSpPr>
        <p:spPr bwMode="auto">
          <a:xfrm>
            <a:off x="5486400" y="4724400"/>
            <a:ext cx="8382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endParaRPr lang="en-US" sz="800" dirty="0" smtClean="0">
              <a:latin typeface="Arial" charset="0"/>
            </a:endParaRPr>
          </a:p>
        </p:txBody>
      </p:sp>
      <p:sp>
        <p:nvSpPr>
          <p:cNvPr id="117" name="Rectangle 116"/>
          <p:cNvSpPr/>
          <p:nvPr/>
        </p:nvSpPr>
        <p:spPr bwMode="auto">
          <a:xfrm>
            <a:off x="5486400" y="5867400"/>
            <a:ext cx="8382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endParaRPr lang="en-US" sz="800" dirty="0" smtClean="0">
              <a:latin typeface="Arial" charset="0"/>
            </a:endParaRPr>
          </a:p>
        </p:txBody>
      </p:sp>
      <p:cxnSp>
        <p:nvCxnSpPr>
          <p:cNvPr id="118" name="Straight Arrow Connector 117"/>
          <p:cNvCxnSpPr/>
          <p:nvPr/>
        </p:nvCxnSpPr>
        <p:spPr bwMode="auto">
          <a:xfrm flipV="1">
            <a:off x="4419600" y="4876800"/>
            <a:ext cx="990600" cy="762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120" name="Straight Arrow Connector 119"/>
          <p:cNvCxnSpPr/>
          <p:nvPr/>
        </p:nvCxnSpPr>
        <p:spPr bwMode="auto">
          <a:xfrm>
            <a:off x="4419600" y="4953000"/>
            <a:ext cx="990600" cy="9144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123" name="Straight Arrow Connector 122"/>
          <p:cNvCxnSpPr/>
          <p:nvPr/>
        </p:nvCxnSpPr>
        <p:spPr bwMode="auto">
          <a:xfrm>
            <a:off x="6324600" y="4876800"/>
            <a:ext cx="381000" cy="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125" name="Straight Arrow Connector 124"/>
          <p:cNvCxnSpPr/>
          <p:nvPr/>
        </p:nvCxnSpPr>
        <p:spPr bwMode="auto">
          <a:xfrm>
            <a:off x="6324600" y="5943600"/>
            <a:ext cx="381000" cy="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Tree>
  </p:cSld>
  <p:clrMapOvr>
    <a:masterClrMapping/>
  </p:clrMapOvr>
  <p:transition spd="med"/>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123</a:t>
            </a:fld>
            <a:endParaRPr lang="en-US" dirty="0">
              <a:solidFill>
                <a:srgbClr val="002C69"/>
              </a:solidFill>
            </a:endParaRPr>
          </a:p>
        </p:txBody>
      </p:sp>
      <p:sp>
        <p:nvSpPr>
          <p:cNvPr id="9" name="TextBox 11"/>
          <p:cNvSpPr txBox="1">
            <a:spLocks noChangeArrowheads="1"/>
          </p:cNvSpPr>
          <p:nvPr/>
        </p:nvSpPr>
        <p:spPr bwMode="auto">
          <a:xfrm>
            <a:off x="7162800" y="22926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28%</a:t>
            </a:r>
          </a:p>
        </p:txBody>
      </p:sp>
      <p:sp>
        <p:nvSpPr>
          <p:cNvPr id="10" name="TextBox 13"/>
          <p:cNvSpPr txBox="1">
            <a:spLocks noChangeArrowheads="1"/>
          </p:cNvSpPr>
          <p:nvPr/>
        </p:nvSpPr>
        <p:spPr bwMode="auto">
          <a:xfrm>
            <a:off x="7162800" y="2989546"/>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16%</a:t>
            </a:r>
          </a:p>
        </p:txBody>
      </p:sp>
      <p:sp>
        <p:nvSpPr>
          <p:cNvPr id="11" name="TextBox 14"/>
          <p:cNvSpPr txBox="1">
            <a:spLocks noChangeArrowheads="1"/>
          </p:cNvSpPr>
          <p:nvPr/>
        </p:nvSpPr>
        <p:spPr bwMode="auto">
          <a:xfrm>
            <a:off x="6172200" y="25974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56%</a:t>
            </a:r>
          </a:p>
        </p:txBody>
      </p: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Internal Linking</a:t>
            </a:r>
            <a:endParaRPr lang="en-US" sz="3000" b="1" kern="0" dirty="0">
              <a:solidFill>
                <a:sysClr val="windowText" lastClr="000000"/>
              </a:solidFill>
              <a:latin typeface="Calibri"/>
            </a:endParaRPr>
          </a:p>
        </p:txBody>
      </p:sp>
      <p:sp>
        <p:nvSpPr>
          <p:cNvPr id="30" name="Content Placeholder 2"/>
          <p:cNvSpPr>
            <a:spLocks noGrp="1"/>
          </p:cNvSpPr>
          <p:nvPr>
            <p:ph idx="1"/>
          </p:nvPr>
        </p:nvSpPr>
        <p:spPr>
          <a:xfrm>
            <a:off x="304800" y="762000"/>
            <a:ext cx="8229600" cy="838200"/>
          </a:xfrm>
        </p:spPr>
        <p:txBody>
          <a:bodyPr/>
          <a:lstStyle/>
          <a:p>
            <a:pPr marL="0" indent="0">
              <a:buNone/>
            </a:pPr>
            <a:r>
              <a:rPr lang="en-US" sz="1600" dirty="0" smtClean="0">
                <a:cs typeface="Arial" pitchFamily="34" charset="0"/>
              </a:rPr>
              <a:t>Usability testing revealed that users prefer to navigate a website through embedded links woven into copy. The figure below provides an example of Olay content that is appropriate for incorporation of embedded links.</a:t>
            </a:r>
            <a:endParaRPr lang="en-US" sz="1800" b="1" dirty="0" smtClean="0"/>
          </a:p>
        </p:txBody>
      </p:sp>
      <p:sp>
        <p:nvSpPr>
          <p:cNvPr id="16" name="Rectangle 15"/>
          <p:cNvSpPr/>
          <p:nvPr/>
        </p:nvSpPr>
        <p:spPr bwMode="auto">
          <a:xfrm>
            <a:off x="4648200" y="3352800"/>
            <a:ext cx="13716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8" name="Rectangle 17"/>
          <p:cNvSpPr/>
          <p:nvPr/>
        </p:nvSpPr>
        <p:spPr bwMode="auto">
          <a:xfrm>
            <a:off x="3505200" y="3886200"/>
            <a:ext cx="11430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2051" name="Picture 3"/>
          <p:cNvPicPr>
            <a:picLocks noChangeAspect="1" noChangeArrowheads="1"/>
          </p:cNvPicPr>
          <p:nvPr/>
        </p:nvPicPr>
        <p:blipFill>
          <a:blip r:embed="rId2" cstate="print"/>
          <a:srcRect/>
          <a:stretch>
            <a:fillRect/>
          </a:stretch>
        </p:blipFill>
        <p:spPr bwMode="auto">
          <a:xfrm>
            <a:off x="1752600" y="2057400"/>
            <a:ext cx="5410200" cy="4306249"/>
          </a:xfrm>
          <a:prstGeom prst="rect">
            <a:avLst/>
          </a:prstGeom>
          <a:noFill/>
          <a:ln w="9525">
            <a:noFill/>
            <a:miter lim="800000"/>
            <a:headEnd/>
            <a:tailEnd/>
          </a:ln>
        </p:spPr>
      </p:pic>
      <p:sp>
        <p:nvSpPr>
          <p:cNvPr id="20" name="Rectangle 19"/>
          <p:cNvSpPr/>
          <p:nvPr/>
        </p:nvSpPr>
        <p:spPr bwMode="auto">
          <a:xfrm>
            <a:off x="2133600" y="3352800"/>
            <a:ext cx="6096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22" name="Rectangle 21"/>
          <p:cNvSpPr/>
          <p:nvPr/>
        </p:nvSpPr>
        <p:spPr bwMode="auto">
          <a:xfrm>
            <a:off x="4267200" y="3733800"/>
            <a:ext cx="6096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24" name="Rectangle 23"/>
          <p:cNvSpPr/>
          <p:nvPr/>
        </p:nvSpPr>
        <p:spPr bwMode="auto">
          <a:xfrm>
            <a:off x="2209800" y="4800600"/>
            <a:ext cx="7620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26" name="Rectangle 25"/>
          <p:cNvSpPr/>
          <p:nvPr/>
        </p:nvSpPr>
        <p:spPr bwMode="auto">
          <a:xfrm>
            <a:off x="1752600" y="5638800"/>
            <a:ext cx="12192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28" name="Rectangle 27"/>
          <p:cNvSpPr/>
          <p:nvPr/>
        </p:nvSpPr>
        <p:spPr bwMode="auto">
          <a:xfrm>
            <a:off x="3962400" y="3124200"/>
            <a:ext cx="2667000" cy="304800"/>
          </a:xfrm>
          <a:prstGeom prst="rect">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pPr>
            <a:r>
              <a:rPr lang="en-US" sz="1200" dirty="0" smtClean="0">
                <a:latin typeface="Calibri"/>
              </a:rPr>
              <a:t>Link to </a:t>
            </a:r>
            <a:r>
              <a:rPr lang="en-US" sz="1200" u="sng" dirty="0" smtClean="0">
                <a:latin typeface="Calibri"/>
              </a:rPr>
              <a:t>http://www.olay.com/skin-care</a:t>
            </a:r>
            <a:endParaRPr lang="en-US" u="sng" dirty="0" smtClean="0">
              <a:latin typeface="Arial" charset="0"/>
            </a:endParaRPr>
          </a:p>
        </p:txBody>
      </p:sp>
      <p:cxnSp>
        <p:nvCxnSpPr>
          <p:cNvPr id="34" name="Straight Arrow Connector 33"/>
          <p:cNvCxnSpPr>
            <a:stCxn id="20" idx="3"/>
          </p:cNvCxnSpPr>
          <p:nvPr/>
        </p:nvCxnSpPr>
        <p:spPr bwMode="auto">
          <a:xfrm flipV="1">
            <a:off x="2743200" y="3429000"/>
            <a:ext cx="1143000" cy="381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36" name="Rectangle 35"/>
          <p:cNvSpPr/>
          <p:nvPr/>
        </p:nvSpPr>
        <p:spPr bwMode="auto">
          <a:xfrm>
            <a:off x="5181600" y="3657600"/>
            <a:ext cx="3810000" cy="762000"/>
          </a:xfrm>
          <a:prstGeom prst="rect">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pPr>
            <a:r>
              <a:rPr lang="en-US" sz="1200" dirty="0" smtClean="0">
                <a:latin typeface="Calibri"/>
              </a:rPr>
              <a:t>Change content to “Good facial cleansers” and link “facial cleansers” to </a:t>
            </a:r>
            <a:r>
              <a:rPr lang="en-US" sz="1200" u="sng" dirty="0" smtClean="0">
                <a:latin typeface="Calibri"/>
              </a:rPr>
              <a:t>http://www.olay.com/skin-care-products/facial-cleansers</a:t>
            </a:r>
            <a:endParaRPr lang="en-US" u="sng" dirty="0" smtClean="0">
              <a:latin typeface="Arial" charset="0"/>
            </a:endParaRPr>
          </a:p>
        </p:txBody>
      </p:sp>
      <p:cxnSp>
        <p:nvCxnSpPr>
          <p:cNvPr id="37" name="Straight Arrow Connector 36"/>
          <p:cNvCxnSpPr/>
          <p:nvPr/>
        </p:nvCxnSpPr>
        <p:spPr bwMode="auto">
          <a:xfrm>
            <a:off x="4876800" y="3810000"/>
            <a:ext cx="304800" cy="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42" name="Rectangle 41"/>
          <p:cNvSpPr/>
          <p:nvPr/>
        </p:nvSpPr>
        <p:spPr bwMode="auto">
          <a:xfrm>
            <a:off x="3276600" y="4648200"/>
            <a:ext cx="4495800" cy="457200"/>
          </a:xfrm>
          <a:prstGeom prst="rect">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pPr>
            <a:r>
              <a:rPr lang="en-US" sz="1200" dirty="0" smtClean="0">
                <a:latin typeface="Calibri"/>
              </a:rPr>
              <a:t>Change content to “A good body lotion” and link “body lotion” to </a:t>
            </a:r>
            <a:r>
              <a:rPr lang="en-US" sz="1200" u="sng" dirty="0" smtClean="0">
                <a:latin typeface="Calibri"/>
              </a:rPr>
              <a:t>http://www.olay.com/skin-care-products/body-lotion</a:t>
            </a:r>
            <a:endParaRPr lang="en-US" u="sng" dirty="0" smtClean="0">
              <a:latin typeface="Arial" charset="0"/>
            </a:endParaRPr>
          </a:p>
        </p:txBody>
      </p:sp>
      <p:sp>
        <p:nvSpPr>
          <p:cNvPr id="43" name="Rectangle 42"/>
          <p:cNvSpPr/>
          <p:nvPr/>
        </p:nvSpPr>
        <p:spPr bwMode="auto">
          <a:xfrm>
            <a:off x="3276600" y="5562600"/>
            <a:ext cx="4495800" cy="457200"/>
          </a:xfrm>
          <a:prstGeom prst="rect">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pPr>
            <a:r>
              <a:rPr lang="en-US" sz="1200" dirty="0" smtClean="0">
                <a:latin typeface="Calibri"/>
              </a:rPr>
              <a:t>Link to </a:t>
            </a:r>
            <a:r>
              <a:rPr lang="en-US" sz="1200" u="sng" dirty="0" smtClean="0">
                <a:latin typeface="Calibri"/>
              </a:rPr>
              <a:t>http://www.olay.com/skin-care-products/anti-aging-products</a:t>
            </a:r>
            <a:endParaRPr lang="en-US" u="sng" dirty="0" smtClean="0">
              <a:latin typeface="Arial" charset="0"/>
            </a:endParaRPr>
          </a:p>
        </p:txBody>
      </p:sp>
      <p:cxnSp>
        <p:nvCxnSpPr>
          <p:cNvPr id="47" name="Straight Arrow Connector 46"/>
          <p:cNvCxnSpPr/>
          <p:nvPr/>
        </p:nvCxnSpPr>
        <p:spPr bwMode="auto">
          <a:xfrm>
            <a:off x="2971800" y="4876800"/>
            <a:ext cx="304800" cy="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49" name="Straight Arrow Connector 48"/>
          <p:cNvCxnSpPr/>
          <p:nvPr/>
        </p:nvCxnSpPr>
        <p:spPr bwMode="auto">
          <a:xfrm>
            <a:off x="2971800" y="5638800"/>
            <a:ext cx="304800" cy="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56" name="Rounded Rectangle 55"/>
          <p:cNvSpPr/>
          <p:nvPr/>
        </p:nvSpPr>
        <p:spPr bwMode="auto">
          <a:xfrm>
            <a:off x="381000" y="1600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Embedded Linking Example</a:t>
            </a:r>
          </a:p>
        </p:txBody>
      </p:sp>
    </p:spTree>
  </p:cSld>
  <p:clrMapOvr>
    <a:masterClrMapping/>
  </p:clrMapOvr>
  <p:transition spd="med"/>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Technical Best practices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125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Technical Best Practices?</a:t>
            </a:r>
            <a:endParaRPr lang="en-US" sz="3000" dirty="0"/>
          </a:p>
        </p:txBody>
      </p:sp>
      <p:sp>
        <p:nvSpPr>
          <p:cNvPr id="9" name="Content Placeholder 2"/>
          <p:cNvSpPr>
            <a:spLocks noGrp="1"/>
          </p:cNvSpPr>
          <p:nvPr>
            <p:ph idx="1"/>
          </p:nvPr>
        </p:nvSpPr>
        <p:spPr>
          <a:xfrm>
            <a:off x="304800" y="838200"/>
            <a:ext cx="8458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providing recommendations for optimization of technical issues on the Olay Website. It is imperative that the search agency understand each technical issue, what to look for with each issue, where/how to look at the Olay Website for each issue, what tools to use for each issue, and what to recommend to optimize each issue for organic search.</a:t>
            </a:r>
          </a:p>
          <a:p>
            <a:pPr marL="0" indent="0">
              <a:spcBef>
                <a:spcPts val="0"/>
              </a:spcBef>
            </a:pPr>
            <a:endParaRPr lang="en-US" sz="1200" dirty="0" smtClean="0">
              <a:latin typeface="+mn-lt"/>
            </a:endParaRPr>
          </a:p>
          <a:p>
            <a:pPr marL="0" indent="0">
              <a:spcBef>
                <a:spcPts val="0"/>
              </a:spcBef>
            </a:pPr>
            <a:r>
              <a:rPr lang="en-US" sz="1800" b="1" dirty="0" smtClean="0"/>
              <a:t>Technical Agency</a:t>
            </a:r>
            <a:r>
              <a:rPr lang="en-US" sz="1800" dirty="0" smtClean="0"/>
              <a:t>:</a:t>
            </a:r>
            <a:r>
              <a:rPr lang="en-US" sz="1800" b="1" dirty="0" smtClean="0"/>
              <a:t> </a:t>
            </a:r>
            <a:r>
              <a:rPr lang="en-US" sz="1400" dirty="0" smtClean="0"/>
              <a:t>The technical agency is responsible for implementing the search agencies optimized recommendations for each technical issue. It is imperative that the technical agency understand how to implement the recommendations correctly to ensure user and spider crawlability and accessibility.</a:t>
            </a:r>
          </a:p>
          <a:p>
            <a:pPr marL="0" indent="0">
              <a:spcBef>
                <a:spcPts val="0"/>
              </a:spcBef>
            </a:pPr>
            <a:endParaRPr lang="en-US" sz="1200" b="1"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be aware of how technical issues impact how a search engine spider crawls and indexes each page on the Olay Website and the benefits of optimizing each technical issue for organic search.</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2" name="Straight Connector 11"/>
          <p:cNvCxnSpPr/>
          <p:nvPr/>
        </p:nvCxnSpPr>
        <p:spPr bwMode="auto">
          <a:xfrm>
            <a:off x="381000" y="1905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04800" y="2819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8" name="Straight Connector 7"/>
          <p:cNvCxnSpPr/>
          <p:nvPr/>
        </p:nvCxnSpPr>
        <p:spPr bwMode="auto">
          <a:xfrm>
            <a:off x="381000" y="3733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126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Technical Best Practices</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685800"/>
            <a:ext cx="87630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Technical Audit Topics</a:t>
            </a:r>
            <a:r>
              <a:rPr lang="en-US" sz="1400" dirty="0" smtClean="0">
                <a:latin typeface="+mn-lt"/>
              </a:rPr>
              <a:t>: Overview of all important topics in a technical site audit.</a:t>
            </a:r>
            <a:endParaRPr lang="en-US" sz="1800" b="1" dirty="0" smtClean="0">
              <a:latin typeface="+mn-lt"/>
            </a:endParaRPr>
          </a:p>
          <a:p>
            <a:pPr marL="0" indent="0">
              <a:spcBef>
                <a:spcPts val="0"/>
              </a:spcBef>
            </a:pPr>
            <a:endParaRPr lang="en-US" sz="600" b="1" dirty="0" smtClean="0">
              <a:latin typeface="+mn-lt"/>
            </a:endParaRPr>
          </a:p>
          <a:p>
            <a:pPr marL="0" indent="0">
              <a:spcBef>
                <a:spcPts val="0"/>
              </a:spcBef>
            </a:pPr>
            <a:r>
              <a:rPr lang="en-US" sz="1800" b="1" dirty="0" smtClean="0">
                <a:latin typeface="+mn-lt"/>
                <a:hlinkClick r:id="rId6" action="ppaction://hlinksldjump"/>
              </a:rPr>
              <a:t>URL Redirection</a:t>
            </a:r>
            <a:r>
              <a:rPr lang="en-US" sz="1800" b="1" dirty="0" smtClean="0">
                <a:latin typeface="+mn-lt"/>
              </a:rPr>
              <a:t>: </a:t>
            </a:r>
            <a:r>
              <a:rPr lang="en-US" sz="1400" dirty="0" smtClean="0">
                <a:latin typeface="+mn-lt"/>
              </a:rPr>
              <a:t>Types of URL redirects and best practices for implementation.</a:t>
            </a:r>
          </a:p>
          <a:p>
            <a:pPr marL="0" indent="0">
              <a:spcBef>
                <a:spcPts val="0"/>
              </a:spcBef>
            </a:pPr>
            <a:endParaRPr lang="en-US" sz="600" b="1" dirty="0" smtClean="0">
              <a:latin typeface="+mn-lt"/>
            </a:endParaRPr>
          </a:p>
          <a:p>
            <a:pPr marL="0" indent="0">
              <a:spcBef>
                <a:spcPts val="0"/>
              </a:spcBef>
            </a:pPr>
            <a:r>
              <a:rPr lang="en-US" sz="1800" b="1" dirty="0" smtClean="0">
                <a:hlinkClick r:id="rId7" action="ppaction://hlinksldjump"/>
              </a:rPr>
              <a:t>Broken Links &amp; 404 Error Pages</a:t>
            </a:r>
            <a:r>
              <a:rPr lang="en-US" sz="1400" dirty="0" smtClean="0"/>
              <a:t>: Description and best practices.</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8" action="ppaction://hlinksldjump"/>
              </a:rPr>
              <a:t>404 Error Page</a:t>
            </a:r>
            <a:r>
              <a:rPr lang="en-US" sz="1400" dirty="0" smtClean="0"/>
              <a:t>: Olay and Dove 404 error page examples.</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9" action="ppaction://hlinksldjump"/>
              </a:rPr>
              <a:t>Rich Media</a:t>
            </a:r>
            <a:r>
              <a:rPr lang="en-US" sz="1300" dirty="0" smtClean="0"/>
              <a:t>: </a:t>
            </a:r>
            <a:r>
              <a:rPr lang="en-US" sz="1400" dirty="0" smtClean="0"/>
              <a:t>Overview of rich media tools.</a:t>
            </a:r>
            <a:endParaRPr lang="en-US" sz="1400" b="1" dirty="0" smtClean="0"/>
          </a:p>
          <a:p>
            <a:pPr marL="0" indent="0">
              <a:spcBef>
                <a:spcPts val="0"/>
              </a:spcBef>
            </a:pPr>
            <a:endParaRPr lang="en-US" sz="600" b="1" dirty="0" smtClean="0"/>
          </a:p>
          <a:p>
            <a:pPr marL="0" indent="0">
              <a:spcBef>
                <a:spcPts val="0"/>
              </a:spcBef>
            </a:pPr>
            <a:r>
              <a:rPr lang="en-US" sz="1800" b="1" dirty="0" smtClean="0">
                <a:hlinkClick r:id="rId10" action="ppaction://hlinksldjump"/>
              </a:rPr>
              <a:t>Rich Media Example</a:t>
            </a:r>
            <a:r>
              <a:rPr lang="en-US" sz="1400" dirty="0" smtClean="0"/>
              <a:t>: Use of rich media on Olay.com.</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1" action="ppaction://hlinksldjump"/>
              </a:rPr>
              <a:t>Rich Media Implications</a:t>
            </a:r>
            <a:r>
              <a:rPr lang="en-US" sz="1400" dirty="0" smtClean="0"/>
              <a:t>: Effects of rich media on an SEO strategy.</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2" action="ppaction://hlinksldjump"/>
              </a:rPr>
              <a:t>Rich Media Best Practices</a:t>
            </a:r>
            <a:r>
              <a:rPr lang="en-US" sz="1400" dirty="0" smtClean="0"/>
              <a:t>: List of best practices when using rich media as a design tool.</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3" action="ppaction://hlinksldjump"/>
              </a:rPr>
              <a:t>XML Sitemap Creation Instructions</a:t>
            </a:r>
            <a:r>
              <a:rPr lang="en-US" sz="1400" dirty="0" smtClean="0"/>
              <a:t>: Steps and useful tools for creating &amp;uploading an XML Sitemap.</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4" action="ppaction://hlinksldjump"/>
              </a:rPr>
              <a:t>Session IDs</a:t>
            </a:r>
            <a:r>
              <a:rPr lang="en-US" sz="1400" dirty="0" smtClean="0"/>
              <a:t>: SEO implications of utilizing Session IDs.</a:t>
            </a:r>
          </a:p>
          <a:p>
            <a:pPr marL="0" indent="0">
              <a:spcBef>
                <a:spcPts val="0"/>
              </a:spcBef>
            </a:pPr>
            <a:endParaRPr lang="en-US" sz="600" b="1" dirty="0" smtClean="0"/>
          </a:p>
          <a:p>
            <a:pPr marL="0" indent="0">
              <a:spcBef>
                <a:spcPts val="0"/>
              </a:spcBef>
            </a:pPr>
            <a:r>
              <a:rPr lang="en-US" sz="1800" b="1" dirty="0" smtClean="0">
                <a:hlinkClick r:id="rId15" action="ppaction://hlinksldjump"/>
              </a:rPr>
              <a:t>Robots.txt</a:t>
            </a:r>
            <a:r>
              <a:rPr lang="en-US" sz="1400" dirty="0" smtClean="0"/>
              <a:t>:</a:t>
            </a:r>
            <a:r>
              <a:rPr lang="en-US" sz="1800" b="1" dirty="0" smtClean="0"/>
              <a:t> </a:t>
            </a:r>
            <a:r>
              <a:rPr lang="en-US" sz="1400" dirty="0" smtClean="0"/>
              <a:t>Best practices for implementing a Robots.txt file &amp; example of Olay.com Robots.txt file.</a:t>
            </a:r>
          </a:p>
          <a:p>
            <a:pPr marL="0" indent="0">
              <a:spcBef>
                <a:spcPts val="0"/>
              </a:spcBef>
            </a:pPr>
            <a:endParaRPr lang="en-US" sz="600" b="1" dirty="0" smtClean="0"/>
          </a:p>
          <a:p>
            <a:pPr marL="0" indent="0">
              <a:spcBef>
                <a:spcPts val="0"/>
              </a:spcBef>
            </a:pPr>
            <a:r>
              <a:rPr lang="en-US" sz="1800" b="1" dirty="0" smtClean="0">
                <a:hlinkClick r:id="rId16" action="ppaction://hlinksldjump"/>
              </a:rPr>
              <a:t>User Input Requirements</a:t>
            </a:r>
            <a:r>
              <a:rPr lang="en-US" sz="1400" dirty="0" smtClean="0"/>
              <a:t>: SEO implications &amp; example of implications on an Olay.com user input requirement.</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7" action="ppaction://hlinksldjump"/>
              </a:rPr>
              <a:t>Duplicate Content</a:t>
            </a:r>
            <a:r>
              <a:rPr lang="en-US" sz="1400" dirty="0" smtClean="0"/>
              <a:t>: SEO implications &amp; best practices.</a:t>
            </a:r>
            <a:endParaRPr lang="en-US" sz="1800" b="1" dirty="0" smtClean="0"/>
          </a:p>
          <a:p>
            <a:pPr marL="0" indent="0">
              <a:spcBef>
                <a:spcPts val="0"/>
              </a:spcBef>
            </a:pPr>
            <a:endParaRPr lang="en-US" sz="1800" b="1" dirty="0" smtClean="0"/>
          </a:p>
          <a:p>
            <a:pPr marL="0" indent="0">
              <a:spcBef>
                <a:spcPts val="0"/>
              </a:spcBef>
            </a:pPr>
            <a:endParaRPr lang="en-US" sz="1800" b="1" dirty="0" smtClean="0">
              <a:latin typeface="+mn-lt"/>
            </a:endParaRPr>
          </a:p>
          <a:p>
            <a:pPr marL="0" indent="0">
              <a:spcBef>
                <a:spcPts val="0"/>
              </a:spcBef>
            </a:pPr>
            <a:endParaRPr lang="en-US" sz="10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14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44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1828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209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2590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3276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3657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4038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228600" y="4419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228600" y="4800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8" name="Straight Connector 17"/>
          <p:cNvCxnSpPr/>
          <p:nvPr/>
        </p:nvCxnSpPr>
        <p:spPr bwMode="auto">
          <a:xfrm>
            <a:off x="228600" y="5105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9" name="Straight Connector 18"/>
          <p:cNvCxnSpPr/>
          <p:nvPr/>
        </p:nvCxnSpPr>
        <p:spPr bwMode="auto">
          <a:xfrm>
            <a:off x="304800" y="548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127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Technical Recommendations</a:t>
            </a:r>
            <a:endParaRPr lang="en-US" sz="3000" dirty="0"/>
          </a:p>
        </p:txBody>
      </p:sp>
      <p:sp>
        <p:nvSpPr>
          <p:cNvPr id="9" name="Rounded Rectangle 8"/>
          <p:cNvSpPr/>
          <p:nvPr/>
        </p:nvSpPr>
        <p:spPr bwMode="auto">
          <a:xfrm>
            <a:off x="381000" y="990600"/>
            <a:ext cx="32004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Clr>
                <a:srgbClr val="BA0000"/>
              </a:buClr>
            </a:pPr>
            <a:r>
              <a:rPr lang="en-US" sz="2000" b="1" dirty="0" smtClean="0">
                <a:latin typeface="Calibri"/>
              </a:rPr>
              <a:t>URL Redirection</a:t>
            </a:r>
          </a:p>
        </p:txBody>
      </p:sp>
      <p:sp>
        <p:nvSpPr>
          <p:cNvPr id="10" name="Rounded Rectangle 9"/>
          <p:cNvSpPr/>
          <p:nvPr/>
        </p:nvSpPr>
        <p:spPr bwMode="auto">
          <a:xfrm>
            <a:off x="1828800" y="2667000"/>
            <a:ext cx="33528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Clr>
                <a:srgbClr val="BA0000"/>
              </a:buClr>
            </a:pPr>
            <a:r>
              <a:rPr lang="en-US" sz="2000" b="1" dirty="0" smtClean="0">
                <a:latin typeface="Calibri"/>
              </a:rPr>
              <a:t>Rich Media</a:t>
            </a:r>
          </a:p>
        </p:txBody>
      </p:sp>
      <p:sp>
        <p:nvSpPr>
          <p:cNvPr id="11" name="Rounded Rectangle 10"/>
          <p:cNvSpPr/>
          <p:nvPr/>
        </p:nvSpPr>
        <p:spPr bwMode="auto">
          <a:xfrm>
            <a:off x="914400" y="1828800"/>
            <a:ext cx="35052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Clr>
                <a:srgbClr val="BA0000"/>
              </a:buClr>
            </a:pPr>
            <a:r>
              <a:rPr lang="en-US" sz="2000" b="1" dirty="0" smtClean="0">
                <a:latin typeface="Calibri"/>
              </a:rPr>
              <a:t>Broken Links &amp; 404 Error Pages</a:t>
            </a:r>
          </a:p>
        </p:txBody>
      </p:sp>
      <p:sp>
        <p:nvSpPr>
          <p:cNvPr id="12" name="Rounded Rectangle 11"/>
          <p:cNvSpPr/>
          <p:nvPr/>
        </p:nvSpPr>
        <p:spPr bwMode="auto">
          <a:xfrm>
            <a:off x="2590800" y="3429000"/>
            <a:ext cx="3276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Clr>
                <a:srgbClr val="BA0000"/>
              </a:buClr>
            </a:pPr>
            <a:r>
              <a:rPr lang="en-US" sz="2000" b="1" dirty="0" smtClean="0">
                <a:latin typeface="Calibri"/>
              </a:rPr>
              <a:t>Site Map Creation</a:t>
            </a:r>
          </a:p>
        </p:txBody>
      </p:sp>
      <p:sp>
        <p:nvSpPr>
          <p:cNvPr id="13" name="Rounded Rectangle 12"/>
          <p:cNvSpPr/>
          <p:nvPr/>
        </p:nvSpPr>
        <p:spPr bwMode="auto">
          <a:xfrm>
            <a:off x="3733800" y="4191000"/>
            <a:ext cx="3276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Clr>
                <a:srgbClr val="BA0000"/>
              </a:buClr>
            </a:pPr>
            <a:r>
              <a:rPr lang="en-US" sz="2000" b="1" dirty="0" smtClean="0">
                <a:latin typeface="Calibri"/>
              </a:rPr>
              <a:t>Session ID’s</a:t>
            </a:r>
          </a:p>
        </p:txBody>
      </p:sp>
      <p:sp>
        <p:nvSpPr>
          <p:cNvPr id="15" name="Rounded Rectangle 14"/>
          <p:cNvSpPr/>
          <p:nvPr/>
        </p:nvSpPr>
        <p:spPr bwMode="auto">
          <a:xfrm>
            <a:off x="4724400" y="4876800"/>
            <a:ext cx="3276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Clr>
                <a:srgbClr val="BA0000"/>
              </a:buClr>
            </a:pPr>
            <a:r>
              <a:rPr lang="en-US" sz="2000" b="1" dirty="0" smtClean="0">
                <a:latin typeface="Calibri"/>
              </a:rPr>
              <a:t>Robots.txt</a:t>
            </a:r>
          </a:p>
        </p:txBody>
      </p:sp>
      <p:sp>
        <p:nvSpPr>
          <p:cNvPr id="16" name="Rounded Rectangle 15"/>
          <p:cNvSpPr/>
          <p:nvPr/>
        </p:nvSpPr>
        <p:spPr bwMode="auto">
          <a:xfrm>
            <a:off x="5334000" y="5715000"/>
            <a:ext cx="3276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Clr>
                <a:srgbClr val="BA0000"/>
              </a:buClr>
            </a:pPr>
            <a:r>
              <a:rPr lang="en-US" sz="2000" b="1" dirty="0" smtClean="0">
                <a:latin typeface="Calibri"/>
              </a:rPr>
              <a:t>Duplicate Content</a:t>
            </a:r>
          </a:p>
        </p:txBody>
      </p:sp>
      <p:pic>
        <p:nvPicPr>
          <p:cNvPr id="6151" name="Picture 7"/>
          <p:cNvPicPr>
            <a:picLocks noChangeAspect="1" noChangeArrowheads="1"/>
          </p:cNvPicPr>
          <p:nvPr/>
        </p:nvPicPr>
        <p:blipFill>
          <a:blip r:embed="rId3" cstate="print"/>
          <a:srcRect/>
          <a:stretch>
            <a:fillRect/>
          </a:stretch>
        </p:blipFill>
        <p:spPr bwMode="auto">
          <a:xfrm>
            <a:off x="228600" y="3810000"/>
            <a:ext cx="2123900" cy="2109788"/>
          </a:xfrm>
          <a:prstGeom prst="rect">
            <a:avLst/>
          </a:prstGeom>
          <a:noFill/>
          <a:ln w="9525">
            <a:noFill/>
            <a:miter lim="800000"/>
            <a:headEnd/>
            <a:tailEnd/>
          </a:ln>
        </p:spPr>
      </p:pic>
      <p:pic>
        <p:nvPicPr>
          <p:cNvPr id="6152" name="Picture 8"/>
          <p:cNvPicPr>
            <a:picLocks noChangeAspect="1" noChangeArrowheads="1"/>
          </p:cNvPicPr>
          <p:nvPr/>
        </p:nvPicPr>
        <p:blipFill>
          <a:blip r:embed="rId4" cstate="print"/>
          <a:srcRect/>
          <a:stretch>
            <a:fillRect/>
          </a:stretch>
        </p:blipFill>
        <p:spPr bwMode="auto">
          <a:xfrm>
            <a:off x="5867400" y="914400"/>
            <a:ext cx="3043237" cy="2753404"/>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128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URL Redirection</a:t>
            </a:r>
            <a:endParaRPr lang="en-US" sz="3000" dirty="0"/>
          </a:p>
        </p:txBody>
      </p:sp>
      <p:sp>
        <p:nvSpPr>
          <p:cNvPr id="6" name="Rounded Rectangle 5"/>
          <p:cNvSpPr/>
          <p:nvPr/>
        </p:nvSpPr>
        <p:spPr bwMode="auto">
          <a:xfrm>
            <a:off x="304800" y="7620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URL Redirection</a:t>
            </a:r>
          </a:p>
        </p:txBody>
      </p:sp>
      <p:sp>
        <p:nvSpPr>
          <p:cNvPr id="9" name="Content Placeholder 2"/>
          <p:cNvSpPr txBox="1">
            <a:spLocks/>
          </p:cNvSpPr>
          <p:nvPr/>
        </p:nvSpPr>
        <p:spPr>
          <a:xfrm>
            <a:off x="304800" y="1143000"/>
            <a:ext cx="8229600" cy="838200"/>
          </a:xfrm>
          <a:prstGeom prst="rect">
            <a:avLst/>
          </a:prstGeom>
        </p:spPr>
        <p:txBody>
          <a:bodyPr/>
          <a:lstStyle/>
          <a:p>
            <a:pPr eaLnBrk="0" hangingPunct="0">
              <a:spcBef>
                <a:spcPct val="75000"/>
              </a:spcBef>
              <a:buClr>
                <a:srgbClr val="BA0000"/>
              </a:buClr>
              <a:defRPr/>
            </a:pPr>
            <a:r>
              <a:rPr lang="en-US" kern="0" dirty="0" smtClean="0">
                <a:latin typeface="Calibri" pitchFamily="34" charset="0"/>
                <a:cs typeface="Arial" pitchFamily="34" charset="0"/>
              </a:rPr>
              <a:t>The four most commonly used redirect types are 301 permanent, 302 temporary, HTML (also known as the Meta refresh), and JavaScript. Just as each type of redirect is implemented differently, each has a different impact on Search Engine Optimization. The </a:t>
            </a:r>
            <a:r>
              <a:rPr lang="en-US" b="1" kern="0" dirty="0" smtClean="0">
                <a:latin typeface="Calibri" pitchFamily="34" charset="0"/>
                <a:cs typeface="Arial" pitchFamily="34" charset="0"/>
                <a:hlinkClick r:id="rId3" action="ppaction://hlinksldjump"/>
              </a:rPr>
              <a:t>Xenu Link Sleuth Tool </a:t>
            </a:r>
            <a:r>
              <a:rPr lang="en-US" kern="0" dirty="0" smtClean="0">
                <a:latin typeface="Calibri" pitchFamily="34" charset="0"/>
                <a:cs typeface="Arial" pitchFamily="34" charset="0"/>
              </a:rPr>
              <a:t>can be used to find all redirected URLs on the Olay Website.</a:t>
            </a:r>
            <a:endParaRPr lang="en-US" b="1" kern="0" dirty="0" smtClean="0">
              <a:latin typeface="Calibri" pitchFamily="34" charset="0"/>
            </a:endParaRPr>
          </a:p>
        </p:txBody>
      </p:sp>
      <p:sp>
        <p:nvSpPr>
          <p:cNvPr id="10" name="Rounded Rectangle 9"/>
          <p:cNvSpPr/>
          <p:nvPr/>
        </p:nvSpPr>
        <p:spPr bwMode="auto">
          <a:xfrm>
            <a:off x="304800" y="2057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URL Redirection Best Practices</a:t>
            </a:r>
          </a:p>
        </p:txBody>
      </p:sp>
      <p:graphicFrame>
        <p:nvGraphicFramePr>
          <p:cNvPr id="11" name="Table 10"/>
          <p:cNvGraphicFramePr>
            <a:graphicFrameLocks noGrp="1"/>
          </p:cNvGraphicFramePr>
          <p:nvPr/>
        </p:nvGraphicFramePr>
        <p:xfrm>
          <a:off x="228600" y="2438400"/>
          <a:ext cx="8686800" cy="5020899"/>
        </p:xfrm>
        <a:graphic>
          <a:graphicData uri="http://schemas.openxmlformats.org/drawingml/2006/table">
            <a:tbl>
              <a:tblPr firstRow="1" bandRow="1">
                <a:tableStyleId>{5C22544A-7EE6-4342-B048-85BDC9FD1C3A}</a:tableStyleId>
              </a:tblPr>
              <a:tblGrid>
                <a:gridCol w="8382000"/>
                <a:gridCol w="304800"/>
              </a:tblGrid>
              <a:tr h="217796">
                <a:tc>
                  <a:txBody>
                    <a:bodyPr/>
                    <a:lstStyle/>
                    <a:p>
                      <a:pPr marL="342900" indent="-342900">
                        <a:buFont typeface="Arial" pitchFamily="34" charset="0"/>
                        <a:buChar char="•"/>
                      </a:pPr>
                      <a:r>
                        <a:rPr lang="en-US" sz="1400" b="1" baseline="0" dirty="0" smtClean="0">
                          <a:solidFill>
                            <a:schemeClr val="tx1"/>
                          </a:solidFill>
                        </a:rPr>
                        <a:t>Avoid 302 Temporary Redirects</a:t>
                      </a:r>
                      <a:endParaRPr lang="en-US" sz="1200" b="0" baseline="0" dirty="0" smtClean="0">
                        <a:solidFill>
                          <a:schemeClr val="tx1"/>
                        </a:solidFill>
                      </a:endParaRPr>
                    </a:p>
                    <a:p>
                      <a:pPr marL="800100" lvl="1" indent="-342900">
                        <a:buFont typeface="Arial" pitchFamily="34" charset="0"/>
                        <a:buChar char="•"/>
                      </a:pPr>
                      <a:r>
                        <a:rPr lang="en-US" sz="1200" b="0" baseline="0" dirty="0" smtClean="0">
                          <a:solidFill>
                            <a:schemeClr val="tx1"/>
                          </a:solidFill>
                        </a:rPr>
                        <a:t>Search engines will not drop the old URL from their indices and link popularity is not passed on to the new URL. Only use a 302 Redirect if a page is only temporarily moving.</a:t>
                      </a: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Avoid HTML and JavaScript Redirects</a:t>
                      </a:r>
                    </a:p>
                    <a:p>
                      <a:pPr marL="800100" lvl="1" indent="-342900">
                        <a:buFont typeface="Arial" pitchFamily="34" charset="0"/>
                        <a:buChar char="•"/>
                      </a:pPr>
                      <a:r>
                        <a:rPr lang="en-US" sz="1200" b="0" baseline="0" dirty="0" smtClean="0">
                          <a:solidFill>
                            <a:schemeClr val="tx1"/>
                          </a:solidFill>
                        </a:rPr>
                        <a:t>HTML Redirects are perceived as spam by search engines and should not be considered as a redirect option.</a:t>
                      </a:r>
                    </a:p>
                    <a:p>
                      <a:pPr marL="800100" lvl="1" indent="-342900">
                        <a:buFont typeface="Arial" pitchFamily="34" charset="0"/>
                        <a:buChar char="•"/>
                      </a:pPr>
                      <a:r>
                        <a:rPr lang="en-US" sz="1200" b="0" baseline="0" dirty="0" smtClean="0">
                          <a:solidFill>
                            <a:schemeClr val="tx1"/>
                          </a:solidFill>
                        </a:rPr>
                        <a:t>JavaScript Redirects cannot be crawled because search engine spiders do not recognize JavaScript content.</a:t>
                      </a: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Always Use a 301 Permanent Redirect Unless The Page is Only Temporarily Moved</a:t>
                      </a:r>
                    </a:p>
                    <a:p>
                      <a:pPr marL="800100" lvl="1" indent="-342900">
                        <a:buFont typeface="Arial" pitchFamily="34" charset="0"/>
                        <a:buChar char="•"/>
                      </a:pPr>
                      <a:r>
                        <a:rPr lang="en-US" sz="1200" b="0" baseline="0" dirty="0" smtClean="0">
                          <a:solidFill>
                            <a:schemeClr val="tx1"/>
                          </a:solidFill>
                        </a:rPr>
                        <a:t>A 301 Redirect informs spiders to stop crawling the old URL and to remove it from its indices. All link credibility built up from the former URL is passed on to the new 301 Redirected URL.</a:t>
                      </a: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One-to-One 301 Redirects are Ideal</a:t>
                      </a:r>
                    </a:p>
                    <a:p>
                      <a:pPr marL="800100" lvl="1" indent="-342900">
                        <a:buFont typeface="Arial" pitchFamily="34" charset="0"/>
                        <a:buChar char="•"/>
                      </a:pPr>
                      <a:r>
                        <a:rPr lang="en-US" sz="1200" b="0" baseline="0" dirty="0" smtClean="0">
                          <a:solidFill>
                            <a:schemeClr val="tx1"/>
                          </a:solidFill>
                        </a:rPr>
                        <a:t>For new top-level and deeper-level pages</a:t>
                      </a:r>
                    </a:p>
                    <a:p>
                      <a:pPr marL="800100" lvl="1" indent="-342900">
                        <a:buFont typeface="Arial" pitchFamily="34" charset="0"/>
                        <a:buChar char="•"/>
                      </a:pPr>
                      <a:r>
                        <a:rPr lang="en-US" sz="1200" b="0" baseline="0" dirty="0" smtClean="0">
                          <a:solidFill>
                            <a:schemeClr val="tx1"/>
                          </a:solidFill>
                        </a:rPr>
                        <a:t>Top-level pages can be 301 Redirected to the home page as a last resort when no 1:1 relationship is available</a:t>
                      </a: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Avoid Redirect Loops</a:t>
                      </a:r>
                    </a:p>
                    <a:p>
                      <a:pPr marL="800100" lvl="1" indent="-342900">
                        <a:buFont typeface="Arial" pitchFamily="34" charset="0"/>
                        <a:buChar char="•"/>
                      </a:pPr>
                      <a:r>
                        <a:rPr lang="en-US" sz="1200" b="0" baseline="0" dirty="0" smtClean="0">
                          <a:solidFill>
                            <a:schemeClr val="tx1"/>
                          </a:solidFill>
                        </a:rPr>
                        <a:t>Multiple redirects for one page can confuse spiders and cause them quit crawling and indexing pages on the site.</a:t>
                      </a:r>
                    </a:p>
                    <a:p>
                      <a:pPr marL="342900" lvl="0" indent="-342900">
                        <a:buFont typeface="Arial" pitchFamily="34" charset="0"/>
                        <a:buNone/>
                      </a:pPr>
                      <a:endParaRPr lang="en-US" sz="1200" b="0" baseline="0" dirty="0" smtClean="0">
                        <a:solidFill>
                          <a:schemeClr val="tx1"/>
                        </a:solidFill>
                      </a:endParaRPr>
                    </a:p>
                    <a:p>
                      <a:pPr marL="342900" lvl="0" indent="-342900">
                        <a:buFont typeface="Arial" pitchFamily="34" charset="0"/>
                        <a:buChar char="•"/>
                      </a:pPr>
                      <a:endParaRPr lang="en-US" sz="14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12" name="Straight Connector 11"/>
          <p:cNvCxnSpPr/>
          <p:nvPr/>
        </p:nvCxnSpPr>
        <p:spPr bwMode="auto">
          <a:xfrm>
            <a:off x="228600" y="3124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381000" y="3886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381000" y="4648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381000" y="54864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129</a:t>
            </a:fld>
            <a:endParaRPr lang="en-US" dirty="0">
              <a:solidFill>
                <a:srgbClr val="002C69"/>
              </a:solidFill>
            </a:endParaRPr>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Broken Links &amp; 404 Error Page</a:t>
            </a:r>
          </a:p>
        </p:txBody>
      </p:sp>
      <p:sp>
        <p:nvSpPr>
          <p:cNvPr id="7" name="Content Placeholder 2"/>
          <p:cNvSpPr>
            <a:spLocks noGrp="1"/>
          </p:cNvSpPr>
          <p:nvPr>
            <p:ph idx="1"/>
          </p:nvPr>
        </p:nvSpPr>
        <p:spPr>
          <a:xfrm>
            <a:off x="381000" y="1219200"/>
            <a:ext cx="8229600" cy="685800"/>
          </a:xfrm>
        </p:spPr>
        <p:txBody>
          <a:bodyPr/>
          <a:lstStyle/>
          <a:p>
            <a:pPr marL="0" indent="0">
              <a:spcBef>
                <a:spcPts val="0"/>
              </a:spcBef>
            </a:pPr>
            <a:r>
              <a:rPr lang="en-US" sz="1400" dirty="0" smtClean="0">
                <a:solidFill>
                  <a:schemeClr val="tx1"/>
                </a:solidFill>
                <a:latin typeface="+mn-lt"/>
                <a:cs typeface="Arial" pitchFamily="34" charset="0"/>
              </a:rPr>
              <a:t>Broken links are links that do not resolve to a working URL. A 404 error message is delivered to users and search engine spiders that land on a broken link. The </a:t>
            </a:r>
            <a:r>
              <a:rPr lang="en-US" sz="1400" b="1" dirty="0" smtClean="0">
                <a:solidFill>
                  <a:schemeClr val="tx1"/>
                </a:solidFill>
                <a:latin typeface="+mn-lt"/>
                <a:cs typeface="Arial" pitchFamily="34" charset="0"/>
                <a:hlinkClick r:id="rId3" action="ppaction://hlinksldjump"/>
              </a:rPr>
              <a:t>Xenu Link Sleuth Tool </a:t>
            </a:r>
            <a:r>
              <a:rPr lang="en-US" sz="1400" dirty="0" smtClean="0">
                <a:solidFill>
                  <a:schemeClr val="tx1"/>
                </a:solidFill>
                <a:latin typeface="+mn-lt"/>
                <a:cs typeface="Arial" pitchFamily="34" charset="0"/>
              </a:rPr>
              <a:t>can be used to find a list of all broken pages on the Olay Website.</a:t>
            </a:r>
          </a:p>
        </p:txBody>
      </p:sp>
      <p:sp>
        <p:nvSpPr>
          <p:cNvPr id="9" name="Rounded Rectangle 8"/>
          <p:cNvSpPr/>
          <p:nvPr/>
        </p:nvSpPr>
        <p:spPr bwMode="auto">
          <a:xfrm>
            <a:off x="304800" y="19050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Broken Links &amp; 404 Error Page Best Practices</a:t>
            </a:r>
          </a:p>
        </p:txBody>
      </p:sp>
      <p:graphicFrame>
        <p:nvGraphicFramePr>
          <p:cNvPr id="10" name="Table 9"/>
          <p:cNvGraphicFramePr>
            <a:graphicFrameLocks noGrp="1"/>
          </p:cNvGraphicFramePr>
          <p:nvPr/>
        </p:nvGraphicFramePr>
        <p:xfrm>
          <a:off x="152400" y="2286000"/>
          <a:ext cx="8686800" cy="4807539"/>
        </p:xfrm>
        <a:graphic>
          <a:graphicData uri="http://schemas.openxmlformats.org/drawingml/2006/table">
            <a:tbl>
              <a:tblPr firstRow="1" bandRow="1">
                <a:tableStyleId>{5C22544A-7EE6-4342-B048-85BDC9FD1C3A}</a:tableStyleId>
              </a:tblPr>
              <a:tblGrid>
                <a:gridCol w="8382000"/>
                <a:gridCol w="304800"/>
              </a:tblGrid>
              <a:tr h="217796">
                <a:tc>
                  <a:txBody>
                    <a:bodyPr/>
                    <a:lstStyle/>
                    <a:p>
                      <a:pPr marL="342900" indent="-342900">
                        <a:buFont typeface="Arial" pitchFamily="34" charset="0"/>
                        <a:buChar char="•"/>
                      </a:pPr>
                      <a:r>
                        <a:rPr lang="en-US" sz="1400" b="1" baseline="0" dirty="0" smtClean="0">
                          <a:solidFill>
                            <a:schemeClr val="tx1"/>
                          </a:solidFill>
                        </a:rPr>
                        <a:t>Fix all Broken Links Immediately</a:t>
                      </a:r>
                      <a:endParaRPr lang="en-US" sz="1200" b="0" baseline="0" dirty="0" smtClean="0">
                        <a:solidFill>
                          <a:schemeClr val="tx1"/>
                        </a:solidFill>
                      </a:endParaRPr>
                    </a:p>
                    <a:p>
                      <a:pPr marL="800100" lvl="1" indent="-342900">
                        <a:buFont typeface="Arial" pitchFamily="34" charset="0"/>
                        <a:buChar char="•"/>
                      </a:pPr>
                      <a:r>
                        <a:rPr lang="en-US" sz="1200" b="0" baseline="0" dirty="0" smtClean="0">
                          <a:solidFill>
                            <a:schemeClr val="tx1"/>
                          </a:solidFill>
                        </a:rPr>
                        <a:t>Users and search engine spiders will continue to visit broken pages. </a:t>
                      </a:r>
                    </a:p>
                    <a:p>
                      <a:pPr marL="800100" lvl="1" indent="-342900">
                        <a:buFont typeface="Arial" pitchFamily="34" charset="0"/>
                        <a:buChar char="•"/>
                      </a:pPr>
                      <a:r>
                        <a:rPr lang="en-US" sz="1200" b="0" baseline="0" dirty="0" smtClean="0">
                          <a:solidFill>
                            <a:schemeClr val="tx1"/>
                          </a:solidFill>
                        </a:rPr>
                        <a:t>Use 302 Redirect if it can’t be fixed immediately.</a:t>
                      </a:r>
                    </a:p>
                    <a:p>
                      <a:pPr marL="800100" lvl="1" indent="-342900">
                        <a:buFont typeface="Arial" pitchFamily="34" charset="0"/>
                        <a:buChar char="•"/>
                      </a:pPr>
                      <a:r>
                        <a:rPr lang="en-US" sz="1200" b="0" baseline="0" dirty="0" smtClean="0">
                          <a:solidFill>
                            <a:schemeClr val="tx1"/>
                          </a:solidFill>
                        </a:rPr>
                        <a:t>Xenu can be used to identify all broken links and links with temporary 302 Redirects. </a:t>
                      </a: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Create a Custom 404 Error Page</a:t>
                      </a:r>
                    </a:p>
                    <a:p>
                      <a:pPr marL="800100" lvl="1" indent="-342900">
                        <a:buFont typeface="Arial" pitchFamily="34" charset="0"/>
                        <a:buChar char="•"/>
                      </a:pPr>
                      <a:r>
                        <a:rPr lang="en-US" sz="1200" b="0" baseline="0" dirty="0" smtClean="0">
                          <a:solidFill>
                            <a:schemeClr val="tx1"/>
                          </a:solidFill>
                        </a:rPr>
                        <a:t>A generic 404 error page gives no indication of whether the condition is temporary or permanent and does not provide links back to the originating website.</a:t>
                      </a:r>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The Custom 404 Error Page Should</a:t>
                      </a:r>
                    </a:p>
                    <a:p>
                      <a:pPr marL="800100" lvl="1" indent="-342900">
                        <a:buFont typeface="Arial" pitchFamily="34" charset="0"/>
                        <a:buChar char="•"/>
                      </a:pPr>
                      <a:r>
                        <a:rPr lang="en-US" sz="1200" b="0" baseline="0" dirty="0" smtClean="0">
                          <a:solidFill>
                            <a:schemeClr val="tx1"/>
                          </a:solidFill>
                        </a:rPr>
                        <a:t>Not Return a 200 OK Status Code</a:t>
                      </a:r>
                    </a:p>
                    <a:p>
                      <a:pPr marL="800100" lvl="1" indent="-342900">
                        <a:buFont typeface="Arial" pitchFamily="34" charset="0"/>
                        <a:buChar char="•"/>
                      </a:pPr>
                      <a:r>
                        <a:rPr lang="en-US" sz="1200" b="0" baseline="0" dirty="0" smtClean="0">
                          <a:solidFill>
                            <a:schemeClr val="tx1"/>
                          </a:solidFill>
                        </a:rPr>
                        <a:t>Allow Users and Spiders to Easily Navigate Back to the Website</a:t>
                      </a:r>
                    </a:p>
                    <a:p>
                      <a:pPr marL="1257300" lvl="2" indent="-342900">
                        <a:buFont typeface="Arial" pitchFamily="34" charset="0"/>
                        <a:buChar char="•"/>
                      </a:pPr>
                      <a:r>
                        <a:rPr lang="en-US" sz="1200" b="0" baseline="0" dirty="0" smtClean="0">
                          <a:solidFill>
                            <a:schemeClr val="tx1"/>
                          </a:solidFill>
                        </a:rPr>
                        <a:t>The “Back” button should not have to be pressed more than once.</a:t>
                      </a:r>
                    </a:p>
                    <a:p>
                      <a:pPr marL="800100" lvl="1" indent="-342900">
                        <a:buFont typeface="Arial" pitchFamily="34" charset="0"/>
                        <a:buChar char="•"/>
                      </a:pPr>
                      <a:r>
                        <a:rPr lang="en-US" sz="1200" b="0" baseline="0" dirty="0" smtClean="0">
                          <a:solidFill>
                            <a:schemeClr val="tx1"/>
                          </a:solidFill>
                        </a:rPr>
                        <a:t>Mirror The Site Map</a:t>
                      </a:r>
                    </a:p>
                    <a:p>
                      <a:pPr marL="1257300" lvl="2" indent="-342900">
                        <a:buFont typeface="Arial" pitchFamily="34" charset="0"/>
                        <a:buChar char="•"/>
                      </a:pPr>
                      <a:r>
                        <a:rPr lang="en-US" sz="1200" b="0" baseline="0" dirty="0" smtClean="0">
                          <a:solidFill>
                            <a:schemeClr val="tx1"/>
                          </a:solidFill>
                        </a:rPr>
                        <a:t>Include links to all important pages of the website, using keyword phrase-rich anchor text.</a:t>
                      </a:r>
                    </a:p>
                    <a:p>
                      <a:pPr marL="800100" lvl="1" indent="-342900">
                        <a:buFont typeface="Arial" pitchFamily="34" charset="0"/>
                        <a:buChar char="•"/>
                      </a:pPr>
                      <a:r>
                        <a:rPr lang="en-US" sz="1200" b="0" baseline="0" dirty="0" smtClean="0">
                          <a:solidFill>
                            <a:schemeClr val="tx1"/>
                          </a:solidFill>
                        </a:rPr>
                        <a:t>Provide a Site Search Function</a:t>
                      </a:r>
                    </a:p>
                    <a:p>
                      <a:pPr marL="800100" lvl="1" indent="-342900">
                        <a:buFont typeface="Arial" pitchFamily="34" charset="0"/>
                        <a:buChar char="•"/>
                      </a:pPr>
                      <a:r>
                        <a:rPr lang="en-US" sz="1200" b="0" baseline="0" dirty="0" smtClean="0">
                          <a:solidFill>
                            <a:schemeClr val="tx1"/>
                          </a:solidFill>
                        </a:rPr>
                        <a:t>Include the Standard Olay Navigation – global header and footer navigation</a:t>
                      </a:r>
                    </a:p>
                    <a:p>
                      <a:pPr marL="800100" lvl="1" indent="-342900">
                        <a:buFont typeface="Arial" pitchFamily="34" charset="0"/>
                        <a:buChar char="•"/>
                      </a:pPr>
                      <a:r>
                        <a:rPr lang="en-US" sz="1200" b="0" baseline="0" dirty="0" smtClean="0">
                          <a:solidFill>
                            <a:schemeClr val="tx1"/>
                          </a:solidFill>
                        </a:rPr>
                        <a:t>Serve when any broken or expired page is requested</a:t>
                      </a:r>
                    </a:p>
                    <a:p>
                      <a:pPr marL="342900" lvl="0" indent="-342900">
                        <a:buFont typeface="Arial" pitchFamily="34" charset="0"/>
                        <a:buChar char="•"/>
                      </a:pPr>
                      <a:endParaRPr lang="en-US" sz="14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11" name="Straight Connector 10"/>
          <p:cNvCxnSpPr/>
          <p:nvPr/>
        </p:nvCxnSpPr>
        <p:spPr bwMode="auto">
          <a:xfrm>
            <a:off x="304800" y="32004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304800" y="39624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304800" y="60198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4" name="Title 1"/>
          <p:cNvSpPr txBox="1">
            <a:spLocks/>
          </p:cNvSpPr>
          <p:nvPr/>
        </p:nvSpPr>
        <p:spPr bwMode="auto">
          <a:xfrm>
            <a:off x="304800" y="3048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 Broken Links &amp; 404 Error Pages</a:t>
            </a:r>
            <a:endParaRPr lang="en-US" sz="3000" b="1" kern="0" dirty="0">
              <a:solidFill>
                <a:sysClr val="windowText" lastClr="000000"/>
              </a:solidFill>
              <a:latin typeface="Calibri" pitchFamily="34" charset="0"/>
            </a:endParaRP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pPr marL="514350" indent="-514350"/>
            <a:r>
              <a:rPr lang="en-US" sz="3000" dirty="0" smtClean="0"/>
              <a:t>Keyword Generation</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Use of Match Types</a:t>
            </a:r>
          </a:p>
        </p:txBody>
      </p:sp>
      <p:sp>
        <p:nvSpPr>
          <p:cNvPr id="11" name="Oval 10"/>
          <p:cNvSpPr/>
          <p:nvPr/>
        </p:nvSpPr>
        <p:spPr bwMode="auto">
          <a:xfrm>
            <a:off x="3505200" y="3429000"/>
            <a:ext cx="2438400" cy="1676400"/>
          </a:xfrm>
          <a:prstGeom prst="ellipse">
            <a:avLst/>
          </a:prstGeom>
          <a:gradFill flip="none" rotWithShape="1">
            <a:gsLst>
              <a:gs pos="0">
                <a:srgbClr val="FD4817">
                  <a:tint val="66000"/>
                  <a:satMod val="160000"/>
                </a:srgbClr>
              </a:gs>
              <a:gs pos="50000">
                <a:srgbClr val="FD4817">
                  <a:tint val="44500"/>
                  <a:satMod val="160000"/>
                </a:srgbClr>
              </a:gs>
              <a:gs pos="100000">
                <a:srgbClr val="FD4817">
                  <a:tint val="23500"/>
                  <a:satMod val="160000"/>
                </a:srgbClr>
              </a:gs>
            </a:gsLst>
            <a:path path="circle">
              <a:fillToRect l="50000" t="50000" r="50000" b="50000"/>
            </a:path>
            <a:tileRec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r>
              <a:rPr lang="en-US" dirty="0" smtClean="0">
                <a:solidFill>
                  <a:srgbClr val="000000"/>
                </a:solidFill>
                <a:cs typeface="Arial" pitchFamily="34" charset="0"/>
              </a:rPr>
              <a:t>Lower CPCs and more Qualified Traffic and fewer impressions when compared to Broad Match</a:t>
            </a:r>
          </a:p>
        </p:txBody>
      </p:sp>
      <p:sp>
        <p:nvSpPr>
          <p:cNvPr id="13" name="Oval 12"/>
          <p:cNvSpPr/>
          <p:nvPr/>
        </p:nvSpPr>
        <p:spPr bwMode="auto">
          <a:xfrm>
            <a:off x="457200" y="3429000"/>
            <a:ext cx="2514600" cy="1676400"/>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solidFill>
                  <a:srgbClr val="000000"/>
                </a:solidFill>
                <a:cs typeface="Arial" pitchFamily="34" charset="0"/>
              </a:rPr>
              <a:t>Typically Higher CPCs and Lower CTRs and the most clicks and impressions</a:t>
            </a:r>
          </a:p>
        </p:txBody>
      </p:sp>
      <p:sp>
        <p:nvSpPr>
          <p:cNvPr id="14" name="Down Arrow Callout 13"/>
          <p:cNvSpPr/>
          <p:nvPr/>
        </p:nvSpPr>
        <p:spPr bwMode="auto">
          <a:xfrm>
            <a:off x="381000" y="1752600"/>
            <a:ext cx="2743200" cy="1600200"/>
          </a:xfrm>
          <a:prstGeom prst="downArrowCallou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b="1" u="sng" dirty="0" smtClean="0">
                <a:solidFill>
                  <a:srgbClr val="000000"/>
                </a:solidFill>
                <a:cs typeface="Arial" pitchFamily="34" charset="0"/>
              </a:rPr>
              <a:t>Broad Match</a:t>
            </a:r>
            <a:r>
              <a:rPr lang="en-US" dirty="0" smtClean="0">
                <a:solidFill>
                  <a:srgbClr val="000000"/>
                </a:solidFill>
                <a:cs typeface="Arial" pitchFamily="34" charset="0"/>
              </a:rPr>
              <a:t> terms will show ads for any search query that includes the search term.</a:t>
            </a:r>
          </a:p>
        </p:txBody>
      </p:sp>
      <p:sp>
        <p:nvSpPr>
          <p:cNvPr id="15" name="Down Arrow Callout 14"/>
          <p:cNvSpPr/>
          <p:nvPr/>
        </p:nvSpPr>
        <p:spPr bwMode="auto">
          <a:xfrm>
            <a:off x="3352800" y="1752600"/>
            <a:ext cx="2819400" cy="1600200"/>
          </a:xfrm>
          <a:prstGeom prst="downArrowCallout">
            <a:avLst>
              <a:gd name="adj1" fmla="val 21687"/>
              <a:gd name="adj2" fmla="val 25000"/>
              <a:gd name="adj3" fmla="val 25000"/>
              <a:gd name="adj4" fmla="val 64977"/>
            </a:avLst>
          </a:prstGeom>
          <a:gradFill flip="none" rotWithShape="1">
            <a:gsLst>
              <a:gs pos="0">
                <a:srgbClr val="FD4817">
                  <a:tint val="66000"/>
                  <a:satMod val="160000"/>
                </a:srgbClr>
              </a:gs>
              <a:gs pos="50000">
                <a:srgbClr val="FD4817">
                  <a:tint val="44500"/>
                  <a:satMod val="160000"/>
                </a:srgbClr>
              </a:gs>
              <a:gs pos="100000">
                <a:srgbClr val="FD4817">
                  <a:tint val="23500"/>
                  <a:satMod val="160000"/>
                </a:srgbClr>
              </a:gs>
            </a:gsLst>
            <a:path path="circle">
              <a:fillToRect l="50000" t="50000" r="50000" b="50000"/>
            </a:path>
            <a:tileRec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pPr>
            <a:r>
              <a:rPr lang="en-US" b="1" u="sng" dirty="0" smtClean="0">
                <a:solidFill>
                  <a:srgbClr val="000000"/>
                </a:solidFill>
                <a:cs typeface="Arial" pitchFamily="34" charset="0"/>
              </a:rPr>
              <a:t>Phrase Match</a:t>
            </a:r>
            <a:r>
              <a:rPr lang="en-US" dirty="0" smtClean="0">
                <a:solidFill>
                  <a:srgbClr val="000000"/>
                </a:solidFill>
                <a:cs typeface="Arial" pitchFamily="34" charset="0"/>
              </a:rPr>
              <a:t> will display ads for queries that include search terms in exact order.</a:t>
            </a:r>
          </a:p>
        </p:txBody>
      </p:sp>
      <p:sp>
        <p:nvSpPr>
          <p:cNvPr id="16" name="Down Arrow Callout 15"/>
          <p:cNvSpPr/>
          <p:nvPr/>
        </p:nvSpPr>
        <p:spPr bwMode="auto">
          <a:xfrm>
            <a:off x="6400800" y="1752600"/>
            <a:ext cx="2514600" cy="1600200"/>
          </a:xfrm>
          <a:prstGeom prst="downArrowCallou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b="1" u="sng" dirty="0" smtClean="0">
                <a:solidFill>
                  <a:srgbClr val="000000"/>
                </a:solidFill>
                <a:cs typeface="Arial" pitchFamily="34" charset="0"/>
              </a:rPr>
              <a:t>Exact Match</a:t>
            </a:r>
            <a:r>
              <a:rPr lang="en-US" dirty="0" smtClean="0">
                <a:solidFill>
                  <a:srgbClr val="000000"/>
                </a:solidFill>
                <a:cs typeface="Arial" pitchFamily="34" charset="0"/>
              </a:rPr>
              <a:t> will display ads only for queries that match the search term exactly.</a:t>
            </a:r>
          </a:p>
        </p:txBody>
      </p:sp>
      <p:sp>
        <p:nvSpPr>
          <p:cNvPr id="17" name="Oval 16"/>
          <p:cNvSpPr/>
          <p:nvPr/>
        </p:nvSpPr>
        <p:spPr bwMode="auto">
          <a:xfrm>
            <a:off x="6477000" y="3429000"/>
            <a:ext cx="2438400" cy="167640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Font typeface="Wingdings" pitchFamily="2" charset="2"/>
              <a:buNone/>
            </a:pPr>
            <a:r>
              <a:rPr lang="en-US" dirty="0" smtClean="0">
                <a:solidFill>
                  <a:srgbClr val="000000"/>
                </a:solidFill>
                <a:cs typeface="Arial" pitchFamily="34" charset="0"/>
              </a:rPr>
              <a:t>Typically the Lowest CPCs, Highest CTR, and Most Qualified Traffic with the least impressions</a:t>
            </a:r>
          </a:p>
        </p:txBody>
      </p:sp>
      <p:sp>
        <p:nvSpPr>
          <p:cNvPr id="18" name="TextBox 17"/>
          <p:cNvSpPr txBox="1"/>
          <p:nvPr/>
        </p:nvSpPr>
        <p:spPr>
          <a:xfrm>
            <a:off x="228600" y="5105400"/>
            <a:ext cx="8686800" cy="923330"/>
          </a:xfrm>
          <a:prstGeom prst="rect">
            <a:avLst/>
          </a:prstGeom>
          <a:noFill/>
        </p:spPr>
        <p:txBody>
          <a:bodyPr wrap="square" rtlCol="0">
            <a:spAutoFit/>
          </a:bodyPr>
          <a:lstStyle/>
          <a:p>
            <a:pPr fontAlgn="auto">
              <a:spcBef>
                <a:spcPts val="0"/>
              </a:spcBef>
              <a:spcAft>
                <a:spcPts val="0"/>
              </a:spcAft>
            </a:pPr>
            <a:r>
              <a:rPr lang="en-US" sz="1800" dirty="0" smtClean="0">
                <a:latin typeface="Calibri"/>
              </a:rPr>
              <a:t>The keyword list should start on broad match to reach a larger audience. Once the data has accumulated, make optimizations to bidding and match type to better target users. The search agency will look at performance to determine if changes in match type are needed.</a:t>
            </a:r>
          </a:p>
        </p:txBody>
      </p:sp>
    </p:spTree>
  </p:cSld>
  <p:clrMapOvr>
    <a:masterClrMapping/>
  </p:clrMapOvr>
  <p:transition spd="med"/>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130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Broken Links &amp; 404 Error Pages</a:t>
            </a:r>
            <a:endParaRPr lang="en-US" sz="3000" dirty="0"/>
          </a:p>
        </p:txBody>
      </p:sp>
      <p:pic>
        <p:nvPicPr>
          <p:cNvPr id="4098" name="Picture 2"/>
          <p:cNvPicPr>
            <a:picLocks noChangeAspect="1" noChangeArrowheads="1"/>
          </p:cNvPicPr>
          <p:nvPr/>
        </p:nvPicPr>
        <p:blipFill>
          <a:blip r:embed="rId3" cstate="print"/>
          <a:srcRect/>
          <a:stretch>
            <a:fillRect/>
          </a:stretch>
        </p:blipFill>
        <p:spPr bwMode="auto">
          <a:xfrm>
            <a:off x="228600" y="2667000"/>
            <a:ext cx="5410200" cy="331521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 name="Rounded Rectangle 9"/>
          <p:cNvSpPr/>
          <p:nvPr/>
        </p:nvSpPr>
        <p:spPr bwMode="auto">
          <a:xfrm>
            <a:off x="457200" y="1219200"/>
            <a:ext cx="18288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Olay.com Current 404 Error Page</a:t>
            </a:r>
          </a:p>
        </p:txBody>
      </p:sp>
      <p:cxnSp>
        <p:nvCxnSpPr>
          <p:cNvPr id="14" name="Straight Arrow Connector 13"/>
          <p:cNvCxnSpPr/>
          <p:nvPr/>
        </p:nvCxnSpPr>
        <p:spPr bwMode="auto">
          <a:xfrm>
            <a:off x="2286000" y="1600200"/>
            <a:ext cx="457200" cy="0"/>
          </a:xfrm>
          <a:prstGeom prst="straightConnector1">
            <a:avLst/>
          </a:prstGeom>
          <a:solidFill>
            <a:schemeClr val="bg1"/>
          </a:solidFill>
          <a:ln w="38100" cap="flat" cmpd="sng" algn="ctr">
            <a:solidFill>
              <a:srgbClr val="FF0000"/>
            </a:solidFill>
            <a:prstDash val="solid"/>
            <a:round/>
            <a:headEnd type="none" w="med" len="med"/>
            <a:tailEnd type="arrow"/>
          </a:ln>
          <a:effectLst/>
        </p:spPr>
      </p:cxnSp>
      <p:pic>
        <p:nvPicPr>
          <p:cNvPr id="3074" name="Picture 2"/>
          <p:cNvPicPr>
            <a:picLocks noChangeAspect="1" noChangeArrowheads="1"/>
          </p:cNvPicPr>
          <p:nvPr/>
        </p:nvPicPr>
        <p:blipFill>
          <a:blip r:embed="rId4" cstate="print"/>
          <a:srcRect/>
          <a:stretch>
            <a:fillRect/>
          </a:stretch>
        </p:blipFill>
        <p:spPr bwMode="auto">
          <a:xfrm>
            <a:off x="2743200" y="838200"/>
            <a:ext cx="6172200" cy="196582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7" name="Rounded Rectangle 16"/>
          <p:cNvSpPr/>
          <p:nvPr/>
        </p:nvSpPr>
        <p:spPr bwMode="auto">
          <a:xfrm>
            <a:off x="6400800" y="3886200"/>
            <a:ext cx="18288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err="1" smtClean="0">
                <a:latin typeface="Calibri"/>
              </a:rPr>
              <a:t>Dove.us</a:t>
            </a:r>
            <a:r>
              <a:rPr lang="en-US" sz="1600" b="1" dirty="0" smtClean="0">
                <a:latin typeface="Calibri"/>
              </a:rPr>
              <a:t> Current 404 Error Page</a:t>
            </a:r>
          </a:p>
        </p:txBody>
      </p:sp>
      <p:cxnSp>
        <p:nvCxnSpPr>
          <p:cNvPr id="18" name="Straight Arrow Connector 17"/>
          <p:cNvCxnSpPr/>
          <p:nvPr/>
        </p:nvCxnSpPr>
        <p:spPr bwMode="auto">
          <a:xfrm flipH="1">
            <a:off x="5638800" y="4191000"/>
            <a:ext cx="762000" cy="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Tree>
  </p:cSld>
  <p:clrMapOvr>
    <a:masterClrMapping/>
  </p:clrMapOvr>
  <p:transition spd="med"/>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131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Rich Media</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Rich Media Overview</a:t>
            </a:r>
          </a:p>
        </p:txBody>
      </p:sp>
      <p:sp>
        <p:nvSpPr>
          <p:cNvPr id="11" name="Content Placeholder 2"/>
          <p:cNvSpPr txBox="1">
            <a:spLocks/>
          </p:cNvSpPr>
          <p:nvPr/>
        </p:nvSpPr>
        <p:spPr>
          <a:xfrm>
            <a:off x="457200" y="1524000"/>
            <a:ext cx="6248400" cy="1447800"/>
          </a:xfrm>
          <a:prstGeom prst="rect">
            <a:avLst/>
          </a:prstGeom>
        </p:spPr>
        <p:txBody>
          <a:bodyPr/>
          <a:lstStyle/>
          <a:p>
            <a:pPr eaLnBrk="0" hangingPunct="0">
              <a:spcBef>
                <a:spcPts val="0"/>
              </a:spcBef>
              <a:buClr>
                <a:srgbClr val="BA0000"/>
              </a:buClr>
              <a:defRPr/>
            </a:pPr>
            <a:r>
              <a:rPr lang="en-US" sz="1600" kern="0" dirty="0" smtClean="0">
                <a:latin typeface="Calibri"/>
                <a:cs typeface="Arial" pitchFamily="34" charset="0"/>
              </a:rPr>
              <a:t>Rich Media, such as Flash, JavaScript, and Images, are tools to create visually dynamic formatting and content for websites. They provide developers with an easy way to deliver online content in a visually appealing and interactive manner. </a:t>
            </a:r>
          </a:p>
          <a:p>
            <a:pPr eaLnBrk="0" hangingPunct="0">
              <a:spcBef>
                <a:spcPts val="0"/>
              </a:spcBef>
              <a:buClr>
                <a:srgbClr val="BA0000"/>
              </a:buClr>
              <a:defRPr/>
            </a:pPr>
            <a:endParaRPr lang="en-US" sz="1600" kern="0" dirty="0" smtClean="0">
              <a:latin typeface="Calibri"/>
              <a:cs typeface="Arial" pitchFamily="34" charset="0"/>
            </a:endParaRPr>
          </a:p>
          <a:p>
            <a:pPr eaLnBrk="0" hangingPunct="0">
              <a:spcBef>
                <a:spcPts val="0"/>
              </a:spcBef>
              <a:buClr>
                <a:srgbClr val="BA0000"/>
              </a:buClr>
              <a:defRPr/>
            </a:pPr>
            <a:endParaRPr lang="en-US" sz="1600" kern="0" dirty="0" smtClean="0">
              <a:latin typeface="Calibri"/>
              <a:cs typeface="Arial" pitchFamily="34" charset="0"/>
            </a:endParaRPr>
          </a:p>
        </p:txBody>
      </p:sp>
      <p:pic>
        <p:nvPicPr>
          <p:cNvPr id="13" name="Picture 2"/>
          <p:cNvPicPr>
            <a:picLocks noChangeAspect="1" noChangeArrowheads="1"/>
          </p:cNvPicPr>
          <p:nvPr/>
        </p:nvPicPr>
        <p:blipFill>
          <a:blip r:embed="rId3" cstate="print"/>
          <a:srcRect/>
          <a:stretch>
            <a:fillRect/>
          </a:stretch>
        </p:blipFill>
        <p:spPr bwMode="auto">
          <a:xfrm>
            <a:off x="7162800" y="1447800"/>
            <a:ext cx="1447800" cy="1539000"/>
          </a:xfrm>
          <a:prstGeom prst="rect">
            <a:avLst/>
          </a:prstGeom>
          <a:noFill/>
          <a:ln w="9525">
            <a:noFill/>
            <a:miter lim="800000"/>
            <a:headEnd/>
            <a:tailEnd/>
          </a:ln>
        </p:spPr>
      </p:pic>
      <p:sp>
        <p:nvSpPr>
          <p:cNvPr id="15" name="Content Placeholder 2"/>
          <p:cNvSpPr txBox="1">
            <a:spLocks/>
          </p:cNvSpPr>
          <p:nvPr/>
        </p:nvSpPr>
        <p:spPr>
          <a:xfrm>
            <a:off x="457200" y="4648200"/>
            <a:ext cx="6096000" cy="1447800"/>
          </a:xfrm>
          <a:prstGeom prst="rect">
            <a:avLst/>
          </a:prstGeom>
        </p:spPr>
        <p:txBody>
          <a:bodyPr/>
          <a:lstStyle/>
          <a:p>
            <a:pPr eaLnBrk="0" hangingPunct="0">
              <a:spcBef>
                <a:spcPts val="0"/>
              </a:spcBef>
              <a:buClr>
                <a:srgbClr val="BA0000"/>
              </a:buClr>
              <a:defRPr/>
            </a:pPr>
            <a:r>
              <a:rPr lang="en-US" sz="1600" kern="0" dirty="0" smtClean="0">
                <a:latin typeface="Calibri"/>
                <a:cs typeface="Arial" pitchFamily="34" charset="0"/>
              </a:rPr>
              <a:t>This does not mean that Rich Media should be avoided altogether. It simply means that any content embedded in these types of files should also be available in text format, or it will not be accessible by most search engine spiders.</a:t>
            </a:r>
          </a:p>
        </p:txBody>
      </p:sp>
      <p:pic>
        <p:nvPicPr>
          <p:cNvPr id="7170" name="Picture 2"/>
          <p:cNvPicPr>
            <a:picLocks noChangeAspect="1" noChangeArrowheads="1"/>
          </p:cNvPicPr>
          <p:nvPr/>
        </p:nvPicPr>
        <p:blipFill>
          <a:blip r:embed="rId4" cstate="print"/>
          <a:srcRect/>
          <a:stretch>
            <a:fillRect/>
          </a:stretch>
        </p:blipFill>
        <p:spPr bwMode="auto">
          <a:xfrm>
            <a:off x="533400" y="2895600"/>
            <a:ext cx="1895475" cy="158115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6" name="Content Placeholder 2"/>
          <p:cNvSpPr>
            <a:spLocks noGrp="1"/>
          </p:cNvSpPr>
          <p:nvPr>
            <p:ph idx="1"/>
          </p:nvPr>
        </p:nvSpPr>
        <p:spPr>
          <a:xfrm>
            <a:off x="2819400" y="3048000"/>
            <a:ext cx="6019800" cy="1066800"/>
          </a:xfrm>
        </p:spPr>
        <p:txBody>
          <a:bodyPr/>
          <a:lstStyle/>
          <a:p>
            <a:pPr marL="0" indent="0">
              <a:spcBef>
                <a:spcPts val="0"/>
              </a:spcBef>
            </a:pPr>
            <a:r>
              <a:rPr lang="en-US" sz="1600" dirty="0" smtClean="0">
                <a:solidFill>
                  <a:schemeClr val="tx1"/>
                </a:solidFill>
                <a:latin typeface="+mn-lt"/>
                <a:cs typeface="Arial" pitchFamily="34" charset="0"/>
              </a:rPr>
              <a:t>Rich Media </a:t>
            </a:r>
            <a:r>
              <a:rPr lang="en-US" sz="1600" dirty="0" smtClean="0">
                <a:cs typeface="Arial" pitchFamily="34" charset="0"/>
              </a:rPr>
              <a:t>can have negative impacts on a website’s organic visibility if used incorrectly. Content located in Rich Media is, for the most part, invisible to search engine spiders. </a:t>
            </a:r>
            <a:endParaRPr lang="en-US" sz="1600" dirty="0" smtClean="0">
              <a:solidFill>
                <a:schemeClr val="tx1"/>
              </a:solidFill>
              <a:latin typeface="+mn-lt"/>
              <a:cs typeface="Arial" pitchFamily="34" charset="0"/>
            </a:endParaRPr>
          </a:p>
        </p:txBody>
      </p:sp>
      <p:pic>
        <p:nvPicPr>
          <p:cNvPr id="7172" name="Picture 4"/>
          <p:cNvPicPr>
            <a:picLocks noChangeAspect="1" noChangeArrowheads="1"/>
          </p:cNvPicPr>
          <p:nvPr/>
        </p:nvPicPr>
        <p:blipFill>
          <a:blip r:embed="rId5" cstate="print"/>
          <a:srcRect/>
          <a:stretch>
            <a:fillRect/>
          </a:stretch>
        </p:blipFill>
        <p:spPr bwMode="auto">
          <a:xfrm>
            <a:off x="6553200" y="4419600"/>
            <a:ext cx="2338387" cy="133733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132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Rich Media</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Rich Media</a:t>
            </a:r>
          </a:p>
        </p:txBody>
      </p:sp>
      <p:pic>
        <p:nvPicPr>
          <p:cNvPr id="3077" name="Picture 5"/>
          <p:cNvPicPr>
            <a:picLocks noChangeAspect="1" noChangeArrowheads="1"/>
          </p:cNvPicPr>
          <p:nvPr/>
        </p:nvPicPr>
        <p:blipFill>
          <a:blip r:embed="rId3" cstate="print"/>
          <a:srcRect/>
          <a:stretch>
            <a:fillRect/>
          </a:stretch>
        </p:blipFill>
        <p:spPr bwMode="auto">
          <a:xfrm>
            <a:off x="3124200" y="4724400"/>
            <a:ext cx="2514600" cy="141869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3078" name="Picture 6"/>
          <p:cNvPicPr>
            <a:picLocks noChangeAspect="1" noChangeArrowheads="1"/>
          </p:cNvPicPr>
          <p:nvPr/>
        </p:nvPicPr>
        <p:blipFill>
          <a:blip r:embed="rId4" cstate="print"/>
          <a:srcRect/>
          <a:stretch>
            <a:fillRect/>
          </a:stretch>
        </p:blipFill>
        <p:spPr bwMode="auto">
          <a:xfrm>
            <a:off x="6172200" y="4724400"/>
            <a:ext cx="2438400" cy="141197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5122" name="Picture 2"/>
          <p:cNvPicPr>
            <a:picLocks noChangeAspect="1" noChangeArrowheads="1"/>
          </p:cNvPicPr>
          <p:nvPr/>
        </p:nvPicPr>
        <p:blipFill>
          <a:blip r:embed="rId5" cstate="print"/>
          <a:srcRect/>
          <a:stretch>
            <a:fillRect/>
          </a:stretch>
        </p:blipFill>
        <p:spPr bwMode="auto">
          <a:xfrm>
            <a:off x="4267200" y="1752600"/>
            <a:ext cx="3124200" cy="8999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0" name="Rounded Rectangle 19"/>
          <p:cNvSpPr/>
          <p:nvPr/>
        </p:nvSpPr>
        <p:spPr bwMode="auto">
          <a:xfrm>
            <a:off x="228600" y="1828800"/>
            <a:ext cx="24384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Image-Based Content on Olay Professional Page</a:t>
            </a:r>
          </a:p>
        </p:txBody>
      </p:sp>
      <p:sp>
        <p:nvSpPr>
          <p:cNvPr id="25" name="Rounded Rectangle 24"/>
          <p:cNvSpPr/>
          <p:nvPr/>
        </p:nvSpPr>
        <p:spPr bwMode="auto">
          <a:xfrm>
            <a:off x="228600" y="3352800"/>
            <a:ext cx="24384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JavaScript Links on All Product Page</a:t>
            </a:r>
          </a:p>
        </p:txBody>
      </p:sp>
      <p:pic>
        <p:nvPicPr>
          <p:cNvPr id="5128" name="Picture 8"/>
          <p:cNvPicPr>
            <a:picLocks noChangeAspect="1" noChangeArrowheads="1"/>
          </p:cNvPicPr>
          <p:nvPr/>
        </p:nvPicPr>
        <p:blipFill>
          <a:blip r:embed="rId6" cstate="print"/>
          <a:srcRect/>
          <a:stretch>
            <a:fillRect/>
          </a:stretch>
        </p:blipFill>
        <p:spPr bwMode="auto">
          <a:xfrm>
            <a:off x="6172200" y="3124200"/>
            <a:ext cx="1943100" cy="12954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36" name="Rounded Rectangle 35"/>
          <p:cNvSpPr/>
          <p:nvPr/>
        </p:nvSpPr>
        <p:spPr bwMode="auto">
          <a:xfrm>
            <a:off x="228600" y="4953000"/>
            <a:ext cx="24384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Flash-Based Content on Olay Home Page</a:t>
            </a:r>
          </a:p>
        </p:txBody>
      </p:sp>
      <p:sp>
        <p:nvSpPr>
          <p:cNvPr id="37" name="Right Arrow 36"/>
          <p:cNvSpPr/>
          <p:nvPr/>
        </p:nvSpPr>
        <p:spPr bwMode="auto">
          <a:xfrm>
            <a:off x="5410200" y="5181600"/>
            <a:ext cx="990600" cy="609600"/>
          </a:xfrm>
          <a:prstGeom prst="rightArrow">
            <a:avLst>
              <a:gd name="adj1" fmla="val 50000"/>
              <a:gd name="adj2" fmla="val 89286"/>
            </a:avLst>
          </a:prstGeom>
          <a:solidFill>
            <a:schemeClr val="tx1">
              <a:lumMod val="50000"/>
              <a:lumOff val="50000"/>
            </a:schemeClr>
          </a:solid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38" name="Right Arrow 37"/>
          <p:cNvSpPr/>
          <p:nvPr/>
        </p:nvSpPr>
        <p:spPr bwMode="auto">
          <a:xfrm>
            <a:off x="5181600" y="3124200"/>
            <a:ext cx="990600" cy="609600"/>
          </a:xfrm>
          <a:prstGeom prst="rightArrow">
            <a:avLst>
              <a:gd name="adj1" fmla="val 50000"/>
              <a:gd name="adj2" fmla="val 89286"/>
            </a:avLst>
          </a:prstGeom>
          <a:solidFill>
            <a:schemeClr val="tx1">
              <a:lumMod val="50000"/>
              <a:lumOff val="50000"/>
            </a:schemeClr>
          </a:solid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5129" name="Picture 9"/>
          <p:cNvPicPr>
            <a:picLocks noChangeAspect="1" noChangeArrowheads="1"/>
          </p:cNvPicPr>
          <p:nvPr/>
        </p:nvPicPr>
        <p:blipFill>
          <a:blip r:embed="rId7" cstate="print"/>
          <a:srcRect/>
          <a:stretch>
            <a:fillRect/>
          </a:stretch>
        </p:blipFill>
        <p:spPr bwMode="auto">
          <a:xfrm>
            <a:off x="3733800" y="3124200"/>
            <a:ext cx="1438275" cy="130492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40" name="Straight Connector 39"/>
          <p:cNvCxnSpPr/>
          <p:nvPr/>
        </p:nvCxnSpPr>
        <p:spPr bwMode="auto">
          <a:xfrm>
            <a:off x="228600" y="28956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1" name="Straight Connector 40"/>
          <p:cNvCxnSpPr/>
          <p:nvPr/>
        </p:nvCxnSpPr>
        <p:spPr bwMode="auto">
          <a:xfrm>
            <a:off x="228600" y="4572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42" name="Content Placeholder 41"/>
          <p:cNvSpPr>
            <a:spLocks noGrp="1"/>
          </p:cNvSpPr>
          <p:nvPr>
            <p:ph idx="1"/>
          </p:nvPr>
        </p:nvSpPr>
        <p:spPr>
          <a:xfrm>
            <a:off x="457200" y="1219200"/>
            <a:ext cx="8272463" cy="381000"/>
          </a:xfrm>
        </p:spPr>
        <p:txBody>
          <a:bodyPr/>
          <a:lstStyle/>
          <a:p>
            <a:r>
              <a:rPr lang="en-US" sz="1600" dirty="0" smtClean="0"/>
              <a:t>The images below show how Rich Media is utilized on Olay.com </a:t>
            </a:r>
            <a:endParaRPr lang="en-US" sz="1600" dirty="0"/>
          </a:p>
        </p:txBody>
      </p:sp>
    </p:spTree>
  </p:cSld>
  <p:clrMapOvr>
    <a:masterClrMapping/>
  </p:clrMapOvr>
  <p:transition spd="med"/>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133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Rich Media</a:t>
            </a:r>
            <a:endParaRPr lang="en-US" sz="3000" dirty="0"/>
          </a:p>
        </p:txBody>
      </p:sp>
      <p:sp>
        <p:nvSpPr>
          <p:cNvPr id="11" name="Rounded Rectangle 10"/>
          <p:cNvSpPr/>
          <p:nvPr/>
        </p:nvSpPr>
        <p:spPr bwMode="auto">
          <a:xfrm>
            <a:off x="2286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Rich Media Implications</a:t>
            </a:r>
          </a:p>
        </p:txBody>
      </p:sp>
      <p:graphicFrame>
        <p:nvGraphicFramePr>
          <p:cNvPr id="12" name="Table 11"/>
          <p:cNvGraphicFramePr>
            <a:graphicFrameLocks noGrp="1"/>
          </p:cNvGraphicFramePr>
          <p:nvPr/>
        </p:nvGraphicFramePr>
        <p:xfrm>
          <a:off x="304800" y="2286000"/>
          <a:ext cx="9144000" cy="4008120"/>
        </p:xfrm>
        <a:graphic>
          <a:graphicData uri="http://schemas.openxmlformats.org/drawingml/2006/table">
            <a:tbl>
              <a:tblPr firstRow="1" bandRow="1">
                <a:tableStyleId>{5C22544A-7EE6-4342-B048-85BDC9FD1C3A}</a:tableStyleId>
              </a:tblPr>
              <a:tblGrid>
                <a:gridCol w="8903368"/>
                <a:gridCol w="240632"/>
              </a:tblGrid>
              <a:tr h="217796">
                <a:tc>
                  <a:txBody>
                    <a:bodyPr/>
                    <a:lstStyle/>
                    <a:p>
                      <a:pPr marL="342900" lvl="0" indent="-342900">
                        <a:buFont typeface="Arial" pitchFamily="34" charset="0"/>
                        <a:buChar char="•"/>
                      </a:pPr>
                      <a:r>
                        <a:rPr lang="en-US" sz="1400" b="1" baseline="0" dirty="0" smtClean="0">
                          <a:solidFill>
                            <a:schemeClr val="tx1"/>
                          </a:solidFill>
                        </a:rPr>
                        <a:t>The Website Cannot be Crawled and Indexed by Search Engine Spiders</a:t>
                      </a:r>
                    </a:p>
                    <a:p>
                      <a:pPr marL="800100" lvl="1" indent="-342900">
                        <a:buFont typeface="Arial" pitchFamily="34" charset="0"/>
                        <a:buChar char="•"/>
                      </a:pPr>
                      <a:r>
                        <a:rPr lang="en-US" sz="1200" b="0" baseline="0" dirty="0" smtClean="0">
                          <a:solidFill>
                            <a:schemeClr val="tx1"/>
                          </a:solidFill>
                        </a:rPr>
                        <a:t>Spiders cannot yet fully understand JavaScript or Flash language.</a:t>
                      </a: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5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Individual Page Content Cannot be Optimized for a Single Theme</a:t>
                      </a:r>
                    </a:p>
                    <a:p>
                      <a:pPr marL="800100" lvl="1" indent="-342900">
                        <a:buFont typeface="Arial" pitchFamily="34" charset="0"/>
                        <a:buChar char="•"/>
                      </a:pPr>
                      <a:r>
                        <a:rPr lang="en-US" sz="1200" b="0" baseline="0" dirty="0" smtClean="0">
                          <a:solidFill>
                            <a:schemeClr val="tx1"/>
                          </a:solidFill>
                        </a:rPr>
                        <a:t>When all content or information lives in one file, the ability to target multiple gold keyword for optimization is nonexistent.</a:t>
                      </a: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5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Links to the Website Can Only Point to the Root URL or Content Section</a:t>
                      </a:r>
                    </a:p>
                    <a:p>
                      <a:pPr marL="800100" lvl="1" indent="-342900">
                        <a:buFont typeface="Arial" pitchFamily="34" charset="0"/>
                        <a:buChar char="•"/>
                      </a:pPr>
                      <a:r>
                        <a:rPr lang="en-US" sz="1200" b="0" baseline="0" dirty="0" smtClean="0">
                          <a:solidFill>
                            <a:schemeClr val="tx1"/>
                          </a:solidFill>
                        </a:rPr>
                        <a:t>External links are crucial to the overall credibility of a site, impacting its ability to perform well in search engine results.</a:t>
                      </a: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5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Link Anchor Text Cannot be Customized for Individual Pages</a:t>
                      </a:r>
                    </a:p>
                    <a:p>
                      <a:pPr marL="342900" lvl="0" indent="-342900">
                        <a:buFont typeface="Arial" pitchFamily="34" charset="0"/>
                        <a:buChar char="•"/>
                      </a:pPr>
                      <a:endParaRPr lang="en-US" sz="12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Users Cannot Bookmark and Share Individual Pages with other users</a:t>
                      </a:r>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Unique Title and Meta Descriptions Cannot be Created for Individual Pages</a:t>
                      </a:r>
                    </a:p>
                    <a:p>
                      <a:pPr marL="800100" lvl="1" indent="-342900">
                        <a:buFont typeface="Arial" pitchFamily="34" charset="0"/>
                        <a:buChar char="•"/>
                      </a:pPr>
                      <a:r>
                        <a:rPr lang="en-US" sz="1200" b="0" baseline="0" dirty="0" smtClean="0">
                          <a:solidFill>
                            <a:schemeClr val="tx1"/>
                          </a:solidFill>
                        </a:rPr>
                        <a:t>The meta title is one of the most important on-the-page elements in term of SEO. Not having unique meta data can have a negative impact on a page’s ability to rank for gold keywords.</a:t>
                      </a: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endParaRPr lang="en-US" sz="14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3" name="Content Placeholder 2"/>
          <p:cNvSpPr txBox="1">
            <a:spLocks/>
          </p:cNvSpPr>
          <p:nvPr/>
        </p:nvSpPr>
        <p:spPr>
          <a:xfrm>
            <a:off x="304800" y="1219200"/>
            <a:ext cx="8229600" cy="10668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Text-based websites are comprised of separate pieces of information and content, each hosted on their own URL, whereas full JavaScript or Flash-based sites may have many content sections existing on a single URL. Writing a website in full Rich Media poses multiple negative implications to the SEO strategy of the site.</a:t>
            </a:r>
          </a:p>
        </p:txBody>
      </p:sp>
      <p:cxnSp>
        <p:nvCxnSpPr>
          <p:cNvPr id="15" name="Straight Connector 14"/>
          <p:cNvCxnSpPr/>
          <p:nvPr/>
        </p:nvCxnSpPr>
        <p:spPr bwMode="auto">
          <a:xfrm>
            <a:off x="152400" y="28194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152400" y="3505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152400" y="4191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8" name="Straight Connector 17"/>
          <p:cNvCxnSpPr/>
          <p:nvPr/>
        </p:nvCxnSpPr>
        <p:spPr bwMode="auto">
          <a:xfrm>
            <a:off x="152400" y="47244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152400" y="51816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152400" y="59436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134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Rich Media</a:t>
            </a:r>
            <a:endParaRPr lang="en-US" sz="3000" dirty="0"/>
          </a:p>
        </p:txBody>
      </p:sp>
      <p:sp>
        <p:nvSpPr>
          <p:cNvPr id="11" name="Rounded Rectangle 10"/>
          <p:cNvSpPr/>
          <p:nvPr/>
        </p:nvSpPr>
        <p:spPr bwMode="auto">
          <a:xfrm>
            <a:off x="2286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Rich Media Best Practices</a:t>
            </a:r>
          </a:p>
        </p:txBody>
      </p:sp>
      <p:graphicFrame>
        <p:nvGraphicFramePr>
          <p:cNvPr id="12" name="Table 11"/>
          <p:cNvGraphicFramePr>
            <a:graphicFrameLocks noGrp="1"/>
          </p:cNvGraphicFramePr>
          <p:nvPr/>
        </p:nvGraphicFramePr>
        <p:xfrm>
          <a:off x="228600" y="1371600"/>
          <a:ext cx="8763000" cy="7367859"/>
        </p:xfrm>
        <a:graphic>
          <a:graphicData uri="http://schemas.openxmlformats.org/drawingml/2006/table">
            <a:tbl>
              <a:tblPr firstRow="1" bandRow="1">
                <a:tableStyleId>{5C22544A-7EE6-4342-B048-85BDC9FD1C3A}</a:tableStyleId>
              </a:tblPr>
              <a:tblGrid>
                <a:gridCol w="8532395"/>
                <a:gridCol w="230605"/>
              </a:tblGrid>
              <a:tr h="217796">
                <a:tc>
                  <a:txBody>
                    <a:bodyPr/>
                    <a:lstStyle/>
                    <a:p>
                      <a:pPr marL="342900" lvl="0" indent="-342900">
                        <a:buFont typeface="Arial" pitchFamily="34" charset="0"/>
                        <a:buChar char="•"/>
                      </a:pPr>
                      <a:r>
                        <a:rPr lang="en-US" sz="1400" b="1" baseline="0" dirty="0" smtClean="0">
                          <a:solidFill>
                            <a:schemeClr val="tx1"/>
                          </a:solidFill>
                        </a:rPr>
                        <a:t>Use Rich Media Sparingly</a:t>
                      </a:r>
                    </a:p>
                    <a:p>
                      <a:pPr marL="800100" lvl="1" indent="-342900">
                        <a:buFont typeface="Arial" pitchFamily="34" charset="0"/>
                        <a:buChar char="•"/>
                      </a:pPr>
                      <a:r>
                        <a:rPr lang="en-US" sz="1200" b="0" baseline="0" dirty="0" smtClean="0">
                          <a:solidFill>
                            <a:schemeClr val="tx1"/>
                          </a:solidFill>
                        </a:rPr>
                        <a:t>Only use Rich Media when it will significantly enhance a user’s experience.</a:t>
                      </a: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8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Important Content Should Not Live Within Rich Media. </a:t>
                      </a:r>
                    </a:p>
                    <a:p>
                      <a:pPr marL="800100" lvl="1" indent="-342900">
                        <a:buFont typeface="Arial" pitchFamily="34" charset="0"/>
                        <a:buChar char="•"/>
                      </a:pPr>
                      <a:r>
                        <a:rPr lang="en-US" sz="1200" b="0" baseline="0" dirty="0" smtClean="0">
                          <a:solidFill>
                            <a:schemeClr val="tx1"/>
                          </a:solidFill>
                        </a:rPr>
                        <a:t>All content should be text-based HTML and keyword-phrase rich.</a:t>
                      </a:r>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Implement Workarounds if Rich Media is Necessary</a:t>
                      </a:r>
                    </a:p>
                    <a:p>
                      <a:pPr marL="800100" lvl="1" indent="-342900">
                        <a:buFont typeface="Arial" pitchFamily="34" charset="0"/>
                        <a:buChar char="•"/>
                      </a:pPr>
                      <a:r>
                        <a:rPr lang="en-US" sz="1200" b="0" baseline="0" dirty="0" smtClean="0">
                          <a:solidFill>
                            <a:schemeClr val="tx1"/>
                          </a:solidFill>
                        </a:rPr>
                        <a:t>Workarounds will provide users with text-based browsers and search engine spiders with an HTML version of the Rich Media content.</a:t>
                      </a:r>
                    </a:p>
                    <a:p>
                      <a:pPr marL="800100" lvl="1" indent="-342900">
                        <a:buFont typeface="Arial" pitchFamily="34" charset="0"/>
                        <a:buChar char="•"/>
                      </a:pPr>
                      <a:r>
                        <a:rPr lang="en-US" sz="1200" b="0" baseline="0" dirty="0" smtClean="0">
                          <a:solidFill>
                            <a:schemeClr val="tx1"/>
                          </a:solidFill>
                        </a:rPr>
                        <a:t>Common Rich Media workarounds are:</a:t>
                      </a:r>
                    </a:p>
                    <a:p>
                      <a:pPr marL="1257300" lvl="2" indent="-342900">
                        <a:buFont typeface="Arial" pitchFamily="34" charset="0"/>
                        <a:buChar char="•"/>
                      </a:pPr>
                      <a:r>
                        <a:rPr lang="en-US" sz="1200" b="1" baseline="0" dirty="0" smtClean="0">
                          <a:solidFill>
                            <a:schemeClr val="tx1"/>
                          </a:solidFill>
                          <a:hlinkClick r:id="" action="ppaction://noaction"/>
                        </a:rPr>
                        <a:t>SWFObject 2.0</a:t>
                      </a:r>
                      <a:endParaRPr lang="en-US" sz="1200" b="1" baseline="0" dirty="0" smtClean="0">
                        <a:solidFill>
                          <a:schemeClr val="tx1"/>
                        </a:solidFill>
                      </a:endParaRPr>
                    </a:p>
                    <a:p>
                      <a:pPr marL="1257300" lvl="2" indent="-342900">
                        <a:buFont typeface="Arial" pitchFamily="34" charset="0"/>
                        <a:buChar char="•"/>
                      </a:pPr>
                      <a:r>
                        <a:rPr lang="en-US" sz="1200" b="1" baseline="0" dirty="0" smtClean="0">
                          <a:solidFill>
                            <a:schemeClr val="tx1"/>
                          </a:solidFill>
                          <a:hlinkClick r:id="" action="ppaction://noaction"/>
                        </a:rPr>
                        <a:t>Progressive Enhancement</a:t>
                      </a:r>
                      <a:endParaRPr lang="en-US" sz="1200" b="1" baseline="0" dirty="0" smtClean="0">
                        <a:solidFill>
                          <a:schemeClr val="tx1"/>
                        </a:solidFill>
                      </a:endParaRPr>
                    </a:p>
                    <a:p>
                      <a:pPr marL="1257300" marR="0" lvl="2"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smtClean="0">
                          <a:solidFill>
                            <a:schemeClr val="tx1"/>
                          </a:solidFill>
                          <a:hlinkClick r:id="" action="ppaction://noaction"/>
                        </a:rPr>
                        <a:t>Flash &amp; HTML Hybrid</a:t>
                      </a:r>
                      <a:endParaRPr lang="en-US" sz="1200" b="1" baseline="0" dirty="0" smtClean="0">
                        <a:solidFill>
                          <a:schemeClr val="tx1"/>
                        </a:solidFill>
                      </a:endParaRPr>
                    </a:p>
                    <a:p>
                      <a:pPr marL="1257300" marR="0" lvl="2"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solidFill>
                            <a:schemeClr val="tx1"/>
                          </a:solidFill>
                        </a:rPr>
                        <a:t>Layer using HTML code and &lt;div&gt; tags</a:t>
                      </a:r>
                      <a:endParaRPr lang="en-US" sz="1200" b="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8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Create Unique URLs for Important Pages/Sections That Are Rich Media-Based</a:t>
                      </a:r>
                    </a:p>
                    <a:p>
                      <a:pPr marL="800100" lvl="1" indent="-342900">
                        <a:buFont typeface="Arial" pitchFamily="34" charset="0"/>
                        <a:buChar char="•"/>
                      </a:pPr>
                      <a:r>
                        <a:rPr lang="en-US" sz="1200" b="0" baseline="0" dirty="0" smtClean="0">
                          <a:solidFill>
                            <a:schemeClr val="tx1"/>
                          </a:solidFill>
                        </a:rPr>
                        <a:t>With most Rich Media applications, there is only one URL for all content within the application. The single URL contains the same HTML source (since the browser never refreshes), which contains the same meta data, Header Tags, and body copy. </a:t>
                      </a:r>
                      <a:r>
                        <a:rPr lang="en-US" sz="1200" b="1" baseline="0" dirty="0" smtClean="0">
                          <a:solidFill>
                            <a:schemeClr val="tx1"/>
                          </a:solidFill>
                          <a:hlinkClick r:id="" action="ppaction://noaction"/>
                        </a:rPr>
                        <a:t>URL Naming Best Practices</a:t>
                      </a:r>
                      <a:r>
                        <a:rPr lang="en-US" sz="1200" b="0" baseline="0" dirty="0" smtClean="0">
                          <a:solidFill>
                            <a:schemeClr val="tx1"/>
                          </a:solidFill>
                        </a:rPr>
                        <a:t>.</a:t>
                      </a:r>
                    </a:p>
                    <a:p>
                      <a:pPr marL="800100" lvl="1" indent="-342900">
                        <a:buFont typeface="Arial" pitchFamily="34" charset="0"/>
                        <a:buChar char="•"/>
                      </a:pPr>
                      <a:r>
                        <a:rPr lang="en-US" sz="1200" b="0" baseline="0" dirty="0" smtClean="0">
                          <a:solidFill>
                            <a:schemeClr val="tx1"/>
                          </a:solidFill>
                        </a:rPr>
                        <a:t>Note: Search engines do not see content beyond a hash(#) mark as a distinct URL and do not index these types of URLs. </a:t>
                      </a: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8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endParaRPr lang="en-US" sz="1400" b="1" baseline="0" dirty="0" smtClean="0">
                        <a:solidFill>
                          <a:schemeClr val="tx1"/>
                        </a:solidFill>
                      </a:endParaRPr>
                    </a:p>
                    <a:p>
                      <a:pPr marL="800100" lvl="1" indent="-342900">
                        <a:buFont typeface="Arial" pitchFamily="34" charset="0"/>
                        <a:buNone/>
                      </a:pPr>
                      <a:endParaRPr lang="en-US" sz="1400" b="1" baseline="0" dirty="0" smtClean="0">
                        <a:solidFill>
                          <a:schemeClr val="tx1"/>
                        </a:solidFill>
                      </a:endParaRPr>
                    </a:p>
                    <a:p>
                      <a:pPr marL="342900" lvl="0" indent="-342900">
                        <a:buFont typeface="Arial" pitchFamily="34" charset="0"/>
                        <a:buChar char="•"/>
                      </a:pPr>
                      <a:endParaRPr lang="en-US" sz="1400" b="1"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endParaRPr lang="en-US" sz="14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9" name="Straight Connector 8"/>
          <p:cNvCxnSpPr/>
          <p:nvPr/>
        </p:nvCxnSpPr>
        <p:spPr bwMode="auto">
          <a:xfrm>
            <a:off x="152400" y="1981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152400" y="2743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152400" y="4572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152400" y="5791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135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XML Sitemap Creation</a:t>
            </a:r>
            <a:endParaRPr lang="en-US" sz="3000" dirty="0"/>
          </a:p>
        </p:txBody>
      </p:sp>
      <p:sp>
        <p:nvSpPr>
          <p:cNvPr id="6" name="Rounded Rectangle 5"/>
          <p:cNvSpPr/>
          <p:nvPr/>
        </p:nvSpPr>
        <p:spPr bwMode="auto">
          <a:xfrm>
            <a:off x="304800" y="33528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XML Sitemap File</a:t>
            </a:r>
          </a:p>
        </p:txBody>
      </p:sp>
      <p:sp>
        <p:nvSpPr>
          <p:cNvPr id="10" name="Content Placeholder 2"/>
          <p:cNvSpPr txBox="1">
            <a:spLocks/>
          </p:cNvSpPr>
          <p:nvPr/>
        </p:nvSpPr>
        <p:spPr>
          <a:xfrm>
            <a:off x="304800" y="762000"/>
            <a:ext cx="8229600" cy="10668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XML Sitemaps are an easy way for webmasters to inform search engine spiders about pages on their sites that are available for crawling. The XML Sitemap file lists URLs for a site along with information on when it was last updated, how often it changes, and how important it is relative to other URLs on the site so that spiders can more intelligently crawl the site. XML Sitemaps are not to be confused with on-the-site “site maps.” The </a:t>
            </a:r>
          </a:p>
          <a:p>
            <a:pPr eaLnBrk="0" hangingPunct="0">
              <a:spcBef>
                <a:spcPts val="0"/>
              </a:spcBef>
              <a:buClr>
                <a:srgbClr val="BA0000"/>
              </a:buClr>
              <a:defRPr/>
            </a:pPr>
            <a:r>
              <a:rPr lang="en-US" b="1" kern="0" dirty="0" smtClean="0">
                <a:latin typeface="Calibri"/>
                <a:cs typeface="Arial" pitchFamily="34" charset="0"/>
                <a:hlinkClick r:id="rId3" action="ppaction://hlinksldjump"/>
              </a:rPr>
              <a:t>Xenu Link Sleuth Tool </a:t>
            </a:r>
            <a:r>
              <a:rPr lang="en-US" kern="0" dirty="0" smtClean="0">
                <a:latin typeface="Calibri"/>
                <a:cs typeface="Arial" pitchFamily="34" charset="0"/>
              </a:rPr>
              <a:t>can be used to find a list of all links eligible for XML Sitemap submission.</a:t>
            </a:r>
          </a:p>
          <a:p>
            <a:pPr eaLnBrk="0" hangingPunct="0">
              <a:spcBef>
                <a:spcPts val="0"/>
              </a:spcBef>
              <a:buClr>
                <a:srgbClr val="BA0000"/>
              </a:buClr>
              <a:defRPr/>
            </a:pPr>
            <a:endParaRPr lang="en-US" kern="0" dirty="0" smtClean="0">
              <a:latin typeface="Calibri"/>
              <a:cs typeface="Arial" pitchFamily="34" charset="0"/>
            </a:endParaRPr>
          </a:p>
        </p:txBody>
      </p:sp>
      <p:sp>
        <p:nvSpPr>
          <p:cNvPr id="15" name="TextBox 14"/>
          <p:cNvSpPr txBox="1"/>
          <p:nvPr/>
        </p:nvSpPr>
        <p:spPr>
          <a:xfrm>
            <a:off x="2667000" y="1905000"/>
            <a:ext cx="3276600" cy="369332"/>
          </a:xfrm>
          <a:prstGeom prst="rect">
            <a:avLst/>
          </a:prstGeom>
          <a:noFill/>
        </p:spPr>
        <p:txBody>
          <a:bodyPr wrap="square" rtlCol="0">
            <a:spAutoFit/>
          </a:bodyPr>
          <a:lstStyle/>
          <a:p>
            <a:pPr fontAlgn="auto">
              <a:spcBef>
                <a:spcPts val="0"/>
              </a:spcBef>
              <a:spcAft>
                <a:spcPts val="0"/>
              </a:spcAft>
            </a:pPr>
            <a:r>
              <a:rPr lang="en-US" sz="1800" b="1" dirty="0" smtClean="0">
                <a:latin typeface="Calibri"/>
              </a:rPr>
              <a:t>Olay.com XML Sitemap Example</a:t>
            </a:r>
          </a:p>
        </p:txBody>
      </p:sp>
      <p:graphicFrame>
        <p:nvGraphicFramePr>
          <p:cNvPr id="16" name="Diagram 15"/>
          <p:cNvGraphicFramePr/>
          <p:nvPr/>
        </p:nvGraphicFramePr>
        <p:xfrm>
          <a:off x="381000" y="3810000"/>
          <a:ext cx="8229600" cy="2057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098" name="Picture 2"/>
          <p:cNvPicPr>
            <a:picLocks noChangeAspect="1" noChangeArrowheads="1"/>
          </p:cNvPicPr>
          <p:nvPr/>
        </p:nvPicPr>
        <p:blipFill>
          <a:blip r:embed="rId9" cstate="print"/>
          <a:srcRect/>
          <a:stretch>
            <a:fillRect/>
          </a:stretch>
        </p:blipFill>
        <p:spPr bwMode="auto">
          <a:xfrm>
            <a:off x="2667000" y="2209800"/>
            <a:ext cx="3276600" cy="99264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136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XML Sitemap Creation</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XML Sitemap Creation Instructions</a:t>
            </a:r>
          </a:p>
        </p:txBody>
      </p:sp>
      <p:graphicFrame>
        <p:nvGraphicFramePr>
          <p:cNvPr id="9" name="Table 8"/>
          <p:cNvGraphicFramePr>
            <a:graphicFrameLocks noGrp="1"/>
          </p:cNvGraphicFramePr>
          <p:nvPr/>
        </p:nvGraphicFramePr>
        <p:xfrm>
          <a:off x="304800" y="1295400"/>
          <a:ext cx="9144000" cy="4922520"/>
        </p:xfrm>
        <a:graphic>
          <a:graphicData uri="http://schemas.openxmlformats.org/drawingml/2006/table">
            <a:tbl>
              <a:tblPr firstRow="1" bandRow="1">
                <a:tableStyleId>{5C22544A-7EE6-4342-B048-85BDC9FD1C3A}</a:tableStyleId>
              </a:tblPr>
              <a:tblGrid>
                <a:gridCol w="8903368"/>
                <a:gridCol w="240632"/>
              </a:tblGrid>
              <a:tr h="217796">
                <a:tc>
                  <a:txBody>
                    <a:bodyPr/>
                    <a:lstStyle/>
                    <a:p>
                      <a:pPr marL="342900" lvl="0" indent="-342900">
                        <a:buFont typeface="Arial" pitchFamily="34" charset="0"/>
                        <a:buChar char="•"/>
                      </a:pPr>
                      <a:r>
                        <a:rPr lang="en-US" sz="1400" b="1" baseline="0" dirty="0" smtClean="0">
                          <a:solidFill>
                            <a:schemeClr val="tx1"/>
                          </a:solidFill>
                        </a:rPr>
                        <a:t>Step 1: Gather All Necessary URLs</a:t>
                      </a:r>
                    </a:p>
                    <a:p>
                      <a:pPr marL="800100" lvl="1" indent="-342900">
                        <a:buFont typeface="Arial" pitchFamily="34" charset="0"/>
                        <a:buChar char="•"/>
                      </a:pPr>
                      <a:r>
                        <a:rPr lang="en-US" sz="1200" b="0" baseline="0" dirty="0" smtClean="0">
                          <a:solidFill>
                            <a:schemeClr val="tx1"/>
                          </a:solidFill>
                        </a:rPr>
                        <a:t>Tools such as</a:t>
                      </a:r>
                      <a:r>
                        <a:rPr lang="en-US" sz="1200" b="1" baseline="0" dirty="0" smtClean="0">
                          <a:solidFill>
                            <a:schemeClr val="tx1"/>
                          </a:solidFill>
                        </a:rPr>
                        <a:t> </a:t>
                      </a:r>
                      <a:r>
                        <a:rPr lang="en-US" sz="1200" b="1" i="1" baseline="0" dirty="0" smtClean="0">
                          <a:solidFill>
                            <a:schemeClr val="tx1"/>
                          </a:solidFill>
                          <a:hlinkClick r:id="" action="ppaction://noaction"/>
                        </a:rPr>
                        <a:t>Xenu</a:t>
                      </a:r>
                      <a:r>
                        <a:rPr lang="en-US" sz="1200" b="1" baseline="0" dirty="0" smtClean="0">
                          <a:solidFill>
                            <a:schemeClr val="tx1"/>
                          </a:solidFill>
                          <a:hlinkClick r:id="" action="ppaction://noaction"/>
                        </a:rPr>
                        <a:t> </a:t>
                      </a:r>
                      <a:r>
                        <a:rPr lang="en-US" sz="1200" b="0" baseline="0" dirty="0" smtClean="0">
                          <a:solidFill>
                            <a:schemeClr val="tx1"/>
                          </a:solidFill>
                        </a:rPr>
                        <a:t>gather all crawlable URLs from the Olay Website. More information on Xenu can be found in the appendix.</a:t>
                      </a:r>
                    </a:p>
                    <a:p>
                      <a:pPr marL="800100" lvl="1" indent="-342900">
                        <a:buFont typeface="Arial" pitchFamily="34" charset="0"/>
                        <a:buChar char="•"/>
                      </a:pPr>
                      <a:r>
                        <a:rPr lang="en-US" sz="1200" b="0" baseline="0" dirty="0" smtClean="0">
                          <a:solidFill>
                            <a:schemeClr val="tx1"/>
                          </a:solidFill>
                        </a:rPr>
                        <a:t>Include most URLs</a:t>
                      </a:r>
                    </a:p>
                    <a:p>
                      <a:pPr marL="800100" lvl="1" indent="-342900">
                        <a:buFont typeface="Arial" pitchFamily="34" charset="0"/>
                        <a:buChar char="•"/>
                      </a:pPr>
                      <a:r>
                        <a:rPr lang="en-US" sz="1200" b="0" baseline="0" dirty="0" smtClean="0">
                          <a:solidFill>
                            <a:schemeClr val="tx1"/>
                          </a:solidFill>
                        </a:rPr>
                        <a:t> Exclude any URL that is not important for indexing: e.g. broken URLs, duplicate pages, etc, external links.</a:t>
                      </a:r>
                    </a:p>
                    <a:p>
                      <a:pPr marL="800100" lvl="1" indent="-342900">
                        <a:buFont typeface="Arial" pitchFamily="34" charset="0"/>
                        <a:buChar char="•"/>
                      </a:pPr>
                      <a:endParaRPr lang="en-US" sz="5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Step 2: Check Status Codes of URLs</a:t>
                      </a:r>
                    </a:p>
                    <a:p>
                      <a:pPr marL="800100" lvl="1" indent="-342900">
                        <a:buFont typeface="Arial" pitchFamily="34" charset="0"/>
                        <a:buChar char="•"/>
                      </a:pPr>
                      <a:r>
                        <a:rPr lang="en-US" sz="1200" b="0" baseline="0" dirty="0" smtClean="0">
                          <a:solidFill>
                            <a:schemeClr val="tx1"/>
                          </a:solidFill>
                        </a:rPr>
                        <a:t>Ensure that the URLs selected are all working (i.e., return 200 status codes) and are not redirected to another URL.</a:t>
                      </a:r>
                    </a:p>
                    <a:p>
                      <a:pPr marL="800100" lvl="1" indent="-342900">
                        <a:buFont typeface="Arial" pitchFamily="34" charset="0"/>
                        <a:buChar char="•"/>
                      </a:pPr>
                      <a:endParaRPr lang="en-US" sz="5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Step 3: Add URLs and Page Information Into Excel Template</a:t>
                      </a:r>
                    </a:p>
                    <a:p>
                      <a:pPr marL="800100" lvl="1" indent="-342900">
                        <a:buFont typeface="Arial" pitchFamily="34" charset="0"/>
                        <a:buChar char="•"/>
                      </a:pPr>
                      <a:r>
                        <a:rPr lang="en-US" sz="1200" b="0" baseline="0" dirty="0" smtClean="0">
                          <a:solidFill>
                            <a:schemeClr val="tx1"/>
                          </a:solidFill>
                        </a:rPr>
                        <a:t>Add all applicable URLs to an Excel Spreadsheet. The screenshot below shows the naming convention required:</a:t>
                      </a: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Step 4: Create the XML File</a:t>
                      </a:r>
                    </a:p>
                    <a:p>
                      <a:pPr marL="800100" lvl="1" indent="-342900">
                        <a:buFont typeface="Arial" pitchFamily="34" charset="0"/>
                        <a:buChar char="•"/>
                      </a:pPr>
                      <a:r>
                        <a:rPr lang="en-US" sz="1200" b="0" baseline="0" dirty="0" smtClean="0">
                          <a:solidFill>
                            <a:schemeClr val="tx1"/>
                          </a:solidFill>
                        </a:rPr>
                        <a:t>Use a sitemap generator tool to create the XML file. The link below provides a list of acceptable tools to use:</a:t>
                      </a:r>
                    </a:p>
                    <a:p>
                      <a:pPr marL="914400" marR="0" lvl="2" indent="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US" sz="1200" b="1" i="0" u="none" strike="noStrike" kern="0" cap="none" spc="0" normalizeH="0" baseline="0" noProof="0" dirty="0" smtClean="0">
                          <a:ln>
                            <a:noFill/>
                          </a:ln>
                          <a:solidFill>
                            <a:srgbClr val="000000"/>
                          </a:solidFill>
                          <a:effectLst/>
                          <a:uLnTx/>
                          <a:uFillTx/>
                          <a:latin typeface="+mn-lt"/>
                          <a:ea typeface="+mn-ea"/>
                          <a:cs typeface="Arial" pitchFamily="34" charset="0"/>
                        </a:rPr>
                        <a:t> http://code.google.com/p/sitemap-generators/wiki/SitemapGenerators</a:t>
                      </a:r>
                    </a:p>
                    <a:p>
                      <a:pPr marL="0" marR="0" lvl="0" indent="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US" sz="1200" b="0" i="0" u="none" strike="noStrike" kern="0" cap="none" spc="0" normalizeH="0" baseline="0" noProof="0" dirty="0" smtClean="0">
                          <a:ln>
                            <a:noFill/>
                          </a:ln>
                          <a:solidFill>
                            <a:srgbClr val="000000"/>
                          </a:solidFill>
                          <a:effectLst/>
                          <a:uLnTx/>
                          <a:uFillTx/>
                          <a:latin typeface="+mn-lt"/>
                          <a:ea typeface="+mn-ea"/>
                          <a:cs typeface="Arial" pitchFamily="34" charset="0"/>
                        </a:rPr>
                        <a:t> </a:t>
                      </a:r>
                      <a:r>
                        <a:rPr kumimoji="0" lang="en-US" sz="1400" b="1" i="0" u="none" strike="noStrike" kern="0" cap="none" spc="0" normalizeH="0" baseline="0" noProof="0" dirty="0" smtClean="0">
                          <a:ln>
                            <a:noFill/>
                          </a:ln>
                          <a:solidFill>
                            <a:srgbClr val="000000"/>
                          </a:solidFill>
                          <a:effectLst/>
                          <a:uLnTx/>
                          <a:uFillTx/>
                          <a:latin typeface="+mn-lt"/>
                          <a:ea typeface="+mn-ea"/>
                          <a:cs typeface="Arial" pitchFamily="34" charset="0"/>
                        </a:rPr>
                        <a:t>Add XML to the Olay Website</a:t>
                      </a:r>
                    </a:p>
                    <a:p>
                      <a:pPr marL="457200" marR="0" lvl="1" indent="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US" sz="1200" b="0" i="0" u="none" strike="noStrike" kern="0" cap="none" spc="0" normalizeH="0" baseline="0" noProof="0" dirty="0" smtClean="0">
                          <a:ln>
                            <a:noFill/>
                          </a:ln>
                          <a:solidFill>
                            <a:srgbClr val="000000"/>
                          </a:solidFill>
                          <a:effectLst/>
                          <a:uLnTx/>
                          <a:uFillTx/>
                          <a:latin typeface="+mn-lt"/>
                          <a:ea typeface="+mn-ea"/>
                          <a:cs typeface="Arial" pitchFamily="34" charset="0"/>
                        </a:rPr>
                        <a:t> The XML Sitemap file should be hosted directly off the domain’s root directory. e.g., http://www.domain.com/sitemap.xml</a:t>
                      </a:r>
                    </a:p>
                    <a:p>
                      <a:pPr marL="457200" marR="0" lvl="1" indent="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US" sz="1200" b="0" i="0" u="none" strike="noStrike" kern="0" cap="none" spc="0" normalizeH="0" baseline="0" noProof="0" dirty="0" smtClean="0">
                          <a:ln>
                            <a:noFill/>
                          </a:ln>
                          <a:solidFill>
                            <a:srgbClr val="000000"/>
                          </a:solidFill>
                          <a:effectLst/>
                          <a:uLnTx/>
                          <a:uFillTx/>
                          <a:latin typeface="+mn-lt"/>
                          <a:ea typeface="+mn-ea"/>
                          <a:cs typeface="Arial" pitchFamily="34" charset="0"/>
                        </a:rPr>
                        <a:t> </a:t>
                      </a:r>
                      <a:r>
                        <a:rPr kumimoji="0" lang="en-US" sz="1200" b="1" i="0" u="none" strike="noStrike" kern="0" cap="none" spc="0" normalizeH="0" baseline="0" noProof="0" dirty="0" smtClean="0">
                          <a:ln>
                            <a:noFill/>
                          </a:ln>
                          <a:solidFill>
                            <a:srgbClr val="000000"/>
                          </a:solidFill>
                          <a:effectLst/>
                          <a:uLnTx/>
                          <a:uFillTx/>
                          <a:latin typeface="+mn-lt"/>
                          <a:ea typeface="+mn-ea"/>
                          <a:cs typeface="Arial" pitchFamily="34" charset="0"/>
                        </a:rPr>
                        <a:t>The technical contact for the Olay Website will need to upload the xml file.</a:t>
                      </a:r>
                    </a:p>
                    <a:p>
                      <a:pPr marL="0" marR="0" lvl="0" indent="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US" sz="1400" b="1" i="0" u="none" strike="noStrike" kern="0" cap="none" spc="0" normalizeH="0" baseline="0" noProof="0" dirty="0" smtClean="0">
                          <a:ln>
                            <a:noFill/>
                          </a:ln>
                          <a:solidFill>
                            <a:srgbClr val="000000"/>
                          </a:solidFill>
                          <a:effectLst/>
                          <a:uLnTx/>
                          <a:uFillTx/>
                          <a:latin typeface="+mn-lt"/>
                          <a:ea typeface="+mn-ea"/>
                          <a:cs typeface="Arial" pitchFamily="34" charset="0"/>
                        </a:rPr>
                        <a:t> Create Engine WebMaster Tools Accounts – More information in Helpful Tools – </a:t>
                      </a:r>
                      <a:r>
                        <a:rPr kumimoji="0" lang="en-US" sz="1400" b="1" i="0" u="none" strike="noStrike" kern="0" cap="none" spc="0" normalizeH="0" baseline="0" noProof="0" dirty="0" smtClean="0">
                          <a:ln>
                            <a:noFill/>
                          </a:ln>
                          <a:solidFill>
                            <a:srgbClr val="000000"/>
                          </a:solidFill>
                          <a:effectLst/>
                          <a:uLnTx/>
                          <a:uFillTx/>
                          <a:latin typeface="+mn-lt"/>
                          <a:ea typeface="+mn-ea"/>
                          <a:cs typeface="Arial" pitchFamily="34" charset="0"/>
                          <a:hlinkClick r:id="" action="ppaction://noaction"/>
                        </a:rPr>
                        <a:t>WebMaster Tools</a:t>
                      </a:r>
                      <a:endParaRPr kumimoji="0" lang="en-US" sz="1400" b="1" i="0" u="none" strike="noStrike" kern="0" cap="none" spc="0" normalizeH="0" baseline="0" noProof="0" dirty="0" smtClean="0">
                        <a:ln>
                          <a:noFill/>
                        </a:ln>
                        <a:solidFill>
                          <a:srgbClr val="000000"/>
                        </a:solidFill>
                        <a:effectLst/>
                        <a:uLnTx/>
                        <a:uFillTx/>
                        <a:latin typeface="+mn-lt"/>
                        <a:ea typeface="+mn-ea"/>
                        <a:cs typeface="Arial" pitchFamily="34" charset="0"/>
                      </a:endParaRPr>
                    </a:p>
                    <a:p>
                      <a:pPr marL="457200" marR="0" lvl="1" indent="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US" sz="1200" b="0" i="0" u="none" strike="noStrike" kern="0" cap="none" spc="0" normalizeH="0" baseline="0" noProof="0" dirty="0" smtClean="0">
                          <a:ln>
                            <a:noFill/>
                          </a:ln>
                          <a:solidFill>
                            <a:srgbClr val="000000"/>
                          </a:solidFill>
                          <a:effectLst/>
                          <a:uLnTx/>
                          <a:uFillTx/>
                          <a:latin typeface="+mn-lt"/>
                          <a:ea typeface="+mn-ea"/>
                          <a:cs typeface="Arial" pitchFamily="34" charset="0"/>
                        </a:rPr>
                        <a:t>Use appropriate country extensions:</a:t>
                      </a:r>
                    </a:p>
                    <a:p>
                      <a:pPr marL="914400" marR="0" lvl="2" indent="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US" sz="1400" b="0" i="0" u="none" strike="noStrike" kern="0" cap="none" spc="0" normalizeH="0" baseline="0" noProof="0" dirty="0" smtClean="0">
                          <a:ln>
                            <a:noFill/>
                          </a:ln>
                          <a:solidFill>
                            <a:schemeClr val="tx1"/>
                          </a:solidFill>
                          <a:effectLst/>
                          <a:uLnTx/>
                          <a:uFillTx/>
                          <a:latin typeface="+mn-lt"/>
                          <a:ea typeface="+mn-ea"/>
                          <a:cs typeface="Arial" pitchFamily="34" charset="0"/>
                        </a:rPr>
                        <a:t> </a:t>
                      </a:r>
                      <a:r>
                        <a:rPr lang="en-US" sz="1200" b="0" dirty="0" smtClean="0">
                          <a:solidFill>
                            <a:schemeClr val="tx1"/>
                          </a:solidFill>
                        </a:rPr>
                        <a:t>www.google.com/webmasters/tools/</a:t>
                      </a: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5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2050" name="Picture 2"/>
          <p:cNvPicPr>
            <a:picLocks noChangeAspect="1" noChangeArrowheads="1"/>
          </p:cNvPicPr>
          <p:nvPr/>
        </p:nvPicPr>
        <p:blipFill>
          <a:blip r:embed="rId3" cstate="print"/>
          <a:srcRect/>
          <a:stretch>
            <a:fillRect/>
          </a:stretch>
        </p:blipFill>
        <p:spPr bwMode="auto">
          <a:xfrm>
            <a:off x="1752600" y="3124200"/>
            <a:ext cx="5267325" cy="74295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137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XML Sitemap Creation</a:t>
            </a:r>
            <a:endParaRPr lang="en-US" sz="3000" dirty="0"/>
          </a:p>
        </p:txBody>
      </p:sp>
      <p:sp>
        <p:nvSpPr>
          <p:cNvPr id="6" name="Rounded Rectangle 5"/>
          <p:cNvSpPr/>
          <p:nvPr/>
        </p:nvSpPr>
        <p:spPr bwMode="auto">
          <a:xfrm>
            <a:off x="381000" y="9906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XML Sitemap Creation Instructions</a:t>
            </a:r>
          </a:p>
        </p:txBody>
      </p:sp>
      <p:graphicFrame>
        <p:nvGraphicFramePr>
          <p:cNvPr id="9" name="Table 8"/>
          <p:cNvGraphicFramePr>
            <a:graphicFrameLocks noGrp="1"/>
          </p:cNvGraphicFramePr>
          <p:nvPr/>
        </p:nvGraphicFramePr>
        <p:xfrm>
          <a:off x="304800" y="1676400"/>
          <a:ext cx="9144000" cy="3886200"/>
        </p:xfrm>
        <a:graphic>
          <a:graphicData uri="http://schemas.openxmlformats.org/drawingml/2006/table">
            <a:tbl>
              <a:tblPr firstRow="1" bandRow="1">
                <a:tableStyleId>{5C22544A-7EE6-4342-B048-85BDC9FD1C3A}</a:tableStyleId>
              </a:tblPr>
              <a:tblGrid>
                <a:gridCol w="8903368"/>
                <a:gridCol w="240632"/>
              </a:tblGrid>
              <a:tr h="217796">
                <a:tc>
                  <a:txBody>
                    <a:bodyPr/>
                    <a:lstStyle/>
                    <a:p>
                      <a:pPr marL="342900" lvl="0" indent="-342900">
                        <a:buFont typeface="Arial" pitchFamily="34" charset="0"/>
                        <a:buChar char="•"/>
                      </a:pPr>
                      <a:r>
                        <a:rPr lang="en-US" sz="1400" b="1" baseline="0" dirty="0" smtClean="0">
                          <a:solidFill>
                            <a:schemeClr val="tx1"/>
                          </a:solidFill>
                        </a:rPr>
                        <a:t>Step 7: Validate Ownership of the Site</a:t>
                      </a:r>
                    </a:p>
                    <a:p>
                      <a:pPr marL="800100" lvl="1" indent="-342900">
                        <a:buFont typeface="Arial" pitchFamily="34" charset="0"/>
                        <a:buChar char="•"/>
                      </a:pPr>
                      <a:r>
                        <a:rPr lang="en-US" sz="1200" b="0" baseline="0" dirty="0" smtClean="0">
                          <a:solidFill>
                            <a:schemeClr val="tx1"/>
                          </a:solidFill>
                        </a:rPr>
                        <a:t>Webmaster Tools will ask for website ownership validation. There are two implementation options:</a:t>
                      </a:r>
                    </a:p>
                    <a:p>
                      <a:pPr marL="1257300" lvl="2" indent="-342900">
                        <a:buFont typeface="Arial" pitchFamily="34" charset="0"/>
                        <a:buChar char="•"/>
                      </a:pPr>
                      <a:r>
                        <a:rPr lang="en-US" sz="1200" b="0" baseline="0" dirty="0" smtClean="0">
                          <a:solidFill>
                            <a:schemeClr val="tx1"/>
                          </a:solidFill>
                        </a:rPr>
                        <a:t>Verification Meta Tag</a:t>
                      </a:r>
                    </a:p>
                    <a:p>
                      <a:pPr marL="1257300" lvl="2" indent="-342900">
                        <a:buFont typeface="Arial" pitchFamily="34" charset="0"/>
                        <a:buChar char="•"/>
                      </a:pPr>
                      <a:r>
                        <a:rPr lang="en-US" sz="1200" b="0" baseline="0" dirty="0" smtClean="0">
                          <a:solidFill>
                            <a:schemeClr val="tx1"/>
                          </a:solidFill>
                        </a:rPr>
                        <a:t>Verification File (URL)</a:t>
                      </a:r>
                    </a:p>
                    <a:p>
                      <a:pPr marL="800100" lvl="1" indent="-342900">
                        <a:buFont typeface="Arial" pitchFamily="34" charset="0"/>
                        <a:buChar char="•"/>
                      </a:pPr>
                      <a:r>
                        <a:rPr lang="en-US" sz="1200" b="0" baseline="0" dirty="0" smtClean="0">
                          <a:solidFill>
                            <a:schemeClr val="tx1"/>
                          </a:solidFill>
                        </a:rPr>
                        <a:t>Each engine requires a separate verification code.</a:t>
                      </a:r>
                    </a:p>
                    <a:p>
                      <a:pPr marL="800100" lvl="1" indent="-342900">
                        <a:buFont typeface="Arial" pitchFamily="34" charset="0"/>
                        <a:buChar char="•"/>
                      </a:pPr>
                      <a:r>
                        <a:rPr lang="en-US" sz="1200" b="0" baseline="0" dirty="0" smtClean="0">
                          <a:solidFill>
                            <a:schemeClr val="tx1"/>
                          </a:solidFill>
                        </a:rPr>
                        <a:t>Add the verification code in the home page code.</a:t>
                      </a:r>
                    </a:p>
                    <a:p>
                      <a:pPr marL="800100" lvl="1" indent="-342900">
                        <a:buFont typeface="Arial" pitchFamily="34" charset="0"/>
                        <a:buChar char="•"/>
                      </a:pPr>
                      <a:r>
                        <a:rPr lang="en-US" sz="1200" b="0" baseline="0" dirty="0" smtClean="0">
                          <a:solidFill>
                            <a:schemeClr val="tx1"/>
                          </a:solidFill>
                        </a:rPr>
                        <a:t>Once verified, the Webmaster Tools account will show as Authenticated.</a:t>
                      </a:r>
                    </a:p>
                    <a:p>
                      <a:pPr marL="800100" lvl="1" indent="-342900">
                        <a:buFont typeface="Arial" pitchFamily="34" charset="0"/>
                        <a:buChar char="•"/>
                      </a:pPr>
                      <a:endParaRPr lang="en-US" sz="5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Step 8: Submit XML Location to Engines’ Webmaster Tools Programs</a:t>
                      </a:r>
                    </a:p>
                    <a:p>
                      <a:pPr marL="800100" lvl="1" indent="-342900">
                        <a:buFont typeface="Arial" pitchFamily="34" charset="0"/>
                        <a:buChar char="•"/>
                      </a:pPr>
                      <a:r>
                        <a:rPr lang="en-US" sz="1200" b="0" baseline="0" dirty="0" smtClean="0">
                          <a:solidFill>
                            <a:schemeClr val="tx1"/>
                          </a:solidFill>
                        </a:rPr>
                        <a:t>Login to each Engine Webmaster Tools Programs and submit the location of the XML file e.g. </a:t>
                      </a:r>
                      <a:r>
                        <a:rPr lang="en-US" sz="1200" b="1" baseline="0" dirty="0" smtClean="0">
                          <a:solidFill>
                            <a:schemeClr val="tx1"/>
                          </a:solidFill>
                        </a:rPr>
                        <a:t>http://www.domain.com/sitemap.xml</a:t>
                      </a:r>
                    </a:p>
                    <a:p>
                      <a:pPr marL="1257300" lvl="2" indent="-342900">
                        <a:buFont typeface="Arial" pitchFamily="34" charset="0"/>
                        <a:buChar char="•"/>
                      </a:pPr>
                      <a:r>
                        <a:rPr lang="en-US" sz="1200" b="0" baseline="0" dirty="0" smtClean="0">
                          <a:solidFill>
                            <a:schemeClr val="tx1"/>
                          </a:solidFill>
                        </a:rPr>
                        <a:t>Google – Go to ‘Site Configuration’ and then ‘Sitemaps.’ Click ‘Submit a Sitemap.’ Enter the XML Sitemap URL.</a:t>
                      </a:r>
                    </a:p>
                    <a:p>
                      <a:pPr marL="800100" lvl="1" indent="-342900">
                        <a:buFont typeface="Arial" pitchFamily="34" charset="0"/>
                        <a:buChar char="•"/>
                      </a:pPr>
                      <a:endParaRPr lang="en-US" sz="5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Step 9: Confirm the Engines Are Crawling the Sitemap</a:t>
                      </a:r>
                    </a:p>
                    <a:p>
                      <a:pPr marL="800100" lvl="1" indent="-342900">
                        <a:buFont typeface="Arial" pitchFamily="34" charset="0"/>
                        <a:buChar char="•"/>
                      </a:pPr>
                      <a:r>
                        <a:rPr lang="en-US" sz="1200" b="0" baseline="0" dirty="0" smtClean="0">
                          <a:solidFill>
                            <a:schemeClr val="tx1"/>
                          </a:solidFill>
                        </a:rPr>
                        <a:t>Check the crawl statistics and error notices in Webmaster Tools to ensure the sitemap is being crawled appropriately.</a:t>
                      </a: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5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Tree>
  </p:cSld>
  <p:clrMapOvr>
    <a:masterClrMapping/>
  </p:clrMapOvr>
  <p:transition spd="med"/>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138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Session IDs</a:t>
            </a:r>
            <a:endParaRPr lang="en-US" sz="3000" dirty="0"/>
          </a:p>
        </p:txBody>
      </p:sp>
      <p:sp>
        <p:nvSpPr>
          <p:cNvPr id="6" name="Rounded Rectangle 5"/>
          <p:cNvSpPr/>
          <p:nvPr/>
        </p:nvSpPr>
        <p:spPr bwMode="auto">
          <a:xfrm>
            <a:off x="228600" y="2057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Session ID Implication Example</a:t>
            </a:r>
          </a:p>
        </p:txBody>
      </p:sp>
      <p:sp>
        <p:nvSpPr>
          <p:cNvPr id="9" name="Content Placeholder 2"/>
          <p:cNvSpPr txBox="1">
            <a:spLocks/>
          </p:cNvSpPr>
          <p:nvPr/>
        </p:nvSpPr>
        <p:spPr>
          <a:xfrm>
            <a:off x="304800" y="838200"/>
            <a:ext cx="8229600" cy="10668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To recognize visitors and deliver customized content, dynamic websites create a unique alphanumeric string representing the users individual information called a Session ID. The Session ID is often stored as cookies on the visitor’s computer, change with every new website visit, and is not retained on the site after the user closes their browser.</a:t>
            </a:r>
          </a:p>
        </p:txBody>
      </p:sp>
      <p:sp>
        <p:nvSpPr>
          <p:cNvPr id="11" name="Content Placeholder 2"/>
          <p:cNvSpPr txBox="1">
            <a:spLocks/>
          </p:cNvSpPr>
          <p:nvPr/>
        </p:nvSpPr>
        <p:spPr>
          <a:xfrm>
            <a:off x="304800" y="2514600"/>
            <a:ext cx="8229600" cy="10668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A search engine spider might crawl and index the same page from a website twice in one week.</a:t>
            </a:r>
          </a:p>
          <a:p>
            <a:pPr eaLnBrk="0" hangingPunct="0">
              <a:spcBef>
                <a:spcPts val="0"/>
              </a:spcBef>
              <a:buClr>
                <a:srgbClr val="BA0000"/>
              </a:buClr>
              <a:defRPr/>
            </a:pPr>
            <a:endParaRPr lang="en-US" sz="1200" kern="0" dirty="0" smtClean="0">
              <a:latin typeface="Calibri"/>
              <a:cs typeface="Arial" pitchFamily="34" charset="0"/>
            </a:endParaRPr>
          </a:p>
          <a:p>
            <a:pPr eaLnBrk="0" hangingPunct="0">
              <a:spcBef>
                <a:spcPts val="0"/>
              </a:spcBef>
              <a:buClr>
                <a:srgbClr val="BA0000"/>
              </a:buClr>
              <a:defRPr/>
            </a:pPr>
            <a:endParaRPr lang="en-US" sz="1200" kern="0" dirty="0" smtClean="0">
              <a:latin typeface="Calibri"/>
              <a:cs typeface="Arial" pitchFamily="34" charset="0"/>
            </a:endParaRPr>
          </a:p>
          <a:p>
            <a:pPr eaLnBrk="0" hangingPunct="0">
              <a:spcBef>
                <a:spcPts val="0"/>
              </a:spcBef>
              <a:buFont typeface="Arial" pitchFamily="34" charset="0"/>
              <a:buChar char="•"/>
              <a:defRPr/>
            </a:pPr>
            <a:r>
              <a:rPr lang="en-US" kern="0" dirty="0" smtClean="0">
                <a:latin typeface="Calibri"/>
                <a:cs typeface="Arial" pitchFamily="34" charset="0"/>
              </a:rPr>
              <a:t> </a:t>
            </a:r>
            <a:r>
              <a:rPr lang="en-US" b="1" kern="0" dirty="0" smtClean="0">
                <a:latin typeface="Calibri"/>
                <a:cs typeface="Arial" pitchFamily="34" charset="0"/>
              </a:rPr>
              <a:t>First Visit The Spider Returns:</a:t>
            </a:r>
          </a:p>
          <a:p>
            <a:pPr lvl="1" eaLnBrk="0" hangingPunct="0">
              <a:spcBef>
                <a:spcPts val="0"/>
              </a:spcBef>
              <a:buFont typeface="Arial" pitchFamily="34" charset="0"/>
              <a:buChar char="•"/>
            </a:pPr>
            <a:r>
              <a:rPr lang="en-US" b="1" kern="0" dirty="0" smtClean="0">
                <a:latin typeface="Calibri"/>
                <a:cs typeface="Arial" pitchFamily="34" charset="0"/>
              </a:rPr>
              <a:t> </a:t>
            </a:r>
            <a:r>
              <a:rPr lang="en-US" sz="1200" kern="0" dirty="0" smtClean="0">
                <a:latin typeface="Calibri"/>
                <a:cs typeface="Arial" pitchFamily="34" charset="0"/>
              </a:rPr>
              <a:t>http://www.domain.com/;sessionid=RL32UXVR1UZG2</a:t>
            </a:r>
            <a:r>
              <a:rPr lang="en-US" sz="1200" dirty="0" smtClean="0">
                <a:latin typeface="Calibri"/>
              </a:rPr>
              <a:t>RL32UXVR1UZG2CQQANUSFEQKCABWKIV0?_requestid=6934</a:t>
            </a:r>
          </a:p>
          <a:p>
            <a:pPr eaLnBrk="0" hangingPunct="0">
              <a:spcBef>
                <a:spcPts val="0"/>
              </a:spcBef>
              <a:buFont typeface="Arial" pitchFamily="34" charset="0"/>
              <a:buChar char="•"/>
            </a:pPr>
            <a:r>
              <a:rPr lang="en-US" dirty="0" smtClean="0">
                <a:latin typeface="Calibri"/>
              </a:rPr>
              <a:t> </a:t>
            </a:r>
            <a:r>
              <a:rPr lang="en-US" b="1" dirty="0" smtClean="0">
                <a:latin typeface="Calibri"/>
              </a:rPr>
              <a:t>Second Visit The Spider Returns:</a:t>
            </a:r>
          </a:p>
          <a:p>
            <a:pPr lvl="1" eaLnBrk="0" hangingPunct="0">
              <a:spcBef>
                <a:spcPts val="0"/>
              </a:spcBef>
              <a:buFont typeface="Arial" pitchFamily="34" charset="0"/>
              <a:buChar char="•"/>
            </a:pPr>
            <a:r>
              <a:rPr lang="en-US" b="1" dirty="0" smtClean="0">
                <a:latin typeface="Calibri"/>
              </a:rPr>
              <a:t> </a:t>
            </a:r>
            <a:r>
              <a:rPr lang="en-US" sz="1200" dirty="0" smtClean="0">
                <a:latin typeface="Calibri"/>
              </a:rPr>
              <a:t>http://www.domain.com/;jsessionid=4GPY?_requestid=4765</a:t>
            </a:r>
          </a:p>
          <a:p>
            <a:pPr lvl="1" eaLnBrk="0" hangingPunct="0">
              <a:spcBef>
                <a:spcPts val="0"/>
              </a:spcBef>
              <a:buFont typeface="Arial" pitchFamily="34" charset="0"/>
              <a:buChar char="•"/>
            </a:pPr>
            <a:endParaRPr lang="en-US" dirty="0" smtClean="0">
              <a:latin typeface="Calibri"/>
            </a:endParaRPr>
          </a:p>
          <a:p>
            <a:pPr lvl="1" eaLnBrk="0" hangingPunct="0">
              <a:spcBef>
                <a:spcPts val="0"/>
              </a:spcBef>
              <a:buFont typeface="Arial" pitchFamily="34" charset="0"/>
              <a:buChar char="•"/>
            </a:pPr>
            <a:endParaRPr lang="en-US" kern="0" dirty="0" smtClean="0">
              <a:latin typeface="Calibri"/>
              <a:cs typeface="Arial" pitchFamily="34" charset="0"/>
            </a:endParaRPr>
          </a:p>
        </p:txBody>
      </p:sp>
      <p:sp>
        <p:nvSpPr>
          <p:cNvPr id="12" name="Content Placeholder 2"/>
          <p:cNvSpPr txBox="1">
            <a:spLocks/>
          </p:cNvSpPr>
          <p:nvPr/>
        </p:nvSpPr>
        <p:spPr>
          <a:xfrm>
            <a:off x="304800" y="4419600"/>
            <a:ext cx="8229600" cy="10668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Search engines may index the same page under two different URL Session IDs and notice that the content on both is the same, despite the different URLs. Avoid implementing Session IDs as search engine spiders might consider two sessions as duplicate content and classify the Olay Website as engaging in spam practices.</a:t>
            </a:r>
            <a:endParaRPr lang="en-US" sz="1200" dirty="0" smtClean="0">
              <a:latin typeface="Calibri"/>
            </a:endParaRPr>
          </a:p>
          <a:p>
            <a:pPr lvl="1" eaLnBrk="0" hangingPunct="0">
              <a:spcBef>
                <a:spcPts val="0"/>
              </a:spcBef>
              <a:buFont typeface="Arial" pitchFamily="34" charset="0"/>
              <a:buChar char="•"/>
            </a:pPr>
            <a:endParaRPr lang="en-US" dirty="0" smtClean="0">
              <a:latin typeface="Calibri"/>
            </a:endParaRPr>
          </a:p>
          <a:p>
            <a:pPr lvl="1" eaLnBrk="0" hangingPunct="0">
              <a:spcBef>
                <a:spcPts val="0"/>
              </a:spcBef>
              <a:buFont typeface="Arial" pitchFamily="34" charset="0"/>
              <a:buChar char="•"/>
            </a:pPr>
            <a:endParaRPr lang="en-US" kern="0" dirty="0" smtClean="0">
              <a:latin typeface="Calibri"/>
              <a:cs typeface="Arial" pitchFamily="34" charset="0"/>
            </a:endParaRPr>
          </a:p>
        </p:txBody>
      </p:sp>
    </p:spTree>
  </p:cSld>
  <p:clrMapOvr>
    <a:masterClrMapping/>
  </p:clrMapOvr>
  <p:transition spd="med"/>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139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Robots.txt</a:t>
            </a:r>
            <a:endParaRPr lang="en-US" sz="3000" dirty="0"/>
          </a:p>
        </p:txBody>
      </p:sp>
      <p:sp>
        <p:nvSpPr>
          <p:cNvPr id="6" name="Rounded Rectangle 5"/>
          <p:cNvSpPr/>
          <p:nvPr/>
        </p:nvSpPr>
        <p:spPr bwMode="auto">
          <a:xfrm>
            <a:off x="152400" y="1981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Robots.txt Best Practices</a:t>
            </a:r>
          </a:p>
        </p:txBody>
      </p:sp>
      <p:graphicFrame>
        <p:nvGraphicFramePr>
          <p:cNvPr id="11" name="Table 10"/>
          <p:cNvGraphicFramePr>
            <a:graphicFrameLocks noGrp="1"/>
          </p:cNvGraphicFramePr>
          <p:nvPr/>
        </p:nvGraphicFramePr>
        <p:xfrm>
          <a:off x="228600" y="2667000"/>
          <a:ext cx="8763000" cy="2499360"/>
        </p:xfrm>
        <a:graphic>
          <a:graphicData uri="http://schemas.openxmlformats.org/drawingml/2006/table">
            <a:tbl>
              <a:tblPr firstRow="1" bandRow="1">
                <a:tableStyleId>{5C22544A-7EE6-4342-B048-85BDC9FD1C3A}</a:tableStyleId>
              </a:tblPr>
              <a:tblGrid>
                <a:gridCol w="8532395"/>
                <a:gridCol w="230605"/>
              </a:tblGrid>
              <a:tr h="217796">
                <a:tc>
                  <a:txBody>
                    <a:bodyPr/>
                    <a:lstStyle/>
                    <a:p>
                      <a:pPr marL="342900" lvl="0" indent="-342900">
                        <a:buFont typeface="Arial" pitchFamily="34" charset="0"/>
                        <a:buChar char="•"/>
                      </a:pPr>
                      <a:r>
                        <a:rPr lang="en-US" sz="1400" b="1" baseline="0" dirty="0" smtClean="0">
                          <a:solidFill>
                            <a:schemeClr val="tx1"/>
                          </a:solidFill>
                        </a:rPr>
                        <a:t>What to Avoid:</a:t>
                      </a:r>
                    </a:p>
                    <a:p>
                      <a:pPr marL="800100" lvl="1" indent="-342900">
                        <a:buFont typeface="Arial" pitchFamily="34" charset="0"/>
                        <a:buChar char="•"/>
                      </a:pPr>
                      <a:r>
                        <a:rPr lang="en-US" sz="1200" b="0" baseline="0" dirty="0" smtClean="0">
                          <a:solidFill>
                            <a:schemeClr val="tx1"/>
                          </a:solidFill>
                        </a:rPr>
                        <a:t>Using Robots.txt to block all search engine spiders entirely or to prevent them from crawling content-rich pages.</a:t>
                      </a:r>
                    </a:p>
                    <a:p>
                      <a:pPr marL="800100" lvl="1" indent="-342900">
                        <a:buFont typeface="Arial" pitchFamily="34" charset="0"/>
                        <a:buChar char="•"/>
                      </a:pPr>
                      <a:r>
                        <a:rPr lang="en-US" sz="1200" b="0" baseline="0" dirty="0" smtClean="0">
                          <a:solidFill>
                            <a:schemeClr val="tx1"/>
                          </a:solidFill>
                        </a:rPr>
                        <a:t> Do not add any pages to the Robots.txt file that Olay wants crawled or indexed.</a:t>
                      </a:r>
                    </a:p>
                    <a:p>
                      <a:pPr marL="800100" lvl="1" indent="-342900">
                        <a:buFont typeface="Arial" pitchFamily="34" charset="0"/>
                        <a:buChar char="•"/>
                      </a:pPr>
                      <a:endParaRPr lang="en-US" sz="800" b="0" baseline="0" dirty="0" smtClean="0">
                        <a:solidFill>
                          <a:schemeClr val="tx1"/>
                        </a:solidFill>
                      </a:endParaRPr>
                    </a:p>
                    <a:p>
                      <a:pPr marL="800100" lvl="1" indent="-342900">
                        <a:buFont typeface="Arial" pitchFamily="34" charset="0"/>
                        <a:buChar char="•"/>
                      </a:pPr>
                      <a:endParaRPr lang="en-US" sz="8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Place Pages on The Development Server in Robots.txt File</a:t>
                      </a:r>
                    </a:p>
                    <a:p>
                      <a:pPr marL="800100" lvl="1" indent="-342900">
                        <a:buFont typeface="Arial" pitchFamily="34" charset="0"/>
                        <a:buChar char="•"/>
                      </a:pPr>
                      <a:r>
                        <a:rPr lang="en-US" sz="1200" b="0" baseline="0" dirty="0" smtClean="0">
                          <a:solidFill>
                            <a:schemeClr val="tx1"/>
                          </a:solidFill>
                        </a:rPr>
                        <a:t>This will prevent spiders from crawling new pages that are not live yet or detecting duplicate content.</a:t>
                      </a:r>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During a Redesign Remove All New Content From Robots.txt File</a:t>
                      </a:r>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Post Redesign – Allow Spiders to Crawl All Content on Olay Website</a:t>
                      </a:r>
                    </a:p>
                    <a:p>
                      <a:pPr marL="800100" lvl="1" indent="-342900">
                        <a:buFont typeface="Arial" pitchFamily="34" charset="0"/>
                        <a:buChar char="•"/>
                      </a:pPr>
                      <a:r>
                        <a:rPr lang="en-US" sz="1200" b="0" baseline="0" dirty="0" smtClean="0">
                          <a:solidFill>
                            <a:schemeClr val="tx1"/>
                          </a:solidFill>
                        </a:rPr>
                        <a:t>Unless there is a business, security, or SEO reason to prevent the indexing of content for public use.</a:t>
                      </a:r>
                      <a:endParaRPr lang="en-US" sz="14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cxnSp>
        <p:nvCxnSpPr>
          <p:cNvPr id="12" name="Straight Connector 11"/>
          <p:cNvCxnSpPr/>
          <p:nvPr/>
        </p:nvCxnSpPr>
        <p:spPr bwMode="auto">
          <a:xfrm>
            <a:off x="228600" y="3429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41148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4648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5" name="Content Placeholder 2"/>
          <p:cNvSpPr txBox="1">
            <a:spLocks/>
          </p:cNvSpPr>
          <p:nvPr/>
        </p:nvSpPr>
        <p:spPr>
          <a:xfrm>
            <a:off x="304800" y="762000"/>
            <a:ext cx="8229600" cy="10668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Robots.txt allows website owners to declare certain parts of the site off-limits to specific or all search engine spiders. This is an excellent tool for blocking spiders from crawling and indexing duplicate content or parts of the site that Olay does not want indexed.</a:t>
            </a:r>
          </a:p>
          <a:p>
            <a:pPr eaLnBrk="0" hangingPunct="0">
              <a:spcBef>
                <a:spcPts val="0"/>
              </a:spcBef>
              <a:buClr>
                <a:srgbClr val="BA0000"/>
              </a:buClr>
              <a:defRPr/>
            </a:pPr>
            <a:endParaRPr lang="en-US" sz="1000" kern="0" dirty="0" smtClean="0">
              <a:latin typeface="Calibri"/>
              <a:cs typeface="Arial" pitchFamily="34" charset="0"/>
            </a:endParaRPr>
          </a:p>
        </p:txBody>
      </p:sp>
      <p:cxnSp>
        <p:nvCxnSpPr>
          <p:cNvPr id="16" name="Straight Connector 15"/>
          <p:cNvCxnSpPr/>
          <p:nvPr/>
        </p:nvCxnSpPr>
        <p:spPr bwMode="auto">
          <a:xfrm>
            <a:off x="304800" y="52578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Content Network Best Practices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140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Robots.txt</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Robots.txt File</a:t>
            </a:r>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pic>
        <p:nvPicPr>
          <p:cNvPr id="9218" name="Picture 2"/>
          <p:cNvPicPr>
            <a:picLocks noChangeAspect="1" noChangeArrowheads="1"/>
          </p:cNvPicPr>
          <p:nvPr/>
        </p:nvPicPr>
        <p:blipFill>
          <a:blip r:embed="rId4" cstate="print"/>
          <a:srcRect/>
          <a:stretch>
            <a:fillRect/>
          </a:stretch>
        </p:blipFill>
        <p:spPr bwMode="auto">
          <a:xfrm>
            <a:off x="2438400" y="2514600"/>
            <a:ext cx="3810000" cy="299912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 name="Content Placeholder 2"/>
          <p:cNvSpPr txBox="1">
            <a:spLocks/>
          </p:cNvSpPr>
          <p:nvPr/>
        </p:nvSpPr>
        <p:spPr>
          <a:xfrm>
            <a:off x="304800" y="1295400"/>
            <a:ext cx="8229600" cy="9144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The screenshot below is the Robots.txt file for Olay.com. All pages included in the Robots.txt file are either development pages or pages where users have to input information, both of which are recommended by iProspect. The Robots.txt file can typically be found by adding robots.txt to the end of the website domain, i.e. </a:t>
            </a:r>
            <a:r>
              <a:rPr lang="en-US" b="1" i="1" kern="0" dirty="0" smtClean="0">
                <a:latin typeface="Calibri"/>
                <a:cs typeface="Arial" pitchFamily="34" charset="0"/>
              </a:rPr>
              <a:t>domain.com/robots.txt.</a:t>
            </a:r>
          </a:p>
          <a:p>
            <a:pPr eaLnBrk="0" hangingPunct="0">
              <a:spcBef>
                <a:spcPts val="0"/>
              </a:spcBef>
              <a:buClr>
                <a:srgbClr val="BA0000"/>
              </a:buClr>
              <a:defRPr/>
            </a:pPr>
            <a:endParaRPr lang="en-US" sz="1000" kern="0" dirty="0" smtClean="0">
              <a:latin typeface="Calibri"/>
              <a:cs typeface="Arial" pitchFamily="34" charset="0"/>
            </a:endParaRPr>
          </a:p>
        </p:txBody>
      </p:sp>
    </p:spTree>
  </p:cSld>
  <p:clrMapOvr>
    <a:masterClrMapping/>
  </p:clrMapOvr>
  <p:transition spd="med"/>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141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User-Input Requirements</a:t>
            </a:r>
            <a:endParaRPr lang="en-US" sz="3000" dirty="0"/>
          </a:p>
        </p:txBody>
      </p:sp>
      <p:sp>
        <p:nvSpPr>
          <p:cNvPr id="10" name="Content Placeholder 2"/>
          <p:cNvSpPr txBox="1">
            <a:spLocks/>
          </p:cNvSpPr>
          <p:nvPr/>
        </p:nvSpPr>
        <p:spPr>
          <a:xfrm>
            <a:off x="304800" y="914400"/>
            <a:ext cx="8229600" cy="9144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When a website mandates the submission of information from a user before providing access to a specific section of a website, the request is called a “user-input requirement.” This is very problematic from an SEO standpoint as spiders cannot “interact” with content and do not have the ability to enter information.</a:t>
            </a:r>
          </a:p>
          <a:p>
            <a:pPr eaLnBrk="0" hangingPunct="0">
              <a:spcBef>
                <a:spcPts val="0"/>
              </a:spcBef>
              <a:buClr>
                <a:srgbClr val="BA0000"/>
              </a:buClr>
              <a:defRPr/>
            </a:pPr>
            <a:endParaRPr lang="en-US" sz="1000" kern="0" dirty="0" smtClean="0">
              <a:latin typeface="Calibri"/>
              <a:cs typeface="Arial" pitchFamily="34" charset="0"/>
            </a:endParaRPr>
          </a:p>
        </p:txBody>
      </p:sp>
      <p:pic>
        <p:nvPicPr>
          <p:cNvPr id="10242" name="Picture 2"/>
          <p:cNvPicPr>
            <a:picLocks noChangeAspect="1" noChangeArrowheads="1"/>
          </p:cNvPicPr>
          <p:nvPr/>
        </p:nvPicPr>
        <p:blipFill>
          <a:blip r:embed="rId3" cstate="print"/>
          <a:srcRect/>
          <a:stretch>
            <a:fillRect/>
          </a:stretch>
        </p:blipFill>
        <p:spPr bwMode="auto">
          <a:xfrm>
            <a:off x="762000" y="2971800"/>
            <a:ext cx="7239000" cy="231676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9" name="Rounded Rectangle 8"/>
          <p:cNvSpPr/>
          <p:nvPr/>
        </p:nvSpPr>
        <p:spPr bwMode="auto">
          <a:xfrm>
            <a:off x="228600" y="21336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Olay.com User-Input Requirement Example</a:t>
            </a:r>
          </a:p>
        </p:txBody>
      </p:sp>
    </p:spTree>
  </p:cSld>
  <p:clrMapOvr>
    <a:masterClrMapping/>
  </p:clrMapOvr>
  <p:transition spd="med"/>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142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User-Input Requirements</a:t>
            </a:r>
            <a:endParaRPr lang="en-US" sz="3000" dirty="0"/>
          </a:p>
        </p:txBody>
      </p:sp>
      <p:sp>
        <p:nvSpPr>
          <p:cNvPr id="10" name="Content Placeholder 2"/>
          <p:cNvSpPr txBox="1">
            <a:spLocks/>
          </p:cNvSpPr>
          <p:nvPr/>
        </p:nvSpPr>
        <p:spPr>
          <a:xfrm>
            <a:off x="5638800" y="1600200"/>
            <a:ext cx="2895600" cy="914400"/>
          </a:xfrm>
          <a:prstGeom prst="rect">
            <a:avLst/>
          </a:prstGeom>
        </p:spPr>
        <p:txBody>
          <a:bodyPr/>
          <a:lstStyle/>
          <a:p>
            <a:pPr eaLnBrk="0" hangingPunct="0">
              <a:spcBef>
                <a:spcPts val="0"/>
              </a:spcBef>
              <a:buFont typeface="Arial" pitchFamily="34" charset="0"/>
              <a:buChar char="•"/>
              <a:defRPr/>
            </a:pPr>
            <a:r>
              <a:rPr lang="en-US" kern="0" dirty="0" smtClean="0">
                <a:latin typeface="Calibri"/>
                <a:cs typeface="Arial" pitchFamily="34" charset="0"/>
              </a:rPr>
              <a:t> Log in for Access to Special Offers, Sweepstakes, Giveaways, and &amp; Write Reviews.</a:t>
            </a:r>
          </a:p>
          <a:p>
            <a:pPr eaLnBrk="0" hangingPunct="0">
              <a:spcBef>
                <a:spcPts val="0"/>
              </a:spcBef>
              <a:buFont typeface="Arial" pitchFamily="34" charset="0"/>
              <a:buChar char="•"/>
              <a:defRPr/>
            </a:pPr>
            <a:endParaRPr lang="en-US" kern="0" dirty="0" smtClean="0">
              <a:latin typeface="Calibri"/>
              <a:cs typeface="Arial" pitchFamily="34" charset="0"/>
            </a:endParaRPr>
          </a:p>
          <a:p>
            <a:pPr eaLnBrk="0" hangingPunct="0">
              <a:spcBef>
                <a:spcPts val="0"/>
              </a:spcBef>
              <a:buFont typeface="Arial" pitchFamily="34" charset="0"/>
              <a:buChar char="•"/>
              <a:defRPr/>
            </a:pPr>
            <a:r>
              <a:rPr lang="en-US" kern="0" dirty="0" smtClean="0">
                <a:latin typeface="Calibri"/>
                <a:cs typeface="Arial" pitchFamily="34" charset="0"/>
              </a:rPr>
              <a:t> Search Engine Spiders Cannot Crawl or Index Any Important Content Behind the Log In, Therefore the Rebate Below </a:t>
            </a:r>
            <a:r>
              <a:rPr lang="en-US" b="1" kern="0" dirty="0" smtClean="0">
                <a:latin typeface="Calibri"/>
                <a:cs typeface="Arial" pitchFamily="34" charset="0"/>
              </a:rPr>
              <a:t>Will Not </a:t>
            </a:r>
            <a:r>
              <a:rPr lang="en-US" kern="0" dirty="0" smtClean="0">
                <a:latin typeface="Calibri"/>
                <a:cs typeface="Arial" pitchFamily="34" charset="0"/>
              </a:rPr>
              <a:t>Have the Potential to Rank Organically.</a:t>
            </a:r>
            <a:endParaRPr lang="en-US" b="1" kern="0" dirty="0" smtClean="0">
              <a:latin typeface="Calibri"/>
              <a:cs typeface="Arial" pitchFamily="34" charset="0"/>
            </a:endParaRPr>
          </a:p>
        </p:txBody>
      </p:sp>
      <p:sp>
        <p:nvSpPr>
          <p:cNvPr id="7" name="Content Placeholder 2"/>
          <p:cNvSpPr txBox="1">
            <a:spLocks/>
          </p:cNvSpPr>
          <p:nvPr/>
        </p:nvSpPr>
        <p:spPr>
          <a:xfrm>
            <a:off x="304800" y="4038600"/>
            <a:ext cx="2895600" cy="914400"/>
          </a:xfrm>
          <a:prstGeom prst="rect">
            <a:avLst/>
          </a:prstGeom>
        </p:spPr>
        <p:txBody>
          <a:bodyPr/>
          <a:lstStyle/>
          <a:p>
            <a:pPr eaLnBrk="0" hangingPunct="0">
              <a:spcBef>
                <a:spcPts val="0"/>
              </a:spcBef>
              <a:buFont typeface="Arial" pitchFamily="34" charset="0"/>
              <a:buChar char="•"/>
              <a:defRPr/>
            </a:pPr>
            <a:r>
              <a:rPr lang="en-US" kern="0" dirty="0" smtClean="0">
                <a:latin typeface="Calibri"/>
                <a:cs typeface="Arial" pitchFamily="34" charset="0"/>
              </a:rPr>
              <a:t> Make Content Behind User-Input Requirement Crawlable by Either:</a:t>
            </a:r>
          </a:p>
          <a:p>
            <a:pPr lvl="1" eaLnBrk="0" hangingPunct="0">
              <a:spcBef>
                <a:spcPts val="0"/>
              </a:spcBef>
              <a:buFont typeface="Arial" pitchFamily="34" charset="0"/>
              <a:buChar char="•"/>
              <a:defRPr/>
            </a:pPr>
            <a:r>
              <a:rPr lang="en-US" kern="0" dirty="0" smtClean="0">
                <a:latin typeface="Calibri"/>
                <a:cs typeface="Arial" pitchFamily="34" charset="0"/>
              </a:rPr>
              <a:t> Remove the Requirement</a:t>
            </a:r>
          </a:p>
          <a:p>
            <a:pPr lvl="1" eaLnBrk="0" hangingPunct="0">
              <a:spcBef>
                <a:spcPts val="0"/>
              </a:spcBef>
              <a:buFont typeface="Arial" pitchFamily="34" charset="0"/>
              <a:buChar char="•"/>
              <a:defRPr/>
            </a:pPr>
            <a:r>
              <a:rPr lang="en-US" kern="0" dirty="0" smtClean="0">
                <a:latin typeface="Calibri"/>
                <a:cs typeface="Arial" pitchFamily="34" charset="0"/>
              </a:rPr>
              <a:t> Place All Important Content in Front of the Requirement.</a:t>
            </a:r>
          </a:p>
          <a:p>
            <a:pPr lvl="1" eaLnBrk="0" hangingPunct="0">
              <a:spcBef>
                <a:spcPts val="0"/>
              </a:spcBef>
              <a:buFont typeface="Arial" pitchFamily="34" charset="0"/>
              <a:buChar char="•"/>
              <a:defRPr/>
            </a:pPr>
            <a:endParaRPr lang="en-US" kern="0" dirty="0" smtClean="0">
              <a:latin typeface="Calibri"/>
              <a:cs typeface="Arial" pitchFamily="34" charset="0"/>
            </a:endParaRPr>
          </a:p>
          <a:p>
            <a:pPr eaLnBrk="0" hangingPunct="0">
              <a:spcBef>
                <a:spcPts val="0"/>
              </a:spcBef>
              <a:buFont typeface="Arial" pitchFamily="34" charset="0"/>
              <a:buChar char="•"/>
              <a:defRPr/>
            </a:pPr>
            <a:r>
              <a:rPr lang="en-US" kern="0" dirty="0" smtClean="0">
                <a:latin typeface="Calibri"/>
                <a:cs typeface="Arial" pitchFamily="34" charset="0"/>
              </a:rPr>
              <a:t> If the User-Input Requirement C</a:t>
            </a:r>
            <a:r>
              <a:rPr lang="en-US" kern="0" dirty="0" err="1" smtClean="0">
                <a:latin typeface="Calibri"/>
                <a:cs typeface="Arial" pitchFamily="34" charset="0"/>
              </a:rPr>
              <a:t>annot</a:t>
            </a:r>
            <a:r>
              <a:rPr lang="en-US" kern="0" dirty="0" smtClean="0">
                <a:latin typeface="Calibri"/>
                <a:cs typeface="Arial" pitchFamily="34" charset="0"/>
              </a:rPr>
              <a:t> be Removed the Page Should be Placed Within the Robots.txt File. </a:t>
            </a:r>
          </a:p>
          <a:p>
            <a:pPr eaLnBrk="0" hangingPunct="0">
              <a:spcBef>
                <a:spcPts val="0"/>
              </a:spcBef>
              <a:buClr>
                <a:srgbClr val="BA0000"/>
              </a:buClr>
              <a:defRPr/>
            </a:pPr>
            <a:endParaRPr lang="en-US" sz="1000" kern="0" dirty="0" smtClean="0">
              <a:latin typeface="Calibri"/>
              <a:cs typeface="Arial" pitchFamily="34" charset="0"/>
            </a:endParaRPr>
          </a:p>
        </p:txBody>
      </p:sp>
      <p:sp>
        <p:nvSpPr>
          <p:cNvPr id="12" name="Rounded Rectangle 11"/>
          <p:cNvSpPr/>
          <p:nvPr/>
        </p:nvSpPr>
        <p:spPr bwMode="auto">
          <a:xfrm>
            <a:off x="304800" y="914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Olay.com User-Input Requirement Example</a:t>
            </a:r>
          </a:p>
        </p:txBody>
      </p:sp>
      <p:pic>
        <p:nvPicPr>
          <p:cNvPr id="2050" name="Picture 2"/>
          <p:cNvPicPr>
            <a:picLocks noChangeAspect="1" noChangeArrowheads="1"/>
          </p:cNvPicPr>
          <p:nvPr/>
        </p:nvPicPr>
        <p:blipFill>
          <a:blip r:embed="rId3" cstate="print"/>
          <a:srcRect/>
          <a:stretch>
            <a:fillRect/>
          </a:stretch>
        </p:blipFill>
        <p:spPr bwMode="auto">
          <a:xfrm>
            <a:off x="304800" y="1600200"/>
            <a:ext cx="5223048" cy="234424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2051" name="Picture 3"/>
          <p:cNvPicPr>
            <a:picLocks noChangeAspect="1" noChangeArrowheads="1"/>
          </p:cNvPicPr>
          <p:nvPr/>
        </p:nvPicPr>
        <p:blipFill>
          <a:blip r:embed="rId4" cstate="print"/>
          <a:srcRect/>
          <a:stretch>
            <a:fillRect/>
          </a:stretch>
        </p:blipFill>
        <p:spPr bwMode="auto">
          <a:xfrm>
            <a:off x="4572000" y="4267200"/>
            <a:ext cx="4044302" cy="159386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3" name="Bent-Up Arrow 12"/>
          <p:cNvSpPr/>
          <p:nvPr/>
        </p:nvSpPr>
        <p:spPr bwMode="auto">
          <a:xfrm rot="5400000">
            <a:off x="3771900" y="3924300"/>
            <a:ext cx="762000" cy="838200"/>
          </a:xfrm>
          <a:prstGeom prst="bentUpArrow">
            <a:avLst>
              <a:gd name="adj1" fmla="val 37500"/>
              <a:gd name="adj2" fmla="val 38125"/>
              <a:gd name="adj3" fmla="val 48750"/>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14" name="Title 1"/>
          <p:cNvSpPr txBox="1">
            <a:spLocks/>
          </p:cNvSpPr>
          <p:nvPr/>
        </p:nvSpPr>
        <p:spPr bwMode="auto">
          <a:xfrm>
            <a:off x="304800" y="11430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1600" b="1" kern="0" dirty="0" smtClean="0">
                <a:solidFill>
                  <a:sysClr val="windowText" lastClr="000000"/>
                </a:solidFill>
                <a:latin typeface="Calibri" pitchFamily="34" charset="0"/>
              </a:rPr>
              <a:t>Club Olay User-Input Requirement</a:t>
            </a:r>
            <a:endParaRPr lang="en-US" sz="1600" b="1" kern="0" dirty="0">
              <a:solidFill>
                <a:sysClr val="windowText" lastClr="000000"/>
              </a:solidFill>
              <a:latin typeface="Calibri" pitchFamily="34" charset="0"/>
            </a:endParaRPr>
          </a:p>
        </p:txBody>
      </p:sp>
      <p:sp>
        <p:nvSpPr>
          <p:cNvPr id="15" name="Title 1"/>
          <p:cNvSpPr txBox="1">
            <a:spLocks/>
          </p:cNvSpPr>
          <p:nvPr/>
        </p:nvSpPr>
        <p:spPr bwMode="auto">
          <a:xfrm>
            <a:off x="4572000" y="38100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1600" b="1" kern="0" dirty="0" smtClean="0">
                <a:solidFill>
                  <a:sysClr val="windowText" lastClr="000000"/>
                </a:solidFill>
                <a:latin typeface="Calibri" pitchFamily="34" charset="0"/>
              </a:rPr>
              <a:t>Rebate Behind User-Input Requirement</a:t>
            </a:r>
            <a:endParaRPr lang="en-US" sz="1600" b="1" kern="0" dirty="0">
              <a:solidFill>
                <a:sysClr val="windowText" lastClr="000000"/>
              </a:solidFill>
              <a:latin typeface="Calibri" pitchFamily="34" charset="0"/>
            </a:endParaRPr>
          </a:p>
        </p:txBody>
      </p:sp>
    </p:spTree>
  </p:cSld>
  <p:clrMapOvr>
    <a:masterClrMapping/>
  </p:clrMapOvr>
  <p:transition spd="med"/>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143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Duplicate Content</a:t>
            </a:r>
            <a:endParaRPr lang="en-US" sz="3000" dirty="0"/>
          </a:p>
        </p:txBody>
      </p:sp>
      <p:sp>
        <p:nvSpPr>
          <p:cNvPr id="6" name="Rounded Rectangle 5"/>
          <p:cNvSpPr/>
          <p:nvPr/>
        </p:nvSpPr>
        <p:spPr bwMode="auto">
          <a:xfrm>
            <a:off x="228600" y="2819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Duplicate Content Best Practices</a:t>
            </a:r>
          </a:p>
        </p:txBody>
      </p:sp>
      <p:sp>
        <p:nvSpPr>
          <p:cNvPr id="10" name="Content Placeholder 2"/>
          <p:cNvSpPr txBox="1">
            <a:spLocks/>
          </p:cNvSpPr>
          <p:nvPr/>
        </p:nvSpPr>
        <p:spPr>
          <a:xfrm>
            <a:off x="304800" y="762000"/>
            <a:ext cx="8229600" cy="9144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Duplicate content is problematic because it may be viewed by search engine spiders as a manipulative way for the domain to gain additional organic rankings in the search results. There are many different ways duplicate content can exist:</a:t>
            </a:r>
          </a:p>
          <a:p>
            <a:pPr eaLnBrk="0" hangingPunct="0">
              <a:spcBef>
                <a:spcPts val="0"/>
              </a:spcBef>
              <a:buClr>
                <a:srgbClr val="BA0000"/>
              </a:buClr>
              <a:defRPr/>
            </a:pPr>
            <a:endParaRPr lang="en-US" sz="800" kern="0" dirty="0" smtClean="0">
              <a:latin typeface="Calibri"/>
              <a:cs typeface="Arial" pitchFamily="34" charset="0"/>
            </a:endParaRPr>
          </a:p>
          <a:p>
            <a:pPr lvl="1" eaLnBrk="0" hangingPunct="0">
              <a:spcBef>
                <a:spcPts val="0"/>
              </a:spcBef>
              <a:buFont typeface="Arial" pitchFamily="34" charset="0"/>
              <a:buChar char="•"/>
            </a:pPr>
            <a:r>
              <a:rPr lang="en-US" kern="0" dirty="0" smtClean="0">
                <a:latin typeface="Calibri"/>
                <a:cs typeface="Arial" pitchFamily="34" charset="0"/>
              </a:rPr>
              <a:t> </a:t>
            </a:r>
            <a:r>
              <a:rPr lang="en-US" b="1" kern="0" dirty="0" smtClean="0">
                <a:latin typeface="Calibri"/>
                <a:cs typeface="Arial" pitchFamily="34" charset="0"/>
              </a:rPr>
              <a:t>Mirroring a Web pages content on Different Domains</a:t>
            </a:r>
          </a:p>
          <a:p>
            <a:pPr lvl="1" eaLnBrk="0" hangingPunct="0">
              <a:spcBef>
                <a:spcPts val="0"/>
              </a:spcBef>
              <a:buFont typeface="Arial" pitchFamily="34" charset="0"/>
              <a:buChar char="•"/>
            </a:pPr>
            <a:r>
              <a:rPr lang="en-US" b="1" kern="0" dirty="0" smtClean="0">
                <a:latin typeface="Calibri"/>
                <a:cs typeface="Arial" pitchFamily="34" charset="0"/>
              </a:rPr>
              <a:t> Identical Content Repeated on More Than One URL</a:t>
            </a:r>
          </a:p>
          <a:p>
            <a:pPr lvl="1" eaLnBrk="0" hangingPunct="0">
              <a:spcBef>
                <a:spcPts val="0"/>
              </a:spcBef>
              <a:buFont typeface="Arial" pitchFamily="34" charset="0"/>
              <a:buChar char="•"/>
            </a:pPr>
            <a:r>
              <a:rPr lang="en-US" b="1" kern="0" dirty="0" smtClean="0">
                <a:latin typeface="Calibri"/>
                <a:cs typeface="Arial" pitchFamily="34" charset="0"/>
              </a:rPr>
              <a:t> Printer-Friendly Versions of HTML Pages</a:t>
            </a:r>
          </a:p>
          <a:p>
            <a:pPr lvl="1" eaLnBrk="0" hangingPunct="0">
              <a:spcBef>
                <a:spcPts val="0"/>
              </a:spcBef>
              <a:buFont typeface="Arial" pitchFamily="34" charset="0"/>
              <a:buChar char="•"/>
            </a:pPr>
            <a:r>
              <a:rPr lang="en-US" b="1" kern="0" dirty="0" smtClean="0">
                <a:latin typeface="Calibri"/>
                <a:cs typeface="Arial" pitchFamily="34" charset="0"/>
              </a:rPr>
              <a:t> Multiple URL Versions</a:t>
            </a:r>
          </a:p>
          <a:p>
            <a:pPr lvl="2" eaLnBrk="0" hangingPunct="0">
              <a:spcBef>
                <a:spcPts val="0"/>
              </a:spcBef>
              <a:buFont typeface="Arial" pitchFamily="34" charset="0"/>
              <a:buChar char="•"/>
            </a:pPr>
            <a:r>
              <a:rPr lang="en-US" sz="1200" kern="0" dirty="0" smtClean="0">
                <a:latin typeface="Calibri"/>
                <a:cs typeface="Arial" pitchFamily="34" charset="0"/>
              </a:rPr>
              <a:t>http://www.domain.com, http://domain.com, http://www.domain.com/index.jsp, http://domain.com/index.jsp</a:t>
            </a:r>
          </a:p>
          <a:p>
            <a:pPr eaLnBrk="0" hangingPunct="0">
              <a:spcBef>
                <a:spcPts val="0"/>
              </a:spcBef>
              <a:buClr>
                <a:srgbClr val="BA0000"/>
              </a:buClr>
              <a:defRPr/>
            </a:pPr>
            <a:endParaRPr lang="en-US" sz="1000" kern="0" dirty="0" smtClean="0">
              <a:latin typeface="Calibri"/>
              <a:cs typeface="Arial" pitchFamily="34" charset="0"/>
            </a:endParaRPr>
          </a:p>
        </p:txBody>
      </p:sp>
      <p:graphicFrame>
        <p:nvGraphicFramePr>
          <p:cNvPr id="12" name="Table 11"/>
          <p:cNvGraphicFramePr>
            <a:graphicFrameLocks noGrp="1"/>
          </p:cNvGraphicFramePr>
          <p:nvPr/>
        </p:nvGraphicFramePr>
        <p:xfrm>
          <a:off x="228600" y="3276600"/>
          <a:ext cx="8763000" cy="2834640"/>
        </p:xfrm>
        <a:graphic>
          <a:graphicData uri="http://schemas.openxmlformats.org/drawingml/2006/table">
            <a:tbl>
              <a:tblPr firstRow="1" bandRow="1">
                <a:tableStyleId>{5C22544A-7EE6-4342-B048-85BDC9FD1C3A}</a:tableStyleId>
              </a:tblPr>
              <a:tblGrid>
                <a:gridCol w="8532395"/>
                <a:gridCol w="230605"/>
              </a:tblGrid>
              <a:tr h="217796">
                <a:tc>
                  <a:txBody>
                    <a:bodyPr/>
                    <a:lstStyle/>
                    <a:p>
                      <a:pPr marL="342900" lvl="0" indent="-342900">
                        <a:buFont typeface="Arial" pitchFamily="34" charset="0"/>
                        <a:buChar char="•"/>
                      </a:pPr>
                      <a:r>
                        <a:rPr lang="en-US" sz="1400" b="1" baseline="0" dirty="0" smtClean="0">
                          <a:solidFill>
                            <a:schemeClr val="tx1"/>
                          </a:solidFill>
                        </a:rPr>
                        <a:t>Avoid Duplicate Content</a:t>
                      </a:r>
                    </a:p>
                    <a:p>
                      <a:pPr marL="800100" lvl="1" indent="-342900">
                        <a:buFont typeface="Arial" pitchFamily="34" charset="0"/>
                        <a:buChar char="•"/>
                      </a:pPr>
                      <a:r>
                        <a:rPr lang="en-US" sz="1200" b="0" baseline="0" dirty="0" smtClean="0">
                          <a:solidFill>
                            <a:schemeClr val="tx1"/>
                          </a:solidFill>
                        </a:rPr>
                        <a:t>In extreme cases, search engines can ban a website that uses duplicate content from their search indexes altogether.</a:t>
                      </a:r>
                    </a:p>
                    <a:p>
                      <a:pPr marL="800100" lvl="1" indent="-342900">
                        <a:buFont typeface="Arial" pitchFamily="34" charset="0"/>
                        <a:buChar char="•"/>
                      </a:pPr>
                      <a:endParaRPr lang="en-US" sz="800" b="0" baseline="0" dirty="0" smtClean="0">
                        <a:solidFill>
                          <a:schemeClr val="tx1"/>
                        </a:solidFill>
                      </a:endParaRPr>
                    </a:p>
                    <a:p>
                      <a:pPr marL="800100" lvl="1" indent="-342900">
                        <a:buFont typeface="Arial" pitchFamily="34" charset="0"/>
                        <a:buChar char="•"/>
                      </a:pPr>
                      <a:endParaRPr lang="en-US" sz="8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Use 301 Permanent Redirects</a:t>
                      </a:r>
                    </a:p>
                    <a:p>
                      <a:pPr marL="800100" lvl="1" indent="-342900">
                        <a:buFont typeface="Arial" pitchFamily="34" charset="0"/>
                        <a:buChar char="•"/>
                      </a:pPr>
                      <a:r>
                        <a:rPr lang="en-US" sz="1200" b="0" baseline="0" dirty="0" smtClean="0">
                          <a:solidFill>
                            <a:schemeClr val="tx1"/>
                          </a:solidFill>
                        </a:rPr>
                        <a:t>Implementing a 301 Redirect to one URL will eliminate any chances of being flagged by search engines as well as pass on link credibility from all duplicate URLs to the main URL.</a:t>
                      </a:r>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Implement Canonical Tags</a:t>
                      </a:r>
                    </a:p>
                    <a:p>
                      <a:pPr marL="800100" lvl="1" indent="-342900">
                        <a:buFont typeface="Arial" pitchFamily="34" charset="0"/>
                        <a:buChar char="•"/>
                      </a:pPr>
                      <a:r>
                        <a:rPr lang="en-US" sz="1200" b="0" baseline="0" dirty="0" smtClean="0">
                          <a:solidFill>
                            <a:schemeClr val="tx1"/>
                          </a:solidFill>
                        </a:rPr>
                        <a:t>Canonical tags allow website owners to specify their preferred version of a duplicate page to be indexed by spiders.</a:t>
                      </a:r>
                    </a:p>
                    <a:p>
                      <a:pPr marL="1257300" lvl="2" indent="-342900">
                        <a:buFont typeface="Arial" pitchFamily="34" charset="0"/>
                        <a:buChar char="•"/>
                      </a:pPr>
                      <a:r>
                        <a:rPr lang="en-US" sz="1200" b="0" baseline="0" dirty="0" smtClean="0">
                          <a:solidFill>
                            <a:schemeClr val="tx1"/>
                          </a:solidFill>
                        </a:rPr>
                        <a:t>Instructions on how to implement: </a:t>
                      </a:r>
                    </a:p>
                    <a:p>
                      <a:pPr marL="1714500" lvl="3" indent="-342900">
                        <a:buFont typeface="Arial" pitchFamily="34" charset="0"/>
                        <a:buChar char="•"/>
                      </a:pPr>
                      <a:r>
                        <a:rPr lang="en-US" sz="1200" dirty="0" smtClean="0">
                          <a:solidFill>
                            <a:schemeClr val="tx1">
                              <a:lumMod val="85000"/>
                              <a:lumOff val="15000"/>
                            </a:schemeClr>
                          </a:solidFill>
                        </a:rPr>
                        <a:t>http://googlewebmastercentral.blogspot.com/2009/02/specify-your-canonical.html</a:t>
                      </a:r>
                    </a:p>
                    <a:p>
                      <a:pPr marL="1257300" lvl="2"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cxnSp>
        <p:nvCxnSpPr>
          <p:cNvPr id="13" name="Straight Connector 12"/>
          <p:cNvCxnSpPr/>
          <p:nvPr/>
        </p:nvCxnSpPr>
        <p:spPr bwMode="auto">
          <a:xfrm>
            <a:off x="228600" y="3810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304800" y="4648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304800" y="5715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Recommended changes to the </a:t>
            </a:r>
            <a:r>
              <a:rPr lang="en-US" dirty="0" err="1" smtClean="0"/>
              <a:t>olay</a:t>
            </a:r>
            <a:r>
              <a:rPr lang="en-US" dirty="0" smtClean="0"/>
              <a:t> global template </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145</a:t>
            </a:fld>
            <a:endParaRPr lang="en-US" dirty="0">
              <a:solidFill>
                <a:srgbClr val="002C69"/>
              </a:solidFill>
            </a:endParaRPr>
          </a:p>
        </p:txBody>
      </p:sp>
      <p:sp>
        <p:nvSpPr>
          <p:cNvPr id="35" name="Title 1"/>
          <p:cNvSpPr>
            <a:spLocks noGrp="1"/>
          </p:cNvSpPr>
          <p:nvPr>
            <p:ph type="title"/>
          </p:nvPr>
        </p:nvSpPr>
        <p:spPr>
          <a:xfrm>
            <a:off x="304800" y="228600"/>
            <a:ext cx="8610600" cy="457200"/>
          </a:xfrm>
          <a:noFill/>
        </p:spPr>
        <p:txBody>
          <a:bodyPr/>
          <a:lstStyle/>
          <a:p>
            <a:r>
              <a:rPr lang="en-US" sz="2600" dirty="0" smtClean="0"/>
              <a:t>Who Should Know About Global Template Recommendations?</a:t>
            </a:r>
            <a:endParaRPr lang="en-US" sz="2600" dirty="0"/>
          </a:p>
        </p:txBody>
      </p:sp>
      <p:sp>
        <p:nvSpPr>
          <p:cNvPr id="9" name="Content Placeholder 2"/>
          <p:cNvSpPr>
            <a:spLocks noGrp="1"/>
          </p:cNvSpPr>
          <p:nvPr>
            <p:ph idx="1"/>
          </p:nvPr>
        </p:nvSpPr>
        <p:spPr>
          <a:xfrm>
            <a:off x="304800" y="838200"/>
            <a:ext cx="8458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understanding each issue within the Global Template Recommendations, how each issue applies to their countries Olay Website, what is recommended for optimizing each issue and why, and the SEO benefits of implementing the optimized recommendations on the Olay Global Template.</a:t>
            </a:r>
          </a:p>
          <a:p>
            <a:pPr marL="0" indent="0">
              <a:spcBef>
                <a:spcPts val="0"/>
              </a:spcBef>
            </a:pPr>
            <a:endParaRPr lang="en-US" sz="1200" dirty="0" smtClean="0">
              <a:latin typeface="+mn-lt"/>
            </a:endParaRPr>
          </a:p>
          <a:p>
            <a:pPr marL="0" indent="0">
              <a:spcBef>
                <a:spcPts val="0"/>
              </a:spcBef>
            </a:pPr>
            <a:r>
              <a:rPr lang="en-US" sz="1800" b="1" dirty="0" smtClean="0"/>
              <a:t>Creative Agency: </a:t>
            </a:r>
            <a:r>
              <a:rPr lang="en-US" sz="1400" dirty="0" smtClean="0"/>
              <a:t>The creative agency is responsible for implementing the Olay Global Template navigation and hierarchy </a:t>
            </a:r>
            <a:r>
              <a:rPr lang="en-US" sz="1400" b="1" dirty="0" smtClean="0">
                <a:hlinkClick r:id="rId3" action="ppaction://hlinksldjump"/>
              </a:rPr>
              <a:t>Link Naming </a:t>
            </a:r>
            <a:r>
              <a:rPr lang="en-US" sz="1400" dirty="0" smtClean="0"/>
              <a:t>and </a:t>
            </a:r>
            <a:r>
              <a:rPr lang="en-US" sz="1400" b="1" dirty="0" smtClean="0">
                <a:hlinkClick r:id="rId4" action="ppaction://hlinksldjump"/>
              </a:rPr>
              <a:t>Embedded Linking </a:t>
            </a:r>
            <a:r>
              <a:rPr lang="en-US" sz="1400" dirty="0" smtClean="0"/>
              <a:t>recommendations.</a:t>
            </a:r>
            <a:endParaRPr lang="en-US" sz="1800" b="1" dirty="0" smtClean="0"/>
          </a:p>
          <a:p>
            <a:pPr marL="0" indent="0">
              <a:spcBef>
                <a:spcPts val="0"/>
              </a:spcBef>
            </a:pPr>
            <a:endParaRPr lang="en-US" sz="1000" b="1" dirty="0" smtClean="0"/>
          </a:p>
          <a:p>
            <a:pPr marL="0" indent="0">
              <a:spcBef>
                <a:spcPts val="0"/>
              </a:spcBef>
            </a:pPr>
            <a:r>
              <a:rPr lang="en-US" sz="1800" b="1" dirty="0" smtClean="0"/>
              <a:t>Technical Agency</a:t>
            </a:r>
            <a:r>
              <a:rPr lang="en-US" sz="1800" dirty="0" smtClean="0"/>
              <a:t>:</a:t>
            </a:r>
            <a:r>
              <a:rPr lang="en-US" sz="1800" b="1" dirty="0" smtClean="0"/>
              <a:t> </a:t>
            </a:r>
            <a:r>
              <a:rPr lang="en-US" sz="1400" dirty="0" smtClean="0"/>
              <a:t>The countries technical agency is responsible for implementing their respective search agencies recommendations for the Olay Global Template. </a:t>
            </a:r>
          </a:p>
          <a:p>
            <a:pPr marL="0" indent="0">
              <a:spcBef>
                <a:spcPts val="0"/>
              </a:spcBef>
            </a:pPr>
            <a:endParaRPr lang="en-US" sz="1200" b="1"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be aware of the current technical issues on the Olay Global Template that have a negative impact on what content user experience and search engine spider accessibility and crawlability.</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2" name="Straight Connector 11"/>
          <p:cNvCxnSpPr/>
          <p:nvPr/>
        </p:nvCxnSpPr>
        <p:spPr bwMode="auto">
          <a:xfrm>
            <a:off x="381000" y="1905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04800" y="2590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8" name="Straight Connector 7"/>
          <p:cNvCxnSpPr/>
          <p:nvPr/>
        </p:nvCxnSpPr>
        <p:spPr bwMode="auto">
          <a:xfrm>
            <a:off x="381000" y="3276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381000" y="4114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146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Global Template Recommendations</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685800"/>
            <a:ext cx="87630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Global Navigation</a:t>
            </a:r>
            <a:r>
              <a:rPr lang="en-US" sz="1400" dirty="0" smtClean="0">
                <a:latin typeface="+mn-lt"/>
              </a:rPr>
              <a:t>: Current status and recommendations for optimization.</a:t>
            </a:r>
            <a:endParaRPr lang="en-US" sz="1800" b="1" dirty="0" smtClean="0">
              <a:latin typeface="+mn-lt"/>
            </a:endParaRPr>
          </a:p>
          <a:p>
            <a:pPr marL="0" indent="0">
              <a:spcBef>
                <a:spcPts val="0"/>
              </a:spcBef>
            </a:pPr>
            <a:endParaRPr lang="en-US" sz="600" b="1" dirty="0" smtClean="0">
              <a:latin typeface="+mn-lt"/>
            </a:endParaRPr>
          </a:p>
          <a:p>
            <a:pPr marL="0" indent="0">
              <a:spcBef>
                <a:spcPts val="0"/>
              </a:spcBef>
            </a:pPr>
            <a:r>
              <a:rPr lang="en-US" sz="1800" b="1" dirty="0" smtClean="0">
                <a:latin typeface="+mn-lt"/>
                <a:hlinkClick r:id="rId6" action="ppaction://hlinksldjump"/>
              </a:rPr>
              <a:t>Olay Hierarchy</a:t>
            </a:r>
            <a:r>
              <a:rPr lang="en-US" sz="1800" b="1" dirty="0" smtClean="0">
                <a:latin typeface="+mn-lt"/>
              </a:rPr>
              <a:t>: </a:t>
            </a:r>
            <a:r>
              <a:rPr lang="en-US" sz="1400" dirty="0" smtClean="0">
                <a:latin typeface="+mn-lt"/>
              </a:rPr>
              <a:t>Implications of the current hierarchy and example of </a:t>
            </a:r>
            <a:r>
              <a:rPr lang="en-US" sz="1400" dirty="0" err="1" smtClean="0">
                <a:latin typeface="+mn-lt"/>
              </a:rPr>
              <a:t>CoverGirl's</a:t>
            </a:r>
            <a:r>
              <a:rPr lang="en-US" sz="1400" dirty="0" smtClean="0">
                <a:latin typeface="+mn-lt"/>
              </a:rPr>
              <a:t> optimized hierarchy.</a:t>
            </a:r>
          </a:p>
          <a:p>
            <a:pPr marL="0" indent="0">
              <a:spcBef>
                <a:spcPts val="0"/>
              </a:spcBef>
            </a:pPr>
            <a:endParaRPr lang="en-US" sz="600" b="1" dirty="0" smtClean="0">
              <a:latin typeface="+mn-lt"/>
            </a:endParaRPr>
          </a:p>
          <a:p>
            <a:pPr marL="0" indent="0">
              <a:spcBef>
                <a:spcPts val="0"/>
              </a:spcBef>
            </a:pPr>
            <a:r>
              <a:rPr lang="en-US" sz="1800" b="1" dirty="0" smtClean="0">
                <a:hlinkClick r:id="rId7" action="ppaction://hlinksldjump"/>
              </a:rPr>
              <a:t>Olay Hierarchy Example</a:t>
            </a:r>
            <a:r>
              <a:rPr lang="en-US" sz="1400" dirty="0" smtClean="0"/>
              <a:t>: Current Olay Global Template hierarchy &amp; a users/spiders navigation on Olay.com.</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8" action="ppaction://hlinksldjump"/>
              </a:rPr>
              <a:t>Olay Hierarchy Recommendations</a:t>
            </a:r>
            <a:r>
              <a:rPr lang="en-US" sz="1400" dirty="0" smtClean="0"/>
              <a:t>: Optimized Olay Global Template hierarchy.</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9" action="ppaction://hlinksldjump"/>
              </a:rPr>
              <a:t>Rich Media</a:t>
            </a:r>
            <a:r>
              <a:rPr lang="en-US" sz="1300" dirty="0" smtClean="0"/>
              <a:t>: </a:t>
            </a:r>
            <a:r>
              <a:rPr lang="en-US" sz="1400" dirty="0" smtClean="0"/>
              <a:t>Implications of rich media use on Olay.com and recommendations for optimization.</a:t>
            </a:r>
            <a:endParaRPr lang="en-US" sz="1400" b="1" dirty="0" smtClean="0"/>
          </a:p>
          <a:p>
            <a:pPr marL="0" indent="0">
              <a:spcBef>
                <a:spcPts val="0"/>
              </a:spcBef>
            </a:pPr>
            <a:endParaRPr lang="en-US" sz="600" b="1" dirty="0" smtClean="0"/>
          </a:p>
          <a:p>
            <a:pPr marL="0" indent="0">
              <a:spcBef>
                <a:spcPts val="0"/>
              </a:spcBef>
            </a:pPr>
            <a:r>
              <a:rPr lang="en-US" sz="1800" b="1" dirty="0" smtClean="0">
                <a:hlinkClick r:id="rId10" action="ppaction://hlinksldjump"/>
              </a:rPr>
              <a:t>Olay “Wish List”</a:t>
            </a:r>
            <a:r>
              <a:rPr lang="en-US" sz="1400" dirty="0" smtClean="0">
                <a:hlinkClick r:id="rId10" action="ppaction://hlinksldjump"/>
              </a:rPr>
              <a:t>: </a:t>
            </a:r>
            <a:r>
              <a:rPr lang="en-US" sz="1400" dirty="0" smtClean="0"/>
              <a:t>Overview of all technical issues that impact SEO &amp; how they affect each Olay Website.</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1" action="ppaction://hlinksldjump"/>
              </a:rPr>
              <a:t>Wish List Recommendations</a:t>
            </a:r>
            <a:r>
              <a:rPr lang="en-US" sz="1400" dirty="0" smtClean="0"/>
              <a:t>: Global template technical issues and recommendations for optimization.</a:t>
            </a:r>
            <a:endParaRPr lang="en-US" sz="1800" b="1" dirty="0" smtClean="0"/>
          </a:p>
          <a:p>
            <a:pPr marL="0" indent="0">
              <a:spcBef>
                <a:spcPts val="0"/>
              </a:spcBef>
            </a:pPr>
            <a:endParaRPr lang="en-US" sz="600" b="1" dirty="0" smtClean="0"/>
          </a:p>
          <a:p>
            <a:pPr marL="0" indent="0">
              <a:spcBef>
                <a:spcPts val="0"/>
              </a:spcBef>
            </a:pPr>
            <a:endParaRPr lang="en-US" sz="1800" b="1" dirty="0" smtClean="0">
              <a:latin typeface="+mn-lt"/>
            </a:endParaRPr>
          </a:p>
          <a:p>
            <a:pPr marL="0" indent="0">
              <a:spcBef>
                <a:spcPts val="0"/>
              </a:spcBef>
            </a:pPr>
            <a:endParaRPr lang="en-US" sz="10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14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44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1828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209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2590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3276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147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Global Template Recommendations</a:t>
            </a:r>
            <a:endParaRPr lang="en-US" sz="3000" dirty="0"/>
          </a:p>
        </p:txBody>
      </p:sp>
      <p:sp>
        <p:nvSpPr>
          <p:cNvPr id="6" name="Content Placeholder 2"/>
          <p:cNvSpPr txBox="1">
            <a:spLocks/>
          </p:cNvSpPr>
          <p:nvPr/>
        </p:nvSpPr>
        <p:spPr>
          <a:xfrm>
            <a:off x="381000" y="1219200"/>
            <a:ext cx="8534400" cy="35052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The current Olay global navigation is not optimized for search engine spiders and provides users with very few links to other Olay pages. In order to ensure that the global navigation is search and user-friendly Olay should implement the recommendations below:</a:t>
            </a:r>
          </a:p>
          <a:p>
            <a:pPr eaLnBrk="0" hangingPunct="0">
              <a:spcBef>
                <a:spcPts val="0"/>
              </a:spcBef>
              <a:buClr>
                <a:srgbClr val="BA0000"/>
              </a:buClr>
              <a:defRPr/>
            </a:pPr>
            <a:endParaRPr lang="en-US" kern="0" dirty="0" smtClean="0">
              <a:latin typeface="Calibri"/>
              <a:cs typeface="Arial" pitchFamily="34" charset="0"/>
            </a:endParaRPr>
          </a:p>
          <a:p>
            <a:pPr eaLnBrk="0" hangingPunct="0">
              <a:spcBef>
                <a:spcPts val="0"/>
              </a:spcBef>
              <a:buClr>
                <a:srgbClr val="BA0000"/>
              </a:buClr>
              <a:defRPr/>
            </a:pPr>
            <a:endParaRPr lang="en-US" kern="0" dirty="0" smtClean="0">
              <a:latin typeface="Calibri"/>
              <a:cs typeface="Arial" pitchFamily="34" charset="0"/>
            </a:endParaRPr>
          </a:p>
          <a:p>
            <a:pPr eaLnBrk="0" hangingPunct="0">
              <a:spcBef>
                <a:spcPts val="0"/>
              </a:spcBef>
              <a:buClr>
                <a:srgbClr val="BA0000"/>
              </a:buClr>
              <a:defRPr/>
            </a:pPr>
            <a:endParaRPr lang="en-US" kern="0" dirty="0" smtClean="0">
              <a:latin typeface="Calibri"/>
              <a:cs typeface="Arial" pitchFamily="34" charset="0"/>
            </a:endParaRPr>
          </a:p>
          <a:p>
            <a:pPr eaLnBrk="0" hangingPunct="0">
              <a:spcBef>
                <a:spcPts val="0"/>
              </a:spcBef>
              <a:buClr>
                <a:srgbClr val="BA0000"/>
              </a:buClr>
              <a:defRPr/>
            </a:pPr>
            <a:endParaRPr lang="en-US" kern="0" dirty="0" smtClean="0">
              <a:latin typeface="Calibri"/>
              <a:cs typeface="Arial" pitchFamily="34" charset="0"/>
            </a:endParaRPr>
          </a:p>
          <a:p>
            <a:pPr eaLnBrk="0" hangingPunct="0">
              <a:spcBef>
                <a:spcPts val="0"/>
              </a:spcBef>
              <a:buClr>
                <a:srgbClr val="BA0000"/>
              </a:buClr>
              <a:defRPr/>
            </a:pPr>
            <a:endParaRPr lang="en-US" kern="0" dirty="0" smtClean="0">
              <a:latin typeface="Calibri"/>
              <a:cs typeface="Arial" pitchFamily="34" charset="0"/>
            </a:endParaRPr>
          </a:p>
          <a:p>
            <a:pPr eaLnBrk="0" hangingPunct="0">
              <a:spcBef>
                <a:spcPts val="0"/>
              </a:spcBef>
              <a:buClr>
                <a:srgbClr val="BA0000"/>
              </a:buClr>
              <a:defRPr/>
            </a:pPr>
            <a:endParaRPr lang="en-US" kern="0" dirty="0" smtClean="0">
              <a:latin typeface="Calibri"/>
              <a:cs typeface="Arial" pitchFamily="34" charset="0"/>
            </a:endParaRPr>
          </a:p>
          <a:p>
            <a:pPr eaLnBrk="0" hangingPunct="0">
              <a:spcBef>
                <a:spcPts val="0"/>
              </a:spcBef>
              <a:buFont typeface="Arial" pitchFamily="34" charset="0"/>
              <a:buChar char="•"/>
              <a:defRPr/>
            </a:pPr>
            <a:endParaRPr lang="en-US" kern="0" dirty="0" smtClean="0">
              <a:latin typeface="Calibri"/>
              <a:cs typeface="Arial" pitchFamily="34" charset="0"/>
            </a:endParaRPr>
          </a:p>
          <a:p>
            <a:pPr eaLnBrk="0" hangingPunct="0">
              <a:spcBef>
                <a:spcPts val="0"/>
              </a:spcBef>
              <a:buFont typeface="Arial" pitchFamily="34" charset="0"/>
              <a:buChar char="•"/>
              <a:defRPr/>
            </a:pPr>
            <a:r>
              <a:rPr lang="en-US" kern="0" dirty="0" smtClean="0">
                <a:latin typeface="Calibri"/>
                <a:cs typeface="Arial" pitchFamily="34" charset="0"/>
              </a:rPr>
              <a:t> </a:t>
            </a:r>
            <a:r>
              <a:rPr lang="en-US" sz="1600" kern="0" dirty="0" smtClean="0">
                <a:latin typeface="Calibri"/>
                <a:cs typeface="Arial" pitchFamily="34" charset="0"/>
              </a:rPr>
              <a:t>The drop down links in the global navigation are written in JavaScript, and therefore not crawlable.</a:t>
            </a:r>
          </a:p>
          <a:p>
            <a:pPr lvl="1" eaLnBrk="0" hangingPunct="0">
              <a:spcBef>
                <a:spcPts val="0"/>
              </a:spcBef>
              <a:buFont typeface="Arial" pitchFamily="34" charset="0"/>
              <a:buChar char="•"/>
              <a:defRPr/>
            </a:pPr>
            <a:r>
              <a:rPr lang="en-US" kern="0" dirty="0" smtClean="0">
                <a:latin typeface="Calibri"/>
                <a:cs typeface="Arial" pitchFamily="34" charset="0"/>
              </a:rPr>
              <a:t> Should be written in CSS, which offers the same visually appealing graphics and is crawlable by spiders.</a:t>
            </a:r>
          </a:p>
          <a:p>
            <a:pPr lvl="1" eaLnBrk="0" hangingPunct="0">
              <a:spcBef>
                <a:spcPts val="0"/>
              </a:spcBef>
              <a:buFont typeface="Arial" pitchFamily="34" charset="0"/>
              <a:buChar char="•"/>
              <a:defRPr/>
            </a:pPr>
            <a:r>
              <a:rPr lang="en-US" kern="0" dirty="0" smtClean="0">
                <a:latin typeface="Calibri"/>
                <a:cs typeface="Arial" pitchFamily="34" charset="0"/>
              </a:rPr>
              <a:t> If CSS is not an option, a workaround should be implemented to serve an HTML, text-based version.</a:t>
            </a:r>
          </a:p>
          <a:p>
            <a:pPr lvl="2" eaLnBrk="0" hangingPunct="0">
              <a:spcBef>
                <a:spcPts val="0"/>
              </a:spcBef>
              <a:buFont typeface="Arial" pitchFamily="34" charset="0"/>
              <a:buChar char="•"/>
              <a:defRPr/>
            </a:pPr>
            <a:endParaRPr lang="en-US" sz="800" kern="0" dirty="0" smtClean="0">
              <a:latin typeface="Calibri"/>
              <a:cs typeface="Arial" pitchFamily="34" charset="0"/>
            </a:endParaRPr>
          </a:p>
          <a:p>
            <a:pPr lvl="1" eaLnBrk="0" hangingPunct="0">
              <a:spcBef>
                <a:spcPts val="0"/>
              </a:spcBef>
              <a:defRPr/>
            </a:pPr>
            <a:endParaRPr lang="en-US" sz="1200" kern="0" dirty="0" smtClean="0">
              <a:latin typeface="Calibri"/>
              <a:cs typeface="Arial" pitchFamily="34" charset="0"/>
            </a:endParaRPr>
          </a:p>
          <a:p>
            <a:pPr eaLnBrk="0" hangingPunct="0">
              <a:spcBef>
                <a:spcPts val="0"/>
              </a:spcBef>
              <a:buFont typeface="Arial" pitchFamily="34" charset="0"/>
              <a:buChar char="•"/>
              <a:defRPr/>
            </a:pPr>
            <a:r>
              <a:rPr lang="en-US" kern="0" dirty="0" smtClean="0">
                <a:latin typeface="Calibri"/>
                <a:cs typeface="Arial" pitchFamily="34" charset="0"/>
              </a:rPr>
              <a:t> </a:t>
            </a:r>
            <a:r>
              <a:rPr lang="en-US" sz="1600" kern="0" dirty="0" smtClean="0">
                <a:latin typeface="Calibri"/>
                <a:cs typeface="Arial" pitchFamily="34" charset="0"/>
              </a:rPr>
              <a:t>The anchor text of each link is not optimized for search.</a:t>
            </a:r>
          </a:p>
          <a:p>
            <a:pPr lvl="1" eaLnBrk="0" hangingPunct="0">
              <a:spcBef>
                <a:spcPts val="0"/>
              </a:spcBef>
              <a:buFont typeface="Arial" pitchFamily="34" charset="0"/>
              <a:buChar char="•"/>
              <a:defRPr/>
            </a:pPr>
            <a:r>
              <a:rPr lang="en-US" sz="1200" kern="0" dirty="0" smtClean="0">
                <a:latin typeface="Calibri"/>
                <a:cs typeface="Arial" pitchFamily="34" charset="0"/>
              </a:rPr>
              <a:t> </a:t>
            </a:r>
            <a:r>
              <a:rPr lang="en-US" kern="0" dirty="0" smtClean="0">
                <a:latin typeface="Calibri"/>
                <a:cs typeface="Arial" pitchFamily="34" charset="0"/>
              </a:rPr>
              <a:t>Use keyword phrase-rich anchor text for all links in the global navigation.</a:t>
            </a:r>
          </a:p>
          <a:p>
            <a:pPr lvl="2" eaLnBrk="0" hangingPunct="0">
              <a:spcBef>
                <a:spcPts val="0"/>
              </a:spcBef>
              <a:buFont typeface="Arial" pitchFamily="34" charset="0"/>
              <a:buChar char="•"/>
              <a:defRPr/>
            </a:pPr>
            <a:endParaRPr lang="en-US" sz="800" kern="0" dirty="0" smtClean="0">
              <a:latin typeface="Calibri"/>
              <a:cs typeface="Arial" pitchFamily="34" charset="0"/>
            </a:endParaRPr>
          </a:p>
          <a:p>
            <a:pPr lvl="1" eaLnBrk="0" hangingPunct="0">
              <a:spcBef>
                <a:spcPts val="0"/>
              </a:spcBef>
              <a:defRPr/>
            </a:pPr>
            <a:endParaRPr lang="en-US" kern="0" dirty="0" smtClean="0">
              <a:latin typeface="Calibri"/>
              <a:cs typeface="Arial" pitchFamily="34" charset="0"/>
            </a:endParaRPr>
          </a:p>
          <a:p>
            <a:pPr eaLnBrk="0" hangingPunct="0">
              <a:spcBef>
                <a:spcPts val="0"/>
              </a:spcBef>
              <a:buFont typeface="Arial" pitchFamily="34" charset="0"/>
              <a:buChar char="•"/>
              <a:defRPr/>
            </a:pPr>
            <a:r>
              <a:rPr lang="en-US" kern="0" dirty="0" smtClean="0">
                <a:latin typeface="Calibri"/>
                <a:cs typeface="Arial" pitchFamily="34" charset="0"/>
              </a:rPr>
              <a:t> </a:t>
            </a:r>
            <a:r>
              <a:rPr lang="en-US" sz="1600" kern="0" dirty="0" smtClean="0">
                <a:latin typeface="Calibri"/>
                <a:cs typeface="Arial" pitchFamily="34" charset="0"/>
              </a:rPr>
              <a:t>The global navigation does not include all high-level, important Olay pages.</a:t>
            </a:r>
          </a:p>
          <a:p>
            <a:pPr lvl="1" eaLnBrk="0" hangingPunct="0">
              <a:spcBef>
                <a:spcPts val="0"/>
              </a:spcBef>
              <a:buFont typeface="Arial" pitchFamily="34" charset="0"/>
              <a:buChar char="•"/>
              <a:defRPr/>
            </a:pPr>
            <a:r>
              <a:rPr lang="en-US" sz="1200" kern="0" dirty="0" smtClean="0">
                <a:latin typeface="Calibri"/>
                <a:cs typeface="Arial" pitchFamily="34" charset="0"/>
              </a:rPr>
              <a:t> </a:t>
            </a:r>
            <a:r>
              <a:rPr lang="en-US" kern="0" dirty="0" smtClean="0">
                <a:latin typeface="Calibri"/>
                <a:cs typeface="Arial" pitchFamily="34" charset="0"/>
              </a:rPr>
              <a:t>Additional text-based, keyword phrase-rich links should be added to the global navigation.</a:t>
            </a:r>
          </a:p>
          <a:p>
            <a:pPr eaLnBrk="0" hangingPunct="0">
              <a:spcBef>
                <a:spcPts val="0"/>
              </a:spcBef>
              <a:buClr>
                <a:srgbClr val="BA0000"/>
              </a:buClr>
              <a:defRPr/>
            </a:pPr>
            <a:endParaRPr lang="en-US" sz="1000" kern="0" dirty="0" smtClean="0">
              <a:latin typeface="Calibri"/>
              <a:cs typeface="Arial" pitchFamily="34" charset="0"/>
            </a:endParaRPr>
          </a:p>
        </p:txBody>
      </p:sp>
      <p:sp>
        <p:nvSpPr>
          <p:cNvPr id="7" name="Rounded Rectangle 6"/>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Global Navigation Template</a:t>
            </a:r>
          </a:p>
        </p:txBody>
      </p:sp>
      <p:pic>
        <p:nvPicPr>
          <p:cNvPr id="5122" name="Picture 2"/>
          <p:cNvPicPr>
            <a:picLocks noChangeAspect="1" noChangeArrowheads="1"/>
          </p:cNvPicPr>
          <p:nvPr/>
        </p:nvPicPr>
        <p:blipFill>
          <a:blip r:embed="rId3" cstate="print"/>
          <a:srcRect/>
          <a:stretch>
            <a:fillRect/>
          </a:stretch>
        </p:blipFill>
        <p:spPr bwMode="auto">
          <a:xfrm>
            <a:off x="152400" y="2438400"/>
            <a:ext cx="8858250" cy="6096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2895600" y="1981200"/>
            <a:ext cx="3733800" cy="369332"/>
          </a:xfrm>
          <a:prstGeom prst="rect">
            <a:avLst/>
          </a:prstGeom>
          <a:noFill/>
        </p:spPr>
        <p:txBody>
          <a:bodyPr wrap="square" rtlCol="0">
            <a:spAutoFit/>
          </a:bodyPr>
          <a:lstStyle/>
          <a:p>
            <a:pPr algn="ctr" fontAlgn="auto">
              <a:spcBef>
                <a:spcPts val="0"/>
              </a:spcBef>
              <a:spcAft>
                <a:spcPts val="0"/>
              </a:spcAft>
            </a:pPr>
            <a:r>
              <a:rPr lang="en-US" sz="1800" b="1" dirty="0" smtClean="0">
                <a:latin typeface="Calibri"/>
              </a:rPr>
              <a:t>Current Olay Global Navigation</a:t>
            </a:r>
          </a:p>
        </p:txBody>
      </p:sp>
      <p:cxnSp>
        <p:nvCxnSpPr>
          <p:cNvPr id="26" name="Straight Connector 25"/>
          <p:cNvCxnSpPr/>
          <p:nvPr/>
        </p:nvCxnSpPr>
        <p:spPr bwMode="auto">
          <a:xfrm>
            <a:off x="228600" y="4191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7" name="Straight Connector 26"/>
          <p:cNvCxnSpPr/>
          <p:nvPr/>
        </p:nvCxnSpPr>
        <p:spPr bwMode="auto">
          <a:xfrm>
            <a:off x="228600" y="4953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8" name="Straight Connector 27"/>
          <p:cNvCxnSpPr/>
          <p:nvPr/>
        </p:nvCxnSpPr>
        <p:spPr bwMode="auto">
          <a:xfrm>
            <a:off x="228600" y="5791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148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Technical Site Audit Recommendations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Global Template Hierarchy</a:t>
            </a:r>
          </a:p>
        </p:txBody>
      </p:sp>
      <p:sp>
        <p:nvSpPr>
          <p:cNvPr id="10" name="Content Placeholder 2"/>
          <p:cNvSpPr txBox="1">
            <a:spLocks/>
          </p:cNvSpPr>
          <p:nvPr/>
        </p:nvSpPr>
        <p:spPr>
          <a:xfrm>
            <a:off x="304800" y="1295400"/>
            <a:ext cx="8229600" cy="9144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The current Olay Global template hierarchy is not optimized for search. The hierarchy should be built on the basis of page importance, with high-level priority pages in the first and second directory and lower-level pages in the remaining directories. Each directory should use a keyword phrase-rich naming convention which should be utilized when naming URLs. Below is an example of the hierarchy of CoverGirl.com, which provides a clear navigational path for both users and search engine spiders.</a:t>
            </a:r>
          </a:p>
          <a:p>
            <a:pPr eaLnBrk="0" hangingPunct="0">
              <a:spcBef>
                <a:spcPts val="0"/>
              </a:spcBef>
              <a:buClr>
                <a:srgbClr val="BA0000"/>
              </a:buClr>
              <a:defRPr/>
            </a:pPr>
            <a:endParaRPr lang="en-US" sz="1000" kern="0" dirty="0" smtClean="0">
              <a:latin typeface="Calibri"/>
              <a:cs typeface="Arial" pitchFamily="34" charset="0"/>
            </a:endParaRPr>
          </a:p>
        </p:txBody>
      </p:sp>
      <p:pic>
        <p:nvPicPr>
          <p:cNvPr id="8194" name="Picture 2"/>
          <p:cNvPicPr>
            <a:picLocks noChangeAspect="1" noChangeArrowheads="1"/>
          </p:cNvPicPr>
          <p:nvPr/>
        </p:nvPicPr>
        <p:blipFill>
          <a:blip r:embed="rId3" cstate="print"/>
          <a:srcRect/>
          <a:stretch>
            <a:fillRect/>
          </a:stretch>
        </p:blipFill>
        <p:spPr bwMode="auto">
          <a:xfrm>
            <a:off x="2286000" y="2514600"/>
            <a:ext cx="5486400" cy="378651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152400" y="2514600"/>
            <a:ext cx="2133600" cy="954107"/>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fontAlgn="auto">
              <a:spcBef>
                <a:spcPts val="0"/>
              </a:spcBef>
              <a:spcAft>
                <a:spcPts val="0"/>
              </a:spcAft>
            </a:pPr>
            <a:r>
              <a:rPr lang="en-US" dirty="0" smtClean="0">
                <a:solidFill>
                  <a:srgbClr val="000000"/>
                </a:solidFill>
              </a:rPr>
              <a:t>Products are divided into thematic categories, Each with its own  grouping of related sub-categories.</a:t>
            </a:r>
          </a:p>
        </p:txBody>
      </p:sp>
      <p:sp>
        <p:nvSpPr>
          <p:cNvPr id="12" name="Rectangle 11"/>
          <p:cNvSpPr/>
          <p:nvPr/>
        </p:nvSpPr>
        <p:spPr bwMode="auto">
          <a:xfrm>
            <a:off x="3124200" y="3429000"/>
            <a:ext cx="762000" cy="1371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3" name="Rectangle 12"/>
          <p:cNvSpPr/>
          <p:nvPr/>
        </p:nvSpPr>
        <p:spPr bwMode="auto">
          <a:xfrm>
            <a:off x="4800600" y="3429000"/>
            <a:ext cx="762000" cy="1066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4" name="Rectangle 13"/>
          <p:cNvSpPr/>
          <p:nvPr/>
        </p:nvSpPr>
        <p:spPr bwMode="auto">
          <a:xfrm>
            <a:off x="3962400" y="3429000"/>
            <a:ext cx="762000" cy="1066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cxnSp>
        <p:nvCxnSpPr>
          <p:cNvPr id="16" name="Straight Arrow Connector 15"/>
          <p:cNvCxnSpPr/>
          <p:nvPr/>
        </p:nvCxnSpPr>
        <p:spPr bwMode="auto">
          <a:xfrm>
            <a:off x="2286000" y="2819400"/>
            <a:ext cx="2438400" cy="5334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18" name="Straight Arrow Connector 17"/>
          <p:cNvCxnSpPr/>
          <p:nvPr/>
        </p:nvCxnSpPr>
        <p:spPr bwMode="auto">
          <a:xfrm>
            <a:off x="2286000" y="2819400"/>
            <a:ext cx="1752600" cy="5334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21" name="Straight Arrow Connector 20"/>
          <p:cNvCxnSpPr/>
          <p:nvPr/>
        </p:nvCxnSpPr>
        <p:spPr bwMode="auto">
          <a:xfrm>
            <a:off x="2286000" y="2819400"/>
            <a:ext cx="762000" cy="6096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25" name="TextBox 24"/>
          <p:cNvSpPr txBox="1"/>
          <p:nvPr/>
        </p:nvSpPr>
        <p:spPr>
          <a:xfrm>
            <a:off x="7391400" y="3048000"/>
            <a:ext cx="1524000" cy="1169551"/>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fontAlgn="auto">
              <a:spcBef>
                <a:spcPts val="0"/>
              </a:spcBef>
              <a:spcAft>
                <a:spcPts val="0"/>
              </a:spcAft>
            </a:pPr>
            <a:r>
              <a:rPr lang="en-US" dirty="0" smtClean="0">
                <a:solidFill>
                  <a:srgbClr val="000000"/>
                </a:solidFill>
              </a:rPr>
              <a:t>Collections (Boutiques) are still included in the Global Navigation.</a:t>
            </a:r>
          </a:p>
        </p:txBody>
      </p:sp>
      <p:sp>
        <p:nvSpPr>
          <p:cNvPr id="26" name="Rectangle 25"/>
          <p:cNvSpPr/>
          <p:nvPr/>
        </p:nvSpPr>
        <p:spPr bwMode="auto">
          <a:xfrm>
            <a:off x="5638800" y="3352800"/>
            <a:ext cx="1447800" cy="1828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cxnSp>
        <p:nvCxnSpPr>
          <p:cNvPr id="27" name="Straight Arrow Connector 26"/>
          <p:cNvCxnSpPr/>
          <p:nvPr/>
        </p:nvCxnSpPr>
        <p:spPr bwMode="auto">
          <a:xfrm flipH="1">
            <a:off x="7086600" y="3429000"/>
            <a:ext cx="304800" cy="1524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30" name="TextBox 29"/>
          <p:cNvSpPr txBox="1"/>
          <p:nvPr/>
        </p:nvSpPr>
        <p:spPr>
          <a:xfrm>
            <a:off x="304800" y="5410200"/>
            <a:ext cx="8610600" cy="523220"/>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fontAlgn="auto">
              <a:spcBef>
                <a:spcPts val="0"/>
              </a:spcBef>
              <a:spcAft>
                <a:spcPts val="0"/>
              </a:spcAft>
            </a:pPr>
            <a:r>
              <a:rPr lang="en-US" dirty="0" smtClean="0">
                <a:solidFill>
                  <a:srgbClr val="000000"/>
                </a:solidFill>
              </a:rPr>
              <a:t>The Hierarchy allows users to choose either a specific product or a collection, without having to navigate elsewhere on the CoverGirl Website.</a:t>
            </a:r>
          </a:p>
        </p:txBody>
      </p:sp>
    </p:spTree>
  </p:cSld>
  <p:clrMapOvr>
    <a:masterClrMapping/>
  </p:clrMapOvr>
  <p:transition spd="med"/>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149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Global Template Recommendations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Global Template Hierarchy</a:t>
            </a:r>
          </a:p>
        </p:txBody>
      </p:sp>
      <p:sp>
        <p:nvSpPr>
          <p:cNvPr id="10" name="Content Placeholder 2"/>
          <p:cNvSpPr txBox="1">
            <a:spLocks/>
          </p:cNvSpPr>
          <p:nvPr/>
        </p:nvSpPr>
        <p:spPr>
          <a:xfrm>
            <a:off x="381000" y="1295400"/>
            <a:ext cx="8229600" cy="12192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The Body Lotion page is the one of the only page within the Olay Global template that is optimized for search in terms of hierarchy, as well as the only gold keyword PLP that is ranking in the first organic position in Google. The page directory follows the navigation of the Global template, from homepage (olay.com) to category page (skin-care-products) to sub-category page (body-lotion). </a:t>
            </a:r>
            <a:endParaRPr lang="en-US" sz="1000" kern="0" dirty="0" smtClean="0">
              <a:latin typeface="Calibri"/>
              <a:cs typeface="Arial"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2514600" y="2286000"/>
            <a:ext cx="3295650" cy="3048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2" name="Content Placeholder 2"/>
          <p:cNvSpPr txBox="1">
            <a:spLocks/>
          </p:cNvSpPr>
          <p:nvPr/>
        </p:nvSpPr>
        <p:spPr>
          <a:xfrm>
            <a:off x="304800" y="2286000"/>
            <a:ext cx="8229600" cy="762000"/>
          </a:xfrm>
          <a:prstGeom prst="rect">
            <a:avLst/>
          </a:prstGeom>
        </p:spPr>
        <p:txBody>
          <a:bodyPr/>
          <a:lstStyle/>
          <a:p>
            <a:pPr eaLnBrk="0" hangingPunct="0">
              <a:spcBef>
                <a:spcPts val="0"/>
              </a:spcBef>
              <a:buClr>
                <a:srgbClr val="BA0000"/>
              </a:buClr>
              <a:defRPr/>
            </a:pPr>
            <a:endParaRPr lang="en-US" sz="1000" kern="0" dirty="0" smtClean="0">
              <a:latin typeface="Calibri"/>
              <a:cs typeface="Arial" pitchFamily="34" charset="0"/>
            </a:endParaRPr>
          </a:p>
        </p:txBody>
      </p:sp>
      <p:sp>
        <p:nvSpPr>
          <p:cNvPr id="13" name="Content Placeholder 2"/>
          <p:cNvSpPr txBox="1">
            <a:spLocks/>
          </p:cNvSpPr>
          <p:nvPr/>
        </p:nvSpPr>
        <p:spPr>
          <a:xfrm>
            <a:off x="381000" y="2667000"/>
            <a:ext cx="8229600" cy="9906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A majority of the remaining product pages do not follow the hierarchy and instead are categorized by Boutique. The pages do not provide a clear navigation for users to orient themselves with, and provide little insight into how users and spiders alike arrived at the page. An example of the navigation is provided below:</a:t>
            </a:r>
            <a:endParaRPr lang="en-US" sz="1000" kern="0" dirty="0" smtClean="0">
              <a:latin typeface="Calibri"/>
              <a:cs typeface="Arial" pitchFamily="34" charset="0"/>
            </a:endParaRPr>
          </a:p>
        </p:txBody>
      </p:sp>
      <p:sp>
        <p:nvSpPr>
          <p:cNvPr id="22" name="Right Arrow 21"/>
          <p:cNvSpPr/>
          <p:nvPr/>
        </p:nvSpPr>
        <p:spPr bwMode="auto">
          <a:xfrm>
            <a:off x="2209800" y="3657600"/>
            <a:ext cx="457200" cy="457200"/>
          </a:xfrm>
          <a:prstGeom prst="rightArrow">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3" name="Rounded Rectangle 22"/>
          <p:cNvSpPr/>
          <p:nvPr/>
        </p:nvSpPr>
        <p:spPr bwMode="auto">
          <a:xfrm>
            <a:off x="457200" y="3657600"/>
            <a:ext cx="16764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b="1" dirty="0" smtClean="0">
                <a:latin typeface="Calibri"/>
              </a:rPr>
              <a:t>Olay Homepage</a:t>
            </a:r>
          </a:p>
          <a:p>
            <a:pPr algn="ctr" fontAlgn="auto">
              <a:spcBef>
                <a:spcPts val="0"/>
              </a:spcBef>
              <a:spcAft>
                <a:spcPts val="0"/>
              </a:spcAft>
              <a:buClr>
                <a:srgbClr val="BA0000"/>
              </a:buClr>
            </a:pPr>
            <a:r>
              <a:rPr lang="en-US" sz="1000" b="1" dirty="0" smtClean="0">
                <a:latin typeface="Calibri"/>
              </a:rPr>
              <a:t>Olay.com</a:t>
            </a:r>
          </a:p>
        </p:txBody>
      </p:sp>
      <p:sp>
        <p:nvSpPr>
          <p:cNvPr id="24" name="Rounded Rectangle 23"/>
          <p:cNvSpPr/>
          <p:nvPr/>
        </p:nvSpPr>
        <p:spPr bwMode="auto">
          <a:xfrm>
            <a:off x="3124200" y="3657600"/>
            <a:ext cx="19050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b="1" dirty="0" smtClean="0">
                <a:latin typeface="Calibri"/>
              </a:rPr>
              <a:t>Explore Products</a:t>
            </a:r>
          </a:p>
          <a:p>
            <a:pPr algn="ctr" fontAlgn="auto">
              <a:spcBef>
                <a:spcPts val="0"/>
              </a:spcBef>
              <a:spcAft>
                <a:spcPts val="0"/>
              </a:spcAft>
              <a:buClr>
                <a:srgbClr val="BA0000"/>
              </a:buClr>
            </a:pPr>
            <a:r>
              <a:rPr lang="en-US" sz="1000" b="1" dirty="0" smtClean="0">
                <a:latin typeface="Calibri"/>
              </a:rPr>
              <a:t>Olay.com/skin-care-products</a:t>
            </a:r>
          </a:p>
        </p:txBody>
      </p:sp>
      <p:sp>
        <p:nvSpPr>
          <p:cNvPr id="25" name="Right Arrow 24"/>
          <p:cNvSpPr/>
          <p:nvPr/>
        </p:nvSpPr>
        <p:spPr bwMode="auto">
          <a:xfrm>
            <a:off x="5257800" y="3657600"/>
            <a:ext cx="457200" cy="457200"/>
          </a:xfrm>
          <a:prstGeom prst="rightArrow">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6" name="Rounded Rectangle 25"/>
          <p:cNvSpPr/>
          <p:nvPr/>
        </p:nvSpPr>
        <p:spPr bwMode="auto">
          <a:xfrm>
            <a:off x="6019800" y="3657600"/>
            <a:ext cx="19050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b="1" dirty="0" smtClean="0">
                <a:latin typeface="Calibri"/>
              </a:rPr>
              <a:t>Product Type</a:t>
            </a:r>
          </a:p>
          <a:p>
            <a:pPr algn="ctr" fontAlgn="auto">
              <a:spcBef>
                <a:spcPts val="0"/>
              </a:spcBef>
              <a:spcAft>
                <a:spcPts val="0"/>
              </a:spcAft>
              <a:buClr>
                <a:srgbClr val="BA0000"/>
              </a:buClr>
            </a:pPr>
            <a:r>
              <a:rPr lang="en-US" sz="1000" b="1" dirty="0" smtClean="0">
                <a:latin typeface="Calibri"/>
              </a:rPr>
              <a:t>Olay.com/skin-care-products</a:t>
            </a:r>
          </a:p>
        </p:txBody>
      </p:sp>
      <p:sp>
        <p:nvSpPr>
          <p:cNvPr id="27" name="Right Arrow 26"/>
          <p:cNvSpPr/>
          <p:nvPr/>
        </p:nvSpPr>
        <p:spPr bwMode="auto">
          <a:xfrm>
            <a:off x="8153400" y="3657600"/>
            <a:ext cx="457200" cy="457200"/>
          </a:xfrm>
          <a:prstGeom prst="rightArrow">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8" name="Right Arrow 27"/>
          <p:cNvSpPr/>
          <p:nvPr/>
        </p:nvSpPr>
        <p:spPr bwMode="auto">
          <a:xfrm>
            <a:off x="304800" y="4724400"/>
            <a:ext cx="457200" cy="457200"/>
          </a:xfrm>
          <a:prstGeom prst="rightArrow">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9" name="Rounded Rectangle 28"/>
          <p:cNvSpPr/>
          <p:nvPr/>
        </p:nvSpPr>
        <p:spPr bwMode="auto">
          <a:xfrm>
            <a:off x="838200" y="4724400"/>
            <a:ext cx="63246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b="1" dirty="0" smtClean="0">
                <a:latin typeface="Calibri"/>
              </a:rPr>
              <a:t>Facial Moisturizers</a:t>
            </a:r>
          </a:p>
          <a:p>
            <a:pPr algn="ctr" fontAlgn="auto">
              <a:spcBef>
                <a:spcPts val="0"/>
              </a:spcBef>
              <a:spcAft>
                <a:spcPts val="0"/>
              </a:spcAft>
              <a:buClr>
                <a:srgbClr val="BA0000"/>
              </a:buClr>
            </a:pPr>
            <a:r>
              <a:rPr lang="en-US" sz="1000" b="1" dirty="0" smtClean="0">
                <a:latin typeface="Calibri"/>
              </a:rPr>
              <a:t>Olay.com/Pages/Boutiques/</a:t>
            </a:r>
            <a:r>
              <a:rPr lang="en-US" sz="1000" b="1" dirty="0" err="1" smtClean="0">
                <a:latin typeface="Calibri"/>
              </a:rPr>
              <a:t>Products.aspx?f_producttype</a:t>
            </a:r>
            <a:r>
              <a:rPr lang="en-US" sz="1000" b="1" dirty="0" smtClean="0">
                <a:latin typeface="Calibri"/>
              </a:rPr>
              <a:t>=facial%2bmoisturizers</a:t>
            </a:r>
          </a:p>
        </p:txBody>
      </p:sp>
      <p:sp>
        <p:nvSpPr>
          <p:cNvPr id="32" name="TextBox 31"/>
          <p:cNvSpPr txBox="1"/>
          <p:nvPr/>
        </p:nvSpPr>
        <p:spPr>
          <a:xfrm>
            <a:off x="3048000" y="4191000"/>
            <a:ext cx="2286000" cy="246221"/>
          </a:xfrm>
          <a:prstGeom prst="rect">
            <a:avLst/>
          </a:prstGeom>
          <a:noFill/>
        </p:spPr>
        <p:txBody>
          <a:bodyPr wrap="square" rtlCol="0">
            <a:spAutoFit/>
          </a:bodyPr>
          <a:lstStyle/>
          <a:p>
            <a:pPr fontAlgn="auto">
              <a:spcBef>
                <a:spcPts val="0"/>
              </a:spcBef>
              <a:spcAft>
                <a:spcPts val="0"/>
              </a:spcAft>
            </a:pPr>
            <a:r>
              <a:rPr lang="en-US" sz="1000" b="1" dirty="0" smtClean="0">
                <a:latin typeface="Calibri"/>
              </a:rPr>
              <a:t>Breadcrumb: </a:t>
            </a:r>
            <a:r>
              <a:rPr lang="en-US" sz="1000" dirty="0" smtClean="0">
                <a:latin typeface="Calibri"/>
              </a:rPr>
              <a:t>home &gt; explore products </a:t>
            </a:r>
          </a:p>
        </p:txBody>
      </p:sp>
      <p:sp>
        <p:nvSpPr>
          <p:cNvPr id="33" name="TextBox 32"/>
          <p:cNvSpPr txBox="1"/>
          <p:nvPr/>
        </p:nvSpPr>
        <p:spPr>
          <a:xfrm>
            <a:off x="5867400" y="4191000"/>
            <a:ext cx="2971800" cy="246221"/>
          </a:xfrm>
          <a:prstGeom prst="rect">
            <a:avLst/>
          </a:prstGeom>
          <a:noFill/>
        </p:spPr>
        <p:txBody>
          <a:bodyPr wrap="square" rtlCol="0">
            <a:spAutoFit/>
          </a:bodyPr>
          <a:lstStyle/>
          <a:p>
            <a:pPr fontAlgn="auto">
              <a:spcBef>
                <a:spcPts val="0"/>
              </a:spcBef>
              <a:spcAft>
                <a:spcPts val="0"/>
              </a:spcAft>
            </a:pPr>
            <a:r>
              <a:rPr lang="en-US" sz="1000" b="1" dirty="0" smtClean="0">
                <a:latin typeface="Calibri"/>
              </a:rPr>
              <a:t>Breadcrumb: </a:t>
            </a:r>
            <a:r>
              <a:rPr lang="en-US" sz="1000" dirty="0" smtClean="0">
                <a:latin typeface="Calibri"/>
              </a:rPr>
              <a:t>home &gt; explore products &gt; all products </a:t>
            </a:r>
          </a:p>
        </p:txBody>
      </p:sp>
      <p:sp>
        <p:nvSpPr>
          <p:cNvPr id="34" name="TextBox 33"/>
          <p:cNvSpPr txBox="1"/>
          <p:nvPr/>
        </p:nvSpPr>
        <p:spPr>
          <a:xfrm>
            <a:off x="838200" y="5257800"/>
            <a:ext cx="2971800" cy="246221"/>
          </a:xfrm>
          <a:prstGeom prst="rect">
            <a:avLst/>
          </a:prstGeom>
          <a:noFill/>
        </p:spPr>
        <p:txBody>
          <a:bodyPr wrap="square" rtlCol="0">
            <a:spAutoFit/>
          </a:bodyPr>
          <a:lstStyle/>
          <a:p>
            <a:pPr fontAlgn="auto">
              <a:spcBef>
                <a:spcPts val="0"/>
              </a:spcBef>
              <a:spcAft>
                <a:spcPts val="0"/>
              </a:spcAft>
            </a:pPr>
            <a:r>
              <a:rPr lang="en-US" sz="1000" b="1" dirty="0" smtClean="0">
                <a:latin typeface="Calibri"/>
              </a:rPr>
              <a:t>Breadcrumb: </a:t>
            </a:r>
            <a:r>
              <a:rPr lang="en-US" sz="1000" dirty="0" smtClean="0">
                <a:latin typeface="Calibri"/>
              </a:rPr>
              <a:t>home &gt; explore products &gt; all products </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Paid Search Content Network</a:t>
            </a:r>
            <a:endParaRPr lang="en-US" sz="3000" dirty="0"/>
          </a:p>
        </p:txBody>
      </p:sp>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hlinkClick r:id="rId3" action="ppaction://hlinksldjump"/>
              </a:rPr>
              <a:t>Opting Into the Content Network</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4" action="ppaction://hlinksldjump"/>
              </a:rPr>
              <a:t>Content Network Opportunity for Facial Skincare WHO’s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rPr>
              <a:t>       </a:t>
            </a:r>
            <a:r>
              <a:rPr lang="en-US" sz="1800" b="1" dirty="0" smtClean="0">
                <a:latin typeface="+mn-lt"/>
                <a:hlinkClick r:id="rId5" action="ppaction://hlinksldjump"/>
              </a:rPr>
              <a:t>Consultancy-Seeking Obsessed</a:t>
            </a:r>
          </a:p>
          <a:p>
            <a:pPr marL="0" indent="0">
              <a:spcBef>
                <a:spcPts val="0"/>
              </a:spcBef>
            </a:pPr>
            <a:endParaRPr lang="en-US" sz="1000" b="1" dirty="0" smtClean="0">
              <a:latin typeface="+mn-lt"/>
            </a:endParaRPr>
          </a:p>
          <a:p>
            <a:pPr marL="0" indent="0">
              <a:spcBef>
                <a:spcPts val="0"/>
              </a:spcBef>
            </a:pPr>
            <a:r>
              <a:rPr lang="en-US" sz="1800" b="1" dirty="0" smtClean="0">
                <a:latin typeface="+mn-lt"/>
              </a:rPr>
              <a:t>       </a:t>
            </a:r>
            <a:r>
              <a:rPr lang="en-US" sz="1800" b="1" dirty="0" smtClean="0">
                <a:latin typeface="+mn-lt"/>
                <a:hlinkClick r:id="rId6" action="ppaction://hlinksldjump"/>
              </a:rPr>
              <a:t>Dramatic Transformation Seeker</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rPr>
              <a:t>       </a:t>
            </a:r>
            <a:r>
              <a:rPr lang="en-US" sz="1800" b="1" dirty="0" smtClean="0">
                <a:latin typeface="+mn-lt"/>
                <a:hlinkClick r:id="rId7" action="ppaction://hlinksldjump"/>
              </a:rPr>
              <a:t>Straight-Forward Performance Seeker</a:t>
            </a:r>
            <a:endParaRPr lang="en-US" sz="1800" b="1" dirty="0" smtClean="0">
              <a:latin typeface="+mn-lt"/>
            </a:endParaRPr>
          </a:p>
          <a:p>
            <a:pPr marL="0" indent="0">
              <a:spcBef>
                <a:spcPts val="0"/>
              </a:spcBef>
            </a:pPr>
            <a:endParaRPr lang="en-US" sz="1000" b="1" dirty="0" smtClean="0">
              <a:solidFill>
                <a:schemeClr val="tx1"/>
              </a:solidFill>
              <a:latin typeface="+mn-lt"/>
            </a:endParaRPr>
          </a:p>
          <a:p>
            <a:pPr marL="0" indent="0">
              <a:spcBef>
                <a:spcPts val="0"/>
              </a:spcBef>
            </a:pPr>
            <a:r>
              <a:rPr lang="en-US" sz="1800" b="1" dirty="0" smtClean="0">
                <a:latin typeface="+mn-lt"/>
              </a:rPr>
              <a:t>    </a:t>
            </a:r>
            <a:r>
              <a:rPr lang="en-US" sz="1800" b="1" dirty="0" smtClean="0">
                <a:latin typeface="+mn-lt"/>
                <a:hlinkClick r:id="rId8" action="ppaction://hlinksldjump"/>
              </a:rPr>
              <a:t>Skin Essential Shopper</a:t>
            </a:r>
            <a:endParaRPr lang="en-US" sz="1800" b="1" dirty="0" smtClean="0">
              <a:latin typeface="+mn-lt"/>
            </a:endParaRPr>
          </a:p>
          <a:p>
            <a:pPr marL="0" indent="0">
              <a:spcBef>
                <a:spcPts val="0"/>
              </a:spcBef>
            </a:pPr>
            <a:endParaRPr lang="en-US" sz="1000" b="1" dirty="0" smtClean="0">
              <a:solidFill>
                <a:schemeClr val="tx1"/>
              </a:solidFill>
              <a:latin typeface="+mn-lt"/>
            </a:endParaRPr>
          </a:p>
          <a:p>
            <a:pPr marL="0" indent="0">
              <a:spcBef>
                <a:spcPts val="0"/>
              </a:spcBef>
            </a:pPr>
            <a:r>
              <a:rPr lang="en-US" sz="1800" b="1" dirty="0" smtClean="0">
                <a:hlinkClick r:id="rId9" action="ppaction://hlinksldjump"/>
              </a:rPr>
              <a:t>Content Network Opportunity for Body Skincare WHO’s</a:t>
            </a:r>
            <a:endParaRPr lang="en-US" sz="1800" b="1" dirty="0" smtClean="0"/>
          </a:p>
          <a:p>
            <a:pPr marL="0" indent="0">
              <a:spcBef>
                <a:spcPts val="0"/>
              </a:spcBef>
            </a:pPr>
            <a:endParaRPr lang="en-US" sz="1000" b="1" dirty="0" smtClean="0"/>
          </a:p>
          <a:p>
            <a:pPr marL="0" indent="0">
              <a:spcBef>
                <a:spcPts val="0"/>
              </a:spcBef>
            </a:pPr>
            <a:r>
              <a:rPr lang="en-US" sz="1800" b="1" dirty="0" smtClean="0"/>
              <a:t>    </a:t>
            </a:r>
            <a:r>
              <a:rPr lang="en-US" sz="1800" b="1" dirty="0" smtClean="0">
                <a:hlinkClick r:id="rId10" action="ppaction://hlinksldjump"/>
              </a:rPr>
              <a:t>Sophisticated Perfectionist Shopper</a:t>
            </a:r>
            <a:endParaRPr lang="en-US" sz="1800" b="1" dirty="0" smtClean="0"/>
          </a:p>
          <a:p>
            <a:pPr marL="0" indent="0">
              <a:spcBef>
                <a:spcPts val="0"/>
              </a:spcBef>
            </a:pPr>
            <a:endParaRPr lang="en-US" sz="1000" b="1" dirty="0" smtClean="0">
              <a:solidFill>
                <a:schemeClr val="tx1"/>
              </a:solidFill>
              <a:latin typeface="+mn-lt"/>
            </a:endParaRPr>
          </a:p>
          <a:p>
            <a:pPr marL="0" indent="0">
              <a:spcBef>
                <a:spcPts val="0"/>
              </a:spcBef>
            </a:pPr>
            <a:r>
              <a:rPr lang="en-US" sz="1800" b="1" dirty="0" smtClean="0">
                <a:latin typeface="+mn-lt"/>
              </a:rPr>
              <a:t>    </a:t>
            </a:r>
            <a:r>
              <a:rPr lang="en-US" sz="1800" b="1" dirty="0" smtClean="0">
                <a:latin typeface="+mn-lt"/>
                <a:hlinkClick r:id="rId11" action="ppaction://hlinksldjump"/>
              </a:rPr>
              <a:t>Confident Experientialist Shopper</a:t>
            </a:r>
            <a:endParaRPr lang="en-US" sz="1800" b="1" dirty="0" smtClean="0">
              <a:latin typeface="+mn-lt"/>
            </a:endParaRPr>
          </a:p>
          <a:p>
            <a:pPr marL="0" indent="0">
              <a:spcBef>
                <a:spcPts val="0"/>
              </a:spcBef>
            </a:pPr>
            <a:endParaRPr lang="en-US" sz="1000" b="1" dirty="0" smtClean="0">
              <a:solidFill>
                <a:schemeClr val="tx1"/>
              </a:solidFill>
              <a:latin typeface="+mn-lt"/>
            </a:endParaRPr>
          </a:p>
          <a:p>
            <a:pPr marL="0" indent="0">
              <a:spcBef>
                <a:spcPts val="0"/>
              </a:spcBef>
            </a:pPr>
            <a:r>
              <a:rPr lang="en-US" sz="1800" b="1" dirty="0" smtClean="0">
                <a:solidFill>
                  <a:schemeClr val="tx1"/>
                </a:solidFill>
                <a:latin typeface="+mn-lt"/>
              </a:rPr>
              <a:t>    </a:t>
            </a:r>
            <a:r>
              <a:rPr lang="en-US" sz="1800" b="1" dirty="0" smtClean="0">
                <a:solidFill>
                  <a:schemeClr val="tx1"/>
                </a:solidFill>
                <a:latin typeface="+mn-lt"/>
                <a:hlinkClick r:id="rId12" action="ppaction://hlinksldjump"/>
              </a:rPr>
              <a:t>Essential Well-Being Seeker</a:t>
            </a:r>
            <a:endParaRPr lang="en-US" sz="1800" b="1" dirty="0" smtClean="0">
              <a:solidFill>
                <a:schemeClr val="tx1"/>
              </a:solidFill>
              <a:latin typeface="+mn-lt"/>
            </a:endParaRPr>
          </a:p>
          <a:p>
            <a:pPr marL="457200" lvl="2" indent="0">
              <a:spcBef>
                <a:spcPts val="0"/>
              </a:spcBef>
              <a:buNone/>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4191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228600" y="2514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8" name="Straight Connector 17"/>
          <p:cNvCxnSpPr/>
          <p:nvPr/>
        </p:nvCxnSpPr>
        <p:spPr bwMode="auto">
          <a:xfrm>
            <a:off x="228600" y="4648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9" name="Straight Connector 18"/>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228600" y="3352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228600" y="3810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2" name="Straight Connector 21"/>
          <p:cNvCxnSpPr/>
          <p:nvPr/>
        </p:nvCxnSpPr>
        <p:spPr bwMode="auto">
          <a:xfrm>
            <a:off x="228600" y="5105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4" name="Straight Connector 23"/>
          <p:cNvCxnSpPr/>
          <p:nvPr/>
        </p:nvCxnSpPr>
        <p:spPr bwMode="auto">
          <a:xfrm>
            <a:off x="228600" y="205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150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Technical Site Audit Recommendations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Global Template Hierarchy</a:t>
            </a:r>
          </a:p>
        </p:txBody>
      </p:sp>
      <p:sp>
        <p:nvSpPr>
          <p:cNvPr id="10" name="Content Placeholder 2"/>
          <p:cNvSpPr txBox="1">
            <a:spLocks/>
          </p:cNvSpPr>
          <p:nvPr/>
        </p:nvSpPr>
        <p:spPr>
          <a:xfrm>
            <a:off x="228600" y="4495800"/>
            <a:ext cx="8229600" cy="12192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The Olay Global template navigation should use each category (Face, Body and Eyes) as a first directory, ensuring directory names are keyword phrase-rich, letting users and spiders know what to expect. For example the navigation below depicts optimized navigation and URL naming from the homepage to the Olay Regenerist Regenerating Body Lotion page.</a:t>
            </a:r>
            <a:endParaRPr lang="en-US" sz="1000" kern="0" dirty="0" smtClean="0">
              <a:latin typeface="Calibri"/>
              <a:cs typeface="Arial" pitchFamily="34" charset="0"/>
            </a:endParaRPr>
          </a:p>
        </p:txBody>
      </p:sp>
      <p:sp>
        <p:nvSpPr>
          <p:cNvPr id="12" name="Content Placeholder 2"/>
          <p:cNvSpPr txBox="1">
            <a:spLocks/>
          </p:cNvSpPr>
          <p:nvPr/>
        </p:nvSpPr>
        <p:spPr>
          <a:xfrm>
            <a:off x="304800" y="2286000"/>
            <a:ext cx="8229600" cy="762000"/>
          </a:xfrm>
          <a:prstGeom prst="rect">
            <a:avLst/>
          </a:prstGeom>
        </p:spPr>
        <p:txBody>
          <a:bodyPr/>
          <a:lstStyle/>
          <a:p>
            <a:pPr eaLnBrk="0" hangingPunct="0">
              <a:spcBef>
                <a:spcPts val="0"/>
              </a:spcBef>
              <a:buClr>
                <a:srgbClr val="BA0000"/>
              </a:buClr>
              <a:defRPr/>
            </a:pPr>
            <a:endParaRPr lang="en-US" sz="1000" kern="0" dirty="0" smtClean="0">
              <a:latin typeface="Calibri"/>
              <a:cs typeface="Arial" pitchFamily="34" charset="0"/>
            </a:endParaRPr>
          </a:p>
        </p:txBody>
      </p:sp>
      <p:sp>
        <p:nvSpPr>
          <p:cNvPr id="13" name="Content Placeholder 2"/>
          <p:cNvSpPr txBox="1">
            <a:spLocks/>
          </p:cNvSpPr>
          <p:nvPr/>
        </p:nvSpPr>
        <p:spPr>
          <a:xfrm>
            <a:off x="304800" y="1219200"/>
            <a:ext cx="8686800" cy="9906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A majority of the Olay product pages do not follow the hierarchy, instead they are categorized by Boutique. The pages do not provide a clear navigation for users to orient themselves, and provide little insight into how users and spiders alike arrive at a page. An example of how the Olay Global template hierarchy should be set up is below. </a:t>
            </a:r>
            <a:endParaRPr lang="en-US" sz="1000" kern="0" dirty="0" smtClean="0">
              <a:latin typeface="Calibri"/>
              <a:cs typeface="Arial" pitchFamily="34" charset="0"/>
            </a:endParaRPr>
          </a:p>
        </p:txBody>
      </p:sp>
      <p:sp>
        <p:nvSpPr>
          <p:cNvPr id="16" name="Rectangle 15"/>
          <p:cNvSpPr/>
          <p:nvPr/>
        </p:nvSpPr>
        <p:spPr bwMode="auto">
          <a:xfrm>
            <a:off x="1295400" y="1981200"/>
            <a:ext cx="6172200" cy="381000"/>
          </a:xfrm>
          <a:prstGeom prst="rect">
            <a:avLst/>
          </a:prstGeom>
          <a:ln w="38100">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600" b="1" dirty="0" smtClean="0">
                <a:solidFill>
                  <a:srgbClr val="000000"/>
                </a:solidFill>
                <a:latin typeface="Arial" charset="0"/>
              </a:rPr>
              <a:t>Skin Care Products</a:t>
            </a:r>
          </a:p>
        </p:txBody>
      </p:sp>
      <p:sp>
        <p:nvSpPr>
          <p:cNvPr id="17" name="Rectangle 16"/>
          <p:cNvSpPr/>
          <p:nvPr/>
        </p:nvSpPr>
        <p:spPr bwMode="auto">
          <a:xfrm>
            <a:off x="1295400" y="2438400"/>
            <a:ext cx="1371600" cy="1981200"/>
          </a:xfrm>
          <a:prstGeom prst="rect">
            <a:avLst/>
          </a:prstGeom>
          <a:ln w="38100">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t" anchorCtr="0" compatLnSpc="1">
            <a:prstTxWarp prst="textNoShape">
              <a:avLst/>
            </a:prstTxWarp>
          </a:bodyPr>
          <a:lstStyle/>
          <a:p>
            <a:pPr algn="ctr">
              <a:spcBef>
                <a:spcPct val="25000"/>
              </a:spcBef>
              <a:buClr>
                <a:srgbClr val="BA0000"/>
              </a:buClr>
              <a:buFont typeface="Wingdings" pitchFamily="2" charset="2"/>
              <a:buNone/>
            </a:pPr>
            <a:r>
              <a:rPr lang="en-US" sz="1200" b="1" u="sng" dirty="0" smtClean="0">
                <a:solidFill>
                  <a:srgbClr val="000000"/>
                </a:solidFill>
                <a:latin typeface="Arial" charset="0"/>
              </a:rPr>
              <a:t>Face</a:t>
            </a:r>
          </a:p>
          <a:p>
            <a:pPr>
              <a:spcBef>
                <a:spcPct val="25000"/>
              </a:spcBef>
              <a:buClr>
                <a:srgbClr val="BA0000"/>
              </a:buClr>
              <a:buFont typeface="Wingdings" pitchFamily="2" charset="2"/>
              <a:buNone/>
            </a:pPr>
            <a:r>
              <a:rPr lang="en-US" sz="1000" dirty="0" smtClean="0">
                <a:solidFill>
                  <a:srgbClr val="000000"/>
                </a:solidFill>
                <a:latin typeface="Arial" charset="0"/>
              </a:rPr>
              <a:t>Facial Cleansers</a:t>
            </a:r>
          </a:p>
          <a:p>
            <a:pPr>
              <a:spcBef>
                <a:spcPct val="25000"/>
              </a:spcBef>
              <a:buClr>
                <a:srgbClr val="BA0000"/>
              </a:buClr>
              <a:buFont typeface="Wingdings" pitchFamily="2" charset="2"/>
              <a:buNone/>
            </a:pPr>
            <a:r>
              <a:rPr lang="en-US" sz="1000" dirty="0" smtClean="0">
                <a:solidFill>
                  <a:srgbClr val="000000"/>
                </a:solidFill>
                <a:latin typeface="Arial" charset="0"/>
              </a:rPr>
              <a:t>Facial Moisturizers</a:t>
            </a:r>
          </a:p>
          <a:p>
            <a:pPr>
              <a:spcBef>
                <a:spcPct val="25000"/>
              </a:spcBef>
              <a:buClr>
                <a:srgbClr val="BA0000"/>
              </a:buClr>
              <a:buFont typeface="Wingdings" pitchFamily="2" charset="2"/>
              <a:buNone/>
            </a:pPr>
            <a:r>
              <a:rPr lang="en-US" sz="1000" dirty="0" smtClean="0">
                <a:solidFill>
                  <a:srgbClr val="000000"/>
                </a:solidFill>
                <a:latin typeface="Arial" charset="0"/>
              </a:rPr>
              <a:t>Facial Scrubs</a:t>
            </a:r>
          </a:p>
          <a:p>
            <a:pPr>
              <a:spcBef>
                <a:spcPct val="25000"/>
              </a:spcBef>
              <a:buClr>
                <a:srgbClr val="BA0000"/>
              </a:buClr>
              <a:buFont typeface="Wingdings" pitchFamily="2" charset="2"/>
              <a:buNone/>
            </a:pPr>
            <a:r>
              <a:rPr lang="en-US" sz="1000" dirty="0" smtClean="0">
                <a:solidFill>
                  <a:srgbClr val="000000"/>
                </a:solidFill>
                <a:latin typeface="Arial" charset="0"/>
              </a:rPr>
              <a:t>Facial Toners</a:t>
            </a:r>
          </a:p>
          <a:p>
            <a:pPr>
              <a:spcBef>
                <a:spcPct val="25000"/>
              </a:spcBef>
              <a:buClr>
                <a:srgbClr val="BA0000"/>
              </a:buClr>
              <a:buFont typeface="Wingdings" pitchFamily="2" charset="2"/>
              <a:buNone/>
            </a:pPr>
            <a:r>
              <a:rPr lang="en-US" sz="1000" dirty="0" smtClean="0">
                <a:solidFill>
                  <a:srgbClr val="000000"/>
                </a:solidFill>
                <a:latin typeface="Arial" charset="0"/>
              </a:rPr>
              <a:t>Facial Treatments</a:t>
            </a:r>
          </a:p>
          <a:p>
            <a:pPr>
              <a:spcBef>
                <a:spcPct val="25000"/>
              </a:spcBef>
              <a:buClr>
                <a:srgbClr val="BA0000"/>
              </a:buClr>
              <a:buFont typeface="Wingdings" pitchFamily="2" charset="2"/>
              <a:buNone/>
            </a:pPr>
            <a:r>
              <a:rPr lang="en-US" sz="1000" dirty="0" smtClean="0">
                <a:solidFill>
                  <a:srgbClr val="000000"/>
                </a:solidFill>
                <a:latin typeface="Arial" charset="0"/>
              </a:rPr>
              <a:t>Make-Up Removers</a:t>
            </a:r>
          </a:p>
          <a:p>
            <a:pPr>
              <a:spcBef>
                <a:spcPct val="25000"/>
              </a:spcBef>
              <a:buClr>
                <a:srgbClr val="BA0000"/>
              </a:buClr>
              <a:buFont typeface="Wingdings" pitchFamily="2" charset="2"/>
              <a:buNone/>
            </a:pPr>
            <a:r>
              <a:rPr lang="en-US" sz="1000" dirty="0" smtClean="0">
                <a:solidFill>
                  <a:srgbClr val="000000"/>
                </a:solidFill>
                <a:latin typeface="Arial" charset="0"/>
              </a:rPr>
              <a:t>Cleansing Cloths</a:t>
            </a:r>
          </a:p>
          <a:p>
            <a:pPr>
              <a:spcBef>
                <a:spcPct val="25000"/>
              </a:spcBef>
              <a:buClr>
                <a:srgbClr val="BA0000"/>
              </a:buClr>
              <a:buFont typeface="Wingdings" pitchFamily="2" charset="2"/>
              <a:buNone/>
            </a:pPr>
            <a:r>
              <a:rPr lang="en-US" sz="1000" dirty="0" smtClean="0">
                <a:solidFill>
                  <a:srgbClr val="000000"/>
                </a:solidFill>
                <a:latin typeface="Arial" charset="0"/>
              </a:rPr>
              <a:t>Lip Treatments</a:t>
            </a:r>
          </a:p>
          <a:p>
            <a:pPr>
              <a:spcBef>
                <a:spcPct val="25000"/>
              </a:spcBef>
              <a:buClr>
                <a:srgbClr val="BA0000"/>
              </a:buClr>
              <a:buFont typeface="Wingdings" pitchFamily="2" charset="2"/>
              <a:buNone/>
            </a:pPr>
            <a:endParaRPr lang="en-US" sz="1000" dirty="0" smtClean="0">
              <a:solidFill>
                <a:srgbClr val="000000"/>
              </a:solidFill>
              <a:latin typeface="Arial" charset="0"/>
            </a:endParaRPr>
          </a:p>
          <a:p>
            <a:pPr algn="ctr">
              <a:spcBef>
                <a:spcPct val="25000"/>
              </a:spcBef>
              <a:buClr>
                <a:srgbClr val="BA0000"/>
              </a:buClr>
              <a:buFont typeface="Wingdings" pitchFamily="2" charset="2"/>
              <a:buNone/>
            </a:pPr>
            <a:endParaRPr lang="en-US" sz="1200" dirty="0" smtClean="0">
              <a:solidFill>
                <a:srgbClr val="000000"/>
              </a:solidFill>
              <a:latin typeface="Arial" charset="0"/>
            </a:endParaRPr>
          </a:p>
        </p:txBody>
      </p:sp>
      <p:sp>
        <p:nvSpPr>
          <p:cNvPr id="18" name="Rectangle 17"/>
          <p:cNvSpPr/>
          <p:nvPr/>
        </p:nvSpPr>
        <p:spPr bwMode="auto">
          <a:xfrm>
            <a:off x="2743200" y="2438400"/>
            <a:ext cx="1524000" cy="1981200"/>
          </a:xfrm>
          <a:prstGeom prst="rect">
            <a:avLst/>
          </a:prstGeom>
          <a:ln w="38100">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t" anchorCtr="0" compatLnSpc="1">
            <a:prstTxWarp prst="textNoShape">
              <a:avLst/>
            </a:prstTxWarp>
          </a:bodyPr>
          <a:lstStyle/>
          <a:p>
            <a:pPr algn="ctr">
              <a:spcBef>
                <a:spcPct val="25000"/>
              </a:spcBef>
              <a:buClr>
                <a:srgbClr val="BA0000"/>
              </a:buClr>
              <a:buFont typeface="Wingdings" pitchFamily="2" charset="2"/>
              <a:buNone/>
            </a:pPr>
            <a:r>
              <a:rPr lang="en-US" sz="1200" b="1" u="sng" dirty="0" smtClean="0">
                <a:solidFill>
                  <a:srgbClr val="000000"/>
                </a:solidFill>
                <a:latin typeface="Arial" charset="0"/>
              </a:rPr>
              <a:t>Body</a:t>
            </a:r>
          </a:p>
          <a:p>
            <a:pPr>
              <a:spcBef>
                <a:spcPct val="25000"/>
              </a:spcBef>
              <a:buClr>
                <a:srgbClr val="BA0000"/>
              </a:buClr>
              <a:buFont typeface="Wingdings" pitchFamily="2" charset="2"/>
              <a:buNone/>
            </a:pPr>
            <a:r>
              <a:rPr lang="en-US" sz="1000" dirty="0" smtClean="0">
                <a:solidFill>
                  <a:srgbClr val="000000"/>
                </a:solidFill>
                <a:latin typeface="Arial" charset="0"/>
              </a:rPr>
              <a:t>Body Lotions</a:t>
            </a:r>
          </a:p>
          <a:p>
            <a:pPr>
              <a:spcBef>
                <a:spcPct val="25000"/>
              </a:spcBef>
              <a:buClr>
                <a:srgbClr val="BA0000"/>
              </a:buClr>
              <a:buFont typeface="Wingdings" pitchFamily="2" charset="2"/>
              <a:buNone/>
            </a:pPr>
            <a:r>
              <a:rPr lang="en-US" sz="1000" dirty="0" smtClean="0">
                <a:solidFill>
                  <a:srgbClr val="000000"/>
                </a:solidFill>
                <a:latin typeface="Arial" charset="0"/>
              </a:rPr>
              <a:t>Body Moisturizers</a:t>
            </a:r>
          </a:p>
          <a:p>
            <a:pPr>
              <a:spcBef>
                <a:spcPct val="25000"/>
              </a:spcBef>
              <a:buClr>
                <a:srgbClr val="BA0000"/>
              </a:buClr>
              <a:buFont typeface="Wingdings" pitchFamily="2" charset="2"/>
              <a:buNone/>
            </a:pPr>
            <a:r>
              <a:rPr lang="en-US" sz="1000" dirty="0" smtClean="0">
                <a:solidFill>
                  <a:srgbClr val="000000"/>
                </a:solidFill>
                <a:latin typeface="Arial" charset="0"/>
              </a:rPr>
              <a:t>Body Cleansers</a:t>
            </a:r>
          </a:p>
          <a:p>
            <a:pPr>
              <a:spcBef>
                <a:spcPct val="25000"/>
              </a:spcBef>
              <a:buClr>
                <a:srgbClr val="BA0000"/>
              </a:buClr>
              <a:buFont typeface="Wingdings" pitchFamily="2" charset="2"/>
              <a:buNone/>
            </a:pPr>
            <a:r>
              <a:rPr lang="en-US" sz="1000" dirty="0" smtClean="0">
                <a:solidFill>
                  <a:srgbClr val="000000"/>
                </a:solidFill>
                <a:latin typeface="Arial" charset="0"/>
              </a:rPr>
              <a:t>Body Soaps</a:t>
            </a:r>
          </a:p>
          <a:p>
            <a:pPr>
              <a:spcBef>
                <a:spcPct val="25000"/>
              </a:spcBef>
              <a:buClr>
                <a:srgbClr val="BA0000"/>
              </a:buClr>
              <a:buFont typeface="Wingdings" pitchFamily="2" charset="2"/>
              <a:buNone/>
            </a:pPr>
            <a:r>
              <a:rPr lang="en-US" sz="1000" dirty="0" smtClean="0">
                <a:solidFill>
                  <a:srgbClr val="000000"/>
                </a:solidFill>
                <a:latin typeface="Arial" charset="0"/>
              </a:rPr>
              <a:t>In-Shower Body Lotions</a:t>
            </a:r>
          </a:p>
          <a:p>
            <a:pPr>
              <a:spcBef>
                <a:spcPct val="25000"/>
              </a:spcBef>
              <a:buClr>
                <a:srgbClr val="BA0000"/>
              </a:buClr>
              <a:buFont typeface="Wingdings" pitchFamily="2" charset="2"/>
              <a:buNone/>
            </a:pPr>
            <a:r>
              <a:rPr lang="en-US" sz="1000" dirty="0" smtClean="0">
                <a:solidFill>
                  <a:srgbClr val="000000"/>
                </a:solidFill>
                <a:latin typeface="Arial" charset="0"/>
              </a:rPr>
              <a:t>Body Treatments</a:t>
            </a:r>
          </a:p>
          <a:p>
            <a:pPr>
              <a:spcBef>
                <a:spcPct val="25000"/>
              </a:spcBef>
              <a:buClr>
                <a:srgbClr val="BA0000"/>
              </a:buClr>
              <a:buFont typeface="Wingdings" pitchFamily="2" charset="2"/>
              <a:buNone/>
            </a:pPr>
            <a:r>
              <a:rPr lang="en-US" sz="1000" dirty="0" smtClean="0">
                <a:solidFill>
                  <a:srgbClr val="000000"/>
                </a:solidFill>
                <a:latin typeface="Arial" charset="0"/>
              </a:rPr>
              <a:t>Body Cream</a:t>
            </a:r>
          </a:p>
          <a:p>
            <a:pPr>
              <a:spcBef>
                <a:spcPct val="25000"/>
              </a:spcBef>
              <a:buClr>
                <a:srgbClr val="BA0000"/>
              </a:buClr>
              <a:buFont typeface="Wingdings" pitchFamily="2" charset="2"/>
              <a:buNone/>
            </a:pPr>
            <a:r>
              <a:rPr lang="en-US" sz="1000" dirty="0" smtClean="0">
                <a:solidFill>
                  <a:srgbClr val="000000"/>
                </a:solidFill>
                <a:latin typeface="Arial" charset="0"/>
              </a:rPr>
              <a:t>Sunless Tanners</a:t>
            </a:r>
          </a:p>
          <a:p>
            <a:pPr>
              <a:spcBef>
                <a:spcPct val="25000"/>
              </a:spcBef>
              <a:buClr>
                <a:srgbClr val="BA0000"/>
              </a:buClr>
              <a:buFont typeface="Wingdings" pitchFamily="2" charset="2"/>
              <a:buNone/>
            </a:pPr>
            <a:endParaRPr lang="en-US" sz="1000" dirty="0" smtClean="0">
              <a:solidFill>
                <a:srgbClr val="000000"/>
              </a:solidFill>
              <a:latin typeface="Arial" charset="0"/>
            </a:endParaRPr>
          </a:p>
        </p:txBody>
      </p:sp>
      <p:sp>
        <p:nvSpPr>
          <p:cNvPr id="19" name="Rectangle 18"/>
          <p:cNvSpPr/>
          <p:nvPr/>
        </p:nvSpPr>
        <p:spPr bwMode="auto">
          <a:xfrm>
            <a:off x="4343400" y="2438400"/>
            <a:ext cx="1524000" cy="1981200"/>
          </a:xfrm>
          <a:prstGeom prst="rect">
            <a:avLst/>
          </a:prstGeom>
          <a:ln w="38100">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t" anchorCtr="0" compatLnSpc="1">
            <a:prstTxWarp prst="textNoShape">
              <a:avLst/>
            </a:prstTxWarp>
          </a:bodyPr>
          <a:lstStyle/>
          <a:p>
            <a:pPr algn="ctr">
              <a:spcBef>
                <a:spcPct val="25000"/>
              </a:spcBef>
              <a:buClr>
                <a:srgbClr val="BA0000"/>
              </a:buClr>
              <a:buFont typeface="Wingdings" pitchFamily="2" charset="2"/>
              <a:buNone/>
            </a:pPr>
            <a:r>
              <a:rPr lang="en-US" sz="1200" b="1" u="sng" dirty="0" smtClean="0">
                <a:solidFill>
                  <a:srgbClr val="000000"/>
                </a:solidFill>
                <a:latin typeface="Arial" charset="0"/>
              </a:rPr>
              <a:t>Eyes</a:t>
            </a:r>
          </a:p>
          <a:p>
            <a:pPr>
              <a:spcBef>
                <a:spcPct val="25000"/>
              </a:spcBef>
              <a:buClr>
                <a:srgbClr val="BA0000"/>
              </a:buClr>
              <a:buFont typeface="Wingdings" pitchFamily="2" charset="2"/>
              <a:buNone/>
            </a:pPr>
            <a:r>
              <a:rPr lang="en-US" sz="1000" dirty="0" smtClean="0">
                <a:solidFill>
                  <a:srgbClr val="000000"/>
                </a:solidFill>
                <a:latin typeface="Arial" charset="0"/>
              </a:rPr>
              <a:t>Eye Creams</a:t>
            </a:r>
          </a:p>
          <a:p>
            <a:pPr>
              <a:spcBef>
                <a:spcPct val="25000"/>
              </a:spcBef>
              <a:buClr>
                <a:srgbClr val="BA0000"/>
              </a:buClr>
              <a:buFont typeface="Wingdings" pitchFamily="2" charset="2"/>
              <a:buNone/>
            </a:pPr>
            <a:r>
              <a:rPr lang="en-US" sz="1000" dirty="0" smtClean="0">
                <a:solidFill>
                  <a:srgbClr val="000000"/>
                </a:solidFill>
                <a:latin typeface="Arial" charset="0"/>
              </a:rPr>
              <a:t>Eye Rollers</a:t>
            </a:r>
          </a:p>
          <a:p>
            <a:pPr>
              <a:spcBef>
                <a:spcPct val="25000"/>
              </a:spcBef>
              <a:buClr>
                <a:srgbClr val="BA0000"/>
              </a:buClr>
              <a:buFont typeface="Wingdings" pitchFamily="2" charset="2"/>
              <a:buNone/>
            </a:pPr>
            <a:r>
              <a:rPr lang="en-US" sz="1000" dirty="0" smtClean="0">
                <a:solidFill>
                  <a:srgbClr val="000000"/>
                </a:solidFill>
                <a:latin typeface="Arial" charset="0"/>
              </a:rPr>
              <a:t>Eye Treatments</a:t>
            </a:r>
          </a:p>
          <a:p>
            <a:pPr>
              <a:spcBef>
                <a:spcPct val="25000"/>
              </a:spcBef>
              <a:buClr>
                <a:srgbClr val="BA0000"/>
              </a:buClr>
              <a:buFont typeface="Wingdings" pitchFamily="2" charset="2"/>
              <a:buNone/>
            </a:pPr>
            <a:r>
              <a:rPr lang="en-US" sz="1000" dirty="0" smtClean="0">
                <a:solidFill>
                  <a:srgbClr val="000000"/>
                </a:solidFill>
                <a:latin typeface="Arial" charset="0"/>
              </a:rPr>
              <a:t>Eye Serums</a:t>
            </a:r>
          </a:p>
          <a:p>
            <a:pPr>
              <a:spcBef>
                <a:spcPct val="25000"/>
              </a:spcBef>
              <a:buClr>
                <a:srgbClr val="BA0000"/>
              </a:buClr>
              <a:buFont typeface="Wingdings" pitchFamily="2" charset="2"/>
              <a:buNone/>
            </a:pPr>
            <a:r>
              <a:rPr lang="en-US" sz="1000" dirty="0" smtClean="0">
                <a:solidFill>
                  <a:srgbClr val="000000"/>
                </a:solidFill>
                <a:latin typeface="Arial" charset="0"/>
              </a:rPr>
              <a:t>Eye </a:t>
            </a:r>
            <a:r>
              <a:rPr lang="en-US" sz="1000" dirty="0" err="1" smtClean="0">
                <a:solidFill>
                  <a:srgbClr val="000000"/>
                </a:solidFill>
                <a:latin typeface="Arial" charset="0"/>
              </a:rPr>
              <a:t>Concealers</a:t>
            </a:r>
            <a:endParaRPr lang="en-US" sz="1000" dirty="0" smtClean="0">
              <a:solidFill>
                <a:srgbClr val="000000"/>
              </a:solidFill>
              <a:latin typeface="Arial" charset="0"/>
            </a:endParaRPr>
          </a:p>
        </p:txBody>
      </p:sp>
      <p:sp>
        <p:nvSpPr>
          <p:cNvPr id="20" name="Rectangle 19"/>
          <p:cNvSpPr/>
          <p:nvPr/>
        </p:nvSpPr>
        <p:spPr bwMode="auto">
          <a:xfrm>
            <a:off x="5943600" y="2438400"/>
            <a:ext cx="1524000" cy="1981200"/>
          </a:xfrm>
          <a:prstGeom prst="rect">
            <a:avLst/>
          </a:prstGeom>
          <a:ln w="38100">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t" anchorCtr="0" compatLnSpc="1">
            <a:prstTxWarp prst="textNoShape">
              <a:avLst/>
            </a:prstTxWarp>
          </a:bodyPr>
          <a:lstStyle/>
          <a:p>
            <a:pPr algn="ctr">
              <a:spcBef>
                <a:spcPct val="25000"/>
              </a:spcBef>
              <a:buClr>
                <a:srgbClr val="BA0000"/>
              </a:buClr>
              <a:buFont typeface="Wingdings" pitchFamily="2" charset="2"/>
              <a:buNone/>
            </a:pPr>
            <a:r>
              <a:rPr lang="en-US" sz="1200" b="1" u="sng" dirty="0" smtClean="0">
                <a:solidFill>
                  <a:srgbClr val="000000"/>
                </a:solidFill>
                <a:latin typeface="Arial" charset="0"/>
              </a:rPr>
              <a:t>Boutique</a:t>
            </a:r>
          </a:p>
          <a:p>
            <a:pPr>
              <a:spcBef>
                <a:spcPct val="25000"/>
              </a:spcBef>
              <a:buClr>
                <a:srgbClr val="BA0000"/>
              </a:buClr>
              <a:buFont typeface="Wingdings" pitchFamily="2" charset="2"/>
              <a:buNone/>
            </a:pPr>
            <a:r>
              <a:rPr lang="en-US" sz="1000" dirty="0" smtClean="0">
                <a:solidFill>
                  <a:srgbClr val="000000"/>
                </a:solidFill>
                <a:latin typeface="Arial" charset="0"/>
              </a:rPr>
              <a:t>Olay Professional</a:t>
            </a:r>
          </a:p>
          <a:p>
            <a:pPr>
              <a:spcBef>
                <a:spcPct val="25000"/>
              </a:spcBef>
              <a:buClr>
                <a:srgbClr val="BA0000"/>
              </a:buClr>
              <a:buFont typeface="Wingdings" pitchFamily="2" charset="2"/>
              <a:buNone/>
            </a:pPr>
            <a:r>
              <a:rPr lang="en-US" sz="1000" dirty="0" smtClean="0">
                <a:solidFill>
                  <a:srgbClr val="000000"/>
                </a:solidFill>
                <a:latin typeface="Arial" charset="0"/>
              </a:rPr>
              <a:t>Regenerist</a:t>
            </a:r>
          </a:p>
          <a:p>
            <a:pPr>
              <a:spcBef>
                <a:spcPct val="25000"/>
              </a:spcBef>
              <a:buClr>
                <a:srgbClr val="BA0000"/>
              </a:buClr>
              <a:buFont typeface="Wingdings" pitchFamily="2" charset="2"/>
              <a:buNone/>
            </a:pPr>
            <a:r>
              <a:rPr lang="en-US" sz="1000" dirty="0" err="1" smtClean="0">
                <a:solidFill>
                  <a:srgbClr val="000000"/>
                </a:solidFill>
                <a:latin typeface="Arial" charset="0"/>
              </a:rPr>
              <a:t>Definity</a:t>
            </a:r>
            <a:endParaRPr lang="en-US" sz="1000" dirty="0" smtClean="0">
              <a:solidFill>
                <a:srgbClr val="000000"/>
              </a:solidFill>
              <a:latin typeface="Arial" charset="0"/>
            </a:endParaRPr>
          </a:p>
          <a:p>
            <a:pPr>
              <a:spcBef>
                <a:spcPct val="25000"/>
              </a:spcBef>
              <a:buClr>
                <a:srgbClr val="BA0000"/>
              </a:buClr>
              <a:buFont typeface="Wingdings" pitchFamily="2" charset="2"/>
              <a:buNone/>
            </a:pPr>
            <a:r>
              <a:rPr lang="en-US" sz="1000" dirty="0" smtClean="0">
                <a:solidFill>
                  <a:srgbClr val="000000"/>
                </a:solidFill>
                <a:latin typeface="Arial" charset="0"/>
              </a:rPr>
              <a:t>Total Effects</a:t>
            </a:r>
          </a:p>
          <a:p>
            <a:pPr>
              <a:spcBef>
                <a:spcPct val="25000"/>
              </a:spcBef>
              <a:buClr>
                <a:srgbClr val="BA0000"/>
              </a:buClr>
              <a:buFont typeface="Wingdings" pitchFamily="2" charset="2"/>
              <a:buNone/>
            </a:pPr>
            <a:r>
              <a:rPr lang="en-US" sz="1000" dirty="0" smtClean="0">
                <a:solidFill>
                  <a:srgbClr val="000000"/>
                </a:solidFill>
                <a:latin typeface="Arial" charset="0"/>
              </a:rPr>
              <a:t>Age Defying Series</a:t>
            </a:r>
          </a:p>
          <a:p>
            <a:pPr>
              <a:spcBef>
                <a:spcPct val="25000"/>
              </a:spcBef>
              <a:buClr>
                <a:srgbClr val="BA0000"/>
              </a:buClr>
              <a:buFont typeface="Wingdings" pitchFamily="2" charset="2"/>
              <a:buNone/>
            </a:pPr>
            <a:r>
              <a:rPr lang="en-US" sz="1000" dirty="0" smtClean="0">
                <a:solidFill>
                  <a:srgbClr val="000000"/>
                </a:solidFill>
                <a:latin typeface="Arial" charset="0"/>
              </a:rPr>
              <a:t>Complete</a:t>
            </a:r>
          </a:p>
        </p:txBody>
      </p:sp>
      <p:sp>
        <p:nvSpPr>
          <p:cNvPr id="15" name="Rounded Rectangle 14"/>
          <p:cNvSpPr/>
          <p:nvPr/>
        </p:nvSpPr>
        <p:spPr bwMode="auto">
          <a:xfrm>
            <a:off x="152400" y="5486400"/>
            <a:ext cx="9144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Homepage</a:t>
            </a:r>
          </a:p>
          <a:p>
            <a:pPr algn="ctr" fontAlgn="auto">
              <a:spcBef>
                <a:spcPts val="0"/>
              </a:spcBef>
              <a:spcAft>
                <a:spcPts val="0"/>
              </a:spcAft>
              <a:buClr>
                <a:srgbClr val="BA0000"/>
              </a:buClr>
            </a:pPr>
            <a:r>
              <a:rPr lang="en-US" sz="800" b="1" dirty="0" smtClean="0">
                <a:latin typeface="Calibri"/>
              </a:rPr>
              <a:t>Olay.com</a:t>
            </a:r>
          </a:p>
        </p:txBody>
      </p:sp>
      <p:sp>
        <p:nvSpPr>
          <p:cNvPr id="22" name="Rounded Rectangle 21"/>
          <p:cNvSpPr/>
          <p:nvPr/>
        </p:nvSpPr>
        <p:spPr bwMode="auto">
          <a:xfrm>
            <a:off x="1143000" y="5486400"/>
            <a:ext cx="16002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b="1" dirty="0" smtClean="0">
                <a:latin typeface="Calibri"/>
              </a:rPr>
              <a:t>Skin Care Products</a:t>
            </a:r>
          </a:p>
          <a:p>
            <a:pPr algn="ctr" fontAlgn="auto">
              <a:spcBef>
                <a:spcPts val="0"/>
              </a:spcBef>
              <a:spcAft>
                <a:spcPts val="0"/>
              </a:spcAft>
              <a:buClr>
                <a:srgbClr val="BA0000"/>
              </a:buClr>
            </a:pPr>
            <a:r>
              <a:rPr lang="en-US" sz="800" b="1" dirty="0" smtClean="0">
                <a:latin typeface="Calibri"/>
              </a:rPr>
              <a:t>Olay.com/skin-care-products</a:t>
            </a:r>
          </a:p>
        </p:txBody>
      </p:sp>
      <p:sp>
        <p:nvSpPr>
          <p:cNvPr id="24" name="Rounded Rectangle 23"/>
          <p:cNvSpPr/>
          <p:nvPr/>
        </p:nvSpPr>
        <p:spPr bwMode="auto">
          <a:xfrm>
            <a:off x="2819400" y="5486400"/>
            <a:ext cx="13716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b="1" dirty="0" smtClean="0">
                <a:latin typeface="Calibri"/>
              </a:rPr>
              <a:t>Body Products</a:t>
            </a:r>
          </a:p>
          <a:p>
            <a:pPr algn="ctr" fontAlgn="auto">
              <a:spcBef>
                <a:spcPts val="0"/>
              </a:spcBef>
              <a:spcAft>
                <a:spcPts val="0"/>
              </a:spcAft>
              <a:buClr>
                <a:srgbClr val="BA0000"/>
              </a:buClr>
            </a:pPr>
            <a:r>
              <a:rPr lang="en-US" sz="800" b="1" dirty="0" smtClean="0">
                <a:latin typeface="Calibri"/>
              </a:rPr>
              <a:t>/skin-care-products/body</a:t>
            </a:r>
          </a:p>
        </p:txBody>
      </p:sp>
      <p:sp>
        <p:nvSpPr>
          <p:cNvPr id="26" name="Rounded Rectangle 25"/>
          <p:cNvSpPr/>
          <p:nvPr/>
        </p:nvSpPr>
        <p:spPr bwMode="auto">
          <a:xfrm>
            <a:off x="4267200" y="5486400"/>
            <a:ext cx="19050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b="1" dirty="0" smtClean="0">
                <a:latin typeface="Calibri"/>
              </a:rPr>
              <a:t>Body Lotions</a:t>
            </a:r>
          </a:p>
          <a:p>
            <a:pPr algn="ctr" fontAlgn="auto">
              <a:spcBef>
                <a:spcPts val="0"/>
              </a:spcBef>
              <a:spcAft>
                <a:spcPts val="0"/>
              </a:spcAft>
              <a:buClr>
                <a:srgbClr val="BA0000"/>
              </a:buClr>
            </a:pPr>
            <a:r>
              <a:rPr lang="en-US" sz="800" b="1" dirty="0" smtClean="0">
                <a:latin typeface="Calibri"/>
              </a:rPr>
              <a:t>/skin-care-products/body/body-lotions</a:t>
            </a:r>
          </a:p>
        </p:txBody>
      </p:sp>
      <p:sp>
        <p:nvSpPr>
          <p:cNvPr id="27" name="Rounded Rectangle 26"/>
          <p:cNvSpPr/>
          <p:nvPr/>
        </p:nvSpPr>
        <p:spPr bwMode="auto">
          <a:xfrm>
            <a:off x="6248400" y="5486400"/>
            <a:ext cx="26670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b="1" dirty="0" smtClean="0">
                <a:latin typeface="Calibri"/>
              </a:rPr>
              <a:t>Hydrating Body Lotion</a:t>
            </a:r>
          </a:p>
          <a:p>
            <a:pPr algn="ctr" fontAlgn="auto">
              <a:spcBef>
                <a:spcPts val="0"/>
              </a:spcBef>
              <a:spcAft>
                <a:spcPts val="0"/>
              </a:spcAft>
              <a:buClr>
                <a:srgbClr val="BA0000"/>
              </a:buClr>
            </a:pPr>
            <a:r>
              <a:rPr lang="en-US" sz="800" b="1" dirty="0" smtClean="0">
                <a:latin typeface="Calibri"/>
              </a:rPr>
              <a:t>/skin-care-products/body/body-lotions/hydrating-body-lotion</a:t>
            </a:r>
          </a:p>
        </p:txBody>
      </p:sp>
      <p:sp>
        <p:nvSpPr>
          <p:cNvPr id="21" name="Right Arrow 20"/>
          <p:cNvSpPr/>
          <p:nvPr/>
        </p:nvSpPr>
        <p:spPr bwMode="auto">
          <a:xfrm>
            <a:off x="990600" y="5486400"/>
            <a:ext cx="304800" cy="381000"/>
          </a:xfrm>
          <a:prstGeom prst="rightArrow">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3" name="Right Arrow 22"/>
          <p:cNvSpPr/>
          <p:nvPr/>
        </p:nvSpPr>
        <p:spPr bwMode="auto">
          <a:xfrm>
            <a:off x="2667000" y="5486400"/>
            <a:ext cx="304800" cy="381000"/>
          </a:xfrm>
          <a:prstGeom prst="rightArrow">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5" name="Right Arrow 24"/>
          <p:cNvSpPr/>
          <p:nvPr/>
        </p:nvSpPr>
        <p:spPr bwMode="auto">
          <a:xfrm>
            <a:off x="4114800" y="5486400"/>
            <a:ext cx="304800" cy="381000"/>
          </a:xfrm>
          <a:prstGeom prst="rightArrow">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8" name="Right Arrow 27"/>
          <p:cNvSpPr/>
          <p:nvPr/>
        </p:nvSpPr>
        <p:spPr bwMode="auto">
          <a:xfrm>
            <a:off x="6019800" y="5486400"/>
            <a:ext cx="304800" cy="381000"/>
          </a:xfrm>
          <a:prstGeom prst="rightArrow">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Tree>
  </p:cSld>
  <p:clrMapOvr>
    <a:masterClrMapping/>
  </p:clrMapOvr>
  <p:transition spd="med"/>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151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Technical Site Audit Recommendations</a:t>
            </a:r>
            <a:endParaRPr lang="en-US" sz="3000" dirty="0"/>
          </a:p>
        </p:txBody>
      </p:sp>
      <p:sp>
        <p:nvSpPr>
          <p:cNvPr id="10" name="Rounded Rectangle 9"/>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Rich Media</a:t>
            </a:r>
          </a:p>
        </p:txBody>
      </p:sp>
      <p:sp>
        <p:nvSpPr>
          <p:cNvPr id="14" name="Content Placeholder 2"/>
          <p:cNvSpPr txBox="1">
            <a:spLocks/>
          </p:cNvSpPr>
          <p:nvPr/>
        </p:nvSpPr>
        <p:spPr>
          <a:xfrm>
            <a:off x="304800" y="1295400"/>
            <a:ext cx="8229600" cy="9144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A significant amount of content on Olay.com lives in Rich Media. Search engine spiders do not have full capability to crawl content that lives in Flash, JavaScript or Images. The screenshots below provide examples of content that lives in Rich Media on Olay.com.  All content on the Olay Website should be text-based HTML. If this is not possible, a workaround such as an SWFObject2.0, Flash &amp; HTML Hybrid, or Progressive Enhancement should be implemented by whomever is in charge of the technical development of the Olay Website. Further information on workarounds is provided in the Appendix under </a:t>
            </a:r>
            <a:r>
              <a:rPr lang="en-US" b="1" kern="0" dirty="0" smtClean="0">
                <a:latin typeface="Calibri"/>
                <a:cs typeface="Arial" pitchFamily="34" charset="0"/>
                <a:hlinkClick r:id="rId3" action="ppaction://hlinksldjump"/>
              </a:rPr>
              <a:t>Workarounds</a:t>
            </a:r>
            <a:r>
              <a:rPr lang="en-US" b="1" kern="0" dirty="0" smtClean="0">
                <a:latin typeface="Calibri"/>
                <a:cs typeface="Arial" pitchFamily="34" charset="0"/>
              </a:rPr>
              <a:t>.</a:t>
            </a:r>
          </a:p>
          <a:p>
            <a:pPr eaLnBrk="0" hangingPunct="0">
              <a:spcBef>
                <a:spcPts val="0"/>
              </a:spcBef>
              <a:buClr>
                <a:srgbClr val="BA0000"/>
              </a:buClr>
              <a:defRPr/>
            </a:pPr>
            <a:endParaRPr lang="en-US" sz="1000" kern="0" dirty="0" smtClean="0">
              <a:latin typeface="Calibri"/>
              <a:cs typeface="Arial" pitchFamily="34" charset="0"/>
            </a:endParaRPr>
          </a:p>
        </p:txBody>
      </p:sp>
      <p:sp>
        <p:nvSpPr>
          <p:cNvPr id="11" name="Rounded Rectangle 10"/>
          <p:cNvSpPr/>
          <p:nvPr/>
        </p:nvSpPr>
        <p:spPr bwMode="auto">
          <a:xfrm>
            <a:off x="304800" y="3276600"/>
            <a:ext cx="24384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Image-Based Content on Olay Anti Aging Skin Care</a:t>
            </a:r>
          </a:p>
        </p:txBody>
      </p:sp>
      <p:pic>
        <p:nvPicPr>
          <p:cNvPr id="12291" name="Picture 3"/>
          <p:cNvPicPr>
            <a:picLocks noChangeAspect="1" noChangeArrowheads="1"/>
          </p:cNvPicPr>
          <p:nvPr/>
        </p:nvPicPr>
        <p:blipFill>
          <a:blip r:embed="rId4" cstate="print"/>
          <a:srcRect/>
          <a:stretch>
            <a:fillRect/>
          </a:stretch>
        </p:blipFill>
        <p:spPr bwMode="auto">
          <a:xfrm>
            <a:off x="3200400" y="3048000"/>
            <a:ext cx="5603200" cy="136377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2293" name="Picture 5"/>
          <p:cNvPicPr>
            <a:picLocks noChangeAspect="1" noChangeArrowheads="1"/>
          </p:cNvPicPr>
          <p:nvPr/>
        </p:nvPicPr>
        <p:blipFill>
          <a:blip r:embed="rId5" cstate="print"/>
          <a:srcRect/>
          <a:stretch>
            <a:fillRect/>
          </a:stretch>
        </p:blipFill>
        <p:spPr bwMode="auto">
          <a:xfrm>
            <a:off x="3200400" y="4495800"/>
            <a:ext cx="2530055" cy="176212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5" name="Rounded Rectangle 14"/>
          <p:cNvSpPr/>
          <p:nvPr/>
        </p:nvSpPr>
        <p:spPr bwMode="auto">
          <a:xfrm>
            <a:off x="152400" y="4800600"/>
            <a:ext cx="24384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JavaScript Links in Olay Global Navigation</a:t>
            </a:r>
          </a:p>
        </p:txBody>
      </p:sp>
    </p:spTree>
  </p:cSld>
  <p:clrMapOvr>
    <a:masterClrMapping/>
  </p:clrMapOvr>
  <p:transition spd="med"/>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152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Global Template “Wish List”</a:t>
            </a:r>
            <a:endParaRPr lang="en-US" sz="3000" dirty="0"/>
          </a:p>
        </p:txBody>
      </p:sp>
      <p:sp>
        <p:nvSpPr>
          <p:cNvPr id="16" name="TextBox 15"/>
          <p:cNvSpPr txBox="1"/>
          <p:nvPr/>
        </p:nvSpPr>
        <p:spPr>
          <a:xfrm>
            <a:off x="381000" y="990600"/>
            <a:ext cx="8153400" cy="5232202"/>
          </a:xfrm>
          <a:prstGeom prst="rect">
            <a:avLst/>
          </a:prstGeom>
          <a:noFill/>
        </p:spPr>
        <p:txBody>
          <a:bodyPr wrap="square" rtlCol="0">
            <a:spAutoFit/>
          </a:bodyPr>
          <a:lstStyle/>
          <a:p>
            <a:pPr fontAlgn="auto">
              <a:spcBef>
                <a:spcPts val="0"/>
              </a:spcBef>
              <a:spcAft>
                <a:spcPts val="0"/>
              </a:spcAft>
            </a:pPr>
            <a:r>
              <a:rPr lang="en-US" sz="1800" dirty="0" smtClean="0">
                <a:latin typeface="Calibri"/>
              </a:rPr>
              <a:t>The Olay “Wish List” on the next slide is comprised of all technical and performance issues that iProspect has identified on the Olay Global Template. These issues impact user experience on the Olay Website as well as search engine spider accessibility and crawlability, which influence the Olay Web pages that are indexed in organic search results. </a:t>
            </a:r>
          </a:p>
          <a:p>
            <a:pPr fontAlgn="auto">
              <a:spcBef>
                <a:spcPts val="0"/>
              </a:spcBef>
              <a:spcAft>
                <a:spcPts val="0"/>
              </a:spcAft>
            </a:pPr>
            <a:endParaRPr lang="en-US" sz="1800" dirty="0" smtClean="0">
              <a:latin typeface="Calibri"/>
            </a:endParaRPr>
          </a:p>
          <a:p>
            <a:pPr fontAlgn="auto">
              <a:spcBef>
                <a:spcPts val="0"/>
              </a:spcBef>
              <a:spcAft>
                <a:spcPts val="0"/>
              </a:spcAft>
              <a:buFont typeface="Arial" pitchFamily="34" charset="0"/>
              <a:buChar char="•"/>
            </a:pPr>
            <a:r>
              <a:rPr lang="en-US" sz="1800" dirty="0" smtClean="0">
                <a:latin typeface="Calibri"/>
              </a:rPr>
              <a:t>  The “Wish List” is important to each Olay Country Website:</a:t>
            </a:r>
          </a:p>
          <a:p>
            <a:pPr fontAlgn="auto">
              <a:spcBef>
                <a:spcPts val="0"/>
              </a:spcBef>
              <a:spcAft>
                <a:spcPts val="0"/>
              </a:spcAft>
            </a:pPr>
            <a:endParaRPr lang="en-US" sz="1800" dirty="0" smtClean="0">
              <a:latin typeface="Calibri"/>
            </a:endParaRPr>
          </a:p>
          <a:p>
            <a:pPr lvl="1" fontAlgn="auto">
              <a:spcBef>
                <a:spcPts val="0"/>
              </a:spcBef>
              <a:spcAft>
                <a:spcPts val="0"/>
              </a:spcAft>
              <a:buFont typeface="Arial" pitchFamily="34" charset="0"/>
              <a:buChar char="•"/>
            </a:pPr>
            <a:r>
              <a:rPr lang="en-US" sz="1800" dirty="0" smtClean="0">
                <a:latin typeface="Calibri"/>
              </a:rPr>
              <a:t> The technical and performance issues apply to each countries Olay Website</a:t>
            </a:r>
          </a:p>
          <a:p>
            <a:pPr lvl="2" fontAlgn="auto">
              <a:spcBef>
                <a:spcPts val="0"/>
              </a:spcBef>
              <a:spcAft>
                <a:spcPts val="0"/>
              </a:spcAft>
              <a:buFont typeface="Arial" pitchFamily="34" charset="0"/>
              <a:buChar char="•"/>
            </a:pPr>
            <a:r>
              <a:rPr lang="en-US" sz="1800" dirty="0" smtClean="0">
                <a:latin typeface="Calibri"/>
              </a:rPr>
              <a:t> </a:t>
            </a:r>
            <a:r>
              <a:rPr lang="en-US" sz="1600" dirty="0" smtClean="0">
                <a:latin typeface="Calibri"/>
              </a:rPr>
              <a:t>Important for each country to be aware of global templates impact on user experience and spider accessibility and crawlability.</a:t>
            </a:r>
          </a:p>
          <a:p>
            <a:pPr lvl="1" fontAlgn="auto">
              <a:spcBef>
                <a:spcPts val="0"/>
              </a:spcBef>
              <a:spcAft>
                <a:spcPts val="0"/>
              </a:spcAft>
              <a:buFont typeface="Arial" pitchFamily="34" charset="0"/>
              <a:buChar char="•"/>
            </a:pPr>
            <a:endParaRPr lang="en-US" sz="1800" dirty="0" smtClean="0">
              <a:latin typeface="Calibri"/>
            </a:endParaRPr>
          </a:p>
          <a:p>
            <a:pPr lvl="1" fontAlgn="auto">
              <a:spcBef>
                <a:spcPts val="0"/>
              </a:spcBef>
              <a:spcAft>
                <a:spcPts val="0"/>
              </a:spcAft>
              <a:buFont typeface="Arial" pitchFamily="34" charset="0"/>
              <a:buChar char="•"/>
            </a:pPr>
            <a:r>
              <a:rPr lang="en-US" sz="1800" dirty="0" smtClean="0">
                <a:latin typeface="Calibri"/>
              </a:rPr>
              <a:t> The recommendations apply to the template for each country.</a:t>
            </a:r>
          </a:p>
          <a:p>
            <a:pPr lvl="2" fontAlgn="auto">
              <a:spcBef>
                <a:spcPts val="0"/>
              </a:spcBef>
              <a:spcAft>
                <a:spcPts val="0"/>
              </a:spcAft>
              <a:buFont typeface="Arial" pitchFamily="34" charset="0"/>
              <a:buChar char="•"/>
            </a:pPr>
            <a:r>
              <a:rPr lang="en-US" sz="1600" dirty="0" smtClean="0">
                <a:latin typeface="Calibri"/>
              </a:rPr>
              <a:t> Important for each country to understand what optimizations are necessary to ensure a good user experience and spider accessibility and crawlability.</a:t>
            </a:r>
          </a:p>
          <a:p>
            <a:pPr fontAlgn="auto">
              <a:spcBef>
                <a:spcPts val="0"/>
              </a:spcBef>
              <a:spcAft>
                <a:spcPts val="0"/>
              </a:spcAft>
              <a:buFont typeface="Arial" pitchFamily="34" charset="0"/>
              <a:buChar char="•"/>
            </a:pPr>
            <a:endParaRPr lang="en-US" sz="1800" dirty="0" smtClean="0">
              <a:latin typeface="Calibri"/>
            </a:endParaRPr>
          </a:p>
          <a:p>
            <a:pPr lvl="1" fontAlgn="auto">
              <a:spcBef>
                <a:spcPts val="0"/>
              </a:spcBef>
              <a:spcAft>
                <a:spcPts val="0"/>
              </a:spcAft>
              <a:buFont typeface="Arial" pitchFamily="34" charset="0"/>
              <a:buChar char="•"/>
            </a:pPr>
            <a:r>
              <a:rPr lang="en-US" sz="1800" dirty="0" smtClean="0">
                <a:latin typeface="Calibri"/>
              </a:rPr>
              <a:t> Each country has the opportunity to optimize the Olay Website as they see fit.</a:t>
            </a:r>
          </a:p>
          <a:p>
            <a:pPr lvl="2" fontAlgn="auto">
              <a:spcBef>
                <a:spcPts val="0"/>
              </a:spcBef>
              <a:spcAft>
                <a:spcPts val="0"/>
              </a:spcAft>
              <a:buFont typeface="Arial" pitchFamily="34" charset="0"/>
              <a:buChar char="•"/>
            </a:pPr>
            <a:r>
              <a:rPr lang="en-US" sz="1800" dirty="0" smtClean="0">
                <a:latin typeface="Calibri"/>
              </a:rPr>
              <a:t> </a:t>
            </a:r>
            <a:r>
              <a:rPr lang="en-US" sz="1600" dirty="0" smtClean="0">
                <a:latin typeface="Calibri"/>
              </a:rPr>
              <a:t>Important for each country to be aware of the opportunity to optimize the current technical and performance issues on the Olay Global Template.</a:t>
            </a:r>
          </a:p>
        </p:txBody>
      </p:sp>
    </p:spTree>
  </p:cSld>
  <p:clrMapOvr>
    <a:masterClrMapping/>
  </p:clrMapOvr>
  <p:transition spd="med"/>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153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Global Template Recommendations</a:t>
            </a:r>
            <a:endParaRPr lang="en-US" sz="3000" dirty="0"/>
          </a:p>
        </p:txBody>
      </p:sp>
      <p:sp>
        <p:nvSpPr>
          <p:cNvPr id="6" name="Content Placeholder 2"/>
          <p:cNvSpPr>
            <a:spLocks noGrp="1"/>
          </p:cNvSpPr>
          <p:nvPr>
            <p:ph idx="1"/>
          </p:nvPr>
        </p:nvSpPr>
        <p:spPr>
          <a:xfrm>
            <a:off x="304800" y="2362200"/>
            <a:ext cx="8229600" cy="4876800"/>
          </a:xfrm>
        </p:spPr>
        <p:txBody>
          <a:bodyPr/>
          <a:lstStyle/>
          <a:p>
            <a:pPr marL="0" indent="0">
              <a:buNone/>
            </a:pPr>
            <a:endParaRPr lang="en-US" sz="1800" b="1" dirty="0" smtClean="0"/>
          </a:p>
          <a:p>
            <a:pPr marL="0" indent="0">
              <a:buNone/>
            </a:pPr>
            <a:endParaRPr lang="en-US" sz="1800" b="1" dirty="0" smtClean="0"/>
          </a:p>
          <a:p>
            <a:pPr marL="0" indent="0">
              <a:buNone/>
            </a:pPr>
            <a:endParaRPr lang="en-US" sz="1800" b="1" dirty="0" smtClean="0"/>
          </a:p>
          <a:p>
            <a:pPr marL="0" indent="0">
              <a:buNone/>
            </a:pPr>
            <a:endParaRPr lang="en-US" sz="1800" b="1" dirty="0" smtClean="0"/>
          </a:p>
          <a:p>
            <a:pPr marL="457200" lvl="2" indent="0">
              <a:spcBef>
                <a:spcPts val="0"/>
              </a:spcBef>
              <a:buFont typeface="Arial" pitchFamily="34" charset="0"/>
              <a:buChar char="•"/>
            </a:pPr>
            <a:endParaRPr lang="en-US" sz="1600" dirty="0" smtClean="0">
              <a:solidFill>
                <a:schemeClr val="tx1"/>
              </a:solidFill>
              <a:cs typeface="Arial" pitchFamily="34" charset="0"/>
            </a:endParaRPr>
          </a:p>
          <a:p>
            <a:pPr marL="457200" lvl="2" indent="0">
              <a:spcBef>
                <a:spcPts val="0"/>
              </a:spcBef>
              <a:buFont typeface="Arial" pitchFamily="34" charset="0"/>
              <a:buChar char="•"/>
            </a:pPr>
            <a:endParaRPr lang="en-US" sz="1800" dirty="0" smtClean="0">
              <a:solidFill>
                <a:schemeClr val="tx1"/>
              </a:solidFill>
              <a:cs typeface="Arial" pitchFamily="34" charset="0"/>
            </a:endParaRPr>
          </a:p>
          <a:p>
            <a:pPr marL="457200" lvl="2" indent="0">
              <a:spcBef>
                <a:spcPts val="0"/>
              </a:spcBef>
              <a:buFont typeface="Arial" pitchFamily="34" charset="0"/>
              <a:buChar char="•"/>
            </a:pPr>
            <a:endParaRPr lang="en-US" sz="1600" dirty="0" smtClean="0">
              <a:solidFill>
                <a:schemeClr val="tx1"/>
              </a:solidFill>
              <a:cs typeface="Arial" pitchFamily="34" charset="0"/>
            </a:endParaRPr>
          </a:p>
        </p:txBody>
      </p:sp>
      <p:sp>
        <p:nvSpPr>
          <p:cNvPr id="8" name="Rounded Rectangle 7"/>
          <p:cNvSpPr/>
          <p:nvPr/>
        </p:nvSpPr>
        <p:spPr bwMode="auto">
          <a:xfrm>
            <a:off x="228600" y="914400"/>
            <a:ext cx="2971800" cy="762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Global Template Navigation</a:t>
            </a:r>
            <a:endParaRPr lang="en-US" sz="2000" b="1" dirty="0" smtClean="0">
              <a:latin typeface="Calibri"/>
            </a:endParaRPr>
          </a:p>
        </p:txBody>
      </p:sp>
      <p:sp>
        <p:nvSpPr>
          <p:cNvPr id="7" name="Right Arrow 6"/>
          <p:cNvSpPr/>
          <p:nvPr/>
        </p:nvSpPr>
        <p:spPr bwMode="auto">
          <a:xfrm>
            <a:off x="3124200" y="914400"/>
            <a:ext cx="914400" cy="762000"/>
          </a:xfrm>
          <a:prstGeom prst="rightArrow">
            <a:avLst>
              <a:gd name="adj1" fmla="val 50000"/>
              <a:gd name="adj2" fmla="val 59722"/>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9" name="Rectangle 8"/>
          <p:cNvSpPr/>
          <p:nvPr/>
        </p:nvSpPr>
        <p:spPr bwMode="auto">
          <a:xfrm>
            <a:off x="4038600" y="914400"/>
            <a:ext cx="4953000" cy="9144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Arial" pitchFamily="34" charset="0"/>
              <a:buChar char="•"/>
            </a:pPr>
            <a:r>
              <a:rPr lang="en-US" sz="1200" dirty="0" smtClean="0">
                <a:solidFill>
                  <a:srgbClr val="000000"/>
                </a:solidFill>
                <a:latin typeface="Arial" charset="0"/>
              </a:rPr>
              <a:t> Text-based HTML Links</a:t>
            </a:r>
          </a:p>
          <a:p>
            <a:pPr lvl="1">
              <a:spcBef>
                <a:spcPct val="25000"/>
              </a:spcBef>
              <a:buFont typeface="Arial" pitchFamily="34" charset="0"/>
              <a:buChar char="•"/>
            </a:pPr>
            <a:r>
              <a:rPr lang="en-US" sz="1200" dirty="0" smtClean="0">
                <a:solidFill>
                  <a:srgbClr val="000000"/>
                </a:solidFill>
                <a:latin typeface="Arial" charset="0"/>
              </a:rPr>
              <a:t> If not, implement workaround for Rich Media</a:t>
            </a:r>
          </a:p>
          <a:p>
            <a:pPr>
              <a:spcBef>
                <a:spcPct val="25000"/>
              </a:spcBef>
              <a:buFont typeface="Arial" pitchFamily="34" charset="0"/>
              <a:buChar char="•"/>
            </a:pPr>
            <a:r>
              <a:rPr lang="en-US" sz="1200" dirty="0" smtClean="0">
                <a:solidFill>
                  <a:srgbClr val="000000"/>
                </a:solidFill>
                <a:latin typeface="Arial" charset="0"/>
              </a:rPr>
              <a:t> Keyword Phrase-Rich Anchor Text</a:t>
            </a:r>
          </a:p>
          <a:p>
            <a:pPr>
              <a:spcBef>
                <a:spcPct val="25000"/>
              </a:spcBef>
              <a:buFont typeface="Arial" pitchFamily="34" charset="0"/>
              <a:buChar char="•"/>
            </a:pPr>
            <a:r>
              <a:rPr lang="en-US" sz="1200" dirty="0" smtClean="0">
                <a:solidFill>
                  <a:srgbClr val="000000"/>
                </a:solidFill>
                <a:latin typeface="Arial" charset="0"/>
              </a:rPr>
              <a:t> Links to Important, High-Level Olay Pages</a:t>
            </a:r>
          </a:p>
        </p:txBody>
      </p:sp>
      <p:sp>
        <p:nvSpPr>
          <p:cNvPr id="10" name="Rounded Rectangle 9"/>
          <p:cNvSpPr/>
          <p:nvPr/>
        </p:nvSpPr>
        <p:spPr bwMode="auto">
          <a:xfrm>
            <a:off x="228600" y="1828800"/>
            <a:ext cx="3048000" cy="762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Global Template Hierarchy</a:t>
            </a:r>
            <a:endParaRPr lang="en-US" sz="2000" b="1" dirty="0" smtClean="0">
              <a:latin typeface="Calibri"/>
            </a:endParaRPr>
          </a:p>
        </p:txBody>
      </p:sp>
      <p:sp>
        <p:nvSpPr>
          <p:cNvPr id="11" name="Right Arrow 10"/>
          <p:cNvSpPr/>
          <p:nvPr/>
        </p:nvSpPr>
        <p:spPr bwMode="auto">
          <a:xfrm>
            <a:off x="3124200" y="1828800"/>
            <a:ext cx="914400" cy="762000"/>
          </a:xfrm>
          <a:prstGeom prst="rightArrow">
            <a:avLst>
              <a:gd name="adj1" fmla="val 50000"/>
              <a:gd name="adj2" fmla="val 59722"/>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12" name="Rectangle 11"/>
          <p:cNvSpPr/>
          <p:nvPr/>
        </p:nvSpPr>
        <p:spPr bwMode="auto">
          <a:xfrm>
            <a:off x="4038600" y="1905000"/>
            <a:ext cx="4953000" cy="838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Arial" pitchFamily="34" charset="0"/>
              <a:buChar char="•"/>
            </a:pPr>
            <a:r>
              <a:rPr lang="en-US" sz="1200" dirty="0" smtClean="0">
                <a:solidFill>
                  <a:srgbClr val="000000"/>
                </a:solidFill>
                <a:latin typeface="Arial" charset="0"/>
              </a:rPr>
              <a:t> Intuitive Hierarchy,  Not Boutique-Based</a:t>
            </a:r>
          </a:p>
          <a:p>
            <a:pPr>
              <a:spcBef>
                <a:spcPct val="25000"/>
              </a:spcBef>
              <a:buFont typeface="Arial" pitchFamily="34" charset="0"/>
              <a:buChar char="•"/>
            </a:pPr>
            <a:r>
              <a:rPr lang="en-US" sz="1200" dirty="0" smtClean="0">
                <a:solidFill>
                  <a:srgbClr val="000000"/>
                </a:solidFill>
                <a:latin typeface="Arial" charset="0"/>
              </a:rPr>
              <a:t> Mimic How Users Search: Homepage </a:t>
            </a:r>
            <a:r>
              <a:rPr lang="en-US" sz="1200" dirty="0" smtClean="0">
                <a:solidFill>
                  <a:srgbClr val="000000"/>
                </a:solidFill>
                <a:latin typeface="Arial" charset="0"/>
                <a:sym typeface="Wingdings" pitchFamily="2" charset="2"/>
              </a:rPr>
              <a:t> Category  Sub-Category</a:t>
            </a:r>
            <a:endParaRPr lang="en-US" sz="1200" dirty="0" smtClean="0">
              <a:solidFill>
                <a:srgbClr val="000000"/>
              </a:solidFill>
              <a:latin typeface="Arial" charset="0"/>
            </a:endParaRPr>
          </a:p>
          <a:p>
            <a:pPr>
              <a:spcBef>
                <a:spcPct val="25000"/>
              </a:spcBef>
              <a:buFont typeface="Arial" pitchFamily="34" charset="0"/>
              <a:buChar char="•"/>
            </a:pPr>
            <a:r>
              <a:rPr lang="en-US" sz="1200" dirty="0" smtClean="0">
                <a:solidFill>
                  <a:srgbClr val="000000"/>
                </a:solidFill>
                <a:latin typeface="Arial" charset="0"/>
              </a:rPr>
              <a:t> Category Directories Should be Keyword Phrase-Rich (gold keyword)</a:t>
            </a:r>
          </a:p>
        </p:txBody>
      </p:sp>
      <p:sp>
        <p:nvSpPr>
          <p:cNvPr id="13" name="Rounded Rectangle 12"/>
          <p:cNvSpPr/>
          <p:nvPr/>
        </p:nvSpPr>
        <p:spPr bwMode="auto">
          <a:xfrm>
            <a:off x="228600" y="2743200"/>
            <a:ext cx="3048000" cy="6096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Page Load Time</a:t>
            </a:r>
            <a:endParaRPr lang="en-US" sz="2000" b="1" dirty="0" smtClean="0">
              <a:latin typeface="Calibri"/>
            </a:endParaRPr>
          </a:p>
        </p:txBody>
      </p:sp>
      <p:sp>
        <p:nvSpPr>
          <p:cNvPr id="15" name="Rectangle 14"/>
          <p:cNvSpPr/>
          <p:nvPr/>
        </p:nvSpPr>
        <p:spPr bwMode="auto">
          <a:xfrm>
            <a:off x="4038600" y="2819400"/>
            <a:ext cx="4953000" cy="6858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Arial" pitchFamily="34" charset="0"/>
              <a:buChar char="•"/>
            </a:pPr>
            <a:r>
              <a:rPr lang="en-US" sz="1200" dirty="0" smtClean="0">
                <a:solidFill>
                  <a:srgbClr val="000000"/>
                </a:solidFill>
                <a:latin typeface="Arial" charset="0"/>
              </a:rPr>
              <a:t> Decrease Page Load Time</a:t>
            </a:r>
          </a:p>
          <a:p>
            <a:pPr lvl="1">
              <a:spcBef>
                <a:spcPct val="25000"/>
              </a:spcBef>
              <a:buFont typeface="Arial" pitchFamily="34" charset="0"/>
              <a:buChar char="•"/>
            </a:pPr>
            <a:r>
              <a:rPr lang="en-US" sz="1200" dirty="0" smtClean="0">
                <a:solidFill>
                  <a:srgbClr val="000000"/>
                </a:solidFill>
                <a:latin typeface="Arial" charset="0"/>
              </a:rPr>
              <a:t> Google has recently added this to their algorithm as a significant factor in determining organic rankings.</a:t>
            </a:r>
          </a:p>
        </p:txBody>
      </p:sp>
      <p:sp>
        <p:nvSpPr>
          <p:cNvPr id="16" name="Rounded Rectangle 15"/>
          <p:cNvSpPr/>
          <p:nvPr/>
        </p:nvSpPr>
        <p:spPr bwMode="auto">
          <a:xfrm>
            <a:off x="228600" y="3581400"/>
            <a:ext cx="30480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Article Pages</a:t>
            </a:r>
            <a:endParaRPr lang="en-US" sz="2000" b="1" dirty="0" smtClean="0">
              <a:latin typeface="Calibri"/>
            </a:endParaRPr>
          </a:p>
        </p:txBody>
      </p:sp>
      <p:sp>
        <p:nvSpPr>
          <p:cNvPr id="14" name="Right Arrow 13"/>
          <p:cNvSpPr/>
          <p:nvPr/>
        </p:nvSpPr>
        <p:spPr bwMode="auto">
          <a:xfrm>
            <a:off x="3124200" y="3581400"/>
            <a:ext cx="914400" cy="762000"/>
          </a:xfrm>
          <a:prstGeom prst="rightArrow">
            <a:avLst>
              <a:gd name="adj1" fmla="val 50000"/>
              <a:gd name="adj2" fmla="val 59722"/>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17" name="Right Arrow 16"/>
          <p:cNvSpPr/>
          <p:nvPr/>
        </p:nvSpPr>
        <p:spPr bwMode="auto">
          <a:xfrm>
            <a:off x="3124200" y="2667000"/>
            <a:ext cx="914400" cy="762000"/>
          </a:xfrm>
          <a:prstGeom prst="rightArrow">
            <a:avLst>
              <a:gd name="adj1" fmla="val 50000"/>
              <a:gd name="adj2" fmla="val 59722"/>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18" name="Rectangle 17"/>
          <p:cNvSpPr/>
          <p:nvPr/>
        </p:nvSpPr>
        <p:spPr bwMode="auto">
          <a:xfrm>
            <a:off x="4038600" y="3581400"/>
            <a:ext cx="4953000" cy="762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Arial" pitchFamily="34" charset="0"/>
              <a:buChar char="•"/>
            </a:pPr>
            <a:r>
              <a:rPr lang="en-US" sz="1200" dirty="0" smtClean="0">
                <a:solidFill>
                  <a:srgbClr val="000000"/>
                </a:solidFill>
                <a:latin typeface="Arial" charset="0"/>
              </a:rPr>
              <a:t> Include content that recommends Olay products related to article.</a:t>
            </a:r>
          </a:p>
          <a:p>
            <a:pPr>
              <a:spcBef>
                <a:spcPct val="25000"/>
              </a:spcBef>
              <a:buFont typeface="Arial" pitchFamily="34" charset="0"/>
              <a:buChar char="•"/>
            </a:pPr>
            <a:r>
              <a:rPr lang="en-US" sz="1200" dirty="0" smtClean="0">
                <a:solidFill>
                  <a:srgbClr val="000000"/>
                </a:solidFill>
                <a:latin typeface="Arial" charset="0"/>
              </a:rPr>
              <a:t> Implement embedded links with the product gold keyword as the anchor text.</a:t>
            </a:r>
          </a:p>
        </p:txBody>
      </p:sp>
      <p:sp>
        <p:nvSpPr>
          <p:cNvPr id="19" name="Rounded Rectangle 18"/>
          <p:cNvSpPr/>
          <p:nvPr/>
        </p:nvSpPr>
        <p:spPr bwMode="auto">
          <a:xfrm>
            <a:off x="228600" y="4419600"/>
            <a:ext cx="30480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Internal Linking</a:t>
            </a:r>
            <a:endParaRPr lang="en-US" sz="2000" b="1" dirty="0" smtClean="0">
              <a:latin typeface="Calibri"/>
            </a:endParaRPr>
          </a:p>
        </p:txBody>
      </p:sp>
      <p:sp>
        <p:nvSpPr>
          <p:cNvPr id="20" name="Right Arrow 19"/>
          <p:cNvSpPr/>
          <p:nvPr/>
        </p:nvSpPr>
        <p:spPr bwMode="auto">
          <a:xfrm>
            <a:off x="3124200" y="4419600"/>
            <a:ext cx="914400" cy="762000"/>
          </a:xfrm>
          <a:prstGeom prst="rightArrow">
            <a:avLst>
              <a:gd name="adj1" fmla="val 50000"/>
              <a:gd name="adj2" fmla="val 59722"/>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1" name="Rectangle 20"/>
          <p:cNvSpPr/>
          <p:nvPr/>
        </p:nvSpPr>
        <p:spPr bwMode="auto">
          <a:xfrm>
            <a:off x="4038600" y="4419600"/>
            <a:ext cx="4953000" cy="762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Arial" pitchFamily="34" charset="0"/>
              <a:buChar char="•"/>
            </a:pPr>
            <a:r>
              <a:rPr lang="en-US" sz="1200" dirty="0" smtClean="0">
                <a:solidFill>
                  <a:srgbClr val="000000"/>
                </a:solidFill>
                <a:latin typeface="Arial" charset="0"/>
              </a:rPr>
              <a:t> Remove all Rich Media and non-contextual links.</a:t>
            </a:r>
          </a:p>
          <a:p>
            <a:pPr>
              <a:spcBef>
                <a:spcPct val="25000"/>
              </a:spcBef>
              <a:buFont typeface="Arial" pitchFamily="34" charset="0"/>
              <a:buChar char="•"/>
            </a:pPr>
            <a:r>
              <a:rPr lang="en-US" sz="1200" dirty="0" smtClean="0">
                <a:solidFill>
                  <a:srgbClr val="000000"/>
                </a:solidFill>
                <a:latin typeface="Arial" charset="0"/>
              </a:rPr>
              <a:t> Ensure all links are text-based with keyword phrase-rich anchor text</a:t>
            </a:r>
          </a:p>
          <a:p>
            <a:pPr>
              <a:spcBef>
                <a:spcPct val="25000"/>
              </a:spcBef>
              <a:buFont typeface="Arial" pitchFamily="34" charset="0"/>
              <a:buChar char="•"/>
            </a:pPr>
            <a:r>
              <a:rPr lang="en-US" sz="1200" dirty="0" smtClean="0">
                <a:solidFill>
                  <a:srgbClr val="000000"/>
                </a:solidFill>
                <a:latin typeface="Arial" charset="0"/>
              </a:rPr>
              <a:t> Implement keyword phrase-rich embedded links within page content  </a:t>
            </a:r>
          </a:p>
        </p:txBody>
      </p:sp>
      <p:sp>
        <p:nvSpPr>
          <p:cNvPr id="22" name="Rounded Rectangle 21"/>
          <p:cNvSpPr/>
          <p:nvPr/>
        </p:nvSpPr>
        <p:spPr bwMode="auto">
          <a:xfrm>
            <a:off x="228600" y="5181600"/>
            <a:ext cx="30480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Rich Media</a:t>
            </a:r>
            <a:endParaRPr lang="en-US" sz="2000" b="1" dirty="0" smtClean="0">
              <a:latin typeface="Calibri"/>
            </a:endParaRPr>
          </a:p>
        </p:txBody>
      </p:sp>
      <p:sp>
        <p:nvSpPr>
          <p:cNvPr id="23" name="Right Arrow 22"/>
          <p:cNvSpPr/>
          <p:nvPr/>
        </p:nvSpPr>
        <p:spPr bwMode="auto">
          <a:xfrm>
            <a:off x="3124200" y="5181600"/>
            <a:ext cx="914400" cy="762000"/>
          </a:xfrm>
          <a:prstGeom prst="rightArrow">
            <a:avLst>
              <a:gd name="adj1" fmla="val 50000"/>
              <a:gd name="adj2" fmla="val 59722"/>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4" name="Rectangle 23"/>
          <p:cNvSpPr/>
          <p:nvPr/>
        </p:nvSpPr>
        <p:spPr bwMode="auto">
          <a:xfrm>
            <a:off x="4038600" y="5257800"/>
            <a:ext cx="4953000" cy="762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Arial" pitchFamily="34" charset="0"/>
              <a:buChar char="•"/>
            </a:pPr>
            <a:r>
              <a:rPr lang="en-US" sz="1200" dirty="0" smtClean="0">
                <a:solidFill>
                  <a:srgbClr val="000000"/>
                </a:solidFill>
                <a:latin typeface="Arial" charset="0"/>
              </a:rPr>
              <a:t> Remove all Rich Media.</a:t>
            </a:r>
          </a:p>
          <a:p>
            <a:pPr>
              <a:spcBef>
                <a:spcPct val="25000"/>
              </a:spcBef>
              <a:buFont typeface="Arial" pitchFamily="34" charset="0"/>
              <a:buChar char="•"/>
            </a:pPr>
            <a:r>
              <a:rPr lang="en-US" sz="1200" dirty="0" smtClean="0">
                <a:solidFill>
                  <a:srgbClr val="000000"/>
                </a:solidFill>
                <a:latin typeface="Arial" charset="0"/>
              </a:rPr>
              <a:t> Ensure all content is text-based and keyword phrase-rich</a:t>
            </a:r>
          </a:p>
          <a:p>
            <a:pPr>
              <a:spcBef>
                <a:spcPct val="25000"/>
              </a:spcBef>
              <a:buFont typeface="Arial" pitchFamily="34" charset="0"/>
              <a:buChar char="•"/>
            </a:pPr>
            <a:r>
              <a:rPr lang="en-US" sz="1200" dirty="0" smtClean="0">
                <a:solidFill>
                  <a:srgbClr val="000000"/>
                </a:solidFill>
                <a:latin typeface="Arial" charset="0"/>
              </a:rPr>
              <a:t> Implement workarounds if Rich Media necessary.</a:t>
            </a:r>
          </a:p>
        </p:txBody>
      </p:sp>
    </p:spTree>
  </p:cSld>
  <p:clrMapOvr>
    <a:masterClrMapping/>
  </p:clrMapOvr>
  <p:transition spd="med"/>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Digital Assets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155</a:t>
            </a:fld>
            <a:endParaRPr lang="en-US" dirty="0">
              <a:solidFill>
                <a:srgbClr val="002C69"/>
              </a:solidFill>
            </a:endParaRPr>
          </a:p>
        </p:txBody>
      </p:sp>
      <p:sp>
        <p:nvSpPr>
          <p:cNvPr id="35" name="Title 1"/>
          <p:cNvSpPr>
            <a:spLocks noGrp="1"/>
          </p:cNvSpPr>
          <p:nvPr>
            <p:ph type="title"/>
          </p:nvPr>
        </p:nvSpPr>
        <p:spPr>
          <a:xfrm>
            <a:off x="304800" y="228600"/>
            <a:ext cx="8610600" cy="457200"/>
          </a:xfrm>
          <a:noFill/>
        </p:spPr>
        <p:txBody>
          <a:bodyPr/>
          <a:lstStyle/>
          <a:p>
            <a:r>
              <a:rPr lang="en-US" sz="2600" dirty="0" smtClean="0"/>
              <a:t>Who Should Know About Digital Assets?</a:t>
            </a:r>
            <a:endParaRPr lang="en-US" sz="2600" dirty="0"/>
          </a:p>
        </p:txBody>
      </p:sp>
      <p:sp>
        <p:nvSpPr>
          <p:cNvPr id="9" name="Content Placeholder 2"/>
          <p:cNvSpPr>
            <a:spLocks noGrp="1"/>
          </p:cNvSpPr>
          <p:nvPr>
            <p:ph idx="1"/>
          </p:nvPr>
        </p:nvSpPr>
        <p:spPr>
          <a:xfrm>
            <a:off x="304800" y="838200"/>
            <a:ext cx="8458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providing recommendations for optimizing Olay digital assets. The search agency should understand best practices for on-the-page and off-the-page optimization of digital assets and how optimized digital assets affect the success of the Olay organic search campaign. The search agency should know how to communicate digital asset recommendations to the creative agency, technical agency, and P&amp;G brand contacts as well as communicate the importance of digital assets to the Olay ER team.</a:t>
            </a:r>
          </a:p>
          <a:p>
            <a:pPr marL="0" indent="0">
              <a:spcBef>
                <a:spcPts val="0"/>
              </a:spcBef>
            </a:pPr>
            <a:endParaRPr lang="en-US" sz="600" b="1" dirty="0" smtClean="0"/>
          </a:p>
          <a:p>
            <a:pPr marL="0" indent="0">
              <a:spcBef>
                <a:spcPts val="0"/>
              </a:spcBef>
            </a:pPr>
            <a:r>
              <a:rPr lang="en-US" sz="1800" b="1" dirty="0" smtClean="0"/>
              <a:t>Creative Agency: </a:t>
            </a:r>
            <a:r>
              <a:rPr lang="en-US" sz="1400" dirty="0" smtClean="0"/>
              <a:t>The creative agency is responsible for writing optimized content for digital assets living on-the-page and off-the-page. The creative agency should also understand digital asset best practices and how images and video optimizations affect the success of the Olay organic search campaign.</a:t>
            </a:r>
            <a:endParaRPr lang="en-US" sz="1800" b="1" dirty="0" smtClean="0"/>
          </a:p>
          <a:p>
            <a:pPr marL="0" indent="0">
              <a:spcBef>
                <a:spcPts val="0"/>
              </a:spcBef>
            </a:pPr>
            <a:endParaRPr lang="en-US" sz="600" b="1" dirty="0" smtClean="0"/>
          </a:p>
          <a:p>
            <a:pPr marL="0" indent="0">
              <a:spcBef>
                <a:spcPts val="0"/>
              </a:spcBef>
            </a:pPr>
            <a:r>
              <a:rPr lang="en-US" sz="1800" b="1" dirty="0" smtClean="0"/>
              <a:t>Technical Agency</a:t>
            </a:r>
            <a:r>
              <a:rPr lang="en-US" sz="1800" dirty="0" smtClean="0"/>
              <a:t>:</a:t>
            </a:r>
            <a:r>
              <a:rPr lang="en-US" sz="1800" b="1" dirty="0" smtClean="0"/>
              <a:t> </a:t>
            </a:r>
            <a:r>
              <a:rPr lang="en-US" sz="1400" dirty="0" smtClean="0"/>
              <a:t>The countries technical agency is responsible for implementing optimized digital asset recommendations. It is imperative that the technical agency understand on-the-page and off-the-page requirements for Olay digital assets. </a:t>
            </a:r>
          </a:p>
          <a:p>
            <a:pPr marL="0" indent="0">
              <a:spcBef>
                <a:spcPts val="0"/>
              </a:spcBef>
            </a:pPr>
            <a:endParaRPr lang="en-US" sz="1400" dirty="0" smtClean="0"/>
          </a:p>
          <a:p>
            <a:pPr marL="0" indent="0">
              <a:spcBef>
                <a:spcPts val="0"/>
              </a:spcBef>
            </a:pPr>
            <a:r>
              <a:rPr lang="en-US" sz="1800" b="1" dirty="0" smtClean="0"/>
              <a:t>ER</a:t>
            </a:r>
            <a:r>
              <a:rPr lang="en-US" sz="1400" dirty="0" smtClean="0"/>
              <a:t>: ER should understand the importance of leveraging Olay digital assets, the importance of utilizing third-party websites, and how digital assets affect the success of the Olay organic search campaign and in turn, increasing brand awareness and “buzz” on the Internet.</a:t>
            </a:r>
            <a:endParaRPr lang="en-US" sz="1800" b="1" dirty="0" smtClean="0"/>
          </a:p>
          <a:p>
            <a:pPr marL="0" indent="0">
              <a:spcBef>
                <a:spcPts val="0"/>
              </a:spcBef>
            </a:pPr>
            <a:endParaRPr lang="en-US" sz="1200" b="1"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why digital assets are important, the benefit of using third-party websites as an optimization tool, and how digital assets affect the success of the Olay organic paid search campaign.</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2" name="Straight Connector 11"/>
          <p:cNvCxnSpPr/>
          <p:nvPr/>
        </p:nvCxnSpPr>
        <p:spPr bwMode="auto">
          <a:xfrm>
            <a:off x="381000" y="2133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228600" y="2895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8" name="Straight Connector 7"/>
          <p:cNvCxnSpPr/>
          <p:nvPr/>
        </p:nvCxnSpPr>
        <p:spPr bwMode="auto">
          <a:xfrm>
            <a:off x="304800" y="3810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304800" y="4724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304800" y="5562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156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Digital Assets</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685800"/>
            <a:ext cx="87630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Blended Search</a:t>
            </a:r>
            <a:r>
              <a:rPr lang="en-US" sz="1400" dirty="0" smtClean="0">
                <a:latin typeface="+mn-lt"/>
              </a:rPr>
              <a:t>: Overview of blended search and how it applies to Olay.</a:t>
            </a:r>
            <a:endParaRPr lang="en-US" sz="1800" b="1" dirty="0" smtClean="0">
              <a:latin typeface="+mn-lt"/>
            </a:endParaRPr>
          </a:p>
          <a:p>
            <a:pPr marL="0" indent="0">
              <a:spcBef>
                <a:spcPts val="0"/>
              </a:spcBef>
            </a:pPr>
            <a:endParaRPr lang="en-US" sz="600" b="1" dirty="0" smtClean="0">
              <a:latin typeface="+mn-lt"/>
            </a:endParaRPr>
          </a:p>
          <a:p>
            <a:pPr marL="0" indent="0">
              <a:spcBef>
                <a:spcPts val="0"/>
              </a:spcBef>
            </a:pPr>
            <a:r>
              <a:rPr lang="en-US" sz="1800" b="1" dirty="0" smtClean="0">
                <a:latin typeface="+mn-lt"/>
                <a:hlinkClick r:id="rId6" action="ppaction://hlinksldjump"/>
              </a:rPr>
              <a:t>Blended Search Example</a:t>
            </a:r>
            <a:r>
              <a:rPr lang="en-US" sz="1800" b="1" dirty="0" smtClean="0">
                <a:latin typeface="+mn-lt"/>
              </a:rPr>
              <a:t>: </a:t>
            </a:r>
            <a:r>
              <a:rPr lang="en-US" sz="1400" dirty="0" smtClean="0">
                <a:latin typeface="+mn-lt"/>
              </a:rPr>
              <a:t>Skin care related search results within blended search.</a:t>
            </a:r>
          </a:p>
          <a:p>
            <a:pPr marL="0" indent="0">
              <a:spcBef>
                <a:spcPts val="0"/>
              </a:spcBef>
            </a:pPr>
            <a:endParaRPr lang="en-US" sz="600" b="1" dirty="0" smtClean="0">
              <a:latin typeface="+mn-lt"/>
            </a:endParaRPr>
          </a:p>
          <a:p>
            <a:pPr marL="0" indent="0">
              <a:spcBef>
                <a:spcPts val="0"/>
              </a:spcBef>
            </a:pPr>
            <a:r>
              <a:rPr lang="en-US" sz="1800" b="1" dirty="0" smtClean="0">
                <a:hlinkClick r:id="rId7" action="ppaction://hlinksldjump"/>
              </a:rPr>
              <a:t>Videos &amp; Search Results</a:t>
            </a:r>
            <a:r>
              <a:rPr lang="en-US" sz="1400" dirty="0" smtClean="0"/>
              <a:t>: Importance of optimizing videos and YouTube user statistics.</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8" action="ppaction://hlinksldjump"/>
              </a:rPr>
              <a:t>Video Priority List</a:t>
            </a:r>
            <a:r>
              <a:rPr lang="en-US" sz="1400" dirty="0" smtClean="0"/>
              <a:t>: Methods for optimizing videos for organic search.</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9" action="ppaction://hlinksldjump"/>
              </a:rPr>
              <a:t>On-Site Video Hosting</a:t>
            </a:r>
            <a:r>
              <a:rPr lang="en-US" sz="1300" dirty="0" smtClean="0"/>
              <a:t>: Content b</a:t>
            </a:r>
            <a:r>
              <a:rPr lang="en-US" sz="1400" dirty="0" smtClean="0"/>
              <a:t>est practices for hosting videos on an Olay Website.</a:t>
            </a:r>
            <a:endParaRPr lang="en-US" sz="1400" b="1" dirty="0" smtClean="0"/>
          </a:p>
          <a:p>
            <a:pPr marL="0" indent="0">
              <a:spcBef>
                <a:spcPts val="0"/>
              </a:spcBef>
            </a:pPr>
            <a:endParaRPr lang="en-US" sz="600" b="1" dirty="0" smtClean="0"/>
          </a:p>
          <a:p>
            <a:pPr marL="0" indent="0">
              <a:spcBef>
                <a:spcPts val="0"/>
              </a:spcBef>
            </a:pPr>
            <a:r>
              <a:rPr lang="en-US" sz="1800" b="1" dirty="0" smtClean="0">
                <a:hlinkClick r:id="rId10" action="ppaction://hlinksldjump"/>
              </a:rPr>
              <a:t>On-Site Video Hosting</a:t>
            </a:r>
            <a:r>
              <a:rPr lang="en-US" sz="1400" dirty="0" smtClean="0"/>
              <a:t>: Technical best practices for hosting videos on an Olay Website.</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1" action="ppaction://hlinksldjump"/>
              </a:rPr>
              <a:t>Off-Site Video Hosting</a:t>
            </a:r>
            <a:r>
              <a:rPr lang="en-US" sz="1400" dirty="0" smtClean="0"/>
              <a:t>: Best practices for hosting videos off-site.</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2" action="ppaction://hlinksldjump"/>
              </a:rPr>
              <a:t>YouTube Video Hosting</a:t>
            </a:r>
            <a:r>
              <a:rPr lang="en-US" sz="1400" dirty="0" smtClean="0"/>
              <a:t>: Requirements for hosting videos on YouTube.</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3" action="ppaction://hlinksldjump"/>
              </a:rPr>
              <a:t>Yahoo! Video Hosting</a:t>
            </a:r>
            <a:r>
              <a:rPr lang="en-US" sz="1400" dirty="0" smtClean="0"/>
              <a:t>: Requirements for hosting videos on Yahoo!.</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4" action="ppaction://hlinksldjump"/>
              </a:rPr>
              <a:t>Image Content</a:t>
            </a:r>
            <a:r>
              <a:rPr lang="en-US" sz="1400" dirty="0" smtClean="0"/>
              <a:t>: Images in search results and examples of images ranking for skin care related queries.</a:t>
            </a:r>
          </a:p>
          <a:p>
            <a:pPr marL="0" indent="0">
              <a:spcBef>
                <a:spcPts val="0"/>
              </a:spcBef>
            </a:pPr>
            <a:endParaRPr lang="en-US" sz="600" b="1" dirty="0" smtClean="0"/>
          </a:p>
          <a:p>
            <a:pPr marL="0" indent="0">
              <a:spcBef>
                <a:spcPts val="0"/>
              </a:spcBef>
            </a:pPr>
            <a:r>
              <a:rPr lang="en-US" sz="1800" b="1" dirty="0" smtClean="0">
                <a:hlinkClick r:id="rId15" action="ppaction://hlinksldjump"/>
              </a:rPr>
              <a:t>Image Hosting</a:t>
            </a:r>
            <a:r>
              <a:rPr lang="en-US" sz="1400" dirty="0" smtClean="0"/>
              <a:t>:</a:t>
            </a:r>
            <a:r>
              <a:rPr lang="en-US" sz="1800" b="1" dirty="0" smtClean="0"/>
              <a:t> </a:t>
            </a:r>
            <a:r>
              <a:rPr lang="en-US" sz="1400" dirty="0" smtClean="0"/>
              <a:t>Overview of third-party websites that host images.</a:t>
            </a:r>
          </a:p>
          <a:p>
            <a:pPr marL="0" indent="0">
              <a:spcBef>
                <a:spcPts val="0"/>
              </a:spcBef>
            </a:pPr>
            <a:endParaRPr lang="en-US" sz="600" b="1" dirty="0" smtClean="0"/>
          </a:p>
          <a:p>
            <a:pPr marL="0" indent="0">
              <a:spcBef>
                <a:spcPts val="0"/>
              </a:spcBef>
            </a:pPr>
            <a:r>
              <a:rPr lang="en-US" sz="1800" b="1" dirty="0" smtClean="0">
                <a:hlinkClick r:id="rId16" action="ppaction://hlinksldjump"/>
              </a:rPr>
              <a:t>On-Site Image Hosting</a:t>
            </a:r>
            <a:r>
              <a:rPr lang="en-US" sz="1400" dirty="0" smtClean="0"/>
              <a:t>: Best practices for hosting images on an Olay Website.</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7" action="ppaction://hlinksldjump"/>
              </a:rPr>
              <a:t>Off-Site Image Hosting</a:t>
            </a:r>
            <a:r>
              <a:rPr lang="en-US" sz="1400" dirty="0" smtClean="0"/>
              <a:t>: Best practices for hosting images on third-party websites.</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8" action="ppaction://hlinksldjump"/>
              </a:rPr>
              <a:t>Digital Assets Next Steps</a:t>
            </a:r>
            <a:r>
              <a:rPr lang="en-US" sz="1400" dirty="0" smtClean="0"/>
              <a:t>: Overview of video and image hosting best practices and implementation.</a:t>
            </a:r>
            <a:endParaRPr lang="en-US" sz="1800" b="1" dirty="0" smtClean="0"/>
          </a:p>
          <a:p>
            <a:pPr marL="0" indent="0">
              <a:spcBef>
                <a:spcPts val="0"/>
              </a:spcBef>
            </a:pPr>
            <a:endParaRPr lang="en-US" sz="1800" b="1" dirty="0" smtClean="0">
              <a:latin typeface="+mn-lt"/>
            </a:endParaRPr>
          </a:p>
          <a:p>
            <a:pPr marL="0" indent="0">
              <a:spcBef>
                <a:spcPts val="0"/>
              </a:spcBef>
            </a:pPr>
            <a:endParaRPr lang="en-US" sz="10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14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44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1828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209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2590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3276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3657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4038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228600" y="4419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228600" y="4800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8" name="Straight Connector 17"/>
          <p:cNvCxnSpPr/>
          <p:nvPr/>
        </p:nvCxnSpPr>
        <p:spPr bwMode="auto">
          <a:xfrm>
            <a:off x="228600" y="5181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9" name="Straight Connector 18"/>
          <p:cNvCxnSpPr/>
          <p:nvPr/>
        </p:nvCxnSpPr>
        <p:spPr bwMode="auto">
          <a:xfrm>
            <a:off x="228600" y="548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228600" y="586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157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Blended Search</a:t>
            </a:r>
            <a:endParaRPr lang="en-US" sz="3000" dirty="0"/>
          </a:p>
        </p:txBody>
      </p:sp>
      <p:sp>
        <p:nvSpPr>
          <p:cNvPr id="6" name="Rounded Rectangle 5"/>
          <p:cNvSpPr/>
          <p:nvPr/>
        </p:nvSpPr>
        <p:spPr bwMode="auto">
          <a:xfrm>
            <a:off x="304800" y="3124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Blended Search Status</a:t>
            </a:r>
          </a:p>
        </p:txBody>
      </p:sp>
      <p:sp>
        <p:nvSpPr>
          <p:cNvPr id="10" name="Content Placeholder 2"/>
          <p:cNvSpPr txBox="1">
            <a:spLocks/>
          </p:cNvSpPr>
          <p:nvPr/>
        </p:nvSpPr>
        <p:spPr>
          <a:xfrm>
            <a:off x="304800" y="762000"/>
            <a:ext cx="8229600" cy="1371600"/>
          </a:xfrm>
          <a:prstGeom prst="rect">
            <a:avLst/>
          </a:prstGeom>
        </p:spPr>
        <p:txBody>
          <a:bodyPr/>
          <a:lstStyle/>
          <a:p>
            <a:pPr eaLnBrk="0" hangingPunct="0">
              <a:spcBef>
                <a:spcPts val="0"/>
              </a:spcBef>
              <a:buFont typeface="Arial" pitchFamily="34" charset="0"/>
              <a:buChar char="•"/>
              <a:defRPr/>
            </a:pPr>
            <a:r>
              <a:rPr lang="en-US" kern="0" dirty="0" smtClean="0">
                <a:latin typeface="Calibri"/>
                <a:cs typeface="Arial" pitchFamily="34" charset="0"/>
              </a:rPr>
              <a:t> 2007: Google, Yahoo!, and MSN launched blended search </a:t>
            </a:r>
          </a:p>
          <a:p>
            <a:pPr lvl="1" eaLnBrk="0" hangingPunct="0">
              <a:spcBef>
                <a:spcPts val="0"/>
              </a:spcBef>
              <a:buFont typeface="Arial" pitchFamily="34" charset="0"/>
              <a:buChar char="•"/>
              <a:defRPr/>
            </a:pPr>
            <a:r>
              <a:rPr lang="en-US" kern="0" dirty="0" smtClean="0">
                <a:latin typeface="Calibri"/>
                <a:cs typeface="Arial" pitchFamily="34" charset="0"/>
              </a:rPr>
              <a:t> </a:t>
            </a:r>
            <a:r>
              <a:rPr lang="en-US" sz="1200" kern="0" dirty="0" smtClean="0">
                <a:latin typeface="Calibri"/>
                <a:cs typeface="Arial" pitchFamily="34" charset="0"/>
              </a:rPr>
              <a:t>Organic</a:t>
            </a:r>
            <a:r>
              <a:rPr lang="en-US" kern="0" dirty="0" smtClean="0">
                <a:latin typeface="Calibri"/>
                <a:cs typeface="Arial" pitchFamily="34" charset="0"/>
              </a:rPr>
              <a:t> </a:t>
            </a:r>
            <a:r>
              <a:rPr lang="en-US" sz="1200" kern="0" dirty="0" smtClean="0">
                <a:latin typeface="Calibri"/>
                <a:cs typeface="Arial" pitchFamily="34" charset="0"/>
              </a:rPr>
              <a:t>Blended Search results include: </a:t>
            </a:r>
          </a:p>
          <a:p>
            <a:pPr lvl="2" eaLnBrk="0" hangingPunct="0">
              <a:spcBef>
                <a:spcPts val="0"/>
              </a:spcBef>
              <a:buFont typeface="Arial" pitchFamily="34" charset="0"/>
              <a:buChar char="•"/>
              <a:defRPr/>
            </a:pPr>
            <a:r>
              <a:rPr lang="en-US" sz="1200" kern="0" dirty="0" smtClean="0">
                <a:latin typeface="Calibri"/>
                <a:cs typeface="Arial" pitchFamily="34" charset="0"/>
              </a:rPr>
              <a:t> Video Results</a:t>
            </a:r>
          </a:p>
          <a:p>
            <a:pPr lvl="2" eaLnBrk="0" hangingPunct="0">
              <a:spcBef>
                <a:spcPts val="0"/>
              </a:spcBef>
              <a:buFont typeface="Arial" pitchFamily="34" charset="0"/>
              <a:buChar char="•"/>
              <a:defRPr/>
            </a:pPr>
            <a:r>
              <a:rPr lang="en-US" sz="1200" kern="0" dirty="0" smtClean="0">
                <a:latin typeface="Calibri"/>
                <a:cs typeface="Arial" pitchFamily="34" charset="0"/>
              </a:rPr>
              <a:t> Image Results</a:t>
            </a:r>
          </a:p>
          <a:p>
            <a:pPr lvl="2" eaLnBrk="0" hangingPunct="0">
              <a:spcBef>
                <a:spcPts val="0"/>
              </a:spcBef>
              <a:buFont typeface="Arial" pitchFamily="34" charset="0"/>
              <a:buChar char="•"/>
              <a:defRPr/>
            </a:pPr>
            <a:r>
              <a:rPr lang="en-US" sz="1200" kern="0" dirty="0" smtClean="0">
                <a:latin typeface="Calibri"/>
                <a:cs typeface="Arial" pitchFamily="34" charset="0"/>
              </a:rPr>
              <a:t> News Releases/Press Releases</a:t>
            </a:r>
          </a:p>
          <a:p>
            <a:pPr lvl="2" eaLnBrk="0" hangingPunct="0">
              <a:spcBef>
                <a:spcPts val="0"/>
              </a:spcBef>
              <a:buFont typeface="Arial" pitchFamily="34" charset="0"/>
              <a:buChar char="•"/>
              <a:defRPr/>
            </a:pPr>
            <a:r>
              <a:rPr lang="en-US" sz="1200" kern="0" dirty="0" smtClean="0">
                <a:latin typeface="Calibri"/>
                <a:cs typeface="Arial" pitchFamily="34" charset="0"/>
              </a:rPr>
              <a:t> Local Search Results</a:t>
            </a:r>
          </a:p>
          <a:p>
            <a:pPr lvl="1" eaLnBrk="0" hangingPunct="0">
              <a:spcBef>
                <a:spcPts val="0"/>
              </a:spcBef>
              <a:buFont typeface="Arial" pitchFamily="34" charset="0"/>
              <a:buChar char="•"/>
              <a:defRPr/>
            </a:pPr>
            <a:endParaRPr lang="en-US" sz="1200" kern="0" dirty="0" smtClean="0">
              <a:latin typeface="Calibri"/>
              <a:cs typeface="Arial" pitchFamily="34" charset="0"/>
            </a:endParaRPr>
          </a:p>
          <a:p>
            <a:pPr eaLnBrk="0" hangingPunct="0">
              <a:spcBef>
                <a:spcPts val="0"/>
              </a:spcBef>
              <a:buFont typeface="Arial" pitchFamily="34" charset="0"/>
              <a:buChar char="•"/>
              <a:defRPr/>
            </a:pPr>
            <a:r>
              <a:rPr lang="en-US" kern="0" dirty="0" smtClean="0">
                <a:latin typeface="Calibri"/>
                <a:cs typeface="Arial" pitchFamily="34" charset="0"/>
              </a:rPr>
              <a:t> 2009: Google began including real-time content into organic search results – Twitter feeds, blog posts, etc.</a:t>
            </a:r>
          </a:p>
          <a:p>
            <a:pPr eaLnBrk="0" hangingPunct="0">
              <a:spcBef>
                <a:spcPts val="0"/>
              </a:spcBef>
              <a:buFont typeface="Arial" pitchFamily="34" charset="0"/>
              <a:buChar char="•"/>
              <a:defRPr/>
            </a:pPr>
            <a:endParaRPr lang="en-US" kern="0" dirty="0" smtClean="0">
              <a:latin typeface="Calibri"/>
              <a:cs typeface="Arial" pitchFamily="34" charset="0"/>
            </a:endParaRPr>
          </a:p>
          <a:p>
            <a:pPr eaLnBrk="0" hangingPunct="0">
              <a:spcBef>
                <a:spcPts val="0"/>
              </a:spcBef>
              <a:buFont typeface="Arial" pitchFamily="34" charset="0"/>
              <a:buChar char="•"/>
              <a:defRPr/>
            </a:pPr>
            <a:r>
              <a:rPr lang="en-US" kern="0" dirty="0" smtClean="0">
                <a:latin typeface="Calibri"/>
                <a:cs typeface="Arial" pitchFamily="34" charset="0"/>
              </a:rPr>
              <a:t> Blended Search made digital assets more important than ever from an SEO standpoint. Blended search provides an opportunity for Olay’s content to occupy more real estate within organic search results.</a:t>
            </a:r>
          </a:p>
          <a:p>
            <a:pPr eaLnBrk="0" hangingPunct="0">
              <a:spcBef>
                <a:spcPts val="0"/>
              </a:spcBef>
              <a:buFont typeface="Arial" pitchFamily="34" charset="0"/>
              <a:buChar char="•"/>
              <a:defRPr/>
            </a:pPr>
            <a:endParaRPr lang="en-US" kern="0" dirty="0" smtClean="0">
              <a:latin typeface="Calibri"/>
              <a:cs typeface="Arial" pitchFamily="34" charset="0"/>
            </a:endParaRPr>
          </a:p>
          <a:p>
            <a:pPr eaLnBrk="0" hangingPunct="0">
              <a:spcBef>
                <a:spcPts val="0"/>
              </a:spcBef>
              <a:buClr>
                <a:srgbClr val="BA0000"/>
              </a:buClr>
              <a:defRPr/>
            </a:pPr>
            <a:endParaRPr lang="en-US" sz="800" kern="0" dirty="0" smtClean="0">
              <a:latin typeface="Calibri"/>
              <a:cs typeface="Arial" pitchFamily="34" charset="0"/>
            </a:endParaRPr>
          </a:p>
          <a:p>
            <a:pPr eaLnBrk="0" hangingPunct="0">
              <a:spcBef>
                <a:spcPts val="0"/>
              </a:spcBef>
              <a:buClr>
                <a:srgbClr val="BA0000"/>
              </a:buClr>
              <a:defRPr/>
            </a:pPr>
            <a:endParaRPr lang="en-US" sz="1000" kern="0" dirty="0" smtClean="0">
              <a:latin typeface="Calibri"/>
              <a:cs typeface="Arial" pitchFamily="34" charset="0"/>
            </a:endParaRPr>
          </a:p>
        </p:txBody>
      </p:sp>
      <p:pic>
        <p:nvPicPr>
          <p:cNvPr id="1029" name="Picture 5"/>
          <p:cNvPicPr>
            <a:picLocks noChangeAspect="1" noChangeArrowheads="1"/>
          </p:cNvPicPr>
          <p:nvPr/>
        </p:nvPicPr>
        <p:blipFill>
          <a:blip r:embed="rId3" cstate="print"/>
          <a:srcRect/>
          <a:stretch>
            <a:fillRect/>
          </a:stretch>
        </p:blipFill>
        <p:spPr bwMode="auto">
          <a:xfrm>
            <a:off x="1371600" y="4267200"/>
            <a:ext cx="5943600" cy="1771650"/>
          </a:xfrm>
          <a:prstGeom prst="rect">
            <a:avLst/>
          </a:prstGeom>
          <a:ln w="3175" cap="sq">
            <a:solidFill>
              <a:srgbClr val="000000"/>
            </a:solidFill>
            <a:miter lim="800000"/>
          </a:ln>
          <a:effectLst>
            <a:outerShdw blurRad="57150" dist="50800" dir="2700000" algn="tl" rotWithShape="0">
              <a:srgbClr val="000000">
                <a:alpha val="40000"/>
              </a:srgbClr>
            </a:outerShdw>
          </a:effectLst>
        </p:spPr>
      </p:pic>
      <p:cxnSp>
        <p:nvCxnSpPr>
          <p:cNvPr id="9" name="Straight Connector 8"/>
          <p:cNvCxnSpPr/>
          <p:nvPr/>
        </p:nvCxnSpPr>
        <p:spPr bwMode="auto">
          <a:xfrm>
            <a:off x="304800" y="21336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381000" y="4191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304800" y="3810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304800" y="25146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5" name="Content Placeholder 2"/>
          <p:cNvSpPr txBox="1">
            <a:spLocks/>
          </p:cNvSpPr>
          <p:nvPr/>
        </p:nvSpPr>
        <p:spPr>
          <a:xfrm>
            <a:off x="381000" y="3505200"/>
            <a:ext cx="8229600" cy="914400"/>
          </a:xfrm>
          <a:prstGeom prst="rect">
            <a:avLst/>
          </a:prstGeom>
        </p:spPr>
        <p:txBody>
          <a:bodyPr/>
          <a:lstStyle/>
          <a:p>
            <a:pPr eaLnBrk="0" hangingPunct="0">
              <a:spcBef>
                <a:spcPts val="0"/>
              </a:spcBef>
              <a:buFont typeface="Arial" pitchFamily="34" charset="0"/>
              <a:buChar char="•"/>
              <a:defRPr/>
            </a:pPr>
            <a:r>
              <a:rPr lang="en-US" kern="0" dirty="0" smtClean="0">
                <a:latin typeface="Calibri"/>
                <a:cs typeface="Arial" pitchFamily="34" charset="0"/>
              </a:rPr>
              <a:t> Google &amp; Yahoo!: Only text content appear in organic search results for all gold keywords</a:t>
            </a:r>
          </a:p>
          <a:p>
            <a:pPr lvl="1" eaLnBrk="0" hangingPunct="0">
              <a:spcBef>
                <a:spcPts val="0"/>
              </a:spcBef>
              <a:buFont typeface="Arial" pitchFamily="34" charset="0"/>
              <a:buChar char="•"/>
              <a:defRPr/>
            </a:pPr>
            <a:endParaRPr lang="en-US" sz="1200" kern="0" dirty="0" smtClean="0">
              <a:latin typeface="Calibri"/>
              <a:cs typeface="Arial" pitchFamily="34" charset="0"/>
            </a:endParaRPr>
          </a:p>
          <a:p>
            <a:pPr eaLnBrk="0" hangingPunct="0">
              <a:spcBef>
                <a:spcPts val="0"/>
              </a:spcBef>
              <a:buFont typeface="Arial" pitchFamily="34" charset="0"/>
              <a:buChar char="•"/>
              <a:defRPr/>
            </a:pPr>
            <a:r>
              <a:rPr lang="en-US" kern="0" dirty="0" smtClean="0">
                <a:latin typeface="Calibri"/>
                <a:cs typeface="Arial" pitchFamily="34" charset="0"/>
              </a:rPr>
              <a:t> Two news results appear in Bing Web Results when the keyword phrase “</a:t>
            </a:r>
            <a:r>
              <a:rPr lang="en-US" kern="0" dirty="0" err="1" smtClean="0">
                <a:latin typeface="Calibri"/>
                <a:cs typeface="Arial" pitchFamily="34" charset="0"/>
              </a:rPr>
              <a:t>olay</a:t>
            </a:r>
            <a:r>
              <a:rPr lang="en-US" kern="0" dirty="0" smtClean="0">
                <a:latin typeface="Calibri"/>
                <a:cs typeface="Arial" pitchFamily="34" charset="0"/>
              </a:rPr>
              <a:t>” is searched</a:t>
            </a:r>
          </a:p>
          <a:p>
            <a:pPr eaLnBrk="0" hangingPunct="0">
              <a:spcBef>
                <a:spcPts val="0"/>
              </a:spcBef>
              <a:buFont typeface="Arial" pitchFamily="34" charset="0"/>
              <a:buChar char="•"/>
              <a:defRPr/>
            </a:pPr>
            <a:endParaRPr lang="en-US" kern="0" dirty="0" smtClean="0">
              <a:latin typeface="Calibri"/>
              <a:cs typeface="Arial" pitchFamily="34" charset="0"/>
            </a:endParaRPr>
          </a:p>
          <a:p>
            <a:pPr eaLnBrk="0" hangingPunct="0">
              <a:spcBef>
                <a:spcPts val="0"/>
              </a:spcBef>
              <a:defRPr/>
            </a:pPr>
            <a:endParaRPr lang="en-US" sz="1000" kern="0" dirty="0" smtClean="0">
              <a:latin typeface="Calibri"/>
              <a:cs typeface="Arial" pitchFamily="34" charset="0"/>
            </a:endParaRPr>
          </a:p>
        </p:txBody>
      </p:sp>
      <p:cxnSp>
        <p:nvCxnSpPr>
          <p:cNvPr id="16" name="Straight Connector 15"/>
          <p:cNvCxnSpPr/>
          <p:nvPr/>
        </p:nvCxnSpPr>
        <p:spPr bwMode="auto">
          <a:xfrm>
            <a:off x="304800" y="3048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1524000" y="3505200"/>
            <a:ext cx="4953000" cy="163351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158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Blended Search Example</a:t>
            </a:r>
            <a:endParaRPr lang="en-US" sz="3000" dirty="0"/>
          </a:p>
        </p:txBody>
      </p:sp>
      <p:cxnSp>
        <p:nvCxnSpPr>
          <p:cNvPr id="14" name="Straight Arrow Connector 13"/>
          <p:cNvCxnSpPr/>
          <p:nvPr/>
        </p:nvCxnSpPr>
        <p:spPr bwMode="auto">
          <a:xfrm>
            <a:off x="1295400" y="3200400"/>
            <a:ext cx="228600" cy="3048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22" name="Rounded Rectangle 21"/>
          <p:cNvSpPr/>
          <p:nvPr/>
        </p:nvSpPr>
        <p:spPr bwMode="auto">
          <a:xfrm>
            <a:off x="6477000" y="838200"/>
            <a:ext cx="17526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Image Results are in position five for “dry skin.”</a:t>
            </a:r>
          </a:p>
        </p:txBody>
      </p:sp>
      <p:cxnSp>
        <p:nvCxnSpPr>
          <p:cNvPr id="26" name="Straight Arrow Connector 25"/>
          <p:cNvCxnSpPr/>
          <p:nvPr/>
        </p:nvCxnSpPr>
        <p:spPr bwMode="auto">
          <a:xfrm flipH="1">
            <a:off x="6400800" y="5219700"/>
            <a:ext cx="533400" cy="190500"/>
          </a:xfrm>
          <a:prstGeom prst="straightConnector1">
            <a:avLst/>
          </a:prstGeom>
          <a:solidFill>
            <a:schemeClr val="bg1"/>
          </a:solidFill>
          <a:ln w="38100" cap="flat" cmpd="sng" algn="ctr">
            <a:solidFill>
              <a:srgbClr val="FF0000"/>
            </a:solidFill>
            <a:prstDash val="solid"/>
            <a:round/>
            <a:headEnd type="none" w="med" len="med"/>
            <a:tailEnd type="arrow"/>
          </a:ln>
          <a:effectLst/>
        </p:spPr>
      </p:cxnSp>
      <p:pic>
        <p:nvPicPr>
          <p:cNvPr id="1026" name="Picture 2"/>
          <p:cNvPicPr>
            <a:picLocks noChangeAspect="1" noChangeArrowheads="1"/>
          </p:cNvPicPr>
          <p:nvPr/>
        </p:nvPicPr>
        <p:blipFill>
          <a:blip r:embed="rId4" cstate="print"/>
          <a:srcRect/>
          <a:stretch>
            <a:fillRect/>
          </a:stretch>
        </p:blipFill>
        <p:spPr bwMode="auto">
          <a:xfrm>
            <a:off x="304800" y="914400"/>
            <a:ext cx="4572000" cy="191849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p:cNvPicPr>
            <a:picLocks noChangeAspect="1" noChangeArrowheads="1"/>
          </p:cNvPicPr>
          <p:nvPr/>
        </p:nvPicPr>
        <p:blipFill>
          <a:blip r:embed="rId5" cstate="print"/>
          <a:srcRect/>
          <a:stretch>
            <a:fillRect/>
          </a:stretch>
        </p:blipFill>
        <p:spPr bwMode="auto">
          <a:xfrm>
            <a:off x="5562600" y="1828800"/>
            <a:ext cx="3352800" cy="110013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
          <p:cNvPicPr>
            <a:picLocks noChangeAspect="1" noChangeArrowheads="1"/>
          </p:cNvPicPr>
          <p:nvPr/>
        </p:nvPicPr>
        <p:blipFill>
          <a:blip r:embed="rId6" cstate="print"/>
          <a:srcRect/>
          <a:stretch>
            <a:fillRect/>
          </a:stretch>
        </p:blipFill>
        <p:spPr bwMode="auto">
          <a:xfrm>
            <a:off x="3657600" y="4724400"/>
            <a:ext cx="5105400" cy="147572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bwMode="auto">
          <a:xfrm>
            <a:off x="304800" y="1905000"/>
            <a:ext cx="4572000" cy="838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cxnSp>
        <p:nvCxnSpPr>
          <p:cNvPr id="10" name="Straight Arrow Connector 9"/>
          <p:cNvCxnSpPr>
            <a:stCxn id="12" idx="2"/>
          </p:cNvCxnSpPr>
          <p:nvPr/>
        </p:nvCxnSpPr>
        <p:spPr bwMode="auto">
          <a:xfrm flipH="1">
            <a:off x="4648200" y="1600200"/>
            <a:ext cx="228600" cy="3048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12" name="Rounded Rectangle 11"/>
          <p:cNvSpPr/>
          <p:nvPr/>
        </p:nvSpPr>
        <p:spPr bwMode="auto">
          <a:xfrm>
            <a:off x="4114800" y="914400"/>
            <a:ext cx="15240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Video Results are in position one for “skin care routine.”</a:t>
            </a:r>
          </a:p>
        </p:txBody>
      </p:sp>
      <p:cxnSp>
        <p:nvCxnSpPr>
          <p:cNvPr id="38" name="Straight Arrow Connector 37"/>
          <p:cNvCxnSpPr/>
          <p:nvPr/>
        </p:nvCxnSpPr>
        <p:spPr bwMode="auto">
          <a:xfrm flipH="1">
            <a:off x="7010400" y="1524000"/>
            <a:ext cx="304800" cy="3810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24" name="Rounded Rectangle 23"/>
          <p:cNvSpPr/>
          <p:nvPr/>
        </p:nvSpPr>
        <p:spPr bwMode="auto">
          <a:xfrm>
            <a:off x="152400" y="2895600"/>
            <a:ext cx="1219200" cy="762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News Results are in position ten for “skin care.” </a:t>
            </a:r>
          </a:p>
        </p:txBody>
      </p:sp>
      <p:sp>
        <p:nvSpPr>
          <p:cNvPr id="41" name="Rectangle 40"/>
          <p:cNvSpPr/>
          <p:nvPr/>
        </p:nvSpPr>
        <p:spPr bwMode="auto">
          <a:xfrm>
            <a:off x="1524000" y="3505200"/>
            <a:ext cx="14478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42" name="Rectangle 41"/>
          <p:cNvSpPr/>
          <p:nvPr/>
        </p:nvSpPr>
        <p:spPr bwMode="auto">
          <a:xfrm>
            <a:off x="5562600" y="1828800"/>
            <a:ext cx="14478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45" name="Rounded Rectangle 44"/>
          <p:cNvSpPr/>
          <p:nvPr/>
        </p:nvSpPr>
        <p:spPr bwMode="auto">
          <a:xfrm>
            <a:off x="6553200" y="4038600"/>
            <a:ext cx="1219200" cy="762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Places Results are in position three for “skin care.” </a:t>
            </a:r>
          </a:p>
        </p:txBody>
      </p:sp>
      <p:cxnSp>
        <p:nvCxnSpPr>
          <p:cNvPr id="46" name="Straight Arrow Connector 45"/>
          <p:cNvCxnSpPr/>
          <p:nvPr/>
        </p:nvCxnSpPr>
        <p:spPr bwMode="auto">
          <a:xfrm flipH="1">
            <a:off x="6324600" y="4495800"/>
            <a:ext cx="228600" cy="3048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48" name="Rectangle 47"/>
          <p:cNvSpPr/>
          <p:nvPr/>
        </p:nvSpPr>
        <p:spPr bwMode="auto">
          <a:xfrm>
            <a:off x="3657600" y="4724400"/>
            <a:ext cx="25908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Tree>
  </p:cSld>
  <p:clrMapOvr>
    <a:masterClrMapping/>
  </p:clrMapOvr>
  <p:transition spd="med"/>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6884988" y="6510338"/>
            <a:ext cx="2133600" cy="365125"/>
          </a:xfrm>
          <a:prstGeom prst="rect">
            <a:avLst/>
          </a:prstGeom>
        </p:spPr>
        <p:txBody>
          <a:bodyPr/>
          <a:lstStyle/>
          <a:p>
            <a:pPr>
              <a:defRPr/>
            </a:pPr>
            <a:r>
              <a:rPr lang="en-US" dirty="0" smtClean="0">
                <a:solidFill>
                  <a:srgbClr val="002C69"/>
                </a:solidFill>
              </a:rPr>
              <a:t> </a:t>
            </a:r>
            <a:fld id="{E70838CF-01A0-4C76-90A6-0D61BF67355D}" type="slidenum">
              <a:rPr lang="en-US" smtClean="0">
                <a:solidFill>
                  <a:srgbClr val="002C69"/>
                </a:solidFill>
              </a:rPr>
              <a:pPr>
                <a:defRPr/>
              </a:pPr>
              <a:t>159</a:t>
            </a:fld>
            <a:endParaRPr lang="en-US" dirty="0">
              <a:solidFill>
                <a:srgbClr val="002C69"/>
              </a:solidFill>
            </a:endParaRPr>
          </a:p>
        </p:txBody>
      </p:sp>
      <p:pic>
        <p:nvPicPr>
          <p:cNvPr id="1026" name="Picture 2"/>
          <p:cNvPicPr>
            <a:picLocks noChangeAspect="1" noChangeArrowheads="1"/>
          </p:cNvPicPr>
          <p:nvPr/>
        </p:nvPicPr>
        <p:blipFill>
          <a:blip r:embed="rId3" cstate="print"/>
          <a:srcRect l="18000" t="13333" r="19500" b="4448"/>
          <a:stretch>
            <a:fillRect/>
          </a:stretch>
        </p:blipFill>
        <p:spPr bwMode="auto">
          <a:xfrm>
            <a:off x="762000" y="838200"/>
            <a:ext cx="5251938" cy="5181600"/>
          </a:xfrm>
          <a:prstGeom prst="rect">
            <a:avLst/>
          </a:prstGeom>
          <a:noFill/>
          <a:ln w="9525">
            <a:solidFill>
              <a:schemeClr val="tx1"/>
            </a:solidFill>
            <a:miter lim="800000"/>
            <a:headEnd/>
            <a:tailEnd/>
          </a:ln>
          <a:effectLst/>
        </p:spPr>
      </p:pic>
      <p:pic>
        <p:nvPicPr>
          <p:cNvPr id="1028" name="Picture 4"/>
          <p:cNvPicPr>
            <a:picLocks noChangeAspect="1" noChangeArrowheads="1"/>
          </p:cNvPicPr>
          <p:nvPr/>
        </p:nvPicPr>
        <p:blipFill>
          <a:blip r:embed="rId4" cstate="print"/>
          <a:srcRect l="19000" t="14667" r="21000" b="9401"/>
          <a:stretch>
            <a:fillRect/>
          </a:stretch>
        </p:blipFill>
        <p:spPr bwMode="auto">
          <a:xfrm>
            <a:off x="304800" y="1219200"/>
            <a:ext cx="4495800" cy="4267200"/>
          </a:xfrm>
          <a:prstGeom prst="rect">
            <a:avLst/>
          </a:prstGeom>
          <a:noFill/>
          <a:ln w="9525">
            <a:solidFill>
              <a:schemeClr val="tx1"/>
            </a:solidFill>
            <a:miter lim="800000"/>
            <a:headEnd/>
            <a:tailEnd/>
          </a:ln>
          <a:effectLst/>
        </p:spPr>
      </p:pic>
      <p:pic>
        <p:nvPicPr>
          <p:cNvPr id="1029" name="Picture 5"/>
          <p:cNvPicPr>
            <a:picLocks noChangeAspect="1" noChangeArrowheads="1"/>
          </p:cNvPicPr>
          <p:nvPr/>
        </p:nvPicPr>
        <p:blipFill>
          <a:blip r:embed="rId5" cstate="print"/>
          <a:srcRect l="18000" t="15334" r="37000" b="32667"/>
          <a:stretch>
            <a:fillRect/>
          </a:stretch>
        </p:blipFill>
        <p:spPr bwMode="auto">
          <a:xfrm>
            <a:off x="3886200" y="990600"/>
            <a:ext cx="4114800" cy="3566160"/>
          </a:xfrm>
          <a:prstGeom prst="rect">
            <a:avLst/>
          </a:prstGeom>
          <a:noFill/>
          <a:ln w="9525">
            <a:solidFill>
              <a:schemeClr val="tx1"/>
            </a:solidFill>
            <a:miter lim="800000"/>
            <a:headEnd/>
            <a:tailEnd/>
          </a:ln>
          <a:effectLst/>
        </p:spPr>
      </p:pic>
      <p:pic>
        <p:nvPicPr>
          <p:cNvPr id="1027" name="Picture 3"/>
          <p:cNvPicPr>
            <a:picLocks noChangeAspect="1" noChangeArrowheads="1"/>
          </p:cNvPicPr>
          <p:nvPr/>
        </p:nvPicPr>
        <p:blipFill>
          <a:blip r:embed="rId6" cstate="print"/>
          <a:srcRect l="18000" t="15333" r="20000" b="33195"/>
          <a:stretch>
            <a:fillRect/>
          </a:stretch>
        </p:blipFill>
        <p:spPr bwMode="auto">
          <a:xfrm>
            <a:off x="1066800" y="1371600"/>
            <a:ext cx="4038600" cy="2514600"/>
          </a:xfrm>
          <a:prstGeom prst="rect">
            <a:avLst/>
          </a:prstGeom>
          <a:noFill/>
          <a:ln w="9525">
            <a:solidFill>
              <a:schemeClr val="tx1"/>
            </a:solidFill>
            <a:miter lim="800000"/>
            <a:headEnd/>
            <a:tailEnd/>
          </a:ln>
          <a:effectLst/>
        </p:spPr>
      </p:pic>
      <p:pic>
        <p:nvPicPr>
          <p:cNvPr id="1030" name="Picture 6"/>
          <p:cNvPicPr>
            <a:picLocks noChangeAspect="1" noChangeArrowheads="1"/>
          </p:cNvPicPr>
          <p:nvPr/>
        </p:nvPicPr>
        <p:blipFill>
          <a:blip r:embed="rId7" cstate="print"/>
          <a:srcRect l="19500" t="13333" r="21000" b="4644"/>
          <a:stretch>
            <a:fillRect/>
          </a:stretch>
        </p:blipFill>
        <p:spPr bwMode="auto">
          <a:xfrm>
            <a:off x="3962400" y="1600200"/>
            <a:ext cx="4495800" cy="4648200"/>
          </a:xfrm>
          <a:prstGeom prst="rect">
            <a:avLst/>
          </a:prstGeom>
          <a:noFill/>
          <a:ln w="9525">
            <a:solidFill>
              <a:schemeClr val="tx1"/>
            </a:solidFill>
            <a:miter lim="800000"/>
            <a:headEnd/>
            <a:tailEnd/>
          </a:ln>
          <a:effectLst/>
        </p:spPr>
      </p:pic>
      <p:pic>
        <p:nvPicPr>
          <p:cNvPr id="1031" name="Picture 7"/>
          <p:cNvPicPr>
            <a:picLocks noChangeAspect="1" noChangeArrowheads="1"/>
          </p:cNvPicPr>
          <p:nvPr/>
        </p:nvPicPr>
        <p:blipFill>
          <a:blip r:embed="rId8" cstate="print"/>
          <a:srcRect l="19000" t="13333" r="20000" b="8043"/>
          <a:stretch>
            <a:fillRect/>
          </a:stretch>
        </p:blipFill>
        <p:spPr bwMode="auto">
          <a:xfrm>
            <a:off x="1752600" y="2057400"/>
            <a:ext cx="4572000" cy="4419600"/>
          </a:xfrm>
          <a:prstGeom prst="rect">
            <a:avLst/>
          </a:prstGeom>
          <a:noFill/>
          <a:ln w="9525">
            <a:solidFill>
              <a:schemeClr val="tx1"/>
            </a:solidFill>
            <a:miter lim="800000"/>
            <a:headEnd/>
            <a:tailEnd/>
          </a:ln>
          <a:effectLst/>
        </p:spPr>
      </p:pic>
      <p:sp>
        <p:nvSpPr>
          <p:cNvPr id="14" name="Title 1"/>
          <p:cNvSpPr txBox="1">
            <a:spLocks/>
          </p:cNvSpPr>
          <p:nvPr/>
        </p:nvSpPr>
        <p:spPr bwMode="auto">
          <a:xfrm>
            <a:off x="228600" y="3048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 Videos &amp; Search</a:t>
            </a:r>
            <a:endParaRPr lang="en-US" sz="3000" b="1" kern="0" dirty="0">
              <a:solidFill>
                <a:sysClr val="windowText" lastClr="000000"/>
              </a:solidFill>
              <a:latin typeface="Calibri" pitchFamily="34" charset="0"/>
            </a:endParaRPr>
          </a:p>
        </p:txBody>
      </p:sp>
      <p:sp>
        <p:nvSpPr>
          <p:cNvPr id="15" name="Rounded Rectangle 14"/>
          <p:cNvSpPr/>
          <p:nvPr/>
        </p:nvSpPr>
        <p:spPr bwMode="auto">
          <a:xfrm>
            <a:off x="304800" y="2362200"/>
            <a:ext cx="8229600" cy="21336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Font typeface="Arial" pitchFamily="34" charset="0"/>
              <a:buChar char="•"/>
            </a:pPr>
            <a:r>
              <a:rPr lang="en-US" b="1" i="1" dirty="0" smtClean="0">
                <a:latin typeface="Calibri"/>
              </a:rPr>
              <a:t> </a:t>
            </a:r>
            <a:r>
              <a:rPr lang="en-US" b="1" dirty="0" smtClean="0">
                <a:latin typeface="Calibri"/>
              </a:rPr>
              <a:t>YouTube is the Second Largest Search Engine and Should Not be Ignored by Advertisers</a:t>
            </a:r>
          </a:p>
          <a:p>
            <a:pPr fontAlgn="auto">
              <a:spcBef>
                <a:spcPts val="0"/>
              </a:spcBef>
              <a:spcAft>
                <a:spcPts val="0"/>
              </a:spcAft>
              <a:buFont typeface="Arial" pitchFamily="34" charset="0"/>
              <a:buChar char="•"/>
            </a:pPr>
            <a:endParaRPr lang="en-US" b="1" i="1" dirty="0" smtClean="0">
              <a:latin typeface="Calibri"/>
            </a:endParaRPr>
          </a:p>
          <a:p>
            <a:pPr fontAlgn="auto">
              <a:spcBef>
                <a:spcPts val="0"/>
              </a:spcBef>
              <a:spcAft>
                <a:spcPts val="0"/>
              </a:spcAft>
              <a:buFont typeface="Arial" pitchFamily="34" charset="0"/>
              <a:buChar char="•"/>
            </a:pPr>
            <a:r>
              <a:rPr lang="en-US" b="1" i="1" dirty="0" smtClean="0">
                <a:latin typeface="Calibri"/>
              </a:rPr>
              <a:t> </a:t>
            </a:r>
            <a:r>
              <a:rPr lang="en-US" b="1" dirty="0" smtClean="0">
                <a:latin typeface="Calibri"/>
              </a:rPr>
              <a:t>YouTube is a Valuable Resource Within the Beauty/Skin Care Category</a:t>
            </a:r>
          </a:p>
          <a:p>
            <a:pPr lvl="1" fontAlgn="auto">
              <a:spcBef>
                <a:spcPts val="0"/>
              </a:spcBef>
              <a:spcAft>
                <a:spcPts val="0"/>
              </a:spcAft>
              <a:buFont typeface="Arial" pitchFamily="34" charset="0"/>
              <a:buChar char="•"/>
            </a:pPr>
            <a:r>
              <a:rPr lang="en-US" b="1" i="1" dirty="0" smtClean="0">
                <a:latin typeface="Calibri"/>
              </a:rPr>
              <a:t> </a:t>
            </a:r>
            <a:r>
              <a:rPr lang="en-US" sz="1200" b="1" dirty="0" smtClean="0">
                <a:latin typeface="Calibri"/>
              </a:rPr>
              <a:t>“skin care” has over 31,600 monthly searches in YouTube in the US</a:t>
            </a:r>
          </a:p>
          <a:p>
            <a:pPr lvl="1" fontAlgn="auto">
              <a:spcBef>
                <a:spcPts val="0"/>
              </a:spcBef>
              <a:spcAft>
                <a:spcPts val="0"/>
              </a:spcAft>
              <a:buFont typeface="Arial" pitchFamily="34" charset="0"/>
              <a:buChar char="•"/>
            </a:pPr>
            <a:endParaRPr lang="en-US" sz="400" b="1" dirty="0" smtClean="0">
              <a:latin typeface="Calibri"/>
            </a:endParaRPr>
          </a:p>
          <a:p>
            <a:pPr lvl="1" fontAlgn="auto">
              <a:spcBef>
                <a:spcPts val="0"/>
              </a:spcBef>
              <a:spcAft>
                <a:spcPts val="0"/>
              </a:spcAft>
              <a:buFont typeface="Arial" pitchFamily="34" charset="0"/>
              <a:buChar char="•"/>
            </a:pPr>
            <a:r>
              <a:rPr lang="en-US" sz="1200" b="1" i="1" dirty="0" smtClean="0">
                <a:latin typeface="Calibri"/>
              </a:rPr>
              <a:t> “</a:t>
            </a:r>
            <a:r>
              <a:rPr lang="en-US" sz="1200" b="1" dirty="0" smtClean="0">
                <a:latin typeface="Calibri"/>
              </a:rPr>
              <a:t>beauty tips” has over 110,400 monthly searches in YouTube in the US</a:t>
            </a:r>
          </a:p>
          <a:p>
            <a:pPr lvl="1" fontAlgn="auto">
              <a:spcBef>
                <a:spcPts val="0"/>
              </a:spcBef>
              <a:spcAft>
                <a:spcPts val="0"/>
              </a:spcAft>
              <a:buFont typeface="Arial" pitchFamily="34" charset="0"/>
              <a:buChar char="•"/>
            </a:pPr>
            <a:endParaRPr lang="en-US" sz="400" b="1" dirty="0" smtClean="0">
              <a:latin typeface="Calibri"/>
            </a:endParaRPr>
          </a:p>
          <a:p>
            <a:pPr lvl="1" fontAlgn="auto">
              <a:spcBef>
                <a:spcPts val="0"/>
              </a:spcBef>
              <a:spcAft>
                <a:spcPts val="0"/>
              </a:spcAft>
              <a:buFont typeface="Arial" pitchFamily="34" charset="0"/>
              <a:buChar char="•"/>
            </a:pPr>
            <a:r>
              <a:rPr lang="en-US" sz="1200" b="1" i="1" dirty="0" smtClean="0">
                <a:latin typeface="Calibri"/>
              </a:rPr>
              <a:t> </a:t>
            </a:r>
            <a:r>
              <a:rPr lang="en-US" sz="1200" b="1" dirty="0" smtClean="0">
                <a:latin typeface="Calibri"/>
              </a:rPr>
              <a:t>“oily skin,” “skin care routine,” and “</a:t>
            </a:r>
            <a:r>
              <a:rPr lang="en-US" sz="1200" b="1" dirty="0" err="1" smtClean="0">
                <a:latin typeface="Calibri"/>
              </a:rPr>
              <a:t>olay</a:t>
            </a:r>
            <a:r>
              <a:rPr lang="en-US" sz="1200" b="1" dirty="0" smtClean="0">
                <a:latin typeface="Calibri"/>
              </a:rPr>
              <a:t>” all have over 12,000 monthly searches in YouTube in the US</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Content Network</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Reasons to Opt into the Content Network</a:t>
            </a:r>
          </a:p>
        </p:txBody>
      </p:sp>
      <p:sp>
        <p:nvSpPr>
          <p:cNvPr id="7" name="Content Placeholder 2"/>
          <p:cNvSpPr>
            <a:spLocks noGrp="1"/>
          </p:cNvSpPr>
          <p:nvPr>
            <p:ph idx="1"/>
          </p:nvPr>
        </p:nvSpPr>
        <p:spPr>
          <a:xfrm>
            <a:off x="381000" y="1600200"/>
            <a:ext cx="8229600" cy="3657600"/>
          </a:xfrm>
        </p:spPr>
        <p:txBody>
          <a:bodyPr/>
          <a:lstStyle/>
          <a:p>
            <a:pPr marL="0" indent="0">
              <a:buNone/>
            </a:pPr>
            <a:r>
              <a:rPr lang="en-US" b="1" dirty="0" smtClean="0">
                <a:latin typeface="+mn-lt"/>
              </a:rPr>
              <a:t>Content Mission</a:t>
            </a:r>
            <a:endParaRPr lang="en-US" b="1" dirty="0" smtClean="0">
              <a:solidFill>
                <a:schemeClr val="tx1"/>
              </a:solidFill>
              <a:latin typeface="+mn-lt"/>
            </a:endParaRPr>
          </a:p>
          <a:p>
            <a:pPr>
              <a:lnSpc>
                <a:spcPct val="150000"/>
              </a:lnSpc>
              <a:spcBef>
                <a:spcPts val="600"/>
              </a:spcBef>
              <a:spcAft>
                <a:spcPts val="600"/>
              </a:spcAft>
              <a:buClrTx/>
              <a:buFont typeface="Arial" pitchFamily="34" charset="0"/>
              <a:buChar char="•"/>
            </a:pPr>
            <a:r>
              <a:rPr lang="en-US" sz="1600" dirty="0" smtClean="0">
                <a:solidFill>
                  <a:schemeClr val="accent4"/>
                </a:solidFill>
              </a:rPr>
              <a:t>Drive online and offline sales by helping her overcome trial barriers through content engagement in owned, paid and earned distribution channels</a:t>
            </a:r>
          </a:p>
          <a:p>
            <a:pPr>
              <a:lnSpc>
                <a:spcPct val="150000"/>
              </a:lnSpc>
              <a:spcBef>
                <a:spcPts val="600"/>
              </a:spcBef>
              <a:spcAft>
                <a:spcPts val="600"/>
              </a:spcAft>
              <a:buClrTx/>
              <a:buFont typeface="Arial" pitchFamily="34" charset="0"/>
              <a:buChar char="•"/>
            </a:pPr>
            <a:r>
              <a:rPr lang="en-US" sz="1600" dirty="0" smtClean="0">
                <a:solidFill>
                  <a:schemeClr val="accent4"/>
                </a:solidFill>
              </a:rPr>
              <a:t>Content Campaigns are used to reach specific “</a:t>
            </a:r>
            <a:r>
              <a:rPr lang="en-US" sz="1600" dirty="0" err="1" smtClean="0">
                <a:solidFill>
                  <a:schemeClr val="accent4"/>
                </a:solidFill>
              </a:rPr>
              <a:t>Whos</a:t>
            </a:r>
            <a:r>
              <a:rPr lang="en-US" sz="1600" dirty="0" smtClean="0">
                <a:solidFill>
                  <a:schemeClr val="accent4"/>
                </a:solidFill>
              </a:rPr>
              <a:t>” searching for information about related products</a:t>
            </a:r>
          </a:p>
          <a:p>
            <a:pPr>
              <a:lnSpc>
                <a:spcPct val="150000"/>
              </a:lnSpc>
              <a:spcBef>
                <a:spcPts val="600"/>
              </a:spcBef>
              <a:spcAft>
                <a:spcPts val="600"/>
              </a:spcAft>
              <a:buClrTx/>
              <a:buFont typeface="Arial" pitchFamily="34" charset="0"/>
              <a:buChar char="•"/>
            </a:pPr>
            <a:r>
              <a:rPr lang="en-US" sz="1600" dirty="0" smtClean="0">
                <a:solidFill>
                  <a:schemeClr val="accent4"/>
                </a:solidFill>
              </a:rPr>
              <a:t>The following slide explains the targets and opportunity available for Olay on the Content Network</a:t>
            </a:r>
          </a:p>
          <a:p>
            <a:endParaRPr lang="en-US" sz="1600" dirty="0" smtClean="0">
              <a:solidFill>
                <a:schemeClr val="accent4"/>
              </a:solidFill>
              <a:latin typeface="+mn-lt"/>
              <a:cs typeface="Arial" pitchFamily="34" charset="0"/>
            </a:endParaRPr>
          </a:p>
        </p:txBody>
      </p:sp>
    </p:spTree>
  </p:cSld>
  <p:clrMapOvr>
    <a:masterClrMapping/>
  </p:clrMapOvr>
  <p:transition spd="med"/>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160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Video Content</a:t>
            </a:r>
            <a:endParaRPr lang="en-US" sz="3000" dirty="0"/>
          </a:p>
        </p:txBody>
      </p:sp>
      <p:sp>
        <p:nvSpPr>
          <p:cNvPr id="6" name="Rounded Rectangle 5"/>
          <p:cNvSpPr/>
          <p:nvPr/>
        </p:nvSpPr>
        <p:spPr bwMode="auto">
          <a:xfrm>
            <a:off x="228600" y="2438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Video Optimization Priority List</a:t>
            </a:r>
          </a:p>
        </p:txBody>
      </p:sp>
      <p:sp>
        <p:nvSpPr>
          <p:cNvPr id="9" name="Content Placeholder 2"/>
          <p:cNvSpPr txBox="1">
            <a:spLocks/>
          </p:cNvSpPr>
          <p:nvPr/>
        </p:nvSpPr>
        <p:spPr>
          <a:xfrm>
            <a:off x="304800" y="838200"/>
            <a:ext cx="8229600" cy="9144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In order for videos to be indexed by search engines and returned in search results, Olay videos must be optimized for organic search. There are two methods of optimizing for video search:</a:t>
            </a:r>
          </a:p>
          <a:p>
            <a:pPr eaLnBrk="0" hangingPunct="0">
              <a:spcBef>
                <a:spcPts val="0"/>
              </a:spcBef>
              <a:buClr>
                <a:srgbClr val="BA0000"/>
              </a:buClr>
              <a:defRPr/>
            </a:pPr>
            <a:endParaRPr lang="en-US" sz="800" kern="0" dirty="0" smtClean="0">
              <a:latin typeface="Calibri"/>
              <a:cs typeface="Arial" pitchFamily="34" charset="0"/>
            </a:endParaRPr>
          </a:p>
          <a:p>
            <a:pPr lvl="2" eaLnBrk="0" hangingPunct="0">
              <a:spcBef>
                <a:spcPts val="0"/>
              </a:spcBef>
              <a:buFont typeface="Arial" pitchFamily="34" charset="0"/>
              <a:buChar char="•"/>
              <a:defRPr/>
            </a:pPr>
            <a:r>
              <a:rPr lang="en-US" kern="0" dirty="0" smtClean="0">
                <a:latin typeface="Calibri"/>
                <a:cs typeface="Arial" pitchFamily="34" charset="0"/>
              </a:rPr>
              <a:t> Optimizing the Olay pages that host video files (hosting), or</a:t>
            </a:r>
          </a:p>
          <a:p>
            <a:pPr lvl="2" eaLnBrk="0" hangingPunct="0">
              <a:spcBef>
                <a:spcPts val="0"/>
              </a:spcBef>
              <a:buFont typeface="Arial" pitchFamily="34" charset="0"/>
              <a:buChar char="•"/>
              <a:defRPr/>
            </a:pPr>
            <a:r>
              <a:rPr lang="en-US" kern="0" dirty="0" smtClean="0">
                <a:latin typeface="Calibri"/>
                <a:cs typeface="Arial" pitchFamily="34" charset="0"/>
              </a:rPr>
              <a:t> Optimizing individual video files for third party hosts (e.g., YouTube) that accept video file uploads (channel distribution)</a:t>
            </a:r>
          </a:p>
          <a:p>
            <a:pPr eaLnBrk="0" hangingPunct="0">
              <a:spcBef>
                <a:spcPts val="0"/>
              </a:spcBef>
              <a:buClr>
                <a:srgbClr val="BA0000"/>
              </a:buClr>
              <a:defRPr/>
            </a:pPr>
            <a:endParaRPr lang="en-US" sz="800" kern="0" dirty="0" smtClean="0">
              <a:latin typeface="Calibri"/>
              <a:cs typeface="Arial" pitchFamily="34" charset="0"/>
            </a:endParaRPr>
          </a:p>
          <a:p>
            <a:pPr eaLnBrk="0" hangingPunct="0">
              <a:spcBef>
                <a:spcPts val="0"/>
              </a:spcBef>
              <a:buClr>
                <a:srgbClr val="BA0000"/>
              </a:buClr>
              <a:defRPr/>
            </a:pPr>
            <a:endParaRPr lang="en-US" sz="1000" kern="0" dirty="0" smtClean="0">
              <a:latin typeface="Calibri"/>
              <a:cs typeface="Arial" pitchFamily="34" charset="0"/>
            </a:endParaRPr>
          </a:p>
        </p:txBody>
      </p:sp>
      <p:cxnSp>
        <p:nvCxnSpPr>
          <p:cNvPr id="12" name="Straight Connector 11"/>
          <p:cNvCxnSpPr/>
          <p:nvPr/>
        </p:nvCxnSpPr>
        <p:spPr bwMode="auto">
          <a:xfrm>
            <a:off x="304800" y="37338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graphicFrame>
        <p:nvGraphicFramePr>
          <p:cNvPr id="17" name="Table 16"/>
          <p:cNvGraphicFramePr>
            <a:graphicFrameLocks noGrp="1"/>
          </p:cNvGraphicFramePr>
          <p:nvPr/>
        </p:nvGraphicFramePr>
        <p:xfrm>
          <a:off x="381000" y="2971800"/>
          <a:ext cx="8763000" cy="2316480"/>
        </p:xfrm>
        <a:graphic>
          <a:graphicData uri="http://schemas.openxmlformats.org/drawingml/2006/table">
            <a:tbl>
              <a:tblPr firstRow="1" bandRow="1">
                <a:tableStyleId>{5C22544A-7EE6-4342-B048-85BDC9FD1C3A}</a:tableStyleId>
              </a:tblPr>
              <a:tblGrid>
                <a:gridCol w="8532395"/>
                <a:gridCol w="230605"/>
              </a:tblGrid>
              <a:tr h="217796">
                <a:tc>
                  <a:txBody>
                    <a:bodyPr/>
                    <a:lstStyle/>
                    <a:p>
                      <a:pPr marL="342900" lvl="0" indent="-342900">
                        <a:buFont typeface="Arial" pitchFamily="34" charset="0"/>
                        <a:buChar char="•"/>
                      </a:pPr>
                      <a:r>
                        <a:rPr lang="en-US" sz="1400" b="1" baseline="0" dirty="0" smtClean="0">
                          <a:solidFill>
                            <a:schemeClr val="tx1"/>
                          </a:solidFill>
                        </a:rPr>
                        <a:t>Meta Tags and URLs (hosting) – </a:t>
                      </a:r>
                      <a:r>
                        <a:rPr lang="en-US" sz="1200" b="0" baseline="0" dirty="0" smtClean="0">
                          <a:solidFill>
                            <a:schemeClr val="tx1"/>
                          </a:solidFill>
                        </a:rPr>
                        <a:t>Optimize for priority keyword phrases on each video host page</a:t>
                      </a:r>
                      <a:r>
                        <a:rPr lang="en-US" sz="1200" b="1" baseline="0" dirty="0" smtClean="0">
                          <a:solidFill>
                            <a:schemeClr val="tx1"/>
                          </a:solidFill>
                        </a:rPr>
                        <a:t>. </a:t>
                      </a:r>
                      <a:r>
                        <a:rPr lang="en-US" sz="1200" b="1" baseline="0" dirty="0" smtClean="0">
                          <a:solidFill>
                            <a:schemeClr val="tx1"/>
                          </a:solidFill>
                          <a:hlinkClick r:id="" action="ppaction://noaction"/>
                        </a:rPr>
                        <a:t>Meta Tag Best Practices</a:t>
                      </a:r>
                      <a:endParaRPr lang="en-US" sz="1200" b="1" baseline="0" dirty="0" smtClean="0">
                        <a:solidFill>
                          <a:schemeClr val="tx1"/>
                        </a:solidFill>
                      </a:endParaRPr>
                    </a:p>
                    <a:p>
                      <a:pPr marL="800100" lvl="1" indent="-342900">
                        <a:buFont typeface="Arial" pitchFamily="34" charset="0"/>
                        <a:buChar char="•"/>
                      </a:pPr>
                      <a:endParaRPr lang="en-US" sz="600" b="0" baseline="0" dirty="0" smtClean="0">
                        <a:solidFill>
                          <a:schemeClr val="tx1"/>
                        </a:solidFill>
                      </a:endParaRPr>
                    </a:p>
                    <a:p>
                      <a:pPr marL="800100" lvl="1" indent="-342900">
                        <a:buFont typeface="Arial" pitchFamily="34" charset="0"/>
                        <a:buChar char="•"/>
                      </a:pPr>
                      <a:endParaRPr lang="en-US" sz="6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Page Content (hosting) – </a:t>
                      </a:r>
                      <a:r>
                        <a:rPr lang="en-US" sz="1200" b="0" baseline="0" dirty="0" smtClean="0">
                          <a:solidFill>
                            <a:schemeClr val="tx1"/>
                          </a:solidFill>
                        </a:rPr>
                        <a:t>Optimize body copy for each video host page. </a:t>
                      </a:r>
                      <a:r>
                        <a:rPr lang="en-US" sz="1200" b="1" baseline="0" dirty="0" smtClean="0">
                          <a:solidFill>
                            <a:schemeClr val="tx1"/>
                          </a:solidFill>
                          <a:hlinkClick r:id="" action="ppaction://noaction"/>
                        </a:rPr>
                        <a:t>Website Content Best Practices</a:t>
                      </a:r>
                      <a:endParaRPr lang="en-US" sz="1200" b="1" baseline="0" dirty="0" smtClean="0">
                        <a:solidFill>
                          <a:schemeClr val="tx1"/>
                        </a:solidFill>
                      </a:endParaRPr>
                    </a:p>
                    <a:p>
                      <a:pPr marL="800100" lvl="1" indent="-342900">
                        <a:buFont typeface="Arial" pitchFamily="34" charset="0"/>
                        <a:buChar char="•"/>
                      </a:pPr>
                      <a:endParaRPr lang="en-US" sz="600" b="1" baseline="0" dirty="0" smtClean="0">
                        <a:solidFill>
                          <a:schemeClr val="tx1"/>
                        </a:solidFill>
                      </a:endParaRPr>
                    </a:p>
                    <a:p>
                      <a:pPr marL="800100" lvl="1" indent="-342900">
                        <a:buFont typeface="Arial" pitchFamily="34" charset="0"/>
                        <a:buChar char="•"/>
                      </a:pPr>
                      <a:endParaRPr lang="en-US" sz="6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Upload Videos to Distribution Channels – </a:t>
                      </a:r>
                      <a:r>
                        <a:rPr lang="en-US" sz="1200" b="0" baseline="0" dirty="0" smtClean="0">
                          <a:solidFill>
                            <a:schemeClr val="tx1"/>
                          </a:solidFill>
                        </a:rPr>
                        <a:t>YouTube, Yahoo! Video, Bing Video, etc. </a:t>
                      </a:r>
                    </a:p>
                    <a:p>
                      <a:pPr marL="342900" lvl="0" indent="-342900">
                        <a:buFont typeface="Arial" pitchFamily="34" charset="0"/>
                        <a:buChar char="•"/>
                      </a:pPr>
                      <a:endParaRPr lang="en-US" sz="500" b="0" baseline="0" dirty="0" smtClean="0">
                        <a:solidFill>
                          <a:schemeClr val="tx1"/>
                        </a:solidFill>
                      </a:endParaRPr>
                    </a:p>
                    <a:p>
                      <a:pPr marL="800100" lvl="1" indent="-342900">
                        <a:buFont typeface="Arial" pitchFamily="34" charset="0"/>
                        <a:buChar char="•"/>
                      </a:pPr>
                      <a:endParaRPr lang="en-US" sz="6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Tagging (channel distribution) </a:t>
                      </a:r>
                      <a:r>
                        <a:rPr lang="en-US" sz="1200" b="0" baseline="0" dirty="0" smtClean="0">
                          <a:solidFill>
                            <a:schemeClr val="tx1"/>
                          </a:solidFill>
                        </a:rPr>
                        <a:t>– Provide tags using priority keyword phrases. </a:t>
                      </a:r>
                    </a:p>
                    <a:p>
                      <a:pPr marL="342900" lvl="0"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Descriptions (channel distribution) – </a:t>
                      </a:r>
                      <a:r>
                        <a:rPr lang="en-US" sz="1200" b="0" baseline="0" dirty="0" smtClean="0">
                          <a:solidFill>
                            <a:schemeClr val="tx1"/>
                          </a:solidFill>
                        </a:rPr>
                        <a:t>Provide keyword phrase-rich descriptions.</a:t>
                      </a:r>
                    </a:p>
                    <a:p>
                      <a:pPr marL="342900" lvl="0"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Linking (channel distribution) - </a:t>
                      </a:r>
                      <a:r>
                        <a:rPr lang="en-US" sz="1400" b="0" baseline="0" dirty="0" smtClean="0">
                          <a:solidFill>
                            <a:schemeClr val="tx1"/>
                          </a:solidFill>
                        </a:rPr>
                        <a:t> </a:t>
                      </a:r>
                      <a:r>
                        <a:rPr lang="en-US" sz="1200" b="0" baseline="0" dirty="0" smtClean="0">
                          <a:solidFill>
                            <a:schemeClr val="tx1"/>
                          </a:solidFill>
                        </a:rPr>
                        <a:t>Provide links to the Olay Website</a:t>
                      </a:r>
                      <a:r>
                        <a:rPr lang="en-US" sz="1200" b="1" baseline="0" dirty="0" smtClean="0">
                          <a:solidFill>
                            <a:schemeClr val="tx1"/>
                          </a:solidFill>
                        </a:rPr>
                        <a:t>. </a:t>
                      </a:r>
                      <a:r>
                        <a:rPr lang="en-US" sz="1200" b="1" baseline="0" dirty="0" smtClean="0">
                          <a:solidFill>
                            <a:schemeClr val="tx1"/>
                          </a:solidFill>
                          <a:hlinkClick r:id="" action="ppaction://noaction"/>
                        </a:rPr>
                        <a:t>Link Naming Best Practices</a:t>
                      </a:r>
                      <a:r>
                        <a:rPr lang="en-US" sz="1200" b="0" baseline="0" dirty="0" smtClean="0">
                          <a:solidFill>
                            <a:schemeClr val="tx1"/>
                          </a:solidFill>
                        </a:rPr>
                        <a:t>.</a:t>
                      </a:r>
                      <a:endParaRPr lang="en-US" sz="14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cxnSp>
        <p:nvCxnSpPr>
          <p:cNvPr id="21" name="Straight Connector 20"/>
          <p:cNvCxnSpPr/>
          <p:nvPr/>
        </p:nvCxnSpPr>
        <p:spPr bwMode="auto">
          <a:xfrm>
            <a:off x="304800" y="41148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304800" y="53340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4" name="Straight Connector 23"/>
          <p:cNvCxnSpPr/>
          <p:nvPr/>
        </p:nvCxnSpPr>
        <p:spPr bwMode="auto">
          <a:xfrm>
            <a:off x="304800" y="33528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5" name="Straight Connector 24"/>
          <p:cNvCxnSpPr/>
          <p:nvPr/>
        </p:nvCxnSpPr>
        <p:spPr bwMode="auto">
          <a:xfrm>
            <a:off x="304800" y="49530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6" name="Straight Connector 25"/>
          <p:cNvCxnSpPr/>
          <p:nvPr/>
        </p:nvCxnSpPr>
        <p:spPr bwMode="auto">
          <a:xfrm>
            <a:off x="304800" y="44958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161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Onsite Video Hosting</a:t>
            </a:r>
            <a:endParaRPr lang="en-US" sz="3000" dirty="0"/>
          </a:p>
        </p:txBody>
      </p:sp>
      <p:sp>
        <p:nvSpPr>
          <p:cNvPr id="6" name="Rounded Rectangle 5"/>
          <p:cNvSpPr/>
          <p:nvPr/>
        </p:nvSpPr>
        <p:spPr bwMode="auto">
          <a:xfrm>
            <a:off x="152400" y="10668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Onsite Video Hosting Best Practices - Content</a:t>
            </a:r>
          </a:p>
        </p:txBody>
      </p:sp>
      <p:graphicFrame>
        <p:nvGraphicFramePr>
          <p:cNvPr id="10" name="Table 9"/>
          <p:cNvGraphicFramePr>
            <a:graphicFrameLocks noGrp="1"/>
          </p:cNvGraphicFramePr>
          <p:nvPr/>
        </p:nvGraphicFramePr>
        <p:xfrm>
          <a:off x="152400" y="1676400"/>
          <a:ext cx="8763000" cy="3794760"/>
        </p:xfrm>
        <a:graphic>
          <a:graphicData uri="http://schemas.openxmlformats.org/drawingml/2006/table">
            <a:tbl>
              <a:tblPr firstRow="1" bandRow="1">
                <a:tableStyleId>{5C22544A-7EE6-4342-B048-85BDC9FD1C3A}</a:tableStyleId>
              </a:tblPr>
              <a:tblGrid>
                <a:gridCol w="8532395"/>
                <a:gridCol w="230605"/>
              </a:tblGrid>
              <a:tr h="217796">
                <a:tc>
                  <a:txBody>
                    <a:bodyPr/>
                    <a:lstStyle/>
                    <a:p>
                      <a:pPr marL="342900" lvl="0" indent="-342900">
                        <a:buFont typeface="Arial" pitchFamily="34" charset="0"/>
                        <a:buChar char="•"/>
                      </a:pPr>
                      <a:r>
                        <a:rPr lang="en-US" sz="1400" b="1" baseline="0" dirty="0" smtClean="0">
                          <a:solidFill>
                            <a:schemeClr val="tx1"/>
                          </a:solidFill>
                        </a:rPr>
                        <a:t>Host URL - </a:t>
                      </a:r>
                      <a:r>
                        <a:rPr lang="en-US" sz="1200" b="0" baseline="0" dirty="0" smtClean="0">
                          <a:solidFill>
                            <a:schemeClr val="tx1"/>
                          </a:solidFill>
                        </a:rPr>
                        <a:t>Create an individual, optimized Web page for each video.</a:t>
                      </a:r>
                    </a:p>
                    <a:p>
                      <a:pPr marL="800100" lvl="1" indent="-342900">
                        <a:buFont typeface="Arial" pitchFamily="34" charset="0"/>
                        <a:buChar char="•"/>
                      </a:pPr>
                      <a:r>
                        <a:rPr lang="en-US" sz="1200" b="0" baseline="0" dirty="0" smtClean="0">
                          <a:solidFill>
                            <a:schemeClr val="tx1"/>
                          </a:solidFill>
                        </a:rPr>
                        <a:t>Implement keyword phrase-rich directory names within the URL of the page hosting the video (e.g. olay.com/skin-care-routine/videos/).</a:t>
                      </a:r>
                    </a:p>
                    <a:p>
                      <a:pPr marL="800100" lvl="1" indent="-342900">
                        <a:buFont typeface="Arial" pitchFamily="34" charset="0"/>
                        <a:buChar char="•"/>
                      </a:pPr>
                      <a:endParaRPr lang="en-US" sz="500" b="0" baseline="0" dirty="0" smtClean="0">
                        <a:solidFill>
                          <a:schemeClr val="tx1"/>
                        </a:solidFill>
                      </a:endParaRPr>
                    </a:p>
                    <a:p>
                      <a:pPr marL="800100" lvl="1" indent="-342900">
                        <a:buFont typeface="Arial" pitchFamily="34" charset="0"/>
                        <a:buChar char="•"/>
                      </a:pPr>
                      <a:endParaRPr lang="en-US" sz="500" b="0" baseline="0" dirty="0" smtClean="0">
                        <a:solidFill>
                          <a:schemeClr val="tx1"/>
                        </a:solidFill>
                      </a:endParaRPr>
                    </a:p>
                    <a:p>
                      <a:pPr marL="800100" lvl="1" indent="-342900">
                        <a:buFont typeface="Arial" pitchFamily="34" charset="0"/>
                        <a:buChar char="•"/>
                      </a:pPr>
                      <a:endParaRPr lang="en-US" sz="5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Meta Tags – </a:t>
                      </a:r>
                      <a:r>
                        <a:rPr lang="en-US" sz="1200" b="0" baseline="0" dirty="0" smtClean="0">
                          <a:solidFill>
                            <a:schemeClr val="tx1"/>
                          </a:solidFill>
                        </a:rPr>
                        <a:t>Populate the meta tags of the page hosting the video with relevant keyword phrases.</a:t>
                      </a:r>
                    </a:p>
                    <a:p>
                      <a:pPr marL="800100" lvl="1" indent="-342900">
                        <a:buFont typeface="Arial" pitchFamily="34" charset="0"/>
                        <a:buChar char="•"/>
                      </a:pPr>
                      <a:r>
                        <a:rPr lang="en-US" sz="1200" b="0" baseline="0" dirty="0" smtClean="0">
                          <a:solidFill>
                            <a:schemeClr val="tx1"/>
                          </a:solidFill>
                        </a:rPr>
                        <a:t>Follow meta tag best practices guidelines.</a:t>
                      </a:r>
                    </a:p>
                    <a:p>
                      <a:pPr marL="800100" lvl="1" indent="-342900">
                        <a:buFont typeface="Arial" pitchFamily="34" charset="0"/>
                        <a:buChar char="•"/>
                      </a:pPr>
                      <a:endParaRPr lang="en-US" sz="500" b="1" baseline="0" dirty="0" smtClean="0">
                        <a:solidFill>
                          <a:schemeClr val="tx1"/>
                        </a:solidFill>
                      </a:endParaRPr>
                    </a:p>
                    <a:p>
                      <a:pPr marL="800100" lvl="1" indent="-342900">
                        <a:buFont typeface="Arial" pitchFamily="34" charset="0"/>
                        <a:buChar char="•"/>
                      </a:pPr>
                      <a:endParaRPr lang="en-US" sz="500" b="1" baseline="0" dirty="0" smtClean="0">
                        <a:solidFill>
                          <a:schemeClr val="tx1"/>
                        </a:solidFill>
                      </a:endParaRPr>
                    </a:p>
                    <a:p>
                      <a:pPr marL="800100" lvl="1"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Headers – </a:t>
                      </a:r>
                      <a:r>
                        <a:rPr lang="en-US" sz="1200" b="0" baseline="0" dirty="0" smtClean="0">
                          <a:solidFill>
                            <a:schemeClr val="tx1"/>
                          </a:solidFill>
                        </a:rPr>
                        <a:t>Implement keyword phrase-rich headers.</a:t>
                      </a:r>
                    </a:p>
                    <a:p>
                      <a:pPr marL="800100" lvl="1" indent="-342900">
                        <a:buFont typeface="Arial" pitchFamily="34" charset="0"/>
                        <a:buChar char="•"/>
                      </a:pPr>
                      <a:r>
                        <a:rPr lang="en-US" sz="1200" b="0" baseline="0" dirty="0" smtClean="0">
                          <a:solidFill>
                            <a:schemeClr val="tx1"/>
                          </a:solidFill>
                        </a:rPr>
                        <a:t>e.g., &lt;h1&gt;Skin Care Routine Videos from Olay.com&lt;/h1&gt;</a:t>
                      </a:r>
                      <a:endParaRPr lang="en-US" sz="1200" b="1" baseline="0" dirty="0" smtClean="0">
                        <a:solidFill>
                          <a:schemeClr val="tx1"/>
                        </a:solidFill>
                      </a:endParaRPr>
                    </a:p>
                    <a:p>
                      <a:pPr marL="800100" lvl="1" indent="-342900">
                        <a:buFont typeface="Arial" pitchFamily="34" charset="0"/>
                        <a:buChar char="•"/>
                      </a:pPr>
                      <a:r>
                        <a:rPr lang="en-US" sz="1200" b="0" baseline="0" dirty="0" smtClean="0">
                          <a:solidFill>
                            <a:schemeClr val="tx1"/>
                          </a:solidFill>
                        </a:rPr>
                        <a:t>Implementing a 301 Redirect to one URL will eliminate any chances of being flagged by search engines as well as pass on link credibility from all duplicate URLs to the main URL.</a:t>
                      </a:r>
                    </a:p>
                    <a:p>
                      <a:pPr marL="800100" lvl="1" indent="-342900">
                        <a:buFont typeface="Arial" pitchFamily="34" charset="0"/>
                        <a:buChar char="•"/>
                      </a:pPr>
                      <a:endParaRPr lang="en-US" sz="600" b="0" baseline="0" dirty="0" smtClean="0">
                        <a:solidFill>
                          <a:schemeClr val="tx1"/>
                        </a:solidFill>
                      </a:endParaRPr>
                    </a:p>
                    <a:p>
                      <a:pPr marL="800100" lvl="1" indent="-342900">
                        <a:buFont typeface="Arial" pitchFamily="34" charset="0"/>
                        <a:buChar char="•"/>
                      </a:pPr>
                      <a:endParaRPr lang="en-US" sz="600" b="0" baseline="0" dirty="0" smtClean="0">
                        <a:solidFill>
                          <a:schemeClr val="tx1"/>
                        </a:solidFill>
                      </a:endParaRPr>
                    </a:p>
                    <a:p>
                      <a:pPr marL="800100" lvl="1" indent="-342900">
                        <a:buFont typeface="Arial" pitchFamily="34" charset="0"/>
                        <a:buChar char="•"/>
                      </a:pPr>
                      <a:endParaRPr lang="en-US" sz="6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Transcripts </a:t>
                      </a:r>
                      <a:r>
                        <a:rPr lang="en-US" sz="1200" b="0" baseline="0" dirty="0" smtClean="0">
                          <a:solidFill>
                            <a:schemeClr val="tx1"/>
                          </a:solidFill>
                        </a:rPr>
                        <a:t>– Olay should provide text-based transcripts of the video dialogue on the page that hosts the video.</a:t>
                      </a:r>
                    </a:p>
                    <a:p>
                      <a:pPr marL="800100" lvl="1" indent="-342900">
                        <a:buFont typeface="Arial" pitchFamily="34" charset="0"/>
                        <a:buChar char="•"/>
                      </a:pPr>
                      <a:r>
                        <a:rPr lang="en-US" sz="1200" b="0" baseline="0" dirty="0" smtClean="0">
                          <a:solidFill>
                            <a:schemeClr val="tx1"/>
                          </a:solidFill>
                        </a:rPr>
                        <a:t>Since textual content is the only language spiders can crawl this will help boost visibility in organic results.</a:t>
                      </a:r>
                    </a:p>
                    <a:p>
                      <a:pPr marL="800100" lvl="1" indent="-342900">
                        <a:buFont typeface="Arial" pitchFamily="34" charset="0"/>
                        <a:buChar char="•"/>
                      </a:pPr>
                      <a:endParaRPr lang="en-US" sz="800" b="1" baseline="0" dirty="0" smtClean="0">
                        <a:solidFill>
                          <a:schemeClr val="tx1"/>
                        </a:solidFill>
                      </a:endParaRPr>
                    </a:p>
                    <a:p>
                      <a:pPr marL="800100" lvl="1" indent="-342900">
                        <a:buFont typeface="Arial" pitchFamily="34" charset="0"/>
                        <a:buChar char="•"/>
                      </a:pPr>
                      <a:endParaRPr lang="en-US" sz="800" b="1" baseline="0" dirty="0" smtClean="0">
                        <a:solidFill>
                          <a:schemeClr val="tx1"/>
                        </a:solidFill>
                      </a:endParaRPr>
                    </a:p>
                    <a:p>
                      <a:pPr marL="800100" lvl="1" indent="-342900">
                        <a:buFont typeface="Arial" pitchFamily="34" charset="0"/>
                        <a:buChar char="•"/>
                      </a:pPr>
                      <a:endParaRPr lang="en-US" sz="8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Internal Linking – </a:t>
                      </a:r>
                      <a:r>
                        <a:rPr lang="en-US" sz="1200" b="0" baseline="0" dirty="0" smtClean="0">
                          <a:solidFill>
                            <a:schemeClr val="tx1"/>
                          </a:solidFill>
                        </a:rPr>
                        <a:t>Link to and from other Web pages of relevant content within Olay.com</a:t>
                      </a:r>
                    </a:p>
                    <a:p>
                      <a:pPr marL="800100" lvl="1" indent="-342900">
                        <a:buFont typeface="Arial" pitchFamily="34" charset="0"/>
                        <a:buChar char="•"/>
                      </a:pPr>
                      <a:r>
                        <a:rPr lang="en-US" sz="1200" b="0" baseline="0" dirty="0" smtClean="0">
                          <a:solidFill>
                            <a:schemeClr val="tx1"/>
                          </a:solidFill>
                        </a:rPr>
                        <a:t>Place keyword phrases in the anchor text of text-based HTML links that point to the videos host page.</a:t>
                      </a:r>
                      <a:endParaRPr lang="en-US" sz="12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cxnSp>
        <p:nvCxnSpPr>
          <p:cNvPr id="12" name="Straight Connector 11"/>
          <p:cNvCxnSpPr/>
          <p:nvPr/>
        </p:nvCxnSpPr>
        <p:spPr bwMode="auto">
          <a:xfrm>
            <a:off x="228600" y="24384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152400" y="3048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152400" y="40386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152400" y="48006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152400" y="54864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2743200" y="3886200"/>
            <a:ext cx="3352800" cy="225848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162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Onsite Video Hosting </a:t>
            </a:r>
            <a:endParaRPr lang="en-US" sz="3000" dirty="0"/>
          </a:p>
        </p:txBody>
      </p:sp>
      <p:sp>
        <p:nvSpPr>
          <p:cNvPr id="6" name="Rounded Rectangle 5"/>
          <p:cNvSpPr/>
          <p:nvPr/>
        </p:nvSpPr>
        <p:spPr bwMode="auto">
          <a:xfrm>
            <a:off x="2286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Onsite Video Hosting Best Practices - Technical</a:t>
            </a:r>
          </a:p>
        </p:txBody>
      </p:sp>
      <p:graphicFrame>
        <p:nvGraphicFramePr>
          <p:cNvPr id="10" name="Table 9"/>
          <p:cNvGraphicFramePr>
            <a:graphicFrameLocks noGrp="1"/>
          </p:cNvGraphicFramePr>
          <p:nvPr/>
        </p:nvGraphicFramePr>
        <p:xfrm>
          <a:off x="152400" y="1219200"/>
          <a:ext cx="8763000" cy="2575560"/>
        </p:xfrm>
        <a:graphic>
          <a:graphicData uri="http://schemas.openxmlformats.org/drawingml/2006/table">
            <a:tbl>
              <a:tblPr firstRow="1" bandRow="1">
                <a:tableStyleId>{5C22544A-7EE6-4342-B048-85BDC9FD1C3A}</a:tableStyleId>
              </a:tblPr>
              <a:tblGrid>
                <a:gridCol w="8532395"/>
                <a:gridCol w="230605"/>
              </a:tblGrid>
              <a:tr h="217796">
                <a:tc>
                  <a:txBody>
                    <a:bodyPr/>
                    <a:lstStyle/>
                    <a:p>
                      <a:pPr marL="342900" lvl="0" indent="-342900">
                        <a:buFont typeface="Arial" pitchFamily="34" charset="0"/>
                        <a:buChar char="•"/>
                      </a:pPr>
                      <a:r>
                        <a:rPr lang="en-US" sz="1400" b="1" baseline="0" dirty="0" smtClean="0">
                          <a:solidFill>
                            <a:schemeClr val="tx1"/>
                          </a:solidFill>
                        </a:rPr>
                        <a:t>File Formats – </a:t>
                      </a:r>
                      <a:r>
                        <a:rPr lang="en-US" sz="1200" b="0" baseline="0" dirty="0" smtClean="0">
                          <a:solidFill>
                            <a:schemeClr val="tx1"/>
                          </a:solidFill>
                        </a:rPr>
                        <a:t>The videos should be created in traditional video formats such as .</a:t>
                      </a:r>
                      <a:r>
                        <a:rPr lang="en-US" sz="1200" b="0" baseline="0" dirty="0" err="1" smtClean="0">
                          <a:solidFill>
                            <a:schemeClr val="tx1"/>
                          </a:solidFill>
                        </a:rPr>
                        <a:t>wmv</a:t>
                      </a:r>
                      <a:r>
                        <a:rPr lang="en-US" sz="1200" b="0" baseline="0" dirty="0" smtClean="0">
                          <a:solidFill>
                            <a:schemeClr val="tx1"/>
                          </a:solidFill>
                        </a:rPr>
                        <a:t>, .</a:t>
                      </a:r>
                      <a:r>
                        <a:rPr lang="en-US" sz="1200" b="0" baseline="0" dirty="0" err="1" smtClean="0">
                          <a:solidFill>
                            <a:schemeClr val="tx1"/>
                          </a:solidFill>
                        </a:rPr>
                        <a:t>asf</a:t>
                      </a:r>
                      <a:r>
                        <a:rPr lang="en-US" sz="1200" b="0" baseline="0" dirty="0" smtClean="0">
                          <a:solidFill>
                            <a:schemeClr val="tx1"/>
                          </a:solidFill>
                        </a:rPr>
                        <a:t>, .qt, .</a:t>
                      </a:r>
                      <a:r>
                        <a:rPr lang="en-US" sz="1200" b="0" baseline="0" dirty="0" err="1" smtClean="0">
                          <a:solidFill>
                            <a:schemeClr val="tx1"/>
                          </a:solidFill>
                        </a:rPr>
                        <a:t>mov</a:t>
                      </a:r>
                      <a:r>
                        <a:rPr lang="en-US" sz="1200" b="0" baseline="0" dirty="0" smtClean="0">
                          <a:solidFill>
                            <a:schemeClr val="tx1"/>
                          </a:solidFill>
                        </a:rPr>
                        <a:t>, .mpg, and .</a:t>
                      </a:r>
                      <a:r>
                        <a:rPr lang="en-US" sz="1200" b="0" baseline="0" dirty="0" err="1" smtClean="0">
                          <a:solidFill>
                            <a:schemeClr val="tx1"/>
                          </a:solidFill>
                        </a:rPr>
                        <a:t>avi</a:t>
                      </a:r>
                      <a:r>
                        <a:rPr lang="en-US" sz="1200" b="0" baseline="0" dirty="0" smtClean="0">
                          <a:solidFill>
                            <a:schemeClr val="tx1"/>
                          </a:solidFill>
                        </a:rPr>
                        <a:t>.</a:t>
                      </a:r>
                    </a:p>
                    <a:p>
                      <a:pPr marL="800100" lvl="1" indent="-342900">
                        <a:buFont typeface="Arial" pitchFamily="34" charset="0"/>
                        <a:buChar char="•"/>
                      </a:pPr>
                      <a:r>
                        <a:rPr lang="en-US" sz="1200" b="0" baseline="0" dirty="0" smtClean="0">
                          <a:solidFill>
                            <a:schemeClr val="tx1"/>
                          </a:solidFill>
                        </a:rPr>
                        <a:t>Flash is not recommended for video files. Search engine spiders have the ability to crawl more content when the video is in traditional format.</a:t>
                      </a:r>
                    </a:p>
                    <a:p>
                      <a:pPr marL="800100" lvl="1" indent="-342900">
                        <a:buFont typeface="Arial" pitchFamily="34" charset="0"/>
                        <a:buChar char="•"/>
                      </a:pPr>
                      <a:endParaRPr lang="en-US" sz="6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File Name – </a:t>
                      </a:r>
                      <a:r>
                        <a:rPr lang="en-US" sz="1200" b="0" baseline="0" dirty="0" smtClean="0">
                          <a:solidFill>
                            <a:schemeClr val="tx1"/>
                          </a:solidFill>
                        </a:rPr>
                        <a:t>Implement keyword phrase-rich file names. Remove unnecessary words or number from file names.</a:t>
                      </a:r>
                    </a:p>
                    <a:p>
                      <a:pPr marL="800100" lvl="1" indent="-342900">
                        <a:buFont typeface="Arial" pitchFamily="34" charset="0"/>
                        <a:buChar char="•"/>
                      </a:pPr>
                      <a:r>
                        <a:rPr lang="en-US" sz="1200" b="0" baseline="0" dirty="0" smtClean="0">
                          <a:solidFill>
                            <a:schemeClr val="tx1"/>
                          </a:solidFill>
                        </a:rPr>
                        <a:t>Separate keyword phrases by a dash (“-”) or an underscore (“_”).</a:t>
                      </a:r>
                    </a:p>
                    <a:p>
                      <a:pPr marL="800100" lvl="1" indent="-342900">
                        <a:buFont typeface="Arial" pitchFamily="34" charset="0"/>
                        <a:buChar char="•"/>
                      </a:pPr>
                      <a:r>
                        <a:rPr lang="en-US" sz="1200" b="0" baseline="0" dirty="0" smtClean="0">
                          <a:solidFill>
                            <a:schemeClr val="tx1"/>
                          </a:solidFill>
                        </a:rPr>
                        <a:t>Ex. Skin-care-routine.wmv.</a:t>
                      </a:r>
                    </a:p>
                    <a:p>
                      <a:pPr marL="800100" lvl="1" indent="-342900">
                        <a:buFont typeface="Arial" pitchFamily="34" charset="0"/>
                        <a:buChar char="•"/>
                      </a:pPr>
                      <a:endParaRPr lang="en-US" sz="6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Closed Captioning – </a:t>
                      </a:r>
                      <a:r>
                        <a:rPr lang="en-US" sz="1200" b="0" baseline="0" dirty="0" smtClean="0">
                          <a:solidFill>
                            <a:schemeClr val="tx1"/>
                          </a:solidFill>
                        </a:rPr>
                        <a:t>Requires a video editing or encoding program that allows the creator to overlay text onto the video. </a:t>
                      </a:r>
                    </a:p>
                    <a:p>
                      <a:pPr marL="800100" lvl="1" indent="-342900">
                        <a:buFont typeface="Arial" pitchFamily="34" charset="0"/>
                        <a:buChar char="•"/>
                      </a:pPr>
                      <a:r>
                        <a:rPr lang="en-US" sz="1200" b="0" baseline="0" dirty="0" smtClean="0">
                          <a:solidFill>
                            <a:schemeClr val="tx1"/>
                          </a:solidFill>
                        </a:rPr>
                        <a:t>Closed captioning greatly enhances a videos accessibility. </a:t>
                      </a:r>
                    </a:p>
                    <a:p>
                      <a:pPr marL="800100" lvl="1" indent="-342900">
                        <a:buFont typeface="Arial" pitchFamily="34" charset="0"/>
                        <a:buChar char="•"/>
                      </a:pPr>
                      <a:endParaRPr lang="en-US" sz="6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Watermark Content </a:t>
                      </a:r>
                      <a:r>
                        <a:rPr lang="en-US" sz="1200" b="0" baseline="0" dirty="0" smtClean="0">
                          <a:solidFill>
                            <a:schemeClr val="tx1"/>
                          </a:solidFill>
                        </a:rPr>
                        <a:t>– Olay should provide text-based transcripts of the video dialogue on the page that hosts the video.</a:t>
                      </a:r>
                    </a:p>
                    <a:p>
                      <a:pPr marL="800100" lvl="1" indent="-342900">
                        <a:buFont typeface="Arial" pitchFamily="34" charset="0"/>
                        <a:buChar char="•"/>
                      </a:pPr>
                      <a:r>
                        <a:rPr lang="en-US" sz="1200" b="0" baseline="0" dirty="0" smtClean="0">
                          <a:solidFill>
                            <a:schemeClr val="tx1"/>
                          </a:solidFill>
                        </a:rPr>
                        <a:t>Since textual content is the only language spiders can crawl this will help boost visibility in organic results.</a:t>
                      </a:r>
                    </a:p>
                    <a:p>
                      <a:pPr marL="800100" lvl="1" indent="-342900">
                        <a:buFont typeface="Arial" pitchFamily="34" charset="0"/>
                        <a:buChar char="•"/>
                      </a:pPr>
                      <a:r>
                        <a:rPr lang="en-US" sz="1200" b="0" baseline="0" dirty="0" smtClean="0">
                          <a:solidFill>
                            <a:schemeClr val="tx1"/>
                          </a:solidFill>
                        </a:rPr>
                        <a:t>The figure below shows an example of a good watermark from </a:t>
                      </a:r>
                      <a:r>
                        <a:rPr lang="en-US" sz="1200" b="0" baseline="0" dirty="0" err="1" smtClean="0">
                          <a:solidFill>
                            <a:schemeClr val="tx1"/>
                          </a:solidFill>
                        </a:rPr>
                        <a:t>Wondershare</a:t>
                      </a:r>
                      <a:r>
                        <a:rPr lang="en-US" sz="1200" b="0" baseline="0" dirty="0" smtClean="0">
                          <a:solidFill>
                            <a:schemeClr val="tx1"/>
                          </a:solidFill>
                        </a:rPr>
                        <a:t>.</a:t>
                      </a:r>
                      <a:endParaRPr lang="en-US" sz="12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026" name="Rectangle 2"/>
          <p:cNvSpPr>
            <a:spLocks noChangeArrowheads="1"/>
          </p:cNvSpPr>
          <p:nvPr/>
        </p:nvSpPr>
        <p:spPr bwMode="auto">
          <a:xfrm>
            <a:off x="2819400" y="3886200"/>
            <a:ext cx="1447800" cy="304800"/>
          </a:xfrm>
          <a:prstGeom prst="rect">
            <a:avLst/>
          </a:prstGeom>
          <a:noFill/>
          <a:ln w="38100">
            <a:solidFill>
              <a:srgbClr val="FF0000"/>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latin typeface="Calibri"/>
            </a:endParaRPr>
          </a:p>
        </p:txBody>
      </p:sp>
      <p:cxnSp>
        <p:nvCxnSpPr>
          <p:cNvPr id="12" name="Straight Connector 11"/>
          <p:cNvCxnSpPr/>
          <p:nvPr/>
        </p:nvCxnSpPr>
        <p:spPr bwMode="auto">
          <a:xfrm>
            <a:off x="152400" y="1905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25146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3048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37338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163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Offsite Video Hosting</a:t>
            </a:r>
            <a:endParaRPr lang="en-US" sz="3000" dirty="0"/>
          </a:p>
        </p:txBody>
      </p:sp>
      <p:sp>
        <p:nvSpPr>
          <p:cNvPr id="6" name="Rounded Rectangle 5"/>
          <p:cNvSpPr/>
          <p:nvPr/>
        </p:nvSpPr>
        <p:spPr bwMode="auto">
          <a:xfrm>
            <a:off x="2286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Offsite Video Best Practices</a:t>
            </a:r>
          </a:p>
        </p:txBody>
      </p:sp>
      <p:sp>
        <p:nvSpPr>
          <p:cNvPr id="9" name="Content Placeholder 2"/>
          <p:cNvSpPr txBox="1">
            <a:spLocks/>
          </p:cNvSpPr>
          <p:nvPr/>
        </p:nvSpPr>
        <p:spPr>
          <a:xfrm>
            <a:off x="228600" y="1219200"/>
            <a:ext cx="8229600" cy="3810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There are several things to keep in mind when submitting videos to third party sites: </a:t>
            </a:r>
          </a:p>
          <a:p>
            <a:pPr lvl="2" eaLnBrk="0" hangingPunct="0">
              <a:spcBef>
                <a:spcPts val="0"/>
              </a:spcBef>
              <a:buFont typeface="Arial" pitchFamily="34" charset="0"/>
              <a:buChar char="•"/>
              <a:defRPr/>
            </a:pPr>
            <a:endParaRPr lang="en-US" kern="0" dirty="0" smtClean="0">
              <a:latin typeface="Calibri"/>
              <a:cs typeface="Arial" pitchFamily="34" charset="0"/>
            </a:endParaRPr>
          </a:p>
          <a:p>
            <a:pPr eaLnBrk="0" hangingPunct="0">
              <a:spcBef>
                <a:spcPts val="0"/>
              </a:spcBef>
              <a:buClr>
                <a:srgbClr val="BA0000"/>
              </a:buClr>
              <a:defRPr/>
            </a:pPr>
            <a:endParaRPr lang="en-US" sz="800" kern="0" dirty="0" smtClean="0">
              <a:latin typeface="Calibri"/>
              <a:cs typeface="Arial" pitchFamily="34" charset="0"/>
            </a:endParaRPr>
          </a:p>
          <a:p>
            <a:pPr eaLnBrk="0" hangingPunct="0">
              <a:spcBef>
                <a:spcPts val="0"/>
              </a:spcBef>
              <a:buClr>
                <a:srgbClr val="BA0000"/>
              </a:buClr>
              <a:defRPr/>
            </a:pPr>
            <a:endParaRPr lang="en-US" sz="1000" kern="0" dirty="0" smtClean="0">
              <a:latin typeface="Calibri"/>
              <a:cs typeface="Arial" pitchFamily="34" charset="0"/>
            </a:endParaRPr>
          </a:p>
        </p:txBody>
      </p:sp>
      <p:graphicFrame>
        <p:nvGraphicFramePr>
          <p:cNvPr id="10" name="Table 9"/>
          <p:cNvGraphicFramePr>
            <a:graphicFrameLocks noGrp="1"/>
          </p:cNvGraphicFramePr>
          <p:nvPr/>
        </p:nvGraphicFramePr>
        <p:xfrm>
          <a:off x="228600" y="1524000"/>
          <a:ext cx="8763000" cy="3063240"/>
        </p:xfrm>
        <a:graphic>
          <a:graphicData uri="http://schemas.openxmlformats.org/drawingml/2006/table">
            <a:tbl>
              <a:tblPr firstRow="1" bandRow="1">
                <a:tableStyleId>{5C22544A-7EE6-4342-B048-85BDC9FD1C3A}</a:tableStyleId>
              </a:tblPr>
              <a:tblGrid>
                <a:gridCol w="8532395"/>
                <a:gridCol w="230605"/>
              </a:tblGrid>
              <a:tr h="217796">
                <a:tc>
                  <a:txBody>
                    <a:bodyPr/>
                    <a:lstStyle/>
                    <a:p>
                      <a:pPr marL="342900" lvl="0" indent="-342900">
                        <a:buFont typeface="Arial" pitchFamily="34" charset="0"/>
                        <a:buChar char="•"/>
                      </a:pPr>
                      <a:r>
                        <a:rPr lang="en-US" sz="1400" b="1" baseline="0" dirty="0" smtClean="0">
                          <a:solidFill>
                            <a:schemeClr val="tx1"/>
                          </a:solidFill>
                        </a:rPr>
                        <a:t>Meta Tags – </a:t>
                      </a:r>
                      <a:r>
                        <a:rPr lang="en-US" sz="1200" b="0" baseline="0" dirty="0" smtClean="0">
                          <a:solidFill>
                            <a:schemeClr val="tx1"/>
                          </a:solidFill>
                        </a:rPr>
                        <a:t>Ensure title tags include the keyword phrase.</a:t>
                      </a:r>
                    </a:p>
                    <a:p>
                      <a:pPr marL="800100" lvl="1" indent="-342900">
                        <a:buFont typeface="Arial" pitchFamily="34" charset="0"/>
                        <a:buChar char="•"/>
                      </a:pPr>
                      <a:r>
                        <a:rPr lang="en-US" sz="1200" b="0" baseline="0" dirty="0" smtClean="0">
                          <a:solidFill>
                            <a:schemeClr val="tx1"/>
                          </a:solidFill>
                        </a:rPr>
                        <a:t>Follow </a:t>
                      </a:r>
                      <a:r>
                        <a:rPr lang="en-US" sz="1300" b="1" baseline="0" dirty="0" smtClean="0">
                          <a:solidFill>
                            <a:schemeClr val="tx1"/>
                          </a:solidFill>
                          <a:hlinkClick r:id="" action="ppaction://noaction"/>
                        </a:rPr>
                        <a:t>Meta Data best practices </a:t>
                      </a:r>
                      <a:r>
                        <a:rPr lang="en-US" sz="1200" b="0" baseline="0" dirty="0" smtClean="0">
                          <a:solidFill>
                            <a:schemeClr val="tx1"/>
                          </a:solidFill>
                        </a:rPr>
                        <a:t>guidelines.</a:t>
                      </a:r>
                    </a:p>
                    <a:p>
                      <a:pPr marL="800100" lvl="1"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Track </a:t>
                      </a:r>
                      <a:r>
                        <a:rPr lang="en-US" sz="1200" b="0" baseline="0" dirty="0" smtClean="0">
                          <a:solidFill>
                            <a:schemeClr val="tx1"/>
                          </a:solidFill>
                        </a:rPr>
                        <a:t>the number of views the video receives to measure the popularity of the video.</a:t>
                      </a:r>
                    </a:p>
                    <a:p>
                      <a:pPr marL="800100" lvl="1" indent="-342900">
                        <a:buFont typeface="Arial" pitchFamily="34" charset="0"/>
                        <a:buChar char="•"/>
                      </a:pPr>
                      <a:r>
                        <a:rPr lang="en-US" sz="1200" b="0" baseline="0" dirty="0" smtClean="0">
                          <a:solidFill>
                            <a:schemeClr val="tx1"/>
                          </a:solidFill>
                        </a:rPr>
                        <a:t>This information is provided by the video search engines and can be used to refine Olay’s strategy for developing video content.</a:t>
                      </a:r>
                    </a:p>
                    <a:p>
                      <a:pPr marL="800100" lvl="1" indent="-342900">
                        <a:buFont typeface="Arial" pitchFamily="34" charset="0"/>
                        <a:buChar char="•"/>
                      </a:pPr>
                      <a:endParaRPr lang="en-US" sz="5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Create a Media RSS Feed </a:t>
                      </a:r>
                      <a:r>
                        <a:rPr lang="en-US" sz="1200" b="0" baseline="0" dirty="0" smtClean="0">
                          <a:solidFill>
                            <a:schemeClr val="tx1"/>
                          </a:solidFill>
                        </a:rPr>
                        <a:t>and submit it to the engines to allow them to easily and quickly find any new videos. </a:t>
                      </a:r>
                    </a:p>
                    <a:p>
                      <a:pPr marL="800100" lvl="1" indent="-342900">
                        <a:buFont typeface="Arial" pitchFamily="34" charset="0"/>
                        <a:buChar char="•"/>
                      </a:pPr>
                      <a:r>
                        <a:rPr lang="en-US" sz="1200" b="0" baseline="0" dirty="0" smtClean="0">
                          <a:solidFill>
                            <a:schemeClr val="tx1"/>
                          </a:solidFill>
                        </a:rPr>
                        <a:t>Google: </a:t>
                      </a:r>
                      <a:r>
                        <a:rPr lang="en-US" sz="1200" b="0" baseline="0" dirty="0" smtClean="0">
                          <a:solidFill>
                            <a:schemeClr val="tx1"/>
                          </a:solidFill>
                          <a:hlinkClick r:id=""/>
                        </a:rPr>
                        <a:t>http://video.google.com/videouploadform</a:t>
                      </a:r>
                      <a:endParaRPr lang="en-US" sz="1200" b="0" baseline="0" dirty="0" smtClean="0">
                        <a:solidFill>
                          <a:schemeClr val="tx1"/>
                        </a:solidFill>
                      </a:endParaRPr>
                    </a:p>
                    <a:p>
                      <a:pPr marL="800100" lvl="1" indent="-342900">
                        <a:buFont typeface="Arial" pitchFamily="34" charset="0"/>
                        <a:buChar char="•"/>
                      </a:pPr>
                      <a:r>
                        <a:rPr lang="en-US" sz="1200" b="0" baseline="0" dirty="0" smtClean="0">
                          <a:solidFill>
                            <a:schemeClr val="tx1"/>
                          </a:solidFill>
                        </a:rPr>
                        <a:t>Yahoo!: </a:t>
                      </a:r>
                      <a:r>
                        <a:rPr lang="en-US" sz="1200" b="0" baseline="0" dirty="0" smtClean="0">
                          <a:solidFill>
                            <a:schemeClr val="tx1"/>
                          </a:solidFill>
                          <a:hlinkClick r:id=""/>
                        </a:rPr>
                        <a:t>http://search.yahoo.com/mrss/submit</a:t>
                      </a:r>
                      <a:endParaRPr lang="en-US" sz="1200" b="0" baseline="0" dirty="0" smtClean="0">
                        <a:solidFill>
                          <a:schemeClr val="tx1"/>
                        </a:solidFill>
                      </a:endParaRPr>
                    </a:p>
                    <a:p>
                      <a:pPr marL="800100" lvl="1"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Use MRSS tags – </a:t>
                      </a:r>
                      <a:r>
                        <a:rPr lang="en-US" sz="1200" b="0" baseline="0" dirty="0" smtClean="0">
                          <a:solidFill>
                            <a:schemeClr val="tx1"/>
                          </a:solidFill>
                        </a:rPr>
                        <a:t>&lt;</a:t>
                      </a:r>
                      <a:r>
                        <a:rPr lang="en-US" sz="1200" b="0" baseline="0" dirty="0" err="1" smtClean="0">
                          <a:solidFill>
                            <a:schemeClr val="tx1"/>
                          </a:solidFill>
                        </a:rPr>
                        <a:t>media:text</a:t>
                      </a:r>
                      <a:r>
                        <a:rPr lang="en-US" sz="1200" b="0" baseline="0" dirty="0" smtClean="0">
                          <a:solidFill>
                            <a:schemeClr val="tx1"/>
                          </a:solidFill>
                        </a:rPr>
                        <a:t>&gt; and &lt;</a:t>
                      </a:r>
                      <a:r>
                        <a:rPr lang="en-US" sz="1200" b="0" baseline="0" dirty="0" err="1" smtClean="0">
                          <a:solidFill>
                            <a:schemeClr val="tx1"/>
                          </a:solidFill>
                        </a:rPr>
                        <a:t>media:category</a:t>
                      </a:r>
                      <a:r>
                        <a:rPr lang="en-US" sz="1200" b="0" baseline="0" dirty="0" smtClean="0">
                          <a:solidFill>
                            <a:schemeClr val="tx1"/>
                          </a:solidFill>
                        </a:rPr>
                        <a:t>&gt; to add relevant information about the video such as a text transcript.</a:t>
                      </a:r>
                    </a:p>
                    <a:p>
                      <a:pPr marL="342900" lvl="0" indent="-342900">
                        <a:buFont typeface="Arial" pitchFamily="34" charset="0"/>
                        <a:buChar char="•"/>
                      </a:pPr>
                      <a:endParaRPr lang="en-US" sz="900" b="0" baseline="0" dirty="0" smtClean="0">
                        <a:solidFill>
                          <a:schemeClr val="tx1"/>
                        </a:solidFill>
                      </a:endParaRPr>
                    </a:p>
                    <a:p>
                      <a:pPr marL="342900" lvl="0" indent="-342900">
                        <a:buFont typeface="Arial" pitchFamily="34" charset="0"/>
                        <a:buChar char="•"/>
                      </a:pPr>
                      <a:r>
                        <a:rPr lang="en-US" sz="1200" b="0" baseline="0" dirty="0" smtClean="0">
                          <a:solidFill>
                            <a:schemeClr val="tx1"/>
                          </a:solidFill>
                        </a:rPr>
                        <a:t> </a:t>
                      </a:r>
                      <a:r>
                        <a:rPr lang="en-US" sz="1400" b="1" baseline="0" dirty="0" smtClean="0">
                          <a:solidFill>
                            <a:schemeClr val="tx1"/>
                          </a:solidFill>
                        </a:rPr>
                        <a:t>Provide the URL of the Hosting Web page </a:t>
                      </a:r>
                      <a:r>
                        <a:rPr lang="en-US" sz="1200" b="0" baseline="0" dirty="0" smtClean="0">
                          <a:solidFill>
                            <a:schemeClr val="tx1"/>
                          </a:solidFill>
                        </a:rPr>
                        <a:t>containing all information about the video when the video is submitted to the search engines.</a:t>
                      </a:r>
                    </a:p>
                    <a:p>
                      <a:pPr marL="342900" lvl="0" indent="-342900">
                        <a:buFont typeface="Arial" pitchFamily="34" charset="0"/>
                        <a:buChar char="•"/>
                      </a:pPr>
                      <a:endParaRPr lang="en-US" sz="9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Ensure Language in Actor Contract </a:t>
                      </a:r>
                      <a:r>
                        <a:rPr lang="en-US" sz="1200" b="0" baseline="0" dirty="0" smtClean="0">
                          <a:solidFill>
                            <a:schemeClr val="tx1"/>
                          </a:solidFill>
                        </a:rPr>
                        <a:t>does not restrict the video from being submitted to external websites.</a:t>
                      </a:r>
                      <a:endParaRPr lang="en-US" sz="14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1" name="Content Placeholder 2"/>
          <p:cNvSpPr txBox="1">
            <a:spLocks/>
          </p:cNvSpPr>
          <p:nvPr/>
        </p:nvSpPr>
        <p:spPr>
          <a:xfrm>
            <a:off x="228600" y="4648200"/>
            <a:ext cx="8229600" cy="1219200"/>
          </a:xfrm>
          <a:prstGeom prst="rect">
            <a:avLst/>
          </a:prstGeom>
        </p:spPr>
        <p:txBody>
          <a:bodyPr/>
          <a:lstStyle/>
          <a:p>
            <a:pPr eaLnBrk="0" hangingPunct="0">
              <a:spcBef>
                <a:spcPts val="0"/>
              </a:spcBef>
              <a:buClr>
                <a:srgbClr val="BA0000"/>
              </a:buClr>
              <a:defRPr/>
            </a:pPr>
            <a:r>
              <a:rPr lang="en-US" dirty="0" smtClean="0">
                <a:latin typeface="Calibri"/>
              </a:rPr>
              <a:t>It is important to note that the video submission process will vary by video host. Videos are typically indexed anywhere from one hour to six days after submission. When creating new videos, Olay should review each host’s instructions carefully to ensure all the requirements are met. Included below are recommendations specific to the top three video hosts. A list of additional popular video hosting sites is -provided in the Appendix.</a:t>
            </a:r>
            <a:endParaRPr lang="en-US" sz="800" kern="0" dirty="0" smtClean="0">
              <a:latin typeface="Calibri"/>
              <a:cs typeface="Arial" pitchFamily="34" charset="0"/>
            </a:endParaRPr>
          </a:p>
          <a:p>
            <a:pPr eaLnBrk="0" hangingPunct="0">
              <a:spcBef>
                <a:spcPts val="0"/>
              </a:spcBef>
              <a:buClr>
                <a:srgbClr val="BA0000"/>
              </a:buClr>
              <a:defRPr/>
            </a:pPr>
            <a:endParaRPr lang="en-US" sz="1000" kern="0" dirty="0" smtClean="0">
              <a:latin typeface="Calibri"/>
              <a:cs typeface="Arial" pitchFamily="34" charset="0"/>
            </a:endParaRPr>
          </a:p>
        </p:txBody>
      </p:sp>
      <p:cxnSp>
        <p:nvCxnSpPr>
          <p:cNvPr id="12" name="Straight Connector 11"/>
          <p:cNvCxnSpPr/>
          <p:nvPr/>
        </p:nvCxnSpPr>
        <p:spPr bwMode="auto">
          <a:xfrm>
            <a:off x="228600" y="1981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2667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33528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36576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228600" y="41148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228600" y="44958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164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Offsite Video Channels</a:t>
            </a:r>
            <a:endParaRPr lang="en-US" sz="3000" dirty="0"/>
          </a:p>
        </p:txBody>
      </p:sp>
      <p:sp>
        <p:nvSpPr>
          <p:cNvPr id="6" name="Rounded Rectangle 5"/>
          <p:cNvSpPr/>
          <p:nvPr/>
        </p:nvSpPr>
        <p:spPr bwMode="auto">
          <a:xfrm>
            <a:off x="228600" y="914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YouTube Requirements</a:t>
            </a:r>
          </a:p>
        </p:txBody>
      </p:sp>
      <p:graphicFrame>
        <p:nvGraphicFramePr>
          <p:cNvPr id="10" name="Table 9"/>
          <p:cNvGraphicFramePr>
            <a:graphicFrameLocks noGrp="1"/>
          </p:cNvGraphicFramePr>
          <p:nvPr/>
        </p:nvGraphicFramePr>
        <p:xfrm>
          <a:off x="228600" y="1524000"/>
          <a:ext cx="8610599" cy="3886200"/>
        </p:xfrm>
        <a:graphic>
          <a:graphicData uri="http://schemas.openxmlformats.org/drawingml/2006/table">
            <a:tbl>
              <a:tblPr firstRow="1" bandRow="1">
                <a:tableStyleId>{5C22544A-7EE6-4342-B048-85BDC9FD1C3A}</a:tableStyleId>
              </a:tblPr>
              <a:tblGrid>
                <a:gridCol w="8206617"/>
                <a:gridCol w="403982"/>
              </a:tblGrid>
              <a:tr h="217796">
                <a:tc>
                  <a:txBody>
                    <a:bodyPr/>
                    <a:lstStyle/>
                    <a:p>
                      <a:pPr marL="342900" lvl="0" indent="-342900">
                        <a:buFont typeface="Arial" pitchFamily="34" charset="0"/>
                        <a:buChar char="•"/>
                      </a:pPr>
                      <a:r>
                        <a:rPr lang="en-US" sz="1400" b="1" baseline="0" dirty="0" smtClean="0">
                          <a:solidFill>
                            <a:schemeClr val="tx1"/>
                          </a:solidFill>
                        </a:rPr>
                        <a:t>Time &amp; Size Limits – </a:t>
                      </a:r>
                      <a:r>
                        <a:rPr lang="en-US" sz="1200" b="0" baseline="0" dirty="0" smtClean="0">
                          <a:solidFill>
                            <a:schemeClr val="tx1"/>
                          </a:solidFill>
                        </a:rPr>
                        <a:t>Videos are limited to 10 minutes and 1 GB</a:t>
                      </a:r>
                    </a:p>
                    <a:p>
                      <a:pPr marL="800100" lvl="1" indent="-342900">
                        <a:buFont typeface="Arial" pitchFamily="34" charset="0"/>
                        <a:buChar char="•"/>
                      </a:pPr>
                      <a:r>
                        <a:rPr lang="en-US" sz="1200" b="0" baseline="0" dirty="0" smtClean="0">
                          <a:solidFill>
                            <a:schemeClr val="tx1"/>
                          </a:solidFill>
                        </a:rPr>
                        <a:t>iProspect research indicates that videos lasting more than seven minutes tend to not rank as well as shorter videos.</a:t>
                      </a:r>
                    </a:p>
                    <a:p>
                      <a:pPr marL="800100" lvl="1" indent="-342900">
                        <a:buFont typeface="Arial" pitchFamily="34" charset="0"/>
                        <a:buChar char="•"/>
                      </a:pPr>
                      <a:endParaRPr lang="en-US" sz="800" b="0" baseline="0" dirty="0" smtClean="0">
                        <a:solidFill>
                          <a:schemeClr val="tx1"/>
                        </a:solidFill>
                      </a:endParaRPr>
                    </a:p>
                    <a:p>
                      <a:pPr marL="800100" lvl="1" indent="-342900">
                        <a:buFont typeface="Arial" pitchFamily="34" charset="0"/>
                        <a:buChar char="•"/>
                      </a:pPr>
                      <a:endParaRPr lang="en-US" sz="12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Settings – </a:t>
                      </a:r>
                      <a:r>
                        <a:rPr lang="en-US" sz="1200" b="0" baseline="0" dirty="0" smtClean="0">
                          <a:solidFill>
                            <a:schemeClr val="tx1"/>
                          </a:solidFill>
                        </a:rPr>
                        <a:t>Videos saved with the following settings convert the best:</a:t>
                      </a:r>
                    </a:p>
                    <a:p>
                      <a:pPr marL="800100" lvl="1" indent="-342900">
                        <a:buFont typeface="Arial" pitchFamily="34" charset="0"/>
                        <a:buChar char="•"/>
                      </a:pPr>
                      <a:r>
                        <a:rPr lang="en-US" sz="1200" b="0" baseline="0" dirty="0" smtClean="0">
                          <a:solidFill>
                            <a:schemeClr val="tx1"/>
                          </a:solidFill>
                        </a:rPr>
                        <a:t>MPEG4 (</a:t>
                      </a:r>
                      <a:r>
                        <a:rPr lang="en-US" sz="1200" b="0" baseline="0" dirty="0" err="1" smtClean="0">
                          <a:solidFill>
                            <a:schemeClr val="tx1"/>
                          </a:solidFill>
                        </a:rPr>
                        <a:t>DivX</a:t>
                      </a:r>
                      <a:r>
                        <a:rPr lang="en-US" sz="1200" b="0" baseline="0" dirty="0" smtClean="0">
                          <a:solidFill>
                            <a:schemeClr val="tx1"/>
                          </a:solidFill>
                        </a:rPr>
                        <a:t> or </a:t>
                      </a:r>
                      <a:r>
                        <a:rPr lang="en-US" sz="1200" b="0" baseline="0" dirty="0" err="1" smtClean="0">
                          <a:solidFill>
                            <a:schemeClr val="tx1"/>
                          </a:solidFill>
                        </a:rPr>
                        <a:t>Xvid</a:t>
                      </a:r>
                      <a:r>
                        <a:rPr lang="en-US" sz="1200" b="0" baseline="0" dirty="0" smtClean="0">
                          <a:solidFill>
                            <a:schemeClr val="tx1"/>
                          </a:solidFill>
                        </a:rPr>
                        <a:t>) format</a:t>
                      </a:r>
                    </a:p>
                    <a:p>
                      <a:pPr marL="800100" lvl="1" indent="-342900">
                        <a:buFont typeface="Arial" pitchFamily="34" charset="0"/>
                        <a:buChar char="•"/>
                      </a:pPr>
                      <a:r>
                        <a:rPr lang="en-US" sz="1200" b="0" baseline="0" dirty="0" smtClean="0">
                          <a:solidFill>
                            <a:schemeClr val="tx1"/>
                          </a:solidFill>
                        </a:rPr>
                        <a:t>320x240 resolution</a:t>
                      </a:r>
                    </a:p>
                    <a:p>
                      <a:pPr marL="800100" lvl="1" indent="-342900">
                        <a:buFont typeface="Arial" pitchFamily="34" charset="0"/>
                        <a:buChar char="•"/>
                      </a:pPr>
                      <a:r>
                        <a:rPr lang="en-US" sz="1200" b="0" baseline="0" dirty="0" smtClean="0">
                          <a:solidFill>
                            <a:schemeClr val="tx1"/>
                          </a:solidFill>
                        </a:rPr>
                        <a:t>MP3 Audio</a:t>
                      </a:r>
                    </a:p>
                    <a:p>
                      <a:pPr marL="800100" lvl="1" indent="-342900">
                        <a:buFont typeface="Arial" pitchFamily="34" charset="0"/>
                        <a:buChar char="•"/>
                      </a:pPr>
                      <a:r>
                        <a:rPr lang="en-US" sz="1200" b="0" baseline="0" dirty="0" smtClean="0">
                          <a:solidFill>
                            <a:schemeClr val="tx1"/>
                          </a:solidFill>
                        </a:rPr>
                        <a:t>30 Frames per second</a:t>
                      </a:r>
                    </a:p>
                    <a:p>
                      <a:pPr marL="800100" lvl="1" indent="-342900">
                        <a:buFont typeface="Arial" pitchFamily="34" charset="0"/>
                        <a:buChar char="•"/>
                      </a:pPr>
                      <a:endParaRPr lang="en-US" sz="8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Meta Data - </a:t>
                      </a:r>
                      <a:r>
                        <a:rPr lang="en-US" sz="1200" b="0" baseline="0" dirty="0" smtClean="0">
                          <a:solidFill>
                            <a:schemeClr val="tx1"/>
                          </a:solidFill>
                        </a:rPr>
                        <a:t>Provide keyword phrase-rich title and descriptions. </a:t>
                      </a:r>
                    </a:p>
                    <a:p>
                      <a:pPr marL="800100" lvl="1" indent="-342900">
                        <a:buFont typeface="Arial" pitchFamily="34" charset="0"/>
                        <a:buChar char="•"/>
                      </a:pPr>
                      <a:endParaRPr lang="en-US" sz="1200" b="1" baseline="0" dirty="0" smtClean="0">
                        <a:solidFill>
                          <a:schemeClr val="tx1"/>
                        </a:solidFill>
                      </a:endParaRPr>
                    </a:p>
                    <a:p>
                      <a:pPr marL="800100" lvl="1" indent="-342900">
                        <a:buFont typeface="Arial" pitchFamily="34" charset="0"/>
                        <a:buChar char="•"/>
                      </a:pPr>
                      <a:endParaRPr lang="en-US" sz="8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Tags– </a:t>
                      </a:r>
                      <a:r>
                        <a:rPr lang="en-US" sz="1200" b="0" baseline="0" dirty="0" smtClean="0">
                          <a:solidFill>
                            <a:schemeClr val="tx1"/>
                          </a:solidFill>
                        </a:rPr>
                        <a:t>Provide up to 54 characters using priority keyword phrases. Separate tags with space.</a:t>
                      </a:r>
                    </a:p>
                    <a:p>
                      <a:pPr marL="342900" lvl="0"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endParaRPr lang="en-US" sz="800" b="0" baseline="0" dirty="0" smtClean="0">
                        <a:solidFill>
                          <a:schemeClr val="tx1"/>
                        </a:solidFill>
                      </a:endParaRPr>
                    </a:p>
                    <a:p>
                      <a:pPr marL="342900" lvl="0" indent="-342900">
                        <a:buFont typeface="Arial" pitchFamily="34" charset="0"/>
                        <a:buChar char="•"/>
                      </a:pPr>
                      <a:r>
                        <a:rPr lang="en-US" sz="1200" b="0" baseline="0" dirty="0" smtClean="0">
                          <a:solidFill>
                            <a:schemeClr val="tx1"/>
                          </a:solidFill>
                        </a:rPr>
                        <a:t> </a:t>
                      </a:r>
                      <a:r>
                        <a:rPr lang="en-US" sz="1400" b="1" baseline="0" dirty="0" smtClean="0">
                          <a:solidFill>
                            <a:schemeClr val="tx1"/>
                          </a:solidFill>
                        </a:rPr>
                        <a:t>Categories – </a:t>
                      </a:r>
                      <a:r>
                        <a:rPr lang="en-US" sz="1200" b="0" baseline="0" dirty="0" smtClean="0">
                          <a:solidFill>
                            <a:schemeClr val="tx1"/>
                          </a:solidFill>
                        </a:rPr>
                        <a:t>Choose up to three categories under which the video will be listed.</a:t>
                      </a:r>
                    </a:p>
                    <a:p>
                      <a:pPr marL="342900" lvl="0"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endParaRPr lang="en-US" sz="8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Language – </a:t>
                      </a:r>
                      <a:r>
                        <a:rPr lang="en-US" sz="1200" b="0" baseline="0" dirty="0" smtClean="0">
                          <a:solidFill>
                            <a:schemeClr val="tx1"/>
                          </a:solidFill>
                        </a:rPr>
                        <a:t>Choose the language of the video.</a:t>
                      </a:r>
                      <a:endParaRPr lang="en-US" sz="14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cxnSp>
        <p:nvCxnSpPr>
          <p:cNvPr id="12" name="Straight Connector 11"/>
          <p:cNvCxnSpPr/>
          <p:nvPr/>
        </p:nvCxnSpPr>
        <p:spPr bwMode="auto">
          <a:xfrm>
            <a:off x="152400" y="2133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38862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33528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228600" y="54864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0" name="Straight Connector 29"/>
          <p:cNvCxnSpPr/>
          <p:nvPr/>
        </p:nvCxnSpPr>
        <p:spPr bwMode="auto">
          <a:xfrm>
            <a:off x="228600" y="44196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1" name="Straight Connector 30"/>
          <p:cNvCxnSpPr/>
          <p:nvPr/>
        </p:nvCxnSpPr>
        <p:spPr bwMode="auto">
          <a:xfrm>
            <a:off x="228600" y="49530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165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Offsite Video Channels</a:t>
            </a:r>
            <a:endParaRPr lang="en-US" sz="3000" dirty="0"/>
          </a:p>
        </p:txBody>
      </p:sp>
      <p:sp>
        <p:nvSpPr>
          <p:cNvPr id="6" name="Rounded Rectangle 5"/>
          <p:cNvSpPr/>
          <p:nvPr/>
        </p:nvSpPr>
        <p:spPr bwMode="auto">
          <a:xfrm>
            <a:off x="228600" y="9906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Yahoo! Requirements</a:t>
            </a:r>
          </a:p>
        </p:txBody>
      </p:sp>
      <p:graphicFrame>
        <p:nvGraphicFramePr>
          <p:cNvPr id="10" name="Table 9"/>
          <p:cNvGraphicFramePr>
            <a:graphicFrameLocks noGrp="1"/>
          </p:cNvGraphicFramePr>
          <p:nvPr/>
        </p:nvGraphicFramePr>
        <p:xfrm>
          <a:off x="228600" y="1524000"/>
          <a:ext cx="8458199" cy="3794760"/>
        </p:xfrm>
        <a:graphic>
          <a:graphicData uri="http://schemas.openxmlformats.org/drawingml/2006/table">
            <a:tbl>
              <a:tblPr firstRow="1" bandRow="1">
                <a:tableStyleId>{5C22544A-7EE6-4342-B048-85BDC9FD1C3A}</a:tableStyleId>
              </a:tblPr>
              <a:tblGrid>
                <a:gridCol w="8061367"/>
                <a:gridCol w="396832"/>
              </a:tblGrid>
              <a:tr h="217796">
                <a:tc>
                  <a:txBody>
                    <a:bodyPr/>
                    <a:lstStyle/>
                    <a:p>
                      <a:pPr marL="342900" lvl="0" indent="-342900">
                        <a:buFont typeface="Arial" pitchFamily="34" charset="0"/>
                        <a:buChar char="•"/>
                      </a:pPr>
                      <a:r>
                        <a:rPr lang="en-US" sz="1400" b="1" baseline="0" dirty="0" smtClean="0">
                          <a:solidFill>
                            <a:schemeClr val="tx1"/>
                          </a:solidFill>
                        </a:rPr>
                        <a:t>Size Limits – </a:t>
                      </a:r>
                      <a:r>
                        <a:rPr lang="en-US" sz="1200" b="0" baseline="0" dirty="0" smtClean="0">
                          <a:solidFill>
                            <a:schemeClr val="tx1"/>
                          </a:solidFill>
                        </a:rPr>
                        <a:t>Videos are limited to 150 MB.</a:t>
                      </a:r>
                    </a:p>
                    <a:p>
                      <a:pPr marL="342900" lvl="0"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File Format – </a:t>
                      </a:r>
                      <a:r>
                        <a:rPr lang="en-US" sz="1200" b="0" baseline="0" dirty="0" smtClean="0">
                          <a:solidFill>
                            <a:schemeClr val="tx1"/>
                          </a:solidFill>
                        </a:rPr>
                        <a:t>The following formats are accepted:</a:t>
                      </a:r>
                    </a:p>
                    <a:p>
                      <a:pPr marL="800100" lvl="1" indent="-342900">
                        <a:buFont typeface="Arial" pitchFamily="34" charset="0"/>
                        <a:buChar char="•"/>
                      </a:pPr>
                      <a:r>
                        <a:rPr lang="en-US" sz="1200" b="0" baseline="0" dirty="0" smtClean="0">
                          <a:solidFill>
                            <a:schemeClr val="tx1"/>
                          </a:solidFill>
                        </a:rPr>
                        <a:t>.</a:t>
                      </a:r>
                      <a:r>
                        <a:rPr lang="en-US" sz="1200" b="0" baseline="0" dirty="0" err="1" smtClean="0">
                          <a:solidFill>
                            <a:schemeClr val="tx1"/>
                          </a:solidFill>
                        </a:rPr>
                        <a:t>wmv</a:t>
                      </a:r>
                      <a:r>
                        <a:rPr lang="en-US" sz="1200" b="0" baseline="0" dirty="0" smtClean="0">
                          <a:solidFill>
                            <a:schemeClr val="tx1"/>
                          </a:solidFill>
                        </a:rPr>
                        <a:t>, .</a:t>
                      </a:r>
                      <a:r>
                        <a:rPr lang="en-US" sz="1200" b="0" baseline="0" dirty="0" err="1" smtClean="0">
                          <a:solidFill>
                            <a:schemeClr val="tx1"/>
                          </a:solidFill>
                        </a:rPr>
                        <a:t>asf</a:t>
                      </a:r>
                      <a:r>
                        <a:rPr lang="en-US" sz="1200" b="0" baseline="0" dirty="0" smtClean="0">
                          <a:solidFill>
                            <a:schemeClr val="tx1"/>
                          </a:solidFill>
                        </a:rPr>
                        <a:t>, .qt, .</a:t>
                      </a:r>
                      <a:r>
                        <a:rPr lang="en-US" sz="1200" b="0" baseline="0" dirty="0" err="1" smtClean="0">
                          <a:solidFill>
                            <a:schemeClr val="tx1"/>
                          </a:solidFill>
                        </a:rPr>
                        <a:t>mov</a:t>
                      </a:r>
                      <a:r>
                        <a:rPr lang="en-US" sz="1200" b="0" baseline="0" dirty="0" smtClean="0">
                          <a:solidFill>
                            <a:schemeClr val="tx1"/>
                          </a:solidFill>
                        </a:rPr>
                        <a:t>, .mpg, .</a:t>
                      </a:r>
                      <a:r>
                        <a:rPr lang="en-US" sz="1200" b="0" baseline="0" dirty="0" err="1" smtClean="0">
                          <a:solidFill>
                            <a:schemeClr val="tx1"/>
                          </a:solidFill>
                        </a:rPr>
                        <a:t>avi</a:t>
                      </a:r>
                      <a:r>
                        <a:rPr lang="en-US" sz="1200" b="0" baseline="0" dirty="0" smtClean="0">
                          <a:solidFill>
                            <a:schemeClr val="tx1"/>
                          </a:solidFill>
                        </a:rPr>
                        <a:t>, .mod, .3GP, and .3GP2.</a:t>
                      </a:r>
                    </a:p>
                    <a:p>
                      <a:pPr marL="800100" lvl="1" indent="-342900">
                        <a:buFont typeface="Arial" pitchFamily="34" charset="0"/>
                        <a:buChar char="•"/>
                      </a:pPr>
                      <a:endParaRPr lang="en-US" sz="500" b="0" baseline="0" dirty="0" smtClean="0">
                        <a:solidFill>
                          <a:schemeClr val="tx1"/>
                        </a:solidFill>
                      </a:endParaRPr>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Audio Settings – </a:t>
                      </a:r>
                      <a:r>
                        <a:rPr lang="en-US" sz="1200" b="0" baseline="0" dirty="0" smtClean="0">
                          <a:solidFill>
                            <a:schemeClr val="tx1"/>
                          </a:solidFill>
                        </a:rPr>
                        <a:t>Video without audio will not be processed.</a:t>
                      </a:r>
                    </a:p>
                    <a:p>
                      <a:pPr marL="342900" lvl="0"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Title - </a:t>
                      </a:r>
                      <a:r>
                        <a:rPr lang="en-US" sz="1200" b="0" baseline="0" dirty="0" smtClean="0">
                          <a:solidFill>
                            <a:schemeClr val="tx1"/>
                          </a:solidFill>
                        </a:rPr>
                        <a:t> Keyword phrase-rich, limit 80 characters</a:t>
                      </a:r>
                    </a:p>
                    <a:p>
                      <a:pPr marL="342900" lvl="0"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Description -  </a:t>
                      </a:r>
                      <a:r>
                        <a:rPr lang="en-US" sz="1200" b="0" baseline="0" dirty="0" smtClean="0">
                          <a:solidFill>
                            <a:schemeClr val="tx1"/>
                          </a:solidFill>
                        </a:rPr>
                        <a:t>Keyword phrase-rich, limit 1,000 characters</a:t>
                      </a:r>
                    </a:p>
                    <a:p>
                      <a:pPr marL="342900" lvl="0" indent="-342900">
                        <a:buFont typeface="Arial" pitchFamily="34" charset="0"/>
                        <a:buChar char="•"/>
                      </a:pPr>
                      <a:endParaRPr lang="en-US" sz="500" b="1" baseline="0" dirty="0" smtClean="0">
                        <a:solidFill>
                          <a:schemeClr val="tx1"/>
                        </a:solidFill>
                      </a:endParaRPr>
                    </a:p>
                    <a:p>
                      <a:pPr marL="800100" lvl="1"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Tags– </a:t>
                      </a:r>
                      <a:r>
                        <a:rPr lang="en-US" sz="1200" b="0" baseline="0" dirty="0" smtClean="0">
                          <a:solidFill>
                            <a:schemeClr val="tx1"/>
                          </a:solidFill>
                        </a:rPr>
                        <a:t>Provide tags using relevant keyword phrases and separate tags with commas.</a:t>
                      </a:r>
                    </a:p>
                    <a:p>
                      <a:pPr marL="342900" lvl="0" indent="-342900">
                        <a:buFont typeface="Arial" pitchFamily="34" charset="0"/>
                        <a:buChar char="•"/>
                      </a:pPr>
                      <a:endParaRPr lang="en-US" sz="900" b="0" baseline="0" dirty="0" smtClean="0">
                        <a:solidFill>
                          <a:schemeClr val="tx1"/>
                        </a:solidFill>
                      </a:endParaRPr>
                    </a:p>
                    <a:p>
                      <a:pPr marL="342900" lvl="0" indent="-342900">
                        <a:buFont typeface="Arial" pitchFamily="34" charset="0"/>
                        <a:buChar char="•"/>
                      </a:pPr>
                      <a:endParaRPr lang="en-US" sz="900" b="0" baseline="0" dirty="0" smtClean="0">
                        <a:solidFill>
                          <a:schemeClr val="tx1"/>
                        </a:solidFill>
                      </a:endParaRPr>
                    </a:p>
                    <a:p>
                      <a:pPr marL="342900" lvl="0" indent="-342900">
                        <a:buFont typeface="Arial" pitchFamily="34" charset="0"/>
                        <a:buChar char="•"/>
                      </a:pPr>
                      <a:r>
                        <a:rPr lang="en-US" sz="1200" b="0" baseline="0" dirty="0" smtClean="0">
                          <a:solidFill>
                            <a:schemeClr val="tx1"/>
                          </a:solidFill>
                        </a:rPr>
                        <a:t> </a:t>
                      </a:r>
                      <a:r>
                        <a:rPr lang="en-US" sz="1400" b="1" baseline="0" dirty="0" smtClean="0">
                          <a:solidFill>
                            <a:schemeClr val="tx1"/>
                          </a:solidFill>
                        </a:rPr>
                        <a:t>Categories – </a:t>
                      </a:r>
                      <a:r>
                        <a:rPr lang="en-US" sz="1200" b="0" baseline="0" dirty="0" smtClean="0">
                          <a:solidFill>
                            <a:schemeClr val="tx1"/>
                          </a:solidFill>
                        </a:rPr>
                        <a:t>Choose the most appropriate category.</a:t>
                      </a:r>
                    </a:p>
                    <a:p>
                      <a:pPr marL="342900" lvl="0" indent="-342900">
                        <a:buFont typeface="Arial" pitchFamily="34" charset="0"/>
                        <a:buChar char="•"/>
                      </a:pPr>
                      <a:endParaRPr lang="en-US" sz="500" b="0" baseline="0" dirty="0" smtClean="0">
                        <a:solidFill>
                          <a:schemeClr val="tx1"/>
                        </a:solidFill>
                      </a:endParaRPr>
                    </a:p>
                    <a:p>
                      <a:pPr marL="342900" lvl="0" indent="-342900">
                        <a:buFont typeface="Arial" pitchFamily="34" charset="0"/>
                        <a:buChar char="•"/>
                      </a:pPr>
                      <a:endParaRPr lang="en-US" sz="9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Language – </a:t>
                      </a:r>
                      <a:r>
                        <a:rPr lang="en-US" sz="1200" b="0" baseline="0" dirty="0" smtClean="0">
                          <a:solidFill>
                            <a:schemeClr val="tx1"/>
                          </a:solidFill>
                        </a:rPr>
                        <a:t>Choose the language of the video.</a:t>
                      </a:r>
                      <a:endParaRPr lang="en-US" sz="14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cxnSp>
        <p:nvCxnSpPr>
          <p:cNvPr id="12" name="Straight Connector 11"/>
          <p:cNvCxnSpPr/>
          <p:nvPr/>
        </p:nvCxnSpPr>
        <p:spPr bwMode="auto">
          <a:xfrm>
            <a:off x="228600" y="1905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304800" y="44958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35814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5410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228600" y="39624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228600" y="4953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228600" y="2667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2" name="Straight Connector 21"/>
          <p:cNvCxnSpPr/>
          <p:nvPr/>
        </p:nvCxnSpPr>
        <p:spPr bwMode="auto">
          <a:xfrm>
            <a:off x="228600" y="3124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3" cstate="print"/>
          <a:srcRect/>
          <a:stretch>
            <a:fillRect/>
          </a:stretch>
        </p:blipFill>
        <p:spPr bwMode="auto">
          <a:xfrm>
            <a:off x="152400" y="3733800"/>
            <a:ext cx="3581400" cy="91966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166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Image Content</a:t>
            </a:r>
            <a:endParaRPr lang="en-US" sz="3000" dirty="0"/>
          </a:p>
        </p:txBody>
      </p:sp>
      <p:sp>
        <p:nvSpPr>
          <p:cNvPr id="9" name="Content Placeholder 2"/>
          <p:cNvSpPr txBox="1">
            <a:spLocks/>
          </p:cNvSpPr>
          <p:nvPr/>
        </p:nvSpPr>
        <p:spPr>
          <a:xfrm>
            <a:off x="304800" y="1143000"/>
            <a:ext cx="8229600" cy="1447800"/>
          </a:xfrm>
          <a:prstGeom prst="rect">
            <a:avLst/>
          </a:prstGeom>
        </p:spPr>
        <p:txBody>
          <a:bodyPr/>
          <a:lstStyle/>
          <a:p>
            <a:pPr fontAlgn="auto">
              <a:spcBef>
                <a:spcPts val="0"/>
              </a:spcBef>
              <a:spcAft>
                <a:spcPts val="0"/>
              </a:spcAft>
            </a:pPr>
            <a:endParaRPr lang="en-US" dirty="0" smtClean="0">
              <a:latin typeface="Calibri"/>
              <a:cs typeface="Arial" pitchFamily="34" charset="0"/>
            </a:endParaRPr>
          </a:p>
          <a:p>
            <a:pPr lvl="1" fontAlgn="auto">
              <a:spcBef>
                <a:spcPts val="0"/>
              </a:spcBef>
              <a:spcAft>
                <a:spcPts val="0"/>
              </a:spcAft>
              <a:buFont typeface="Arial" pitchFamily="34" charset="0"/>
              <a:buChar char="•"/>
            </a:pPr>
            <a:r>
              <a:rPr lang="en-US" dirty="0" smtClean="0">
                <a:latin typeface="Calibri"/>
                <a:cs typeface="Arial" pitchFamily="34" charset="0"/>
              </a:rPr>
              <a:t>    Major search engines - either within blended search or image search</a:t>
            </a:r>
          </a:p>
          <a:p>
            <a:pPr lvl="1" fontAlgn="auto">
              <a:spcBef>
                <a:spcPts val="0"/>
              </a:spcBef>
              <a:spcAft>
                <a:spcPts val="0"/>
              </a:spcAft>
              <a:buFont typeface="Arial" pitchFamily="34" charset="0"/>
              <a:buChar char="•"/>
            </a:pPr>
            <a:endParaRPr lang="en-US" sz="1000" dirty="0" smtClean="0">
              <a:latin typeface="Calibri"/>
              <a:cs typeface="Arial" pitchFamily="34" charset="0"/>
            </a:endParaRPr>
          </a:p>
          <a:p>
            <a:pPr lvl="1" fontAlgn="auto">
              <a:spcBef>
                <a:spcPts val="0"/>
              </a:spcBef>
              <a:spcAft>
                <a:spcPts val="0"/>
              </a:spcAft>
              <a:buFont typeface="Arial" pitchFamily="34" charset="0"/>
              <a:buChar char="•"/>
            </a:pPr>
            <a:r>
              <a:rPr lang="en-US" dirty="0" smtClean="0">
                <a:latin typeface="Calibri"/>
                <a:cs typeface="Arial" pitchFamily="34" charset="0"/>
              </a:rPr>
              <a:t>    Photo sharing sites (</a:t>
            </a:r>
            <a:r>
              <a:rPr lang="en-US" dirty="0" err="1" smtClean="0">
                <a:latin typeface="Calibri"/>
                <a:cs typeface="Arial" pitchFamily="34" charset="0"/>
              </a:rPr>
              <a:t>Flickr</a:t>
            </a:r>
            <a:r>
              <a:rPr lang="en-US" dirty="0" smtClean="0">
                <a:latin typeface="Calibri"/>
                <a:cs typeface="Arial" pitchFamily="34" charset="0"/>
              </a:rPr>
              <a:t>, </a:t>
            </a:r>
            <a:r>
              <a:rPr lang="en-US" dirty="0" err="1" smtClean="0">
                <a:latin typeface="Calibri"/>
                <a:cs typeface="Arial" pitchFamily="34" charset="0"/>
              </a:rPr>
              <a:t>Photobucket</a:t>
            </a:r>
            <a:r>
              <a:rPr lang="en-US" dirty="0" smtClean="0">
                <a:latin typeface="Calibri"/>
                <a:cs typeface="Arial" pitchFamily="34" charset="0"/>
              </a:rPr>
              <a:t>)</a:t>
            </a:r>
          </a:p>
          <a:p>
            <a:pPr lvl="1" fontAlgn="auto">
              <a:spcBef>
                <a:spcPts val="0"/>
              </a:spcBef>
              <a:spcAft>
                <a:spcPts val="0"/>
              </a:spcAft>
              <a:buFont typeface="Arial" pitchFamily="34" charset="0"/>
              <a:buChar char="•"/>
            </a:pPr>
            <a:endParaRPr lang="en-US" sz="1000" dirty="0" smtClean="0">
              <a:latin typeface="Calibri"/>
              <a:cs typeface="Arial" pitchFamily="34" charset="0"/>
            </a:endParaRPr>
          </a:p>
          <a:p>
            <a:pPr lvl="1" fontAlgn="auto">
              <a:spcBef>
                <a:spcPts val="0"/>
              </a:spcBef>
              <a:spcAft>
                <a:spcPts val="0"/>
              </a:spcAft>
              <a:buFont typeface="Arial" pitchFamily="34" charset="0"/>
              <a:buChar char="•"/>
            </a:pPr>
            <a:r>
              <a:rPr lang="en-US" dirty="0" smtClean="0">
                <a:latin typeface="Calibri"/>
                <a:cs typeface="Arial" pitchFamily="34" charset="0"/>
              </a:rPr>
              <a:t>    Social image sharing sites (Facebook, MySpace, Twitter)</a:t>
            </a:r>
          </a:p>
          <a:p>
            <a:pPr fontAlgn="auto">
              <a:spcBef>
                <a:spcPts val="0"/>
              </a:spcBef>
              <a:spcAft>
                <a:spcPts val="0"/>
              </a:spcAft>
              <a:buFont typeface="Arial" pitchFamily="34" charset="0"/>
              <a:buChar char="•"/>
            </a:pPr>
            <a:endParaRPr lang="en-US" dirty="0" smtClean="0">
              <a:latin typeface="Calibri"/>
              <a:cs typeface="Arial" pitchFamily="34" charset="0"/>
            </a:endParaRPr>
          </a:p>
          <a:p>
            <a:pPr eaLnBrk="0" hangingPunct="0">
              <a:spcBef>
                <a:spcPts val="0"/>
              </a:spcBef>
              <a:buClr>
                <a:srgbClr val="BA0000"/>
              </a:buClr>
              <a:defRPr/>
            </a:pPr>
            <a:endParaRPr lang="en-US" kern="0" dirty="0" smtClean="0">
              <a:latin typeface="Calibri"/>
              <a:cs typeface="Arial" pitchFamily="34" charset="0"/>
            </a:endParaRPr>
          </a:p>
          <a:p>
            <a:pPr eaLnBrk="0" hangingPunct="0">
              <a:spcBef>
                <a:spcPts val="0"/>
              </a:spcBef>
              <a:buClr>
                <a:srgbClr val="BA0000"/>
              </a:buClr>
              <a:defRPr/>
            </a:pPr>
            <a:endParaRPr lang="en-US" kern="0" dirty="0" smtClean="0">
              <a:latin typeface="Calibri"/>
              <a:cs typeface="Arial" pitchFamily="34" charset="0"/>
            </a:endParaRPr>
          </a:p>
        </p:txBody>
      </p:sp>
      <p:sp>
        <p:nvSpPr>
          <p:cNvPr id="19" name="Rounded Rectangle 18"/>
          <p:cNvSpPr/>
          <p:nvPr/>
        </p:nvSpPr>
        <p:spPr bwMode="auto">
          <a:xfrm>
            <a:off x="2286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Places Where Image Search Results Appear</a:t>
            </a:r>
          </a:p>
        </p:txBody>
      </p:sp>
      <p:cxnSp>
        <p:nvCxnSpPr>
          <p:cNvPr id="11" name="Straight Connector 10"/>
          <p:cNvCxnSpPr/>
          <p:nvPr/>
        </p:nvCxnSpPr>
        <p:spPr bwMode="auto">
          <a:xfrm>
            <a:off x="228600" y="16764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0574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24384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4" name="Rounded Rectangle 13"/>
          <p:cNvSpPr/>
          <p:nvPr/>
        </p:nvSpPr>
        <p:spPr bwMode="auto">
          <a:xfrm>
            <a:off x="152400" y="25146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Images in Search Results</a:t>
            </a:r>
          </a:p>
        </p:txBody>
      </p:sp>
      <p:sp>
        <p:nvSpPr>
          <p:cNvPr id="22" name="TextBox 21"/>
          <p:cNvSpPr txBox="1"/>
          <p:nvPr/>
        </p:nvSpPr>
        <p:spPr>
          <a:xfrm>
            <a:off x="762000" y="3048000"/>
            <a:ext cx="2057400" cy="553998"/>
          </a:xfrm>
          <a:prstGeom prst="rect">
            <a:avLst/>
          </a:prstGeom>
          <a:noFill/>
        </p:spPr>
        <p:txBody>
          <a:bodyPr wrap="square" rtlCol="0">
            <a:spAutoFit/>
          </a:bodyPr>
          <a:lstStyle/>
          <a:p>
            <a:pPr fontAlgn="auto">
              <a:spcBef>
                <a:spcPts val="0"/>
              </a:spcBef>
              <a:spcAft>
                <a:spcPts val="0"/>
              </a:spcAft>
            </a:pPr>
            <a:r>
              <a:rPr lang="en-US" sz="1600" b="1" u="sng" dirty="0" smtClean="0">
                <a:latin typeface="Calibri"/>
              </a:rPr>
              <a:t>Web Search Results: </a:t>
            </a:r>
          </a:p>
          <a:p>
            <a:pPr fontAlgn="auto">
              <a:spcBef>
                <a:spcPts val="0"/>
              </a:spcBef>
              <a:spcAft>
                <a:spcPts val="0"/>
              </a:spcAft>
            </a:pPr>
            <a:r>
              <a:rPr lang="en-US" b="1" u="sng" dirty="0" smtClean="0">
                <a:latin typeface="Calibri"/>
              </a:rPr>
              <a:t>  “skin care routine”</a:t>
            </a:r>
          </a:p>
        </p:txBody>
      </p:sp>
      <p:sp>
        <p:nvSpPr>
          <p:cNvPr id="23" name="TextBox 22"/>
          <p:cNvSpPr txBox="1"/>
          <p:nvPr/>
        </p:nvSpPr>
        <p:spPr>
          <a:xfrm>
            <a:off x="3962400" y="2971800"/>
            <a:ext cx="1905000" cy="553998"/>
          </a:xfrm>
          <a:prstGeom prst="rect">
            <a:avLst/>
          </a:prstGeom>
          <a:noFill/>
        </p:spPr>
        <p:txBody>
          <a:bodyPr wrap="square" rtlCol="0">
            <a:spAutoFit/>
          </a:bodyPr>
          <a:lstStyle/>
          <a:p>
            <a:pPr fontAlgn="auto">
              <a:spcBef>
                <a:spcPts val="0"/>
              </a:spcBef>
              <a:spcAft>
                <a:spcPts val="0"/>
              </a:spcAft>
            </a:pPr>
            <a:r>
              <a:rPr lang="en-US" sz="1600" b="1" u="sng" dirty="0" err="1" smtClean="0">
                <a:latin typeface="Calibri"/>
              </a:rPr>
              <a:t>Flikr</a:t>
            </a:r>
            <a:r>
              <a:rPr lang="en-US" sz="1600" b="1" u="sng" dirty="0" smtClean="0">
                <a:latin typeface="Calibri"/>
              </a:rPr>
              <a:t> Search Results:</a:t>
            </a:r>
          </a:p>
          <a:p>
            <a:pPr fontAlgn="auto">
              <a:spcBef>
                <a:spcPts val="0"/>
              </a:spcBef>
              <a:spcAft>
                <a:spcPts val="0"/>
              </a:spcAft>
            </a:pPr>
            <a:r>
              <a:rPr lang="en-US" b="1" dirty="0" smtClean="0">
                <a:latin typeface="Calibri"/>
              </a:rPr>
              <a:t>       </a:t>
            </a:r>
            <a:r>
              <a:rPr lang="en-US" b="1" u="sng" dirty="0" smtClean="0">
                <a:latin typeface="Calibri"/>
              </a:rPr>
              <a:t>“oily skin care”</a:t>
            </a:r>
          </a:p>
        </p:txBody>
      </p:sp>
      <p:pic>
        <p:nvPicPr>
          <p:cNvPr id="3076" name="Picture 4"/>
          <p:cNvPicPr>
            <a:picLocks noChangeAspect="1" noChangeArrowheads="1"/>
          </p:cNvPicPr>
          <p:nvPr/>
        </p:nvPicPr>
        <p:blipFill>
          <a:blip r:embed="rId4" cstate="print"/>
          <a:srcRect/>
          <a:stretch>
            <a:fillRect/>
          </a:stretch>
        </p:blipFill>
        <p:spPr bwMode="auto">
          <a:xfrm>
            <a:off x="6324600" y="3657600"/>
            <a:ext cx="2514600" cy="216295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4" name="TextBox 23"/>
          <p:cNvSpPr txBox="1"/>
          <p:nvPr/>
        </p:nvSpPr>
        <p:spPr>
          <a:xfrm>
            <a:off x="6553200" y="2971800"/>
            <a:ext cx="2133600" cy="523220"/>
          </a:xfrm>
          <a:prstGeom prst="rect">
            <a:avLst/>
          </a:prstGeom>
          <a:noFill/>
        </p:spPr>
        <p:txBody>
          <a:bodyPr wrap="square" rtlCol="0">
            <a:spAutoFit/>
          </a:bodyPr>
          <a:lstStyle/>
          <a:p>
            <a:pPr fontAlgn="auto">
              <a:spcBef>
                <a:spcPts val="0"/>
              </a:spcBef>
              <a:spcAft>
                <a:spcPts val="0"/>
              </a:spcAft>
            </a:pPr>
            <a:r>
              <a:rPr lang="en-US" b="1" u="sng" dirty="0" smtClean="0">
                <a:latin typeface="Calibri"/>
              </a:rPr>
              <a:t>Twitter Search Results : </a:t>
            </a:r>
          </a:p>
          <a:p>
            <a:pPr fontAlgn="auto">
              <a:spcBef>
                <a:spcPts val="0"/>
              </a:spcBef>
              <a:spcAft>
                <a:spcPts val="0"/>
              </a:spcAft>
            </a:pPr>
            <a:r>
              <a:rPr lang="en-US" b="1" dirty="0" smtClean="0">
                <a:latin typeface="Calibri"/>
              </a:rPr>
              <a:t>   </a:t>
            </a:r>
            <a:r>
              <a:rPr lang="en-US" b="1" u="sng" dirty="0" smtClean="0">
                <a:latin typeface="Calibri"/>
              </a:rPr>
              <a:t>“skin care products”</a:t>
            </a:r>
          </a:p>
        </p:txBody>
      </p:sp>
      <p:pic>
        <p:nvPicPr>
          <p:cNvPr id="3077" name="Picture 5"/>
          <p:cNvPicPr>
            <a:picLocks noChangeAspect="1" noChangeArrowheads="1"/>
          </p:cNvPicPr>
          <p:nvPr/>
        </p:nvPicPr>
        <p:blipFill>
          <a:blip r:embed="rId5" cstate="print"/>
          <a:srcRect/>
          <a:stretch>
            <a:fillRect/>
          </a:stretch>
        </p:blipFill>
        <p:spPr bwMode="auto">
          <a:xfrm>
            <a:off x="4038600" y="3733800"/>
            <a:ext cx="1752600" cy="197661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Olay – Image Content</a:t>
            </a:r>
            <a:endParaRPr lang="en-US" sz="3000" dirty="0"/>
          </a:p>
        </p:txBody>
      </p:sp>
      <p:sp>
        <p:nvSpPr>
          <p:cNvPr id="5" name="Slide Number Placeholder 4"/>
          <p:cNvSpPr>
            <a:spLocks noGrp="1"/>
          </p:cNvSpPr>
          <p:nvPr>
            <p:ph type="sldNum" sz="quarter" idx="4294967295"/>
          </p:nvPr>
        </p:nvSpPr>
        <p:spPr>
          <a:xfrm>
            <a:off x="6884988" y="6510338"/>
            <a:ext cx="2133600" cy="365125"/>
          </a:xfrm>
          <a:prstGeom prst="rect">
            <a:avLst/>
          </a:prstGeom>
        </p:spPr>
        <p:txBody>
          <a:bodyPr/>
          <a:lstStyle/>
          <a:p>
            <a:pPr>
              <a:defRPr/>
            </a:pPr>
            <a:r>
              <a:rPr lang="en-US" dirty="0" smtClean="0">
                <a:solidFill>
                  <a:srgbClr val="002C69"/>
                </a:solidFill>
              </a:rPr>
              <a:t> </a:t>
            </a:r>
            <a:fld id="{E70838CF-01A0-4C76-90A6-0D61BF67355D}" type="slidenum">
              <a:rPr lang="en-US" smtClean="0">
                <a:solidFill>
                  <a:srgbClr val="002C69"/>
                </a:solidFill>
              </a:rPr>
              <a:pPr>
                <a:defRPr/>
              </a:pPr>
              <a:t>167</a:t>
            </a:fld>
            <a:endParaRPr lang="en-US" dirty="0">
              <a:solidFill>
                <a:srgbClr val="002C69"/>
              </a:solidFill>
            </a:endParaRPr>
          </a:p>
        </p:txBody>
      </p:sp>
      <p:sp>
        <p:nvSpPr>
          <p:cNvPr id="7" name="TextBox 6"/>
          <p:cNvSpPr txBox="1"/>
          <p:nvPr/>
        </p:nvSpPr>
        <p:spPr>
          <a:xfrm>
            <a:off x="381000" y="1219200"/>
            <a:ext cx="8001000" cy="1661993"/>
          </a:xfrm>
          <a:prstGeom prst="rect">
            <a:avLst/>
          </a:prstGeom>
          <a:noFill/>
        </p:spPr>
        <p:txBody>
          <a:bodyPr wrap="square" rtlCol="0">
            <a:spAutoFit/>
          </a:bodyPr>
          <a:lstStyle/>
          <a:p>
            <a:pPr fontAlgn="auto">
              <a:spcBef>
                <a:spcPts val="0"/>
              </a:spcBef>
              <a:spcAft>
                <a:spcPts val="0"/>
              </a:spcAft>
            </a:pPr>
            <a:r>
              <a:rPr lang="en-US" dirty="0" smtClean="0">
                <a:solidFill>
                  <a:srgbClr val="000000">
                    <a:lumMod val="75000"/>
                    <a:lumOff val="25000"/>
                  </a:srgbClr>
                </a:solidFill>
                <a:latin typeface="Calibri"/>
              </a:rPr>
              <a:t>With the popularity of social media and the sharing of information, it is intuitive that there has been a large increase in the popularity of image hosting and sharing websites.  Flickr (Yahoo!-owned), Photobucket, Picasa Web Albums (Google-owned) and ImageShack are just a few. These sites give images another chance at ranking in the search engines and also reach the large volume of people visiting these sites directly.</a:t>
            </a:r>
          </a:p>
          <a:p>
            <a:pPr fontAlgn="auto">
              <a:spcBef>
                <a:spcPts val="0"/>
              </a:spcBef>
              <a:spcAft>
                <a:spcPts val="0"/>
              </a:spcAft>
            </a:pPr>
            <a:endParaRPr lang="en-US" sz="400" dirty="0" smtClean="0">
              <a:solidFill>
                <a:srgbClr val="000000">
                  <a:lumMod val="75000"/>
                  <a:lumOff val="25000"/>
                </a:srgbClr>
              </a:solidFill>
              <a:latin typeface="Calibri"/>
            </a:endParaRPr>
          </a:p>
          <a:p>
            <a:pPr fontAlgn="auto">
              <a:spcBef>
                <a:spcPts val="0"/>
              </a:spcBef>
              <a:spcAft>
                <a:spcPts val="0"/>
              </a:spcAft>
            </a:pPr>
            <a:r>
              <a:rPr lang="en-US" dirty="0" smtClean="0">
                <a:solidFill>
                  <a:srgbClr val="000000">
                    <a:lumMod val="75000"/>
                    <a:lumOff val="25000"/>
                  </a:srgbClr>
                </a:solidFill>
                <a:latin typeface="Calibri"/>
              </a:rPr>
              <a:t>The example below shows how Urban Outfitters users </a:t>
            </a:r>
            <a:r>
              <a:rPr lang="en-US" dirty="0" err="1" smtClean="0">
                <a:solidFill>
                  <a:srgbClr val="000000">
                    <a:lumMod val="75000"/>
                    <a:lumOff val="25000"/>
                  </a:srgbClr>
                </a:solidFill>
                <a:latin typeface="Calibri"/>
              </a:rPr>
              <a:t>Flirckr</a:t>
            </a:r>
            <a:r>
              <a:rPr lang="en-US" dirty="0" smtClean="0">
                <a:solidFill>
                  <a:srgbClr val="000000">
                    <a:lumMod val="75000"/>
                    <a:lumOff val="25000"/>
                  </a:srgbClr>
                </a:solidFill>
                <a:latin typeface="Calibri"/>
              </a:rPr>
              <a:t> effectively.  For examples on non-brand driven uses of Flickr, see the next slide.</a:t>
            </a:r>
          </a:p>
          <a:p>
            <a:pPr fontAlgn="auto">
              <a:spcBef>
                <a:spcPts val="0"/>
              </a:spcBef>
              <a:spcAft>
                <a:spcPts val="0"/>
              </a:spcAft>
            </a:pPr>
            <a:endParaRPr lang="en-US" dirty="0">
              <a:solidFill>
                <a:srgbClr val="000000">
                  <a:lumMod val="65000"/>
                  <a:lumOff val="35000"/>
                </a:srgbClr>
              </a:solidFill>
              <a:latin typeface="Calibri"/>
            </a:endParaRPr>
          </a:p>
        </p:txBody>
      </p:sp>
      <p:pic>
        <p:nvPicPr>
          <p:cNvPr id="3075" name="Picture 3"/>
          <p:cNvPicPr>
            <a:picLocks noChangeAspect="1" noChangeArrowheads="1"/>
          </p:cNvPicPr>
          <p:nvPr/>
        </p:nvPicPr>
        <p:blipFill>
          <a:blip r:embed="rId3" cstate="print"/>
          <a:srcRect l="22000" t="13333" r="24500" b="26667"/>
          <a:stretch>
            <a:fillRect/>
          </a:stretch>
        </p:blipFill>
        <p:spPr bwMode="auto">
          <a:xfrm>
            <a:off x="381000" y="3505200"/>
            <a:ext cx="3048000" cy="2563738"/>
          </a:xfrm>
          <a:prstGeom prst="rect">
            <a:avLst/>
          </a:prstGeom>
          <a:noFill/>
          <a:ln w="9525">
            <a:solidFill>
              <a:schemeClr val="tx1"/>
            </a:solidFill>
            <a:miter lim="800000"/>
            <a:headEnd/>
            <a:tailEnd/>
          </a:ln>
          <a:effectLst/>
        </p:spPr>
      </p:pic>
      <p:pic>
        <p:nvPicPr>
          <p:cNvPr id="3076" name="Picture 4"/>
          <p:cNvPicPr>
            <a:picLocks noChangeAspect="1" noChangeArrowheads="1"/>
          </p:cNvPicPr>
          <p:nvPr/>
        </p:nvPicPr>
        <p:blipFill>
          <a:blip r:embed="rId4" cstate="print"/>
          <a:srcRect l="19000" t="13333" r="42976" b="39333"/>
          <a:stretch>
            <a:fillRect/>
          </a:stretch>
        </p:blipFill>
        <p:spPr bwMode="auto">
          <a:xfrm>
            <a:off x="3505200" y="3733800"/>
            <a:ext cx="2411313" cy="225126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4"/>
          <p:cNvPicPr>
            <a:picLocks noChangeAspect="1" noChangeArrowheads="1"/>
          </p:cNvPicPr>
          <p:nvPr/>
        </p:nvPicPr>
        <p:blipFill>
          <a:blip r:embed="rId4" cstate="print"/>
          <a:srcRect l="87" t="-191" r="70857" b="95260"/>
          <a:stretch>
            <a:fillRect/>
          </a:stretch>
        </p:blipFill>
        <p:spPr bwMode="auto">
          <a:xfrm>
            <a:off x="2133600" y="5410200"/>
            <a:ext cx="2743200" cy="349135"/>
          </a:xfrm>
          <a:prstGeom prst="rect">
            <a:avLst/>
          </a:prstGeom>
          <a:noFill/>
          <a:ln w="9525">
            <a:solidFill>
              <a:schemeClr val="tx1"/>
            </a:solidFill>
            <a:miter lim="800000"/>
            <a:headEnd/>
            <a:tailEnd/>
          </a:ln>
          <a:effectLst/>
        </p:spPr>
      </p:pic>
      <p:sp>
        <p:nvSpPr>
          <p:cNvPr id="16" name="Oval 15"/>
          <p:cNvSpPr/>
          <p:nvPr/>
        </p:nvSpPr>
        <p:spPr>
          <a:xfrm>
            <a:off x="2286000" y="3962400"/>
            <a:ext cx="1143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srgbClr val="FFFFFF"/>
              </a:solidFill>
            </a:endParaRPr>
          </a:p>
        </p:txBody>
      </p:sp>
      <p:graphicFrame>
        <p:nvGraphicFramePr>
          <p:cNvPr id="17" name="Table 16"/>
          <p:cNvGraphicFramePr>
            <a:graphicFrameLocks noGrp="1"/>
          </p:cNvGraphicFramePr>
          <p:nvPr/>
        </p:nvGraphicFramePr>
        <p:xfrm>
          <a:off x="5562600" y="3200400"/>
          <a:ext cx="3124200" cy="685800"/>
        </p:xfrm>
        <a:graphic>
          <a:graphicData uri="http://schemas.openxmlformats.org/drawingml/2006/table">
            <a:tbl>
              <a:tblPr/>
              <a:tblGrid>
                <a:gridCol w="1807985"/>
                <a:gridCol w="1316215"/>
              </a:tblGrid>
              <a:tr h="224852">
                <a:tc>
                  <a:txBody>
                    <a:bodyPr/>
                    <a:lstStyle/>
                    <a:p>
                      <a:pPr algn="ctr" fontAlgn="b"/>
                      <a:r>
                        <a:rPr lang="en-US" sz="1000" b="1" i="0" u="none" strike="noStrike" dirty="0">
                          <a:solidFill>
                            <a:schemeClr val="bg1"/>
                          </a:solidFill>
                          <a:latin typeface="Calibri"/>
                        </a:rPr>
                        <a:t>Flickr Incoming Traffic</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algn="ctr" fontAlgn="b"/>
                      <a:r>
                        <a:rPr lang="en-US" sz="1000" b="1" i="0" u="none" strike="noStrike" dirty="0">
                          <a:solidFill>
                            <a:schemeClr val="bg1"/>
                          </a:solidFill>
                          <a:latin typeface="Calibri"/>
                        </a:rPr>
                        <a:t>Percent of Traffic</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5000"/>
                        <a:lumOff val="35000"/>
                      </a:schemeClr>
                    </a:solidFill>
                  </a:tcPr>
                </a:tc>
              </a:tr>
              <a:tr h="224852">
                <a:tc>
                  <a:txBody>
                    <a:bodyPr/>
                    <a:lstStyle/>
                    <a:p>
                      <a:pPr algn="ctr" fontAlgn="b"/>
                      <a:r>
                        <a:rPr lang="en-US" sz="1000" b="0" i="0" u="none" strike="noStrike" dirty="0">
                          <a:solidFill>
                            <a:srgbClr val="000000"/>
                          </a:solidFill>
                          <a:latin typeface="Calibri"/>
                        </a:rPr>
                        <a:t>Yahoo! U.S. Image Search</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Calibri"/>
                        </a:rPr>
                        <a:t>26.9%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36096">
                <a:tc>
                  <a:txBody>
                    <a:bodyPr/>
                    <a:lstStyle/>
                    <a:p>
                      <a:pPr algn="ctr" fontAlgn="b"/>
                      <a:r>
                        <a:rPr lang="en-US" sz="1000" b="0" i="0" u="none" strike="noStrike" dirty="0">
                          <a:solidFill>
                            <a:srgbClr val="000000"/>
                          </a:solidFill>
                          <a:latin typeface="Calibri"/>
                        </a:rPr>
                        <a:t>Google Image Search</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Calibri"/>
                        </a:rPr>
                        <a:t>16.2%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20" name="Right Arrow 19"/>
          <p:cNvSpPr/>
          <p:nvPr/>
        </p:nvSpPr>
        <p:spPr>
          <a:xfrm rot="16200000">
            <a:off x="7277100" y="4000500"/>
            <a:ext cx="457200" cy="381000"/>
          </a:xfrm>
          <a:prstGeom prst="rightArrow">
            <a:avLst/>
          </a:prstGeom>
          <a:solidFill>
            <a:schemeClr val="tx1">
              <a:lumMod val="65000"/>
              <a:lumOff val="3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srgbClr val="FFFFFF"/>
              </a:solidFill>
            </a:endParaRPr>
          </a:p>
        </p:txBody>
      </p:sp>
      <p:sp>
        <p:nvSpPr>
          <p:cNvPr id="14" name="Rounded Rectangle 13"/>
          <p:cNvSpPr/>
          <p:nvPr/>
        </p:nvSpPr>
        <p:spPr bwMode="auto">
          <a:xfrm>
            <a:off x="2286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Third Party Image Hosting Websites </a:t>
            </a:r>
          </a:p>
        </p:txBody>
      </p:sp>
      <p:sp>
        <p:nvSpPr>
          <p:cNvPr id="15" name="Rounded Rectangle 14"/>
          <p:cNvSpPr/>
          <p:nvPr/>
        </p:nvSpPr>
        <p:spPr bwMode="auto">
          <a:xfrm>
            <a:off x="6400800" y="4419600"/>
            <a:ext cx="2209800" cy="1219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According to comScore, almost half of Flickr’s November traffic came from vertical search in Yahoo! and Google. </a:t>
            </a:r>
          </a:p>
        </p:txBody>
      </p:sp>
    </p:spTree>
  </p:cSld>
  <p:clrMapOvr>
    <a:masterClrMapping/>
  </p:clrMapOvr>
  <p:transition spd="med"/>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168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Onsite Image Optimization</a:t>
            </a:r>
            <a:endParaRPr lang="en-US" sz="3000" dirty="0"/>
          </a:p>
        </p:txBody>
      </p:sp>
      <p:sp>
        <p:nvSpPr>
          <p:cNvPr id="6" name="Rounded Rectangle 5"/>
          <p:cNvSpPr/>
          <p:nvPr/>
        </p:nvSpPr>
        <p:spPr bwMode="auto">
          <a:xfrm>
            <a:off x="228600" y="15240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Onsite Image Best Practices</a:t>
            </a:r>
          </a:p>
        </p:txBody>
      </p:sp>
      <p:graphicFrame>
        <p:nvGraphicFramePr>
          <p:cNvPr id="10" name="Table 9"/>
          <p:cNvGraphicFramePr>
            <a:graphicFrameLocks noGrp="1"/>
          </p:cNvGraphicFramePr>
          <p:nvPr/>
        </p:nvGraphicFramePr>
        <p:xfrm>
          <a:off x="304800" y="1950720"/>
          <a:ext cx="8610599" cy="4907280"/>
        </p:xfrm>
        <a:graphic>
          <a:graphicData uri="http://schemas.openxmlformats.org/drawingml/2006/table">
            <a:tbl>
              <a:tblPr firstRow="1" bandRow="1">
                <a:tableStyleId>{5C22544A-7EE6-4342-B048-85BDC9FD1C3A}</a:tableStyleId>
              </a:tblPr>
              <a:tblGrid>
                <a:gridCol w="8206617"/>
                <a:gridCol w="403982"/>
              </a:tblGrid>
              <a:tr h="217796">
                <a:tc>
                  <a:txBody>
                    <a:bodyPr/>
                    <a:lstStyle/>
                    <a:p>
                      <a:pPr marL="342900" lvl="0" indent="-342900">
                        <a:buFont typeface="Arial" pitchFamily="34" charset="0"/>
                        <a:buChar char="•"/>
                      </a:pPr>
                      <a:r>
                        <a:rPr lang="en-US" sz="1400" b="1" baseline="0" dirty="0" smtClean="0">
                          <a:solidFill>
                            <a:schemeClr val="tx1"/>
                          </a:solidFill>
                        </a:rPr>
                        <a:t>Image URLs – </a:t>
                      </a:r>
                      <a:r>
                        <a:rPr lang="en-US" sz="1200" b="0" baseline="0" dirty="0" smtClean="0">
                          <a:solidFill>
                            <a:schemeClr val="tx1"/>
                          </a:solidFill>
                        </a:rPr>
                        <a:t>Create an individual, optimized host Web page for each image</a:t>
                      </a:r>
                    </a:p>
                    <a:p>
                      <a:pPr marL="800100" lvl="1" indent="-342900">
                        <a:buFont typeface="Arial" pitchFamily="34" charset="0"/>
                        <a:buChar char="•"/>
                      </a:pPr>
                      <a:r>
                        <a:rPr lang="en-US" sz="1200" b="0" baseline="0" dirty="0" smtClean="0">
                          <a:solidFill>
                            <a:schemeClr val="tx1"/>
                          </a:solidFill>
                        </a:rPr>
                        <a:t>The host Web page URL should be keyword phrase-rich (e.g., olay.com/images/skin-care-routine.jpg)</a:t>
                      </a:r>
                    </a:p>
                    <a:p>
                      <a:pPr marL="800100" lvl="1" indent="-342900">
                        <a:buFont typeface="Arial" pitchFamily="34" charset="0"/>
                        <a:buChar char="•"/>
                      </a:pPr>
                      <a:endParaRPr lang="en-US" sz="8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Optimized Content – </a:t>
                      </a:r>
                      <a:r>
                        <a:rPr lang="en-US" sz="1200" b="0" baseline="0" dirty="0" smtClean="0">
                          <a:solidFill>
                            <a:schemeClr val="tx1"/>
                          </a:solidFill>
                        </a:rPr>
                        <a:t>Include keyword phrase-rich, text-based content that describes the theme of the image on the host Web page. </a:t>
                      </a:r>
                      <a:r>
                        <a:rPr lang="en-US" sz="1200" b="1" baseline="0" dirty="0" smtClean="0">
                          <a:solidFill>
                            <a:schemeClr val="tx1"/>
                          </a:solidFill>
                          <a:hlinkClick r:id="" action="ppaction://noaction"/>
                        </a:rPr>
                        <a:t>Website Content Best Practices</a:t>
                      </a:r>
                      <a:r>
                        <a:rPr lang="en-US" sz="1200" b="0" baseline="0" dirty="0" smtClean="0">
                          <a:solidFill>
                            <a:schemeClr val="tx1"/>
                          </a:solidFill>
                        </a:rPr>
                        <a:t>.</a:t>
                      </a:r>
                    </a:p>
                    <a:p>
                      <a:pPr marL="342900" lvl="0" indent="-342900">
                        <a:buFont typeface="Arial" pitchFamily="34" charset="0"/>
                        <a:buChar char="•"/>
                      </a:pPr>
                      <a:endParaRPr lang="en-US" sz="8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File Format – </a:t>
                      </a:r>
                      <a:r>
                        <a:rPr lang="en-US" sz="1200" b="0" baseline="0" dirty="0" smtClean="0">
                          <a:solidFill>
                            <a:schemeClr val="tx1"/>
                          </a:solidFill>
                        </a:rPr>
                        <a:t>Save all files as .jpg.</a:t>
                      </a:r>
                    </a:p>
                    <a:p>
                      <a:pPr marL="342900" lvl="0"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Meta Data – </a:t>
                      </a:r>
                      <a:r>
                        <a:rPr lang="en-US" sz="1200" b="0" baseline="0" dirty="0" smtClean="0">
                          <a:solidFill>
                            <a:schemeClr val="tx1"/>
                          </a:solidFill>
                        </a:rPr>
                        <a:t>Include keyword phrase-rich meta data on each individual image host URL. </a:t>
                      </a:r>
                      <a:r>
                        <a:rPr lang="en-US" sz="1200" b="1" baseline="0" dirty="0" smtClean="0">
                          <a:solidFill>
                            <a:schemeClr val="tx1"/>
                          </a:solidFill>
                          <a:hlinkClick r:id="" action="ppaction://noaction"/>
                        </a:rPr>
                        <a:t>Meta Data best practices </a:t>
                      </a:r>
                      <a:endParaRPr lang="en-US" sz="1200" b="0" baseline="0" dirty="0" smtClean="0">
                        <a:solidFill>
                          <a:schemeClr val="tx1"/>
                        </a:solidFill>
                      </a:endParaRPr>
                    </a:p>
                    <a:p>
                      <a:pPr marL="342900" lvl="0"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ALT Tags – </a:t>
                      </a:r>
                      <a:r>
                        <a:rPr lang="en-US" sz="1200" b="0" baseline="0" dirty="0" smtClean="0">
                          <a:solidFill>
                            <a:schemeClr val="tx1"/>
                          </a:solidFill>
                        </a:rPr>
                        <a:t>Use ALT tags for pages that have a mapped gold keyword phrase.</a:t>
                      </a:r>
                    </a:p>
                    <a:p>
                      <a:pPr marL="800100" lvl="1" indent="-342900">
                        <a:buFont typeface="Arial" pitchFamily="34" charset="0"/>
                        <a:buChar char="•"/>
                      </a:pPr>
                      <a:r>
                        <a:rPr lang="en-US" sz="1200" b="0" baseline="0" dirty="0" smtClean="0">
                          <a:solidFill>
                            <a:schemeClr val="tx1"/>
                          </a:solidFill>
                        </a:rPr>
                        <a:t>Use the gold keyword phrase as the ALT tag of each image.</a:t>
                      </a:r>
                      <a:endParaRPr lang="en-US" sz="1200" b="1" baseline="0" dirty="0" smtClean="0">
                        <a:solidFill>
                          <a:schemeClr val="tx1"/>
                        </a:solidFill>
                      </a:endParaRPr>
                    </a:p>
                    <a:p>
                      <a:pPr marL="342900" lvl="0" indent="-342900">
                        <a:buFont typeface="Arial" pitchFamily="34" charset="0"/>
                        <a:buChar char="•"/>
                      </a:pPr>
                      <a:endParaRPr lang="en-US" sz="8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File Name – </a:t>
                      </a:r>
                      <a:r>
                        <a:rPr lang="en-US" sz="1200" b="0" baseline="0" dirty="0" smtClean="0">
                          <a:solidFill>
                            <a:schemeClr val="tx1"/>
                          </a:solidFill>
                        </a:rPr>
                        <a:t>Use the priority keyword phrase in the image file name.</a:t>
                      </a:r>
                    </a:p>
                    <a:p>
                      <a:pPr marL="800100" lvl="1" indent="-342900">
                        <a:buFont typeface="Arial" pitchFamily="34" charset="0"/>
                        <a:buChar char="•"/>
                      </a:pPr>
                      <a:r>
                        <a:rPr lang="en-US" sz="1200" b="0" baseline="0" dirty="0" smtClean="0">
                          <a:solidFill>
                            <a:schemeClr val="tx1"/>
                          </a:solidFill>
                        </a:rPr>
                        <a:t>Ex. skin-care-product.jpg</a:t>
                      </a:r>
                    </a:p>
                    <a:p>
                      <a:pPr marL="800100" lvl="1" indent="-342900">
                        <a:buFont typeface="Arial" pitchFamily="34" charset="0"/>
                        <a:buChar char="•"/>
                      </a:pPr>
                      <a:endParaRPr lang="en-US" sz="1200" b="0" baseline="0" dirty="0" smtClean="0">
                        <a:solidFill>
                          <a:schemeClr val="tx1"/>
                        </a:solidFill>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1" baseline="0" dirty="0" smtClean="0">
                          <a:solidFill>
                            <a:schemeClr val="tx1"/>
                          </a:solidFill>
                        </a:rPr>
                        <a:t>Keyword Placement -  </a:t>
                      </a:r>
                      <a:r>
                        <a:rPr lang="en-US" sz="1200" b="0" baseline="0" dirty="0" smtClean="0">
                          <a:solidFill>
                            <a:schemeClr val="tx1"/>
                          </a:solidFill>
                        </a:rPr>
                        <a:t>Place the primary keyword phrase towards the beginning of the file name.</a:t>
                      </a:r>
                    </a:p>
                    <a:p>
                      <a:pPr marL="800100" lvl="1" indent="-342900">
                        <a:buFont typeface="Arial" pitchFamily="34" charset="0"/>
                        <a:buChar char="•"/>
                      </a:pPr>
                      <a:endParaRPr lang="en-US" sz="1200" b="0" baseline="0" dirty="0" smtClean="0">
                        <a:solidFill>
                          <a:schemeClr val="tx1"/>
                        </a:solidFill>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1" baseline="0" dirty="0" smtClean="0">
                          <a:solidFill>
                            <a:schemeClr val="tx1"/>
                          </a:solidFill>
                        </a:rPr>
                        <a:t>File Size – </a:t>
                      </a:r>
                      <a:r>
                        <a:rPr lang="en-US" sz="1200" b="0" baseline="0" dirty="0" smtClean="0">
                          <a:solidFill>
                            <a:schemeClr val="tx1"/>
                          </a:solidFill>
                        </a:rPr>
                        <a:t>Ensure all high-level, priority images have a dimension of over 400 pixels.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b="0" baseline="0" dirty="0" smtClean="0">
                        <a:solidFill>
                          <a:schemeClr val="tx1"/>
                        </a:solidFill>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1" baseline="0" dirty="0" smtClean="0">
                          <a:solidFill>
                            <a:schemeClr val="tx1"/>
                          </a:solidFill>
                        </a:rPr>
                        <a:t>Linking – </a:t>
                      </a:r>
                      <a:r>
                        <a:rPr lang="en-US" sz="1200" b="0" baseline="0" dirty="0" smtClean="0">
                          <a:solidFill>
                            <a:schemeClr val="tx1"/>
                          </a:solidFill>
                        </a:rPr>
                        <a:t>Use the priority keyword phrase as the anchor text for all links pointing to the image.</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b="0" baseline="0" dirty="0" smtClean="0">
                        <a:solidFill>
                          <a:schemeClr val="tx1"/>
                        </a:solidFill>
                      </a:endParaRPr>
                    </a:p>
                    <a:p>
                      <a:pPr marL="342900" lvl="0" indent="-342900">
                        <a:buFont typeface="Arial" pitchFamily="34" charset="0"/>
                        <a:buChar char="•"/>
                      </a:pPr>
                      <a:endParaRPr lang="en-US" sz="1200" b="1" baseline="0" dirty="0" smtClean="0">
                        <a:solidFill>
                          <a:schemeClr val="tx1"/>
                        </a:solidFill>
                      </a:endParaRPr>
                    </a:p>
                    <a:p>
                      <a:pPr marL="342900" lvl="0" indent="-342900">
                        <a:buFont typeface="Arial" pitchFamily="34" charset="0"/>
                        <a:buChar char="•"/>
                      </a:pPr>
                      <a:endParaRPr lang="en-US" sz="1400" b="1" baseline="0" dirty="0" smtClean="0">
                        <a:solidFill>
                          <a:schemeClr val="tx1"/>
                        </a:solidFill>
                      </a:endParaRPr>
                    </a:p>
                    <a:p>
                      <a:pPr marL="800100" lvl="1" indent="-342900">
                        <a:buFont typeface="Arial" pitchFamily="34" charset="0"/>
                        <a:buChar char="•"/>
                      </a:pPr>
                      <a:endParaRPr lang="en-US" sz="800" b="0" baseline="0" dirty="0" smtClean="0">
                        <a:solidFill>
                          <a:schemeClr val="tx1"/>
                        </a:solidFill>
                      </a:endParaRPr>
                    </a:p>
                    <a:p>
                      <a:pPr marL="800100" lvl="1" indent="-342900">
                        <a:buFont typeface="Arial" pitchFamily="34" charset="0"/>
                        <a:buChar char="•"/>
                      </a:pPr>
                      <a:endParaRPr lang="en-US" sz="12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cxnSp>
        <p:nvCxnSpPr>
          <p:cNvPr id="12" name="Straight Connector 11"/>
          <p:cNvCxnSpPr/>
          <p:nvPr/>
        </p:nvCxnSpPr>
        <p:spPr bwMode="auto">
          <a:xfrm>
            <a:off x="228600" y="2438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152400" y="33528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152400" y="29718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152400" y="48006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0" name="Straight Connector 29"/>
          <p:cNvCxnSpPr/>
          <p:nvPr/>
        </p:nvCxnSpPr>
        <p:spPr bwMode="auto">
          <a:xfrm>
            <a:off x="152400" y="37338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1" name="Straight Connector 30"/>
          <p:cNvCxnSpPr/>
          <p:nvPr/>
        </p:nvCxnSpPr>
        <p:spPr bwMode="auto">
          <a:xfrm>
            <a:off x="152400" y="42672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5" name="TextBox 14"/>
          <p:cNvSpPr txBox="1"/>
          <p:nvPr/>
        </p:nvSpPr>
        <p:spPr>
          <a:xfrm>
            <a:off x="304800" y="762000"/>
            <a:ext cx="8458200" cy="738664"/>
          </a:xfrm>
          <a:prstGeom prst="rect">
            <a:avLst/>
          </a:prstGeom>
          <a:noFill/>
        </p:spPr>
        <p:txBody>
          <a:bodyPr wrap="square" rtlCol="0">
            <a:spAutoFit/>
          </a:bodyPr>
          <a:lstStyle/>
          <a:p>
            <a:pPr fontAlgn="auto">
              <a:spcBef>
                <a:spcPts val="0"/>
              </a:spcBef>
              <a:spcAft>
                <a:spcPts val="0"/>
              </a:spcAft>
            </a:pPr>
            <a:r>
              <a:rPr lang="en-US" dirty="0" smtClean="0">
                <a:solidFill>
                  <a:srgbClr val="000000">
                    <a:lumMod val="65000"/>
                    <a:lumOff val="35000"/>
                  </a:srgbClr>
                </a:solidFill>
                <a:latin typeface="Calibri"/>
                <a:cs typeface="Arial" pitchFamily="34" charset="0"/>
              </a:rPr>
              <a:t>When optimizing images for search, Olay should focus on high-level, priority images on landing pages mapped to gold keywords. Implementing the following best practices will increase the possibility of Olay images ranking organically. </a:t>
            </a:r>
          </a:p>
        </p:txBody>
      </p:sp>
      <p:cxnSp>
        <p:nvCxnSpPr>
          <p:cNvPr id="18" name="Straight Connector 17"/>
          <p:cNvCxnSpPr/>
          <p:nvPr/>
        </p:nvCxnSpPr>
        <p:spPr bwMode="auto">
          <a:xfrm>
            <a:off x="152400" y="52578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9" name="Straight Connector 18"/>
          <p:cNvCxnSpPr/>
          <p:nvPr/>
        </p:nvCxnSpPr>
        <p:spPr bwMode="auto">
          <a:xfrm>
            <a:off x="152400" y="55626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152400" y="59436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169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Offsite Image Optimization</a:t>
            </a:r>
            <a:endParaRPr lang="en-US" sz="3000" dirty="0"/>
          </a:p>
        </p:txBody>
      </p:sp>
      <p:sp>
        <p:nvSpPr>
          <p:cNvPr id="6" name="Rounded Rectangle 5"/>
          <p:cNvSpPr/>
          <p:nvPr/>
        </p:nvSpPr>
        <p:spPr bwMode="auto">
          <a:xfrm>
            <a:off x="228600" y="18288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Offsite Image Submission Best Practices</a:t>
            </a:r>
          </a:p>
        </p:txBody>
      </p:sp>
      <p:graphicFrame>
        <p:nvGraphicFramePr>
          <p:cNvPr id="10" name="Table 9"/>
          <p:cNvGraphicFramePr>
            <a:graphicFrameLocks noGrp="1"/>
          </p:cNvGraphicFramePr>
          <p:nvPr/>
        </p:nvGraphicFramePr>
        <p:xfrm>
          <a:off x="304800" y="2438400"/>
          <a:ext cx="8610599" cy="3352800"/>
        </p:xfrm>
        <a:graphic>
          <a:graphicData uri="http://schemas.openxmlformats.org/drawingml/2006/table">
            <a:tbl>
              <a:tblPr firstRow="1" bandRow="1">
                <a:tableStyleId>{5C22544A-7EE6-4342-B048-85BDC9FD1C3A}</a:tableStyleId>
              </a:tblPr>
              <a:tblGrid>
                <a:gridCol w="8206617"/>
                <a:gridCol w="403982"/>
              </a:tblGrid>
              <a:tr h="217796">
                <a:tc>
                  <a:txBody>
                    <a:bodyPr/>
                    <a:lstStyle/>
                    <a:p>
                      <a:pPr marL="342900" lvl="0" indent="-342900">
                        <a:buFont typeface="Arial" pitchFamily="34" charset="0"/>
                        <a:buChar char="•"/>
                      </a:pPr>
                      <a:r>
                        <a:rPr lang="en-US" sz="1400" b="1" baseline="0" dirty="0" smtClean="0">
                          <a:solidFill>
                            <a:schemeClr val="tx1"/>
                          </a:solidFill>
                        </a:rPr>
                        <a:t>Title &amp; Descriptions – </a:t>
                      </a:r>
                      <a:r>
                        <a:rPr lang="en-US" sz="1200" b="0" baseline="0" dirty="0" smtClean="0">
                          <a:solidFill>
                            <a:schemeClr val="tx1"/>
                          </a:solidFill>
                        </a:rPr>
                        <a:t>Incorporate keyword phrase-rich titles and detailed descriptions of each image submitted.</a:t>
                      </a:r>
                    </a:p>
                    <a:p>
                      <a:pPr marL="342900" lvl="0"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endParaRPr lang="en-US" sz="8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Tags – </a:t>
                      </a:r>
                      <a:r>
                        <a:rPr lang="en-US" sz="1200" b="0" baseline="0" dirty="0" smtClean="0">
                          <a:solidFill>
                            <a:schemeClr val="tx1"/>
                          </a:solidFill>
                        </a:rPr>
                        <a:t>Include keyword phrase-rich tags for each image submitted.</a:t>
                      </a:r>
                    </a:p>
                    <a:p>
                      <a:pPr marL="800100" lvl="1" indent="-342900">
                        <a:buFont typeface="Arial" pitchFamily="34" charset="0"/>
                        <a:buChar char="•"/>
                      </a:pPr>
                      <a:r>
                        <a:rPr lang="en-US" sz="1200" b="0" baseline="0" dirty="0" smtClean="0">
                          <a:solidFill>
                            <a:schemeClr val="tx1"/>
                          </a:solidFill>
                        </a:rPr>
                        <a:t>The more accurate the tags are to the theme of the image, the easier it is for users to find what they are looking for.</a:t>
                      </a:r>
                    </a:p>
                    <a:p>
                      <a:pPr marL="800100" lvl="1" indent="-342900">
                        <a:buFont typeface="Arial" pitchFamily="34" charset="0"/>
                        <a:buChar char="•"/>
                      </a:pPr>
                      <a:r>
                        <a:rPr lang="en-US" sz="1200" b="0" baseline="0" dirty="0" err="1" smtClean="0">
                          <a:solidFill>
                            <a:schemeClr val="tx1"/>
                          </a:solidFill>
                        </a:rPr>
                        <a:t>Flickr</a:t>
                      </a:r>
                      <a:r>
                        <a:rPr lang="en-US" sz="1200" b="0" baseline="0" dirty="0" smtClean="0">
                          <a:solidFill>
                            <a:schemeClr val="tx1"/>
                          </a:solidFill>
                        </a:rPr>
                        <a:t> has a 75 tag maximum per image.</a:t>
                      </a: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8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File Format – </a:t>
                      </a:r>
                      <a:r>
                        <a:rPr lang="en-US" sz="1200" b="0" baseline="0" dirty="0" smtClean="0">
                          <a:solidFill>
                            <a:schemeClr val="tx1"/>
                          </a:solidFill>
                        </a:rPr>
                        <a:t>Save all files as .jpg.</a:t>
                      </a:r>
                    </a:p>
                    <a:p>
                      <a:pPr marL="342900" lvl="0"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endParaRPr lang="en-US" sz="8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Website Guidelines - </a:t>
                      </a:r>
                      <a:r>
                        <a:rPr lang="en-US" sz="1200" b="0" baseline="0" dirty="0" smtClean="0">
                          <a:solidFill>
                            <a:schemeClr val="tx1"/>
                          </a:solidFill>
                        </a:rPr>
                        <a:t> Follow the guidelines of each file sharing website</a:t>
                      </a:r>
                    </a:p>
                    <a:p>
                      <a:pPr marL="800100" lvl="1" indent="-342900">
                        <a:buFont typeface="Arial" pitchFamily="34" charset="0"/>
                        <a:buChar char="•"/>
                      </a:pPr>
                      <a:r>
                        <a:rPr lang="en-US" sz="1200" b="0" baseline="0" dirty="0" err="1" smtClean="0">
                          <a:solidFill>
                            <a:schemeClr val="tx1"/>
                          </a:solidFill>
                        </a:rPr>
                        <a:t>Flikr</a:t>
                      </a:r>
                      <a:r>
                        <a:rPr lang="en-US" sz="1200" b="0" baseline="0" dirty="0" smtClean="0">
                          <a:solidFill>
                            <a:schemeClr val="tx1"/>
                          </a:solidFill>
                        </a:rPr>
                        <a:t> has limits on image file size unless utilizing a pro account (paid account)</a:t>
                      </a:r>
                    </a:p>
                    <a:p>
                      <a:pPr marL="1257300" lvl="2" indent="-342900">
                        <a:buFont typeface="Arial" pitchFamily="34" charset="0"/>
                        <a:buChar char="•"/>
                      </a:pPr>
                      <a:r>
                        <a:rPr lang="en-US" sz="1200" b="0" baseline="0" dirty="0" smtClean="0">
                          <a:solidFill>
                            <a:schemeClr val="tx1"/>
                          </a:solidFill>
                        </a:rPr>
                        <a:t>The largest an image can be is 500 pixels</a:t>
                      </a:r>
                    </a:p>
                    <a:p>
                      <a:pPr marL="1257300" lvl="2" indent="-342900">
                        <a:buFont typeface="Arial" pitchFamily="34" charset="0"/>
                        <a:buChar char="•"/>
                      </a:pPr>
                      <a:r>
                        <a:rPr lang="en-US" sz="1200" b="0" baseline="0" dirty="0" smtClean="0">
                          <a:solidFill>
                            <a:schemeClr val="tx1"/>
                          </a:solidFill>
                        </a:rPr>
                        <a:t>Pro account holders can use the original size of the image</a:t>
                      </a:r>
                    </a:p>
                    <a:p>
                      <a:pPr marL="342900" lvl="0"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cxnSp>
        <p:nvCxnSpPr>
          <p:cNvPr id="12" name="Straight Connector 11"/>
          <p:cNvCxnSpPr/>
          <p:nvPr/>
        </p:nvCxnSpPr>
        <p:spPr bwMode="auto">
          <a:xfrm>
            <a:off x="228600" y="2819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152400" y="52578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152400" y="36576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0" name="Straight Connector 29"/>
          <p:cNvCxnSpPr/>
          <p:nvPr/>
        </p:nvCxnSpPr>
        <p:spPr bwMode="auto">
          <a:xfrm>
            <a:off x="152400" y="42672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20" name="TextBox 19"/>
          <p:cNvSpPr txBox="1"/>
          <p:nvPr/>
        </p:nvSpPr>
        <p:spPr>
          <a:xfrm>
            <a:off x="304800" y="838200"/>
            <a:ext cx="8534400" cy="738664"/>
          </a:xfrm>
          <a:prstGeom prst="rect">
            <a:avLst/>
          </a:prstGeom>
          <a:noFill/>
        </p:spPr>
        <p:txBody>
          <a:bodyPr wrap="square" rtlCol="0">
            <a:spAutoFit/>
          </a:bodyPr>
          <a:lstStyle/>
          <a:p>
            <a:pPr fontAlgn="auto">
              <a:spcBef>
                <a:spcPts val="0"/>
              </a:spcBef>
              <a:spcAft>
                <a:spcPts val="0"/>
              </a:spcAft>
            </a:pPr>
            <a:r>
              <a:rPr lang="en-US" dirty="0" smtClean="0">
                <a:latin typeface="Calibri"/>
                <a:cs typeface="Arial" pitchFamily="34" charset="0"/>
              </a:rPr>
              <a:t>Similar to submitting videos to third-party sites, when submitting images to sites like Flickr and Photobucket it is important to understand what users are looking for within specific categories when they search. Below are best practices for submitting images to third-party sites.</a:t>
            </a:r>
            <a:endParaRPr lang="en-US" dirty="0">
              <a:latin typeface="Calibri"/>
              <a:cs typeface="Arial" pitchFamily="34" charset="0"/>
            </a:endParaRP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Content Network</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The “</a:t>
            </a:r>
            <a:r>
              <a:rPr lang="en-US" sz="2400" b="1" dirty="0" err="1" smtClean="0">
                <a:latin typeface="Calibri"/>
              </a:rPr>
              <a:t>Whos</a:t>
            </a:r>
            <a:r>
              <a:rPr lang="en-US" sz="2400" b="1" dirty="0" smtClean="0">
                <a:latin typeface="Calibri"/>
              </a:rPr>
              <a:t>” Have It</a:t>
            </a:r>
          </a:p>
        </p:txBody>
      </p:sp>
      <p:sp>
        <p:nvSpPr>
          <p:cNvPr id="7" name="Content Placeholder 2"/>
          <p:cNvSpPr>
            <a:spLocks noGrp="1"/>
          </p:cNvSpPr>
          <p:nvPr>
            <p:ph idx="1"/>
          </p:nvPr>
        </p:nvSpPr>
        <p:spPr>
          <a:xfrm>
            <a:off x="381000" y="1600200"/>
            <a:ext cx="6172200" cy="457200"/>
          </a:xfrm>
        </p:spPr>
        <p:txBody>
          <a:bodyPr/>
          <a:lstStyle/>
          <a:p>
            <a:r>
              <a:rPr lang="en-US" cap="all" dirty="0" smtClean="0">
                <a:solidFill>
                  <a:schemeClr val="accent4"/>
                </a:solidFill>
                <a:ea typeface="ＭＳ Ｐゴシック" pitchFamily="34" charset="-128"/>
                <a:cs typeface="Helvetica 45 Light" charset="0"/>
              </a:rPr>
              <a:t>CONSULTANCY-SEEKING OBSESSED NON-MASS SHOPPER</a:t>
            </a:r>
          </a:p>
          <a:p>
            <a:endParaRPr lang="en-US" sz="1600" dirty="0" smtClean="0">
              <a:solidFill>
                <a:schemeClr val="accent4"/>
              </a:solidFill>
              <a:latin typeface="+mn-lt"/>
              <a:cs typeface="Arial" pitchFamily="34" charset="0"/>
            </a:endParaRPr>
          </a:p>
        </p:txBody>
      </p:sp>
      <p:pic>
        <p:nvPicPr>
          <p:cNvPr id="9" name="Picture 5" descr="05_OLAB009_Strategy_083110.jpg"/>
          <p:cNvPicPr>
            <a:picLocks noChangeAspect="1"/>
          </p:cNvPicPr>
          <p:nvPr/>
        </p:nvPicPr>
        <p:blipFill>
          <a:blip r:embed="rId3" cstate="print"/>
          <a:srcRect r="-152"/>
          <a:stretch>
            <a:fillRect/>
          </a:stretch>
        </p:blipFill>
        <p:spPr bwMode="gray">
          <a:xfrm>
            <a:off x="228600" y="4038600"/>
            <a:ext cx="2250744" cy="1447800"/>
          </a:xfrm>
          <a:prstGeom prst="rect">
            <a:avLst/>
          </a:prstGeom>
          <a:noFill/>
          <a:ln w="9525">
            <a:noFill/>
            <a:miter lim="800000"/>
            <a:headEnd/>
            <a:tailEnd/>
          </a:ln>
        </p:spPr>
      </p:pic>
      <p:sp>
        <p:nvSpPr>
          <p:cNvPr id="11" name="Rectangle 10"/>
          <p:cNvSpPr>
            <a:spLocks noChangeArrowheads="1"/>
          </p:cNvSpPr>
          <p:nvPr/>
        </p:nvSpPr>
        <p:spPr bwMode="gray">
          <a:xfrm>
            <a:off x="228600" y="5486400"/>
            <a:ext cx="2252869" cy="166886"/>
          </a:xfrm>
          <a:prstGeom prst="rect">
            <a:avLst/>
          </a:prstGeom>
          <a:gradFill flip="none" rotWithShape="1">
            <a:gsLst>
              <a:gs pos="0">
                <a:srgbClr val="735E40"/>
              </a:gs>
              <a:gs pos="32001">
                <a:srgbClr val="EADCA8"/>
              </a:gs>
              <a:gs pos="100000">
                <a:srgbClr val="866D4C"/>
              </a:gs>
            </a:gsLst>
            <a:lin ang="0" scaled="1"/>
            <a:tileRect/>
          </a:gradFill>
          <a:ln w="9525">
            <a:noFill/>
            <a:miter lim="800000"/>
            <a:headEnd/>
            <a:tailEnd/>
          </a:ln>
          <a:effectLst/>
        </p:spPr>
        <p:txBody>
          <a:bodyPr anchor="ctr"/>
          <a:lstStyle/>
          <a:p>
            <a:pPr fontAlgn="auto">
              <a:spcBef>
                <a:spcPts val="0"/>
              </a:spcBef>
              <a:spcAft>
                <a:spcPts val="0"/>
              </a:spcAft>
              <a:defRPr/>
            </a:pPr>
            <a:r>
              <a:rPr lang="en-US" sz="1000" b="1" i="1" dirty="0" smtClean="0">
                <a:latin typeface="Calibri" pitchFamily="34" charset="0"/>
                <a:ea typeface="ＭＳ Ｐゴシック" charset="-128"/>
              </a:rPr>
              <a:t>PRIORITY</a:t>
            </a:r>
            <a:endParaRPr lang="en-US" sz="1000" b="1" i="1" dirty="0">
              <a:latin typeface="Calibri" pitchFamily="34" charset="0"/>
              <a:ea typeface="ＭＳ Ｐゴシック" charset="-128"/>
            </a:endParaRPr>
          </a:p>
        </p:txBody>
      </p:sp>
      <p:sp>
        <p:nvSpPr>
          <p:cNvPr id="13" name="Round Diagonal Corner Rectangle 12"/>
          <p:cNvSpPr/>
          <p:nvPr/>
        </p:nvSpPr>
        <p:spPr bwMode="auto">
          <a:xfrm>
            <a:off x="381000" y="2362200"/>
            <a:ext cx="4876800" cy="1447800"/>
          </a:xfrm>
          <a:prstGeom prst="round2DiagRect">
            <a:avLst>
              <a:gd name="adj1" fmla="val 32228"/>
              <a:gd name="adj2" fmla="val 0"/>
            </a:avLst>
          </a:prstGeom>
          <a:gradFill flip="none" rotWithShape="1">
            <a:gsLst>
              <a:gs pos="0">
                <a:srgbClr val="F83EE2">
                  <a:tint val="66000"/>
                  <a:satMod val="160000"/>
                </a:srgbClr>
              </a:gs>
              <a:gs pos="50000">
                <a:srgbClr val="F83EE2">
                  <a:tint val="44500"/>
                  <a:satMod val="160000"/>
                </a:srgbClr>
              </a:gs>
              <a:gs pos="100000">
                <a:srgbClr val="F83EE2">
                  <a:tint val="23500"/>
                  <a:satMod val="160000"/>
                </a:srgbClr>
              </a:gs>
            </a:gsLst>
            <a:lin ang="16200000" scaled="1"/>
            <a:tileRect/>
          </a:gradFill>
          <a:ln w="28575" cap="flat" cmpd="sng" algn="ctr">
            <a:solidFill>
              <a:srgbClr val="00B0F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fontAlgn="auto">
              <a:spcBef>
                <a:spcPts val="0"/>
              </a:spcBef>
              <a:spcAft>
                <a:spcPts val="0"/>
              </a:spcAft>
              <a:buClr>
                <a:srgbClr val="BBAC87"/>
              </a:buClr>
              <a:buSzPct val="50000"/>
              <a:buFont typeface="Arial" pitchFamily="34" charset="0"/>
              <a:buChar char="•"/>
              <a:defRPr/>
            </a:pPr>
            <a:r>
              <a:rPr lang="en-US" dirty="0" smtClean="0">
                <a:latin typeface="Calibri"/>
              </a:rPr>
              <a:t>In general, she tends to research products online, but buy offline. </a:t>
            </a:r>
          </a:p>
          <a:p>
            <a:pPr marL="107950" indent="-107950" defTabSz="457200" fontAlgn="auto">
              <a:spcBef>
                <a:spcPts val="0"/>
              </a:spcBef>
              <a:spcAft>
                <a:spcPts val="0"/>
              </a:spcAft>
              <a:buClr>
                <a:srgbClr val="BBAC87"/>
              </a:buClr>
              <a:buSzPct val="50000"/>
              <a:buFont typeface="Arial" pitchFamily="34" charset="0"/>
              <a:buChar char="•"/>
              <a:defRPr/>
            </a:pPr>
            <a:r>
              <a:rPr lang="en-US" dirty="0" smtClean="0">
                <a:latin typeface="Calibri"/>
              </a:rPr>
              <a:t>She trusts experts’ recommendations , search results, ratings/reviews and emails from brands, and searches for products that promote “healing and “renewal”.</a:t>
            </a:r>
          </a:p>
        </p:txBody>
      </p:sp>
      <p:sp>
        <p:nvSpPr>
          <p:cNvPr id="15" name="Round Diagonal Corner Rectangle 14"/>
          <p:cNvSpPr/>
          <p:nvPr/>
        </p:nvSpPr>
        <p:spPr bwMode="auto">
          <a:xfrm>
            <a:off x="457200" y="1981200"/>
            <a:ext cx="4876800" cy="381000"/>
          </a:xfrm>
          <a:prstGeom prst="round2DiagRect">
            <a:avLst>
              <a:gd name="adj1" fmla="val 50000"/>
              <a:gd name="adj2" fmla="val 0"/>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w="28575" cap="flat" cmpd="sng" algn="ctr">
            <a:solidFill>
              <a:srgbClr val="F83EE2"/>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algn="ctr" fontAlgn="auto">
              <a:spcBef>
                <a:spcPts val="0"/>
              </a:spcBef>
              <a:spcAft>
                <a:spcPts val="0"/>
              </a:spcAft>
              <a:buClr>
                <a:srgbClr val="BBAC87"/>
              </a:buClr>
              <a:buSzPct val="50000"/>
              <a:defRPr/>
            </a:pPr>
            <a:r>
              <a:rPr lang="en-US" dirty="0" smtClean="0">
                <a:latin typeface="Calibri"/>
              </a:rPr>
              <a:t>Online Behavior</a:t>
            </a:r>
          </a:p>
        </p:txBody>
      </p:sp>
      <p:sp>
        <p:nvSpPr>
          <p:cNvPr id="16" name="Round Same Side Corner Rectangle 15"/>
          <p:cNvSpPr/>
          <p:nvPr/>
        </p:nvSpPr>
        <p:spPr bwMode="auto">
          <a:xfrm>
            <a:off x="2743200" y="4343400"/>
            <a:ext cx="31242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Skincare Tips and Advice</a:t>
            </a:r>
            <a:endParaRPr lang="en-US" dirty="0" smtClean="0">
              <a:solidFill>
                <a:srgbClr val="00B0F0"/>
              </a:solidFill>
            </a:endParaRPr>
          </a:p>
          <a:p>
            <a:pPr fontAlgn="auto">
              <a:spcBef>
                <a:spcPts val="0"/>
              </a:spcBef>
              <a:spcAft>
                <a:spcPts val="0"/>
              </a:spcAft>
            </a:pPr>
            <a:r>
              <a:rPr lang="en-US" dirty="0" smtClean="0">
                <a:solidFill>
                  <a:srgbClr val="000000"/>
                </a:solidFill>
              </a:rPr>
              <a:t>Find Skincare Tips and Advice Plus</a:t>
            </a:r>
          </a:p>
          <a:p>
            <a:pPr fontAlgn="auto">
              <a:spcBef>
                <a:spcPts val="0"/>
              </a:spcBef>
              <a:spcAft>
                <a:spcPts val="0"/>
              </a:spcAft>
            </a:pPr>
            <a:r>
              <a:rPr lang="en-US" dirty="0" smtClean="0">
                <a:solidFill>
                  <a:srgbClr val="000000"/>
                </a:solidFill>
              </a:rPr>
              <a:t>Product Info &amp; Reviews at Olay.com.</a:t>
            </a:r>
          </a:p>
          <a:p>
            <a:pPr fontAlgn="auto">
              <a:spcBef>
                <a:spcPts val="0"/>
              </a:spcBef>
              <a:spcAft>
                <a:spcPts val="0"/>
              </a:spcAft>
            </a:pPr>
            <a:r>
              <a:rPr lang="en-US" dirty="0" smtClean="0">
                <a:solidFill>
                  <a:srgbClr val="00B050"/>
                </a:solidFill>
              </a:rPr>
              <a:t>www.Olay.com/Tips</a:t>
            </a:r>
            <a:endParaRPr lang="en-US" dirty="0">
              <a:solidFill>
                <a:srgbClr val="00B050"/>
              </a:solidFill>
            </a:endParaRPr>
          </a:p>
        </p:txBody>
      </p:sp>
      <p:sp>
        <p:nvSpPr>
          <p:cNvPr id="17" name="Round Same Side Corner Rectangle 16"/>
          <p:cNvSpPr/>
          <p:nvPr/>
        </p:nvSpPr>
        <p:spPr bwMode="auto">
          <a:xfrm>
            <a:off x="2743200" y="3962400"/>
            <a:ext cx="6248400" cy="304800"/>
          </a:xfrm>
          <a:prstGeom prst="round2SameRect">
            <a:avLst>
              <a:gd name="adj1" fmla="val 37371"/>
              <a:gd name="adj2" fmla="val 0"/>
            </a:avLst>
          </a:prstGeom>
          <a:gradFill flip="none"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5400000" scaled="1"/>
            <a:tileRect/>
          </a:gra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algn="ctr" fontAlgn="auto">
              <a:spcBef>
                <a:spcPts val="0"/>
              </a:spcBef>
              <a:spcAft>
                <a:spcPts val="0"/>
              </a:spcAft>
            </a:pPr>
            <a:r>
              <a:rPr lang="en-US" dirty="0" smtClean="0">
                <a:solidFill>
                  <a:srgbClr val="000000"/>
                </a:solidFill>
              </a:rPr>
              <a:t>Messages to Reach Her</a:t>
            </a:r>
            <a:endParaRPr lang="en-US" dirty="0">
              <a:solidFill>
                <a:srgbClr val="000000"/>
              </a:solidFill>
            </a:endParaRPr>
          </a:p>
        </p:txBody>
      </p:sp>
      <p:sp>
        <p:nvSpPr>
          <p:cNvPr id="18" name="Round Same Side Corner Rectangle 17"/>
          <p:cNvSpPr/>
          <p:nvPr/>
        </p:nvSpPr>
        <p:spPr bwMode="auto">
          <a:xfrm>
            <a:off x="5867400" y="4343400"/>
            <a:ext cx="31242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a:t>
            </a:r>
            <a:r>
              <a:rPr lang="en-US" u="sng" dirty="0" err="1" smtClean="0">
                <a:solidFill>
                  <a:srgbClr val="00B0F0"/>
                </a:solidFill>
              </a:rPr>
              <a:t>Keyword:Olay</a:t>
            </a:r>
            <a:r>
              <a:rPr lang="en-US" u="sng" dirty="0" smtClean="0">
                <a:solidFill>
                  <a:srgbClr val="00B0F0"/>
                </a:solidFill>
              </a:rPr>
              <a:t> Skincare Information}</a:t>
            </a:r>
            <a:endParaRPr lang="en-US" dirty="0" smtClean="0">
              <a:solidFill>
                <a:srgbClr val="00B0F0"/>
              </a:solidFill>
            </a:endParaRPr>
          </a:p>
          <a:p>
            <a:pPr fontAlgn="auto">
              <a:spcBef>
                <a:spcPts val="0"/>
              </a:spcBef>
              <a:spcAft>
                <a:spcPts val="0"/>
              </a:spcAft>
            </a:pPr>
            <a:r>
              <a:rPr lang="en-US" dirty="0" smtClean="0">
                <a:solidFill>
                  <a:srgbClr val="000000"/>
                </a:solidFill>
              </a:rPr>
              <a:t>Get Information About Skincare</a:t>
            </a:r>
          </a:p>
          <a:p>
            <a:pPr fontAlgn="auto">
              <a:spcBef>
                <a:spcPts val="0"/>
              </a:spcBef>
              <a:spcAft>
                <a:spcPts val="0"/>
              </a:spcAft>
            </a:pPr>
            <a:r>
              <a:rPr lang="en-US" dirty="0" smtClean="0">
                <a:solidFill>
                  <a:srgbClr val="000000"/>
                </a:solidFill>
              </a:rPr>
              <a:t>Issues and How to Fix Them w/Olay.</a:t>
            </a:r>
          </a:p>
          <a:p>
            <a:pPr fontAlgn="auto">
              <a:spcBef>
                <a:spcPts val="0"/>
              </a:spcBef>
              <a:spcAft>
                <a:spcPts val="0"/>
              </a:spcAft>
            </a:pPr>
            <a:r>
              <a:rPr lang="en-US" dirty="0" smtClean="0">
                <a:solidFill>
                  <a:srgbClr val="00B050"/>
                </a:solidFill>
              </a:rPr>
              <a:t>www.Olay.com/Tips</a:t>
            </a:r>
          </a:p>
          <a:p>
            <a:pPr fontAlgn="auto">
              <a:spcBef>
                <a:spcPts val="0"/>
              </a:spcBef>
              <a:spcAft>
                <a:spcPts val="0"/>
              </a:spcAft>
            </a:pPr>
            <a:endParaRPr lang="en-US" dirty="0">
              <a:solidFill>
                <a:srgbClr val="FFFFFF"/>
              </a:solidFill>
            </a:endParaRPr>
          </a:p>
        </p:txBody>
      </p:sp>
      <p:sp>
        <p:nvSpPr>
          <p:cNvPr id="20" name="Flowchart: Alternate Process 19"/>
          <p:cNvSpPr/>
          <p:nvPr/>
        </p:nvSpPr>
        <p:spPr bwMode="auto">
          <a:xfrm>
            <a:off x="6096000" y="2438400"/>
            <a:ext cx="2667000" cy="1219200"/>
          </a:xfrm>
          <a:prstGeom prst="flowChartAlternateProcess">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pPr>
            <a:r>
              <a:rPr lang="en-US" dirty="0" smtClean="0">
                <a:solidFill>
                  <a:srgbClr val="FFFFFF"/>
                </a:solidFill>
              </a:rPr>
              <a:t>RenRen.com, Kaixin001.com, QQ.com, 51.com, SkinExpert.net, </a:t>
            </a:r>
            <a:r>
              <a:rPr lang="en-US" dirty="0" err="1" smtClean="0">
                <a:solidFill>
                  <a:srgbClr val="FFFFFF"/>
                </a:solidFill>
              </a:rPr>
              <a:t>iVillage</a:t>
            </a:r>
            <a:r>
              <a:rPr lang="en-US" dirty="0" smtClean="0">
                <a:solidFill>
                  <a:srgbClr val="FFFFFF"/>
                </a:solidFill>
              </a:rPr>
              <a:t> Skin Care and Acne.org.</a:t>
            </a:r>
            <a:endParaRPr lang="en-US" dirty="0" smtClean="0">
              <a:solidFill>
                <a:srgbClr val="FFFFFF"/>
              </a:solidFill>
              <a:latin typeface="Arial" charset="0"/>
            </a:endParaRPr>
          </a:p>
        </p:txBody>
      </p:sp>
      <p:sp>
        <p:nvSpPr>
          <p:cNvPr id="21" name="Flowchart: Alternate Process 20"/>
          <p:cNvSpPr/>
          <p:nvPr/>
        </p:nvSpPr>
        <p:spPr bwMode="auto">
          <a:xfrm>
            <a:off x="6096000" y="2133600"/>
            <a:ext cx="2667000" cy="304800"/>
          </a:xfrm>
          <a:prstGeom prst="flowChartAlternateProcess">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r>
              <a:rPr lang="en-US" b="1" dirty="0" smtClean="0">
                <a:solidFill>
                  <a:srgbClr val="FFFFFF"/>
                </a:solidFill>
              </a:rPr>
              <a:t>Where to Find Her</a:t>
            </a:r>
            <a:endParaRPr lang="en-US" b="1" dirty="0" smtClean="0">
              <a:solidFill>
                <a:srgbClr val="FFFFFF"/>
              </a:solidFill>
              <a:latin typeface="Arial" charset="0"/>
            </a:endParaRPr>
          </a:p>
        </p:txBody>
      </p:sp>
    </p:spTree>
  </p:cSld>
  <p:clrMapOvr>
    <a:masterClrMapping/>
  </p:clrMapOvr>
  <p:transition spd="med"/>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170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Digital Asset Next Steps</a:t>
            </a:r>
            <a:endParaRPr lang="en-US" sz="3000" dirty="0"/>
          </a:p>
        </p:txBody>
      </p:sp>
      <p:sp>
        <p:nvSpPr>
          <p:cNvPr id="6" name="Rounded Rectangle 5"/>
          <p:cNvSpPr/>
          <p:nvPr/>
        </p:nvSpPr>
        <p:spPr bwMode="auto">
          <a:xfrm>
            <a:off x="228600" y="14478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Video Asset Optimization</a:t>
            </a:r>
          </a:p>
        </p:txBody>
      </p:sp>
      <p:graphicFrame>
        <p:nvGraphicFramePr>
          <p:cNvPr id="10" name="Table 9"/>
          <p:cNvGraphicFramePr>
            <a:graphicFrameLocks noGrp="1"/>
          </p:cNvGraphicFramePr>
          <p:nvPr/>
        </p:nvGraphicFramePr>
        <p:xfrm>
          <a:off x="304800" y="1905000"/>
          <a:ext cx="8610599" cy="1981200"/>
        </p:xfrm>
        <a:graphic>
          <a:graphicData uri="http://schemas.openxmlformats.org/drawingml/2006/table">
            <a:tbl>
              <a:tblPr firstRow="1" bandRow="1">
                <a:tableStyleId>{5C22544A-7EE6-4342-B048-85BDC9FD1C3A}</a:tableStyleId>
              </a:tblPr>
              <a:tblGrid>
                <a:gridCol w="8206617"/>
                <a:gridCol w="403982"/>
              </a:tblGrid>
              <a:tr h="217796">
                <a:tc>
                  <a:txBody>
                    <a:bodyPr/>
                    <a:lstStyle/>
                    <a:p>
                      <a:pPr marL="342900" lvl="0" indent="-342900">
                        <a:buFont typeface="Arial" pitchFamily="34" charset="0"/>
                        <a:buChar char="•"/>
                      </a:pPr>
                      <a:r>
                        <a:rPr lang="en-US" sz="1400" b="1" baseline="0" dirty="0" smtClean="0">
                          <a:solidFill>
                            <a:schemeClr val="tx1"/>
                          </a:solidFill>
                        </a:rPr>
                        <a:t>On-Site Optimization</a:t>
                      </a:r>
                    </a:p>
                    <a:p>
                      <a:pPr marL="800100" lvl="1" indent="-342900">
                        <a:buFont typeface="Arial" pitchFamily="34" charset="0"/>
                        <a:buChar char="•"/>
                      </a:pPr>
                      <a:r>
                        <a:rPr lang="en-US" sz="1200" b="0" baseline="0" dirty="0" smtClean="0">
                          <a:solidFill>
                            <a:schemeClr val="tx1"/>
                          </a:solidFill>
                        </a:rPr>
                        <a:t>Implement individual keyword phrase-rich video host URLs, meta data, text-based content, headers, and file names.</a:t>
                      </a:r>
                    </a:p>
                    <a:p>
                      <a:pPr marL="800100" lvl="1" indent="-342900">
                        <a:buFont typeface="Arial" pitchFamily="34" charset="0"/>
                        <a:buChar char="•"/>
                      </a:pPr>
                      <a:r>
                        <a:rPr lang="en-US" sz="1200" b="0" baseline="0" dirty="0" smtClean="0">
                          <a:solidFill>
                            <a:schemeClr val="tx1"/>
                          </a:solidFill>
                        </a:rPr>
                        <a:t>Include text-based, keyword phrase-rich transcripts for each video.</a:t>
                      </a:r>
                    </a:p>
                    <a:p>
                      <a:pPr marL="800100" lvl="1" indent="-342900">
                        <a:buFont typeface="Arial" pitchFamily="34" charset="0"/>
                        <a:buChar char="•"/>
                      </a:pPr>
                      <a:r>
                        <a:rPr lang="en-US" sz="1200" b="0" baseline="0" dirty="0" smtClean="0">
                          <a:solidFill>
                            <a:schemeClr val="tx1"/>
                          </a:solidFill>
                        </a:rPr>
                        <a:t>Link to and from other pages of relevant content within the Olay Website.</a:t>
                      </a:r>
                    </a:p>
                    <a:p>
                      <a:pPr marL="800100" lvl="1" indent="-342900">
                        <a:buFont typeface="Arial" pitchFamily="34" charset="0"/>
                        <a:buChar char="•"/>
                      </a:pPr>
                      <a:r>
                        <a:rPr lang="en-US" sz="1200" b="0" baseline="0" dirty="0" smtClean="0">
                          <a:solidFill>
                            <a:schemeClr val="tx1"/>
                          </a:solidFill>
                        </a:rPr>
                        <a:t>Utilize watermark content.</a:t>
                      </a:r>
                    </a:p>
                    <a:p>
                      <a:pPr marL="342900" lvl="0" indent="-342900">
                        <a:buFont typeface="Arial" pitchFamily="34" charset="0"/>
                        <a:buChar char="•"/>
                      </a:pPr>
                      <a:r>
                        <a:rPr lang="en-US" sz="1400" b="1" baseline="0" dirty="0" smtClean="0">
                          <a:solidFill>
                            <a:schemeClr val="tx1"/>
                          </a:solidFill>
                        </a:rPr>
                        <a:t>Off-Site Optimization</a:t>
                      </a:r>
                    </a:p>
                    <a:p>
                      <a:pPr marL="800100" lvl="1" indent="-342900">
                        <a:buFont typeface="Arial" pitchFamily="34" charset="0"/>
                        <a:buChar char="•"/>
                      </a:pPr>
                      <a:r>
                        <a:rPr lang="en-US" sz="1200" b="0" baseline="0" dirty="0" smtClean="0">
                          <a:solidFill>
                            <a:schemeClr val="tx1"/>
                          </a:solidFill>
                        </a:rPr>
                        <a:t>Incorporate keyword phrase-rich titles, descriptions, and tags.</a:t>
                      </a:r>
                    </a:p>
                    <a:p>
                      <a:pPr marL="800100" lvl="1" indent="-342900">
                        <a:buFont typeface="Arial" pitchFamily="34" charset="0"/>
                        <a:buChar char="•"/>
                      </a:pPr>
                      <a:r>
                        <a:rPr lang="en-US" sz="1200" b="0" baseline="0" dirty="0" smtClean="0">
                          <a:solidFill>
                            <a:schemeClr val="tx1"/>
                          </a:solidFill>
                        </a:rPr>
                        <a:t>Format the videos at 640 x 480 resolution.</a:t>
                      </a:r>
                    </a:p>
                    <a:p>
                      <a:pPr marL="800100" lvl="1" indent="-342900">
                        <a:buFont typeface="Arial" pitchFamily="34" charset="0"/>
                        <a:buChar char="•"/>
                      </a:pPr>
                      <a:r>
                        <a:rPr lang="en-US" sz="1200" b="0" baseline="0" dirty="0" smtClean="0">
                          <a:solidFill>
                            <a:schemeClr val="tx1"/>
                          </a:solidFill>
                        </a:rPr>
                        <a:t>Include closed captioning and subtitles.</a:t>
                      </a:r>
                    </a:p>
                    <a:p>
                      <a:pPr marL="800100" lvl="1" indent="-342900">
                        <a:buFont typeface="Arial" pitchFamily="34" charset="0"/>
                        <a:buChar char="•"/>
                      </a:pPr>
                      <a:r>
                        <a:rPr lang="en-US" sz="1200" b="0" baseline="0" dirty="0" smtClean="0">
                          <a:solidFill>
                            <a:schemeClr val="tx1"/>
                          </a:solidFill>
                        </a:rPr>
                        <a:t>Follow each search engine video guidelines listed in this document.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cxnSp>
        <p:nvCxnSpPr>
          <p:cNvPr id="12" name="Straight Connector 11"/>
          <p:cNvCxnSpPr/>
          <p:nvPr/>
        </p:nvCxnSpPr>
        <p:spPr bwMode="auto">
          <a:xfrm>
            <a:off x="228600" y="2895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152400" y="59436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0" name="Straight Connector 29"/>
          <p:cNvCxnSpPr/>
          <p:nvPr/>
        </p:nvCxnSpPr>
        <p:spPr bwMode="auto">
          <a:xfrm>
            <a:off x="152400" y="40386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20" name="TextBox 19"/>
          <p:cNvSpPr txBox="1"/>
          <p:nvPr/>
        </p:nvSpPr>
        <p:spPr>
          <a:xfrm>
            <a:off x="304800" y="838200"/>
            <a:ext cx="8534400" cy="523220"/>
          </a:xfrm>
          <a:prstGeom prst="rect">
            <a:avLst/>
          </a:prstGeom>
          <a:noFill/>
        </p:spPr>
        <p:txBody>
          <a:bodyPr wrap="square" rtlCol="0">
            <a:spAutoFit/>
          </a:bodyPr>
          <a:lstStyle/>
          <a:p>
            <a:pPr fontAlgn="auto">
              <a:spcBef>
                <a:spcPts val="0"/>
              </a:spcBef>
              <a:spcAft>
                <a:spcPts val="0"/>
              </a:spcAft>
            </a:pPr>
            <a:r>
              <a:rPr lang="en-US" dirty="0" smtClean="0">
                <a:latin typeface="Calibri"/>
                <a:cs typeface="Arial" pitchFamily="34" charset="0"/>
              </a:rPr>
              <a:t>By leveraging images and videos, Olay could potentially gain rankings, and therefore traffic, from images and videos appearing alongside search results in the major search engines as well as from vertical search. </a:t>
            </a:r>
            <a:endParaRPr lang="en-US" dirty="0">
              <a:latin typeface="Calibri"/>
              <a:cs typeface="Arial" pitchFamily="34" charset="0"/>
            </a:endParaRPr>
          </a:p>
        </p:txBody>
      </p:sp>
      <p:cxnSp>
        <p:nvCxnSpPr>
          <p:cNvPr id="17" name="Straight Connector 16"/>
          <p:cNvCxnSpPr/>
          <p:nvPr/>
        </p:nvCxnSpPr>
        <p:spPr bwMode="auto">
          <a:xfrm>
            <a:off x="152400" y="53340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21" name="Rounded Rectangle 20"/>
          <p:cNvSpPr/>
          <p:nvPr/>
        </p:nvSpPr>
        <p:spPr bwMode="auto">
          <a:xfrm>
            <a:off x="152400" y="3886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Image Asset Optimization</a:t>
            </a:r>
          </a:p>
        </p:txBody>
      </p:sp>
      <p:graphicFrame>
        <p:nvGraphicFramePr>
          <p:cNvPr id="23" name="Table 22"/>
          <p:cNvGraphicFramePr>
            <a:graphicFrameLocks noGrp="1"/>
          </p:cNvGraphicFramePr>
          <p:nvPr/>
        </p:nvGraphicFramePr>
        <p:xfrm>
          <a:off x="228600" y="4343400"/>
          <a:ext cx="8610599" cy="1615440"/>
        </p:xfrm>
        <a:graphic>
          <a:graphicData uri="http://schemas.openxmlformats.org/drawingml/2006/table">
            <a:tbl>
              <a:tblPr firstRow="1" bandRow="1">
                <a:tableStyleId>{5C22544A-7EE6-4342-B048-85BDC9FD1C3A}</a:tableStyleId>
              </a:tblPr>
              <a:tblGrid>
                <a:gridCol w="8206617"/>
                <a:gridCol w="403982"/>
              </a:tblGrid>
              <a:tr h="217796">
                <a:tc>
                  <a:txBody>
                    <a:bodyPr/>
                    <a:lstStyle/>
                    <a:p>
                      <a:pPr marL="342900" lvl="0" indent="-342900">
                        <a:buFont typeface="Arial" pitchFamily="34" charset="0"/>
                        <a:buChar char="•"/>
                      </a:pPr>
                      <a:r>
                        <a:rPr lang="en-US" sz="1400" b="1" baseline="0" dirty="0" smtClean="0">
                          <a:solidFill>
                            <a:schemeClr val="tx1"/>
                          </a:solidFill>
                        </a:rPr>
                        <a:t>On-Site Optimization</a:t>
                      </a:r>
                    </a:p>
                    <a:p>
                      <a:pPr marL="800100" lvl="1" indent="-342900">
                        <a:buFont typeface="Arial" pitchFamily="34" charset="0"/>
                        <a:buChar char="•"/>
                      </a:pPr>
                      <a:r>
                        <a:rPr lang="en-US" sz="1200" b="0" baseline="0" dirty="0" smtClean="0">
                          <a:solidFill>
                            <a:schemeClr val="tx1"/>
                          </a:solidFill>
                        </a:rPr>
                        <a:t>Implement keyword phrase-rich images, image host URLs, and image host URL meta data.</a:t>
                      </a:r>
                    </a:p>
                    <a:p>
                      <a:pPr marL="800100" lvl="1" indent="-342900">
                        <a:buFont typeface="Arial" pitchFamily="34" charset="0"/>
                        <a:buChar char="•"/>
                      </a:pPr>
                      <a:r>
                        <a:rPr lang="en-US" sz="1200" b="0" baseline="0" dirty="0" smtClean="0">
                          <a:solidFill>
                            <a:schemeClr val="tx1"/>
                          </a:solidFill>
                        </a:rPr>
                        <a:t>Include text-based, keyword phrase-rich content that describes the image – Saved as a .jpg.</a:t>
                      </a:r>
                    </a:p>
                    <a:p>
                      <a:pPr marL="800100" lvl="1" indent="-342900">
                        <a:buFont typeface="Arial" pitchFamily="34" charset="0"/>
                        <a:buChar char="•"/>
                      </a:pPr>
                      <a:r>
                        <a:rPr lang="en-US" sz="1200" b="0" baseline="0" dirty="0" smtClean="0">
                          <a:solidFill>
                            <a:schemeClr val="tx1"/>
                          </a:solidFill>
                        </a:rPr>
                        <a:t>Include the keyword phrase in the image file name and ALT tag.</a:t>
                      </a:r>
                    </a:p>
                    <a:p>
                      <a:pPr marL="800100" lvl="1" indent="-342900">
                        <a:buFont typeface="Arial" pitchFamily="34" charset="0"/>
                        <a:buChar char="•"/>
                      </a:pPr>
                      <a:r>
                        <a:rPr lang="en-US" sz="1200" b="0" baseline="0" dirty="0" smtClean="0">
                          <a:solidFill>
                            <a:schemeClr val="tx1"/>
                          </a:solidFill>
                        </a:rPr>
                        <a:t>Ensure all high-level, priority images have a dimension of over 400 pixels.</a:t>
                      </a:r>
                    </a:p>
                    <a:p>
                      <a:pPr marL="342900" lvl="0" indent="-342900">
                        <a:buFont typeface="Arial" pitchFamily="34" charset="0"/>
                        <a:buChar char="•"/>
                      </a:pPr>
                      <a:r>
                        <a:rPr lang="en-US" sz="1400" b="1" baseline="0" dirty="0" smtClean="0">
                          <a:solidFill>
                            <a:schemeClr val="tx1"/>
                          </a:solidFill>
                        </a:rPr>
                        <a:t>Off-Site Optimization</a:t>
                      </a:r>
                    </a:p>
                    <a:p>
                      <a:pPr marL="800100" lvl="1" indent="-342900">
                        <a:buFont typeface="Arial" pitchFamily="34" charset="0"/>
                        <a:buChar char="•"/>
                      </a:pPr>
                      <a:r>
                        <a:rPr lang="en-US" sz="1200" b="0" baseline="0" dirty="0" smtClean="0">
                          <a:solidFill>
                            <a:schemeClr val="tx1"/>
                          </a:solidFill>
                        </a:rPr>
                        <a:t>Incorporate keyword phrase-rich titles, descriptions, and tags for each image.</a:t>
                      </a:r>
                    </a:p>
                    <a:p>
                      <a:pPr marL="800100" lvl="1" indent="-342900">
                        <a:buFont typeface="Arial" pitchFamily="34" charset="0"/>
                        <a:buChar char="•"/>
                      </a:pPr>
                      <a:r>
                        <a:rPr lang="en-US" sz="1200" b="0" baseline="0" dirty="0" smtClean="0">
                          <a:solidFill>
                            <a:schemeClr val="tx1"/>
                          </a:solidFill>
                        </a:rPr>
                        <a:t>Follow guidelines set by each file sharing website.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Tree>
  </p:cSld>
  <p:clrMapOvr>
    <a:masterClrMapping/>
  </p:clrMapOvr>
  <p:transition spd="med"/>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Search Mart</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172</a:t>
            </a:fld>
            <a:endParaRPr lang="en-US" dirty="0">
              <a:solidFill>
                <a:srgbClr val="002C69"/>
              </a:solidFill>
            </a:endParaRPr>
          </a:p>
        </p:txBody>
      </p:sp>
      <p:sp>
        <p:nvSpPr>
          <p:cNvPr id="35" name="Title 1"/>
          <p:cNvSpPr>
            <a:spLocks noGrp="1"/>
          </p:cNvSpPr>
          <p:nvPr>
            <p:ph type="title"/>
          </p:nvPr>
        </p:nvSpPr>
        <p:spPr>
          <a:xfrm>
            <a:off x="304800" y="228600"/>
            <a:ext cx="8610600" cy="457200"/>
          </a:xfrm>
          <a:noFill/>
        </p:spPr>
        <p:txBody>
          <a:bodyPr/>
          <a:lstStyle/>
          <a:p>
            <a:r>
              <a:rPr lang="en-US" sz="2600" dirty="0" smtClean="0"/>
              <a:t>Who Should Know About SearchMart?</a:t>
            </a:r>
            <a:endParaRPr lang="en-US" sz="2600" dirty="0"/>
          </a:p>
        </p:txBody>
      </p:sp>
      <p:sp>
        <p:nvSpPr>
          <p:cNvPr id="9" name="Content Placeholder 2"/>
          <p:cNvSpPr>
            <a:spLocks noGrp="1"/>
          </p:cNvSpPr>
          <p:nvPr>
            <p:ph idx="1"/>
          </p:nvPr>
        </p:nvSpPr>
        <p:spPr>
          <a:xfrm>
            <a:off x="304800" y="838200"/>
            <a:ext cx="8458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managing the Olay SearchMart account. It is imperative that the search agency understand how to use SearchMart for monitoring the effectiveness of the organic search campaign, providing recommendations for optimizing the organic search campaign, and analyzing performance of the organic search campaign. The search agency should also understand how to set up a SearchMart account, how to upload gold keywords &amp; PLPs, how to upload the Olay sitemap.gz file, and who to contact for SearchMart uploads, questions, or concerns.</a:t>
            </a:r>
          </a:p>
          <a:p>
            <a:pPr marL="0" indent="0">
              <a:spcBef>
                <a:spcPts val="0"/>
              </a:spcBef>
            </a:pPr>
            <a:endParaRPr lang="en-US" sz="600" b="1"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why SearchMart is important, what reporting metrics come from SearchMart and how they apply to Olay, and what value SearchMart provides to the Olay organic search campaign success.</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2" name="Straight Connector 11"/>
          <p:cNvCxnSpPr/>
          <p:nvPr/>
        </p:nvCxnSpPr>
        <p:spPr bwMode="auto">
          <a:xfrm>
            <a:off x="304800" y="2362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04800" y="3200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173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SearchMart</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685800"/>
            <a:ext cx="87630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SearchMart</a:t>
            </a:r>
            <a:r>
              <a:rPr lang="en-US" sz="1400" dirty="0" smtClean="0">
                <a:latin typeface="+mn-lt"/>
              </a:rPr>
              <a:t>: SearchMart homepage, where to look, and how to begin.</a:t>
            </a:r>
            <a:endParaRPr lang="en-US" sz="1800" b="1" dirty="0" smtClean="0">
              <a:latin typeface="+mn-lt"/>
            </a:endParaRPr>
          </a:p>
          <a:p>
            <a:pPr marL="0" indent="0">
              <a:spcBef>
                <a:spcPts val="0"/>
              </a:spcBef>
            </a:pPr>
            <a:endParaRPr lang="en-US" sz="600" b="1" dirty="0" smtClean="0">
              <a:latin typeface="+mn-lt"/>
            </a:endParaRPr>
          </a:p>
          <a:p>
            <a:pPr marL="0" indent="0">
              <a:spcBef>
                <a:spcPts val="0"/>
              </a:spcBef>
            </a:pPr>
            <a:r>
              <a:rPr lang="en-US" sz="1800" b="1" dirty="0" smtClean="0">
                <a:latin typeface="+mn-lt"/>
                <a:hlinkClick r:id="rId6" action="ppaction://hlinksldjump"/>
              </a:rPr>
              <a:t>Getting Started</a:t>
            </a:r>
            <a:r>
              <a:rPr lang="en-US" sz="1400" dirty="0" smtClean="0">
                <a:latin typeface="+mn-lt"/>
              </a:rPr>
              <a:t>:</a:t>
            </a:r>
            <a:r>
              <a:rPr lang="en-US" sz="1800" b="1" dirty="0" smtClean="0">
                <a:latin typeface="+mn-lt"/>
              </a:rPr>
              <a:t> </a:t>
            </a:r>
            <a:r>
              <a:rPr lang="en-US" sz="1400" dirty="0" smtClean="0">
                <a:latin typeface="+mn-lt"/>
              </a:rPr>
              <a:t>Steps for uploading the gold keyword/PLP list, the Sitemap.gz file, &amp; who to contact.</a:t>
            </a:r>
          </a:p>
          <a:p>
            <a:pPr marL="0" indent="0">
              <a:spcBef>
                <a:spcPts val="0"/>
              </a:spcBef>
            </a:pPr>
            <a:endParaRPr lang="en-US" sz="600" b="1" dirty="0" smtClean="0">
              <a:latin typeface="+mn-lt"/>
            </a:endParaRPr>
          </a:p>
          <a:p>
            <a:pPr marL="0" indent="0">
              <a:spcBef>
                <a:spcPts val="0"/>
              </a:spcBef>
            </a:pPr>
            <a:r>
              <a:rPr lang="en-US" sz="1800" b="1" dirty="0" smtClean="0">
                <a:hlinkClick r:id="rId7" action="ppaction://hlinksldjump"/>
              </a:rPr>
              <a:t>Audit Events</a:t>
            </a:r>
            <a:r>
              <a:rPr lang="en-US" sz="1400" dirty="0" smtClean="0"/>
              <a:t>: Overview of the Audit Events Tab &amp; how it applies to Olay.</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8" action="ppaction://hlinksldjump"/>
              </a:rPr>
              <a:t>Trend Reporting</a:t>
            </a:r>
            <a:r>
              <a:rPr lang="en-US" sz="1400" dirty="0" smtClean="0"/>
              <a:t>: Overview of the Trend Reporting Tab &amp; how it is helpful to the Olay SEO campaign.</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9" action="ppaction://hlinksldjump"/>
              </a:rPr>
              <a:t>Site Metrics</a:t>
            </a:r>
            <a:r>
              <a:rPr lang="en-US" sz="1300" dirty="0" smtClean="0"/>
              <a:t>: </a:t>
            </a:r>
            <a:r>
              <a:rPr lang="en-US" sz="1400" dirty="0" smtClean="0"/>
              <a:t>Overview of the Site Metrics Tab &amp; how it is helpful to the Olay SEO campaign.</a:t>
            </a:r>
            <a:endParaRPr lang="en-US" sz="1400" b="1" dirty="0" smtClean="0"/>
          </a:p>
          <a:p>
            <a:pPr marL="0" indent="0">
              <a:spcBef>
                <a:spcPts val="0"/>
              </a:spcBef>
            </a:pPr>
            <a:endParaRPr lang="en-US" sz="600" b="1" dirty="0" smtClean="0"/>
          </a:p>
          <a:p>
            <a:pPr marL="0" indent="0">
              <a:spcBef>
                <a:spcPts val="0"/>
              </a:spcBef>
            </a:pPr>
            <a:r>
              <a:rPr lang="en-US" sz="1800" b="1" dirty="0" smtClean="0">
                <a:hlinkClick r:id="rId10" action="ppaction://hlinksldjump"/>
              </a:rPr>
              <a:t>Site Metrics</a:t>
            </a:r>
            <a:r>
              <a:rPr lang="en-US" sz="1400" dirty="0" smtClean="0"/>
              <a:t>: How to analyze Organic Traffic &amp; PLP Ranking by Engine with Olay US examples.</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1" action="ppaction://hlinksldjump"/>
              </a:rPr>
              <a:t>Site Metrics</a:t>
            </a:r>
            <a:r>
              <a:rPr lang="en-US" sz="1400" dirty="0" smtClean="0"/>
              <a:t>: How to analyze Audit Score, Site Rank, &amp; Gold Keyword Rank with Olay US examples.</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2" action="ppaction://hlinksldjump"/>
              </a:rPr>
              <a:t>Audit Score</a:t>
            </a:r>
            <a:r>
              <a:rPr lang="en-US" sz="1400" dirty="0" smtClean="0"/>
              <a:t>: Overview of the Audit Score Tab &amp; how it is helpful to the Olay SEO campaign.</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3" action="ppaction://hlinksldjump"/>
              </a:rPr>
              <a:t>Technical Audit Score</a:t>
            </a:r>
            <a:r>
              <a:rPr lang="en-US" sz="1400" dirty="0" smtClean="0"/>
              <a:t>: Overview of Technical Audit Score &amp; how it is helpful to the Olay SEO campaign.</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4" action="ppaction://hlinksldjump"/>
              </a:rPr>
              <a:t>Content Audit Score</a:t>
            </a:r>
            <a:r>
              <a:rPr lang="en-US" sz="1400" dirty="0" smtClean="0"/>
              <a:t>: Overview of the Content Audit Score &amp; how it is helpful to the Olay SEO campaign.</a:t>
            </a:r>
          </a:p>
          <a:p>
            <a:pPr marL="0" indent="0">
              <a:spcBef>
                <a:spcPts val="0"/>
              </a:spcBef>
            </a:pPr>
            <a:endParaRPr lang="en-US" sz="600" b="1" dirty="0" smtClean="0"/>
          </a:p>
          <a:p>
            <a:pPr marL="0" indent="0">
              <a:spcBef>
                <a:spcPts val="0"/>
              </a:spcBef>
            </a:pPr>
            <a:r>
              <a:rPr lang="en-US" sz="1800" b="1" dirty="0" smtClean="0">
                <a:hlinkClick r:id="rId15" action="ppaction://hlinksldjump"/>
              </a:rPr>
              <a:t>Link Audit Score</a:t>
            </a:r>
            <a:r>
              <a:rPr lang="en-US" sz="1400" dirty="0" smtClean="0"/>
              <a:t>:</a:t>
            </a:r>
            <a:r>
              <a:rPr lang="en-US" sz="1800" b="1" dirty="0" smtClean="0"/>
              <a:t> </a:t>
            </a:r>
            <a:r>
              <a:rPr lang="en-US" sz="1400" dirty="0" smtClean="0"/>
              <a:t>Overview of Link Audit Score &amp; how it is helpful to the Olay SEO campaign.</a:t>
            </a:r>
          </a:p>
          <a:p>
            <a:pPr marL="0" indent="0">
              <a:spcBef>
                <a:spcPts val="0"/>
              </a:spcBef>
            </a:pPr>
            <a:endParaRPr lang="en-US" sz="600" b="1" dirty="0" smtClean="0"/>
          </a:p>
          <a:p>
            <a:pPr marL="0" indent="0">
              <a:spcBef>
                <a:spcPts val="0"/>
              </a:spcBef>
            </a:pPr>
            <a:endParaRPr lang="en-US" sz="1800" b="1" dirty="0" smtClean="0"/>
          </a:p>
          <a:p>
            <a:pPr marL="0" indent="0">
              <a:spcBef>
                <a:spcPts val="0"/>
              </a:spcBef>
            </a:pPr>
            <a:endParaRPr lang="en-US" sz="1800" b="1" dirty="0" smtClean="0">
              <a:latin typeface="+mn-lt"/>
            </a:endParaRPr>
          </a:p>
          <a:p>
            <a:pPr marL="0" indent="0">
              <a:spcBef>
                <a:spcPts val="0"/>
              </a:spcBef>
            </a:pPr>
            <a:endParaRPr lang="en-US" sz="10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14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44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1828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209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2590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3276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3657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4038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228600" y="4419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228600" y="4800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174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SearchMart</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685800"/>
            <a:ext cx="87630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Page Audit Score</a:t>
            </a:r>
            <a:r>
              <a:rPr lang="en-US" sz="1400" dirty="0" smtClean="0">
                <a:latin typeface="+mn-lt"/>
              </a:rPr>
              <a:t>: Overview of the Page Audit Score Tab &amp; how it is helpful to the Olay SEO campaign.</a:t>
            </a:r>
            <a:endParaRPr lang="en-US" sz="1800" b="1" dirty="0" smtClean="0">
              <a:latin typeface="+mn-lt"/>
            </a:endParaRPr>
          </a:p>
          <a:p>
            <a:pPr marL="0" indent="0">
              <a:spcBef>
                <a:spcPts val="0"/>
              </a:spcBef>
            </a:pPr>
            <a:endParaRPr lang="en-US" sz="600" b="1" dirty="0" smtClean="0">
              <a:latin typeface="+mn-lt"/>
            </a:endParaRPr>
          </a:p>
          <a:p>
            <a:pPr marL="0" indent="0">
              <a:spcBef>
                <a:spcPts val="0"/>
              </a:spcBef>
            </a:pPr>
            <a:r>
              <a:rPr lang="en-US" sz="1800" b="1" dirty="0" smtClean="0">
                <a:latin typeface="+mn-lt"/>
                <a:hlinkClick r:id="rId6" action="ppaction://hlinksldjump"/>
              </a:rPr>
              <a:t>PLP Audit Score</a:t>
            </a:r>
            <a:r>
              <a:rPr lang="en-US" sz="1400" dirty="0" smtClean="0">
                <a:latin typeface="+mn-lt"/>
              </a:rPr>
              <a:t>:</a:t>
            </a:r>
            <a:r>
              <a:rPr lang="en-US" sz="1800" b="1" dirty="0" smtClean="0">
                <a:latin typeface="+mn-lt"/>
              </a:rPr>
              <a:t> </a:t>
            </a:r>
            <a:r>
              <a:rPr lang="en-US" sz="1400" dirty="0" smtClean="0">
                <a:latin typeface="+mn-lt"/>
              </a:rPr>
              <a:t>Example of the Olay US skin care PLP Overall Audit Score.</a:t>
            </a:r>
          </a:p>
          <a:p>
            <a:pPr marL="0" indent="0">
              <a:spcBef>
                <a:spcPts val="0"/>
              </a:spcBef>
            </a:pPr>
            <a:endParaRPr lang="en-US" sz="600" b="1" dirty="0" smtClean="0">
              <a:latin typeface="+mn-lt"/>
            </a:endParaRPr>
          </a:p>
          <a:p>
            <a:pPr marL="0" indent="0">
              <a:spcBef>
                <a:spcPts val="0"/>
              </a:spcBef>
            </a:pPr>
            <a:r>
              <a:rPr lang="en-US" sz="1800" b="1" dirty="0" smtClean="0">
                <a:hlinkClick r:id="rId7" action="ppaction://hlinksldjump"/>
              </a:rPr>
              <a:t>PLP Link Audit Score</a:t>
            </a:r>
            <a:r>
              <a:rPr lang="en-US" sz="1400" dirty="0" smtClean="0"/>
              <a:t>: Skin care PLP Link Audit Score example, key takeaways, &amp; next steps.</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8" action="ppaction://hlinksldjump"/>
              </a:rPr>
              <a:t>PLP Content Audit Score</a:t>
            </a:r>
            <a:r>
              <a:rPr lang="en-US" sz="1400" dirty="0" smtClean="0"/>
              <a:t>: Skin care PLP Content Audit Score example, key takeaways, &amp; next steps.</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9" action="ppaction://hlinksldjump"/>
              </a:rPr>
              <a:t>PLP Technical Audit Score</a:t>
            </a:r>
            <a:r>
              <a:rPr lang="en-US" sz="1300" dirty="0" smtClean="0"/>
              <a:t>: </a:t>
            </a:r>
            <a:r>
              <a:rPr lang="en-US" sz="1400" dirty="0" smtClean="0"/>
              <a:t>Skin care PLP Technical Audit Score example, key takeaways, &amp; next steps.</a:t>
            </a:r>
            <a:endParaRPr lang="en-US" sz="1400" b="1" dirty="0" smtClean="0"/>
          </a:p>
          <a:p>
            <a:pPr marL="0" indent="0">
              <a:spcBef>
                <a:spcPts val="0"/>
              </a:spcBef>
            </a:pPr>
            <a:endParaRPr lang="en-US" sz="600" b="1" dirty="0" smtClean="0"/>
          </a:p>
          <a:p>
            <a:pPr marL="0" indent="0">
              <a:spcBef>
                <a:spcPts val="0"/>
              </a:spcBef>
            </a:pPr>
            <a:r>
              <a:rPr lang="en-US" sz="1800" b="1" dirty="0" smtClean="0">
                <a:hlinkClick r:id="rId10" action="ppaction://hlinksldjump"/>
              </a:rPr>
              <a:t>Gold Keywords</a:t>
            </a:r>
            <a:r>
              <a:rPr lang="en-US" sz="1400" dirty="0" smtClean="0"/>
              <a:t>: Overview of the Gold Keywords Tab &amp; how it is helpful to the Olay SEO campaign.</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1" action="ppaction://hlinksldjump"/>
              </a:rPr>
              <a:t>Gold Keywords Example</a:t>
            </a:r>
            <a:r>
              <a:rPr lang="en-US" sz="1400" dirty="0" smtClean="0"/>
              <a:t>: How to analyze &amp; gain insight from the Gold Keywords Tab.</a:t>
            </a:r>
            <a:endParaRPr lang="en-US" sz="1800" b="1" dirty="0" smtClean="0"/>
          </a:p>
          <a:p>
            <a:pPr marL="0" indent="0">
              <a:spcBef>
                <a:spcPts val="0"/>
              </a:spcBef>
            </a:pPr>
            <a:endParaRPr lang="en-US" sz="600" b="1" dirty="0" smtClean="0"/>
          </a:p>
          <a:p>
            <a:pPr marL="0" indent="0">
              <a:spcBef>
                <a:spcPts val="0"/>
              </a:spcBef>
            </a:pPr>
            <a:r>
              <a:rPr lang="en-US" sz="1800" b="1" dirty="0" smtClean="0">
                <a:hlinkClick r:id="" action="ppaction://noaction"/>
              </a:rPr>
              <a:t>Olay Global SearchMart</a:t>
            </a:r>
            <a:r>
              <a:rPr lang="en-US" sz="1400" dirty="0" smtClean="0"/>
              <a:t>: How Olay US scores compare to P&amp;G and other Olay Websites. Provides insight</a:t>
            </a:r>
          </a:p>
          <a:p>
            <a:pPr marL="0" indent="0">
              <a:spcBef>
                <a:spcPts val="0"/>
              </a:spcBef>
            </a:pPr>
            <a:r>
              <a:rPr lang="en-US" sz="1400" dirty="0" smtClean="0">
                <a:solidFill>
                  <a:schemeClr val="tx1"/>
                </a:solidFill>
                <a:latin typeface="+mn-lt"/>
                <a:cs typeface="Arial" pitchFamily="34" charset="0"/>
              </a:rPr>
              <a:t>into why the Olay US SearchMart scores are high and why some Olay Websites have below-average scores.</a:t>
            </a:r>
          </a:p>
        </p:txBody>
      </p:sp>
      <p:cxnSp>
        <p:nvCxnSpPr>
          <p:cNvPr id="7" name="Straight Connector 6"/>
          <p:cNvCxnSpPr/>
          <p:nvPr/>
        </p:nvCxnSpPr>
        <p:spPr bwMode="auto">
          <a:xfrm>
            <a:off x="228600" y="114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44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1828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209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2590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3276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3962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175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SearchMart Platform</a:t>
            </a:r>
            <a:endParaRPr lang="en-US" sz="3000" dirty="0"/>
          </a:p>
        </p:txBody>
      </p:sp>
      <p:pic>
        <p:nvPicPr>
          <p:cNvPr id="9219" name="Picture 3"/>
          <p:cNvPicPr>
            <a:picLocks noChangeAspect="1" noChangeArrowheads="1"/>
          </p:cNvPicPr>
          <p:nvPr/>
        </p:nvPicPr>
        <p:blipFill>
          <a:blip r:embed="rId3" cstate="print"/>
          <a:srcRect/>
          <a:stretch>
            <a:fillRect/>
          </a:stretch>
        </p:blipFill>
        <p:spPr bwMode="auto">
          <a:xfrm>
            <a:off x="228600" y="1066800"/>
            <a:ext cx="8663104" cy="450673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14" name="Straight Arrow Connector 13"/>
          <p:cNvCxnSpPr/>
          <p:nvPr/>
        </p:nvCxnSpPr>
        <p:spPr bwMode="auto">
          <a:xfrm flipH="1">
            <a:off x="1219200" y="4267200"/>
            <a:ext cx="1219200" cy="3810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12" name="Rounded Rectangle 11"/>
          <p:cNvSpPr/>
          <p:nvPr/>
        </p:nvSpPr>
        <p:spPr bwMode="auto">
          <a:xfrm>
            <a:off x="1295400" y="3962400"/>
            <a:ext cx="2514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Select Olay Country Website (e.g. Olay.com-US EN)</a:t>
            </a:r>
          </a:p>
        </p:txBody>
      </p:sp>
      <p:cxnSp>
        <p:nvCxnSpPr>
          <p:cNvPr id="19" name="Straight Arrow Connector 18"/>
          <p:cNvCxnSpPr/>
          <p:nvPr/>
        </p:nvCxnSpPr>
        <p:spPr bwMode="auto">
          <a:xfrm>
            <a:off x="5562600" y="1524000"/>
            <a:ext cx="304800" cy="3048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18" name="Rounded Rectangle 17"/>
          <p:cNvSpPr/>
          <p:nvPr/>
        </p:nvSpPr>
        <p:spPr bwMode="auto">
          <a:xfrm>
            <a:off x="4648200" y="1219200"/>
            <a:ext cx="1524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Select Date Range</a:t>
            </a:r>
          </a:p>
        </p:txBody>
      </p:sp>
    </p:spTree>
  </p:cSld>
  <p:clrMapOvr>
    <a:masterClrMapping/>
  </p:clrMapOvr>
  <p:transition spd="med"/>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176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SearchMart</a:t>
            </a:r>
            <a:endParaRPr lang="en-US" sz="3000" dirty="0"/>
          </a:p>
        </p:txBody>
      </p:sp>
      <p:sp>
        <p:nvSpPr>
          <p:cNvPr id="9" name="Rounded Rectangle 8"/>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How To Upload Gold Keywords &amp; PLPs</a:t>
            </a:r>
          </a:p>
        </p:txBody>
      </p:sp>
      <p:sp>
        <p:nvSpPr>
          <p:cNvPr id="10" name="TextBox 9"/>
          <p:cNvSpPr txBox="1"/>
          <p:nvPr/>
        </p:nvSpPr>
        <p:spPr>
          <a:xfrm>
            <a:off x="609600" y="1295400"/>
            <a:ext cx="7696200" cy="3539430"/>
          </a:xfrm>
          <a:prstGeom prst="rect">
            <a:avLst/>
          </a:prstGeom>
          <a:noFill/>
        </p:spPr>
        <p:txBody>
          <a:bodyPr wrap="square" rtlCol="0">
            <a:spAutoFit/>
          </a:bodyPr>
          <a:lstStyle/>
          <a:p>
            <a:pPr marL="342900" indent="-342900" fontAlgn="auto">
              <a:spcBef>
                <a:spcPts val="0"/>
              </a:spcBef>
              <a:spcAft>
                <a:spcPts val="0"/>
              </a:spcAft>
              <a:buFont typeface="+mj-lt"/>
              <a:buAutoNum type="arabicPeriod"/>
            </a:pPr>
            <a:r>
              <a:rPr lang="en-US" sz="1600" dirty="0" smtClean="0">
                <a:latin typeface="Calibri"/>
              </a:rPr>
              <a:t>Request a SearchMart Change Order Sheet from </a:t>
            </a:r>
            <a:r>
              <a:rPr lang="en-US" sz="1600" b="1" dirty="0" smtClean="0">
                <a:latin typeface="Calibri"/>
                <a:hlinkClick r:id="rId3"/>
              </a:rPr>
              <a:t>Covario</a:t>
            </a:r>
            <a:r>
              <a:rPr lang="en-US" sz="1600" dirty="0" smtClean="0">
                <a:latin typeface="Calibri"/>
                <a:hlinkClick r:id="rId3"/>
              </a:rPr>
              <a:t> </a:t>
            </a:r>
            <a:r>
              <a:rPr lang="en-US" sz="1600" dirty="0" smtClean="0">
                <a:latin typeface="Calibri"/>
              </a:rPr>
              <a:t>(</a:t>
            </a:r>
            <a:r>
              <a:rPr lang="en-US" sz="1600" dirty="0" smtClean="0">
                <a:latin typeface="Calibri"/>
                <a:hlinkClick r:id="rId4"/>
              </a:rPr>
              <a:t>support@covario.com</a:t>
            </a:r>
            <a:r>
              <a:rPr lang="en-US" sz="1600" dirty="0" smtClean="0">
                <a:latin typeface="Calibri"/>
              </a:rPr>
              <a:t>).</a:t>
            </a:r>
          </a:p>
          <a:p>
            <a:pPr marL="342900" indent="-342900" fontAlgn="auto">
              <a:spcBef>
                <a:spcPts val="0"/>
              </a:spcBef>
              <a:spcAft>
                <a:spcPts val="0"/>
              </a:spcAft>
              <a:buFont typeface="+mj-lt"/>
              <a:buAutoNum type="arabicPeriod"/>
            </a:pPr>
            <a:r>
              <a:rPr lang="en-US" sz="1600" dirty="0" smtClean="0">
                <a:latin typeface="Calibri"/>
              </a:rPr>
              <a:t>Fill Out the Form with Appropriate Brand and Contact Information.</a:t>
            </a:r>
          </a:p>
          <a:p>
            <a:pPr marL="342900" indent="-342900" fontAlgn="auto">
              <a:spcBef>
                <a:spcPts val="0"/>
              </a:spcBef>
              <a:spcAft>
                <a:spcPts val="0"/>
              </a:spcAft>
              <a:buFont typeface="+mj-lt"/>
              <a:buAutoNum type="arabicPeriod"/>
            </a:pPr>
            <a:r>
              <a:rPr lang="en-US" sz="1600" dirty="0" smtClean="0">
                <a:latin typeface="Calibri"/>
              </a:rPr>
              <a:t>Copy and Paste all Gold Keywords in the Keyword Column.</a:t>
            </a:r>
          </a:p>
          <a:p>
            <a:pPr marL="342900" indent="-342900" fontAlgn="auto">
              <a:spcBef>
                <a:spcPts val="0"/>
              </a:spcBef>
              <a:spcAft>
                <a:spcPts val="0"/>
              </a:spcAft>
              <a:buFont typeface="+mj-lt"/>
              <a:buAutoNum type="arabicPeriod"/>
            </a:pPr>
            <a:r>
              <a:rPr lang="en-US" sz="1600" dirty="0" smtClean="0">
                <a:latin typeface="Calibri"/>
              </a:rPr>
              <a:t>Define a Classification for Each Keyword in the Classification Column</a:t>
            </a:r>
          </a:p>
          <a:p>
            <a:pPr marL="800100" lvl="1" indent="-342900" fontAlgn="auto">
              <a:spcBef>
                <a:spcPts val="0"/>
              </a:spcBef>
              <a:spcAft>
                <a:spcPts val="0"/>
              </a:spcAft>
              <a:buFont typeface="+mj-lt"/>
              <a:buAutoNum type="arabicPeriod"/>
            </a:pPr>
            <a:r>
              <a:rPr lang="en-US" sz="1600" dirty="0" smtClean="0">
                <a:latin typeface="Calibri"/>
              </a:rPr>
              <a:t>Branding, Product, Services, Advertising</a:t>
            </a:r>
          </a:p>
          <a:p>
            <a:pPr marL="342900" indent="-342900" fontAlgn="auto">
              <a:spcBef>
                <a:spcPts val="0"/>
              </a:spcBef>
              <a:spcAft>
                <a:spcPts val="0"/>
              </a:spcAft>
              <a:buFont typeface="+mj-lt"/>
              <a:buAutoNum type="arabicPeriod"/>
            </a:pPr>
            <a:r>
              <a:rPr lang="en-US" sz="1600" dirty="0" smtClean="0">
                <a:latin typeface="Calibri"/>
              </a:rPr>
              <a:t>Fill in the Correct Mapped Preferred Landing Page for Each Gold Keyword.</a:t>
            </a:r>
          </a:p>
          <a:p>
            <a:pPr marL="342900" indent="-342900" fontAlgn="auto">
              <a:spcBef>
                <a:spcPts val="0"/>
              </a:spcBef>
              <a:spcAft>
                <a:spcPts val="0"/>
              </a:spcAft>
              <a:buFont typeface="+mj-lt"/>
              <a:buAutoNum type="arabicPeriod"/>
            </a:pPr>
            <a:r>
              <a:rPr lang="en-US" sz="1600" dirty="0" smtClean="0">
                <a:latin typeface="Calibri"/>
              </a:rPr>
              <a:t>Since the Gold Keywords are New Additions, “Add” Should be the Action for Each Gold Keyword in the Action Column.</a:t>
            </a:r>
          </a:p>
          <a:p>
            <a:pPr marL="800100" lvl="1" indent="-342900" fontAlgn="auto">
              <a:spcBef>
                <a:spcPts val="0"/>
              </a:spcBef>
              <a:spcAft>
                <a:spcPts val="0"/>
              </a:spcAft>
              <a:buFont typeface="+mj-lt"/>
              <a:buAutoNum type="arabicPeriod"/>
            </a:pPr>
            <a:r>
              <a:rPr lang="en-US" sz="1600" dirty="0" smtClean="0">
                <a:latin typeface="Calibri"/>
              </a:rPr>
              <a:t>If gold keywords were being removed, “Remove” Should be the Action.</a:t>
            </a:r>
          </a:p>
          <a:p>
            <a:pPr marL="342900" indent="-342900" fontAlgn="auto">
              <a:spcBef>
                <a:spcPts val="0"/>
              </a:spcBef>
              <a:spcAft>
                <a:spcPts val="0"/>
              </a:spcAft>
              <a:buFont typeface="+mj-lt"/>
              <a:buAutoNum type="arabicPeriod"/>
            </a:pPr>
            <a:r>
              <a:rPr lang="en-US" sz="1600" dirty="0" smtClean="0">
                <a:latin typeface="Calibri"/>
              </a:rPr>
              <a:t>Fill in the Current Date in the Date Stamp Column.</a:t>
            </a:r>
          </a:p>
          <a:p>
            <a:pPr marL="342900" indent="-342900" fontAlgn="auto">
              <a:spcBef>
                <a:spcPts val="0"/>
              </a:spcBef>
              <a:spcAft>
                <a:spcPts val="0"/>
              </a:spcAft>
              <a:buFont typeface="+mj-lt"/>
              <a:buAutoNum type="arabicPeriod"/>
            </a:pPr>
            <a:r>
              <a:rPr lang="en-US" sz="1600" dirty="0" smtClean="0">
                <a:latin typeface="Calibri"/>
              </a:rPr>
              <a:t>Save the File as “Olay (Country)_Change Order </a:t>
            </a:r>
            <a:r>
              <a:rPr lang="en-US" sz="1600" dirty="0" err="1" smtClean="0">
                <a:latin typeface="Calibri"/>
              </a:rPr>
              <a:t>Form_Current</a:t>
            </a:r>
            <a:r>
              <a:rPr lang="en-US" sz="1600" dirty="0" smtClean="0">
                <a:latin typeface="Calibri"/>
              </a:rPr>
              <a:t> Date”</a:t>
            </a:r>
          </a:p>
          <a:p>
            <a:pPr marL="342900" indent="-342900" fontAlgn="auto">
              <a:spcBef>
                <a:spcPts val="0"/>
              </a:spcBef>
              <a:spcAft>
                <a:spcPts val="0"/>
              </a:spcAft>
              <a:buFont typeface="+mj-lt"/>
              <a:buAutoNum type="arabicPeriod"/>
            </a:pPr>
            <a:r>
              <a:rPr lang="en-US" sz="1600" dirty="0" smtClean="0">
                <a:latin typeface="Calibri"/>
              </a:rPr>
              <a:t>Send as Attachment to </a:t>
            </a:r>
            <a:r>
              <a:rPr lang="en-US" sz="1600" dirty="0" smtClean="0">
                <a:latin typeface="Calibri"/>
                <a:hlinkClick r:id="rId4"/>
              </a:rPr>
              <a:t>support@covario.com</a:t>
            </a:r>
            <a:r>
              <a:rPr lang="en-US" sz="1600" dirty="0" smtClean="0">
                <a:latin typeface="Calibri"/>
              </a:rPr>
              <a:t>, Include the Website, Country, and Request for Gold Keyword Upload in the Body of the Email.</a:t>
            </a:r>
          </a:p>
          <a:p>
            <a:pPr marL="342900" indent="-342900" fontAlgn="auto">
              <a:spcBef>
                <a:spcPts val="0"/>
              </a:spcBef>
              <a:spcAft>
                <a:spcPts val="0"/>
              </a:spcAft>
              <a:buFont typeface="+mj-lt"/>
              <a:buAutoNum type="arabicPeriod"/>
            </a:pPr>
            <a:endParaRPr lang="en-US" sz="1600" dirty="0" smtClean="0">
              <a:latin typeface="Calibri"/>
            </a:endParaRPr>
          </a:p>
        </p:txBody>
      </p:sp>
      <p:sp>
        <p:nvSpPr>
          <p:cNvPr id="11" name="Rounded Rectangle 10"/>
          <p:cNvSpPr/>
          <p:nvPr/>
        </p:nvSpPr>
        <p:spPr bwMode="auto">
          <a:xfrm>
            <a:off x="381000" y="464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How To Upload Sitemap.gz File</a:t>
            </a:r>
          </a:p>
        </p:txBody>
      </p:sp>
      <p:sp>
        <p:nvSpPr>
          <p:cNvPr id="12" name="TextBox 11"/>
          <p:cNvSpPr txBox="1"/>
          <p:nvPr/>
        </p:nvSpPr>
        <p:spPr>
          <a:xfrm>
            <a:off x="914400" y="5029200"/>
            <a:ext cx="7924800" cy="1323439"/>
          </a:xfrm>
          <a:prstGeom prst="rect">
            <a:avLst/>
          </a:prstGeom>
          <a:noFill/>
        </p:spPr>
        <p:txBody>
          <a:bodyPr wrap="square" rtlCol="0">
            <a:spAutoFit/>
          </a:bodyPr>
          <a:lstStyle/>
          <a:p>
            <a:pPr marL="342900" indent="-342900" fontAlgn="auto">
              <a:spcBef>
                <a:spcPts val="0"/>
              </a:spcBef>
              <a:spcAft>
                <a:spcPts val="0"/>
              </a:spcAft>
              <a:buFont typeface="+mj-lt"/>
              <a:buAutoNum type="arabicPeriod"/>
            </a:pPr>
            <a:r>
              <a:rPr lang="en-US" sz="1600" dirty="0" smtClean="0">
                <a:latin typeface="Calibri"/>
              </a:rPr>
              <a:t>Save the Sitemap.xml File (used for Webmaster Tools) as a .</a:t>
            </a:r>
            <a:r>
              <a:rPr lang="en-US" sz="1600" dirty="0" err="1" smtClean="0">
                <a:latin typeface="Calibri"/>
              </a:rPr>
              <a:t>gz</a:t>
            </a:r>
            <a:r>
              <a:rPr lang="en-US" sz="1600" dirty="0" smtClean="0">
                <a:latin typeface="Calibri"/>
              </a:rPr>
              <a:t> File. Use </a:t>
            </a:r>
            <a:r>
              <a:rPr lang="en-US" sz="1600" b="1" dirty="0" smtClean="0">
                <a:latin typeface="Calibri"/>
                <a:hlinkClick r:id="rId5" action="ppaction://hlinksldjump"/>
              </a:rPr>
              <a:t>Xenu</a:t>
            </a:r>
            <a:r>
              <a:rPr lang="en-US" sz="1600" b="1" dirty="0" smtClean="0">
                <a:latin typeface="Calibri"/>
              </a:rPr>
              <a:t> </a:t>
            </a:r>
            <a:r>
              <a:rPr lang="en-US" sz="1600" dirty="0" smtClean="0">
                <a:latin typeface="Calibri"/>
              </a:rPr>
              <a:t>for XML file</a:t>
            </a:r>
            <a:r>
              <a:rPr lang="en-US" sz="1600" b="1" dirty="0" smtClean="0">
                <a:latin typeface="Calibri"/>
              </a:rPr>
              <a:t>.</a:t>
            </a:r>
          </a:p>
          <a:p>
            <a:pPr marL="342900" indent="-342900" fontAlgn="auto">
              <a:spcBef>
                <a:spcPts val="0"/>
              </a:spcBef>
              <a:spcAft>
                <a:spcPts val="0"/>
              </a:spcAft>
              <a:buFont typeface="+mj-lt"/>
              <a:buAutoNum type="arabicPeriod"/>
            </a:pPr>
            <a:r>
              <a:rPr lang="en-US" sz="1600" dirty="0" smtClean="0">
                <a:latin typeface="Calibri"/>
              </a:rPr>
              <a:t>Prepare email with .</a:t>
            </a:r>
            <a:r>
              <a:rPr lang="en-US" sz="1600" dirty="0" err="1" smtClean="0">
                <a:latin typeface="Calibri"/>
              </a:rPr>
              <a:t>gz</a:t>
            </a:r>
            <a:r>
              <a:rPr lang="en-US" sz="1600" dirty="0" smtClean="0">
                <a:latin typeface="Calibri"/>
              </a:rPr>
              <a:t> file as attachment to support@covario.com.</a:t>
            </a:r>
          </a:p>
          <a:p>
            <a:pPr marL="342900" indent="-342900" fontAlgn="auto">
              <a:spcBef>
                <a:spcPts val="0"/>
              </a:spcBef>
              <a:spcAft>
                <a:spcPts val="0"/>
              </a:spcAft>
              <a:buFont typeface="+mj-lt"/>
              <a:buAutoNum type="arabicPeriod"/>
            </a:pPr>
            <a:r>
              <a:rPr lang="en-US" sz="1600" dirty="0" smtClean="0">
                <a:latin typeface="Calibri"/>
              </a:rPr>
              <a:t>Include the Website, Country, and Request for Sitemap.gz Upload in the Body.</a:t>
            </a:r>
          </a:p>
          <a:p>
            <a:pPr marL="342900" indent="-342900" fontAlgn="auto">
              <a:spcBef>
                <a:spcPts val="0"/>
              </a:spcBef>
              <a:spcAft>
                <a:spcPts val="0"/>
              </a:spcAft>
              <a:buFont typeface="+mj-lt"/>
              <a:buAutoNum type="arabicPeriod"/>
            </a:pPr>
            <a:endParaRPr lang="en-US" sz="1600" dirty="0" smtClean="0">
              <a:latin typeface="Calibri"/>
            </a:endParaRPr>
          </a:p>
          <a:p>
            <a:pPr marL="342900" indent="-342900" fontAlgn="auto">
              <a:spcBef>
                <a:spcPts val="0"/>
              </a:spcBef>
              <a:spcAft>
                <a:spcPts val="0"/>
              </a:spcAft>
              <a:buFont typeface="+mj-lt"/>
              <a:buAutoNum type="arabicPeriod"/>
            </a:pPr>
            <a:endParaRPr lang="en-US" sz="1600" dirty="0" smtClean="0">
              <a:latin typeface="Calibri"/>
            </a:endParaRPr>
          </a:p>
        </p:txBody>
      </p:sp>
    </p:spTree>
  </p:cSld>
  <p:clrMapOvr>
    <a:masterClrMapping/>
  </p:clrMapOvr>
  <p:transition spd="med"/>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177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SearchMart Audit Events</a:t>
            </a:r>
            <a:endParaRPr lang="en-US" sz="3000" dirty="0"/>
          </a:p>
        </p:txBody>
      </p:sp>
      <p:pic>
        <p:nvPicPr>
          <p:cNvPr id="8194" name="Picture 2"/>
          <p:cNvPicPr>
            <a:picLocks noChangeAspect="1" noChangeArrowheads="1"/>
          </p:cNvPicPr>
          <p:nvPr/>
        </p:nvPicPr>
        <p:blipFill>
          <a:blip r:embed="rId3" cstate="print"/>
          <a:srcRect/>
          <a:stretch>
            <a:fillRect/>
          </a:stretch>
        </p:blipFill>
        <p:spPr bwMode="auto">
          <a:xfrm>
            <a:off x="533400" y="990600"/>
            <a:ext cx="7912261" cy="126021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9" name="Straight Arrow Connector 8"/>
          <p:cNvCxnSpPr/>
          <p:nvPr/>
        </p:nvCxnSpPr>
        <p:spPr bwMode="auto">
          <a:xfrm>
            <a:off x="2133600" y="1676400"/>
            <a:ext cx="0" cy="3810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7" name="Rounded Rectangle 6"/>
          <p:cNvSpPr/>
          <p:nvPr/>
        </p:nvSpPr>
        <p:spPr bwMode="auto">
          <a:xfrm>
            <a:off x="1447800" y="1447800"/>
            <a:ext cx="1752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Select Audit Events Tab</a:t>
            </a:r>
          </a:p>
        </p:txBody>
      </p:sp>
      <p:pic>
        <p:nvPicPr>
          <p:cNvPr id="9218" name="Picture 2"/>
          <p:cNvPicPr>
            <a:picLocks noChangeAspect="1" noChangeArrowheads="1"/>
          </p:cNvPicPr>
          <p:nvPr/>
        </p:nvPicPr>
        <p:blipFill>
          <a:blip r:embed="rId4" cstate="print"/>
          <a:srcRect/>
          <a:stretch>
            <a:fillRect/>
          </a:stretch>
        </p:blipFill>
        <p:spPr bwMode="auto">
          <a:xfrm>
            <a:off x="1905000" y="2438400"/>
            <a:ext cx="6738901" cy="371834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3" name="Rounded Rectangle 12"/>
          <p:cNvSpPr/>
          <p:nvPr/>
        </p:nvSpPr>
        <p:spPr bwMode="auto">
          <a:xfrm>
            <a:off x="6705600" y="2362200"/>
            <a:ext cx="2286000" cy="533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Organic Traffic: Blue Line</a:t>
            </a:r>
          </a:p>
          <a:p>
            <a:pPr algn="ctr" fontAlgn="auto">
              <a:spcBef>
                <a:spcPts val="0"/>
              </a:spcBef>
              <a:spcAft>
                <a:spcPts val="0"/>
              </a:spcAft>
              <a:buClr>
                <a:srgbClr val="BA0000"/>
              </a:buClr>
            </a:pPr>
            <a:r>
              <a:rPr lang="en-US" sz="1200" b="1" dirty="0" smtClean="0">
                <a:latin typeface="Calibri"/>
              </a:rPr>
              <a:t>Audit Score: Orange Bars</a:t>
            </a:r>
          </a:p>
        </p:txBody>
      </p:sp>
      <p:sp>
        <p:nvSpPr>
          <p:cNvPr id="17" name="Rounded Rectangle 16"/>
          <p:cNvSpPr/>
          <p:nvPr/>
        </p:nvSpPr>
        <p:spPr bwMode="auto">
          <a:xfrm>
            <a:off x="152400" y="3657600"/>
            <a:ext cx="1981200" cy="1219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Ability to see if changes in the audit score or organic traffic can be attributable to an audit event.</a:t>
            </a:r>
          </a:p>
        </p:txBody>
      </p:sp>
    </p:spTree>
  </p:cSld>
  <p:clrMapOvr>
    <a:masterClrMapping/>
  </p:clrMapOvr>
  <p:transition spd="med"/>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178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SearchMart Trend Reporting</a:t>
            </a:r>
            <a:endParaRPr lang="en-US" sz="3000" dirty="0"/>
          </a:p>
        </p:txBody>
      </p:sp>
      <p:pic>
        <p:nvPicPr>
          <p:cNvPr id="10243" name="Picture 3"/>
          <p:cNvPicPr>
            <a:picLocks noChangeAspect="1" noChangeArrowheads="1"/>
          </p:cNvPicPr>
          <p:nvPr/>
        </p:nvPicPr>
        <p:blipFill>
          <a:blip r:embed="rId3" cstate="print"/>
          <a:srcRect/>
          <a:stretch>
            <a:fillRect/>
          </a:stretch>
        </p:blipFill>
        <p:spPr bwMode="auto">
          <a:xfrm>
            <a:off x="457200" y="1066800"/>
            <a:ext cx="7848600" cy="121052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9" name="Rounded Rectangle 8"/>
          <p:cNvSpPr/>
          <p:nvPr/>
        </p:nvSpPr>
        <p:spPr bwMode="auto">
          <a:xfrm>
            <a:off x="1676400" y="1524000"/>
            <a:ext cx="20574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Select Trend Reporting Tab</a:t>
            </a:r>
          </a:p>
        </p:txBody>
      </p:sp>
      <p:cxnSp>
        <p:nvCxnSpPr>
          <p:cNvPr id="10" name="Straight Arrow Connector 9"/>
          <p:cNvCxnSpPr/>
          <p:nvPr/>
        </p:nvCxnSpPr>
        <p:spPr bwMode="auto">
          <a:xfrm>
            <a:off x="2743200" y="1828800"/>
            <a:ext cx="0" cy="304800"/>
          </a:xfrm>
          <a:prstGeom prst="straightConnector1">
            <a:avLst/>
          </a:prstGeom>
          <a:solidFill>
            <a:schemeClr val="bg1"/>
          </a:solidFill>
          <a:ln w="38100" cap="flat" cmpd="sng" algn="ctr">
            <a:solidFill>
              <a:srgbClr val="FF0000"/>
            </a:solidFill>
            <a:prstDash val="solid"/>
            <a:round/>
            <a:headEnd type="none" w="med" len="med"/>
            <a:tailEnd type="arrow"/>
          </a:ln>
          <a:effectLst/>
        </p:spPr>
      </p:cxnSp>
      <p:pic>
        <p:nvPicPr>
          <p:cNvPr id="10246" name="Picture 6"/>
          <p:cNvPicPr>
            <a:picLocks noChangeAspect="1" noChangeArrowheads="1"/>
          </p:cNvPicPr>
          <p:nvPr/>
        </p:nvPicPr>
        <p:blipFill>
          <a:blip r:embed="rId4" cstate="print"/>
          <a:srcRect/>
          <a:stretch>
            <a:fillRect/>
          </a:stretch>
        </p:blipFill>
        <p:spPr bwMode="auto">
          <a:xfrm>
            <a:off x="4572000" y="4343400"/>
            <a:ext cx="1344706" cy="571500"/>
          </a:xfrm>
          <a:prstGeom prst="rect">
            <a:avLst/>
          </a:prstGeom>
          <a:noFill/>
          <a:ln w="9525">
            <a:noFill/>
            <a:miter lim="800000"/>
            <a:headEnd/>
            <a:tailEnd/>
          </a:ln>
        </p:spPr>
      </p:pic>
      <p:pic>
        <p:nvPicPr>
          <p:cNvPr id="10247" name="Picture 7"/>
          <p:cNvPicPr>
            <a:picLocks noChangeAspect="1" noChangeArrowheads="1"/>
          </p:cNvPicPr>
          <p:nvPr/>
        </p:nvPicPr>
        <p:blipFill>
          <a:blip r:embed="rId5" cstate="print"/>
          <a:srcRect/>
          <a:stretch>
            <a:fillRect/>
          </a:stretch>
        </p:blipFill>
        <p:spPr bwMode="auto">
          <a:xfrm>
            <a:off x="4495800" y="4876800"/>
            <a:ext cx="76200" cy="76200"/>
          </a:xfrm>
          <a:prstGeom prst="rect">
            <a:avLst/>
          </a:prstGeom>
          <a:noFill/>
          <a:ln w="9525">
            <a:noFill/>
            <a:miter lim="800000"/>
            <a:headEnd/>
            <a:tailEnd/>
          </a:ln>
        </p:spPr>
      </p:pic>
      <p:pic>
        <p:nvPicPr>
          <p:cNvPr id="10248" name="Picture 8"/>
          <p:cNvPicPr>
            <a:picLocks noChangeAspect="1" noChangeArrowheads="1"/>
          </p:cNvPicPr>
          <p:nvPr/>
        </p:nvPicPr>
        <p:blipFill>
          <a:blip r:embed="rId6" cstate="print"/>
          <a:srcRect/>
          <a:stretch>
            <a:fillRect/>
          </a:stretch>
        </p:blipFill>
        <p:spPr bwMode="auto">
          <a:xfrm>
            <a:off x="304800" y="4038600"/>
            <a:ext cx="8153400" cy="19431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7" name="Rounded Rectangle 16"/>
          <p:cNvSpPr/>
          <p:nvPr/>
        </p:nvSpPr>
        <p:spPr bwMode="auto">
          <a:xfrm>
            <a:off x="228600" y="2438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How Trend Reporting is Helpful to the Olay Organic Search Campaign</a:t>
            </a:r>
          </a:p>
        </p:txBody>
      </p:sp>
      <p:pic>
        <p:nvPicPr>
          <p:cNvPr id="10249" name="Picture 9"/>
          <p:cNvPicPr>
            <a:picLocks noChangeAspect="1" noChangeArrowheads="1"/>
          </p:cNvPicPr>
          <p:nvPr/>
        </p:nvPicPr>
        <p:blipFill>
          <a:blip r:embed="rId7" cstate="print"/>
          <a:srcRect/>
          <a:stretch>
            <a:fillRect/>
          </a:stretch>
        </p:blipFill>
        <p:spPr bwMode="auto">
          <a:xfrm>
            <a:off x="6705600" y="3352800"/>
            <a:ext cx="2209800" cy="137634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8" name="Content Placeholder 2"/>
          <p:cNvSpPr>
            <a:spLocks noGrp="1"/>
          </p:cNvSpPr>
          <p:nvPr>
            <p:ph idx="1"/>
          </p:nvPr>
        </p:nvSpPr>
        <p:spPr>
          <a:xfrm>
            <a:off x="381000" y="2895600"/>
            <a:ext cx="8229600" cy="914400"/>
          </a:xfrm>
        </p:spPr>
        <p:txBody>
          <a:bodyPr/>
          <a:lstStyle/>
          <a:p>
            <a:pPr marL="63500" lvl="1" indent="0">
              <a:spcBef>
                <a:spcPts val="0"/>
              </a:spcBef>
              <a:buNone/>
            </a:pPr>
            <a:r>
              <a:rPr lang="en-US" sz="100" b="1" dirty="0" smtClean="0">
                <a:solidFill>
                  <a:schemeClr val="bg1"/>
                </a:solidFill>
                <a:latin typeface="+mn-lt"/>
                <a:cs typeface="Arial" pitchFamily="34" charset="0"/>
              </a:rPr>
              <a:t>Campaign</a:t>
            </a:r>
            <a:endParaRPr lang="en-US" sz="100" dirty="0" smtClean="0">
              <a:solidFill>
                <a:schemeClr val="bg1"/>
              </a:solidFill>
              <a:latin typeface="+mn-lt"/>
              <a:cs typeface="Arial" pitchFamily="34" charset="0"/>
            </a:endParaRPr>
          </a:p>
          <a:p>
            <a:pPr marL="63500" lvl="1" indent="0">
              <a:spcBef>
                <a:spcPts val="0"/>
              </a:spcBef>
              <a:buFont typeface="Arial" pitchFamily="34" charset="0"/>
              <a:buChar char="•"/>
            </a:pPr>
            <a:r>
              <a:rPr lang="en-US" sz="1400" b="1" dirty="0" smtClean="0">
                <a:solidFill>
                  <a:schemeClr val="tx1"/>
                </a:solidFill>
                <a:cs typeface="Arial" pitchFamily="34" charset="0"/>
              </a:rPr>
              <a:t> Gold Keyword Ranking Trends</a:t>
            </a:r>
            <a:endParaRPr lang="en-US" sz="1400" b="1" dirty="0" smtClean="0">
              <a:solidFill>
                <a:schemeClr val="tx1"/>
              </a:solidFill>
              <a:latin typeface="+mn-lt"/>
              <a:cs typeface="Arial" pitchFamily="34" charset="0"/>
            </a:endParaRPr>
          </a:p>
          <a:p>
            <a:pPr marL="457200" lvl="2" indent="0">
              <a:spcBef>
                <a:spcPts val="0"/>
              </a:spcBef>
              <a:buFont typeface="Arial" pitchFamily="34" charset="0"/>
              <a:buChar char="•"/>
            </a:pPr>
            <a:r>
              <a:rPr lang="en-US" sz="1400" dirty="0" smtClean="0">
                <a:solidFill>
                  <a:schemeClr val="tx1"/>
                </a:solidFill>
                <a:latin typeface="+mn-lt"/>
                <a:cs typeface="Arial" pitchFamily="34" charset="0"/>
              </a:rPr>
              <a:t> </a:t>
            </a:r>
            <a:r>
              <a:rPr lang="en-US" sz="1200" dirty="0" smtClean="0">
                <a:solidFill>
                  <a:schemeClr val="tx1"/>
                </a:solidFill>
                <a:cs typeface="Arial" pitchFamily="34" charset="0"/>
              </a:rPr>
              <a:t>Provides Insight Into Olay Gold Keyword Ranking Trends</a:t>
            </a:r>
            <a:endParaRPr lang="en-US" sz="1200" dirty="0" smtClean="0">
              <a:solidFill>
                <a:schemeClr val="tx1"/>
              </a:solidFill>
              <a:latin typeface="+mn-lt"/>
              <a:cs typeface="Arial" pitchFamily="34" charset="0"/>
            </a:endParaRPr>
          </a:p>
          <a:p>
            <a:pPr marL="457200" lvl="2" indent="0">
              <a:spcBef>
                <a:spcPts val="0"/>
              </a:spcBef>
              <a:buFont typeface="Arial" pitchFamily="34" charset="0"/>
              <a:buChar char="•"/>
            </a:pPr>
            <a:r>
              <a:rPr lang="en-US" sz="1200" dirty="0" smtClean="0">
                <a:solidFill>
                  <a:schemeClr val="tx1"/>
                </a:solidFill>
                <a:latin typeface="+mn-lt"/>
                <a:cs typeface="Arial" pitchFamily="34" charset="0"/>
              </a:rPr>
              <a:t> Provides Insight Into Olay Gold Keyword Ranking Trends by Search Engine &amp; Date</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Helpful Measurement Tool When Analyzing Effectiveness of Optimizations</a:t>
            </a:r>
            <a:r>
              <a:rPr lang="en-US" sz="1400" b="1" dirty="0" smtClean="0">
                <a:solidFill>
                  <a:schemeClr val="tx1"/>
                </a:solidFill>
                <a:latin typeface="+mn-lt"/>
                <a:cs typeface="Arial" pitchFamily="34" charset="0"/>
              </a:rPr>
              <a:t> </a:t>
            </a:r>
            <a:endParaRPr lang="en-US" sz="1600" dirty="0" smtClean="0">
              <a:solidFill>
                <a:schemeClr val="tx1"/>
              </a:solidFill>
              <a:latin typeface="+mn-lt"/>
              <a:cs typeface="Arial" pitchFamily="34" charset="0"/>
            </a:endParaRPr>
          </a:p>
        </p:txBody>
      </p:sp>
    </p:spTree>
  </p:cSld>
  <p:clrMapOvr>
    <a:masterClrMapping/>
  </p:clrMapOvr>
  <p:transition spd="med"/>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3" cstate="print"/>
          <a:srcRect/>
          <a:stretch>
            <a:fillRect/>
          </a:stretch>
        </p:blipFill>
        <p:spPr bwMode="auto">
          <a:xfrm>
            <a:off x="762000" y="914400"/>
            <a:ext cx="6858000" cy="134710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179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SearchMart Site Metrics</a:t>
            </a:r>
            <a:endParaRPr lang="en-US" sz="3000" dirty="0"/>
          </a:p>
        </p:txBody>
      </p:sp>
      <p:cxnSp>
        <p:nvCxnSpPr>
          <p:cNvPr id="19" name="Straight Arrow Connector 18"/>
          <p:cNvCxnSpPr/>
          <p:nvPr/>
        </p:nvCxnSpPr>
        <p:spPr bwMode="auto">
          <a:xfrm>
            <a:off x="3733800" y="1524000"/>
            <a:ext cx="0" cy="3810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18" name="Rounded Rectangle 17"/>
          <p:cNvSpPr/>
          <p:nvPr/>
        </p:nvSpPr>
        <p:spPr bwMode="auto">
          <a:xfrm>
            <a:off x="3276600" y="1219200"/>
            <a:ext cx="1752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Select Site Metrics Tab</a:t>
            </a:r>
          </a:p>
        </p:txBody>
      </p:sp>
      <p:sp>
        <p:nvSpPr>
          <p:cNvPr id="23" name="Content Placeholder 2"/>
          <p:cNvSpPr>
            <a:spLocks noGrp="1"/>
          </p:cNvSpPr>
          <p:nvPr>
            <p:ph idx="1"/>
          </p:nvPr>
        </p:nvSpPr>
        <p:spPr>
          <a:xfrm>
            <a:off x="381000" y="2895600"/>
            <a:ext cx="8229600" cy="4876800"/>
          </a:xfrm>
        </p:spPr>
        <p:txBody>
          <a:bodyPr/>
          <a:lstStyle/>
          <a:p>
            <a:pPr marL="63500" lvl="1" indent="0">
              <a:spcBef>
                <a:spcPts val="0"/>
              </a:spcBef>
              <a:buNone/>
            </a:pPr>
            <a:r>
              <a:rPr lang="en-US" sz="100" b="1" dirty="0" smtClean="0">
                <a:solidFill>
                  <a:schemeClr val="bg1"/>
                </a:solidFill>
                <a:latin typeface="+mn-lt"/>
                <a:cs typeface="Arial" pitchFamily="34" charset="0"/>
              </a:rPr>
              <a:t>campaign</a:t>
            </a:r>
            <a:endParaRPr lang="en-US" sz="100" dirty="0" smtClean="0">
              <a:solidFill>
                <a:schemeClr val="bg1"/>
              </a:solidFill>
              <a:latin typeface="+mn-lt"/>
              <a:cs typeface="Arial" pitchFamily="34" charset="0"/>
            </a:endParaRPr>
          </a:p>
          <a:p>
            <a:pPr marL="63500" lvl="1" indent="0">
              <a:spcBef>
                <a:spcPts val="0"/>
              </a:spcBef>
              <a:buFont typeface="Arial" pitchFamily="34" charset="0"/>
              <a:buChar char="•"/>
            </a:pPr>
            <a:r>
              <a:rPr lang="en-US" sz="1400" dirty="0" smtClean="0">
                <a:solidFill>
                  <a:schemeClr val="tx1"/>
                </a:solidFill>
                <a:cs typeface="Arial" pitchFamily="34" charset="0"/>
              </a:rPr>
              <a:t> </a:t>
            </a:r>
            <a:r>
              <a:rPr lang="en-US" sz="1400" b="1" dirty="0" smtClean="0">
                <a:solidFill>
                  <a:schemeClr val="tx1"/>
                </a:solidFill>
                <a:cs typeface="Arial" pitchFamily="34" charset="0"/>
              </a:rPr>
              <a:t>Percentage of Organic Traffic by Search Engine</a:t>
            </a:r>
            <a:r>
              <a:rPr lang="en-US" sz="1400" b="1" dirty="0" smtClean="0">
                <a:solidFill>
                  <a:schemeClr val="tx1"/>
                </a:solidFill>
                <a:latin typeface="+mn-lt"/>
                <a:cs typeface="Arial" pitchFamily="34" charset="0"/>
              </a:rPr>
              <a:t> Chart</a:t>
            </a:r>
          </a:p>
          <a:p>
            <a:pPr marL="457200" lvl="2" indent="0">
              <a:spcBef>
                <a:spcPts val="0"/>
              </a:spcBef>
              <a:buFont typeface="Arial" pitchFamily="34" charset="0"/>
              <a:buChar char="•"/>
            </a:pPr>
            <a:r>
              <a:rPr lang="en-US" sz="1400" dirty="0" smtClean="0">
                <a:solidFill>
                  <a:schemeClr val="tx1"/>
                </a:solidFill>
                <a:latin typeface="+mn-lt"/>
                <a:cs typeface="Arial" pitchFamily="34" charset="0"/>
              </a:rPr>
              <a:t> </a:t>
            </a:r>
            <a:r>
              <a:rPr lang="en-US" sz="1200" dirty="0" smtClean="0">
                <a:solidFill>
                  <a:schemeClr val="tx1"/>
                </a:solidFill>
                <a:latin typeface="+mn-lt"/>
                <a:cs typeface="Arial" pitchFamily="34" charset="0"/>
              </a:rPr>
              <a:t>Provides Insight into which search engines drive the most organic traffic from Olay gold keywords</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Shows strengths and weaknesses in terms of search engine traffic from Olay gold keywords</a:t>
            </a:r>
          </a:p>
          <a:p>
            <a:pPr marL="457200" lvl="2" indent="0">
              <a:spcBef>
                <a:spcPts val="0"/>
              </a:spcBef>
              <a:buFont typeface="Arial" pitchFamily="34" charset="0"/>
              <a:buChar char="•"/>
            </a:pPr>
            <a:endParaRPr lang="en-US" sz="400" dirty="0" smtClean="0">
              <a:solidFill>
                <a:schemeClr val="tx1"/>
              </a:solidFill>
              <a:latin typeface="+mn-lt"/>
              <a:cs typeface="Arial" pitchFamily="34" charset="0"/>
            </a:endParaRPr>
          </a:p>
          <a:p>
            <a:pPr marL="63500" lvl="1" indent="0">
              <a:spcBef>
                <a:spcPts val="0"/>
              </a:spcBef>
              <a:buFont typeface="Arial" pitchFamily="34" charset="0"/>
              <a:buChar char="•"/>
            </a:pPr>
            <a:r>
              <a:rPr lang="en-US" sz="1400" b="1" dirty="0" smtClean="0">
                <a:solidFill>
                  <a:schemeClr val="tx1"/>
                </a:solidFill>
                <a:latin typeface="+mn-lt"/>
                <a:cs typeface="Arial" pitchFamily="34" charset="0"/>
              </a:rPr>
              <a:t> Audit Score Graph</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Provides insight into how well the Olay Website is optimized for spiders and the gold keywords</a:t>
            </a:r>
          </a:p>
          <a:p>
            <a:pPr marL="457200" lvl="2" indent="0">
              <a:spcBef>
                <a:spcPts val="0"/>
              </a:spcBef>
              <a:buFont typeface="Arial" pitchFamily="34" charset="0"/>
              <a:buChar char="•"/>
            </a:pPr>
            <a:endParaRPr lang="en-US" sz="400" dirty="0" smtClean="0">
              <a:solidFill>
                <a:schemeClr val="tx1"/>
              </a:solidFill>
              <a:latin typeface="+mn-lt"/>
              <a:cs typeface="Arial" pitchFamily="34" charset="0"/>
            </a:endParaRPr>
          </a:p>
          <a:p>
            <a:pPr marL="63500" lvl="1" indent="0">
              <a:spcBef>
                <a:spcPts val="0"/>
              </a:spcBef>
              <a:buFont typeface="Arial" pitchFamily="34" charset="0"/>
              <a:buChar char="•"/>
            </a:pPr>
            <a:r>
              <a:rPr lang="en-US" sz="1400" b="1" dirty="0" smtClean="0">
                <a:solidFill>
                  <a:schemeClr val="tx1"/>
                </a:solidFill>
                <a:latin typeface="+mn-lt"/>
                <a:cs typeface="Arial" pitchFamily="34" charset="0"/>
              </a:rPr>
              <a:t> Gold Words Graph</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Provides insight into how many gold keywords ranked in one or more of the top 30 organic positions</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Shows strengths and weaknesses in terms of gold keyword selection</a:t>
            </a:r>
          </a:p>
          <a:p>
            <a:pPr marL="457200" lvl="2" indent="0">
              <a:spcBef>
                <a:spcPts val="0"/>
              </a:spcBef>
              <a:buFont typeface="Arial" pitchFamily="34" charset="0"/>
              <a:buChar char="•"/>
            </a:pPr>
            <a:endParaRPr lang="en-US" sz="400" dirty="0" smtClean="0">
              <a:solidFill>
                <a:schemeClr val="tx1"/>
              </a:solidFill>
              <a:latin typeface="+mn-lt"/>
              <a:cs typeface="Arial" pitchFamily="34" charset="0"/>
            </a:endParaRPr>
          </a:p>
          <a:p>
            <a:pPr marL="63500" lvl="1" indent="0">
              <a:spcBef>
                <a:spcPts val="0"/>
              </a:spcBef>
              <a:buFont typeface="Arial" pitchFamily="34" charset="0"/>
              <a:buChar char="•"/>
            </a:pPr>
            <a:r>
              <a:rPr lang="en-US" sz="1400" b="1" dirty="0" smtClean="0">
                <a:solidFill>
                  <a:schemeClr val="tx1"/>
                </a:solidFill>
                <a:latin typeface="+mn-lt"/>
                <a:cs typeface="Arial" pitchFamily="34" charset="0"/>
              </a:rPr>
              <a:t> PLP Graph (same as Gold Words, just PLP option)</a:t>
            </a:r>
          </a:p>
          <a:p>
            <a:pPr marL="457200" lvl="2" indent="0">
              <a:spcBef>
                <a:spcPts val="0"/>
              </a:spcBef>
              <a:buFont typeface="Arial" pitchFamily="34" charset="0"/>
              <a:buChar char="•"/>
            </a:pPr>
            <a:r>
              <a:rPr lang="en-US" sz="1400" dirty="0" smtClean="0">
                <a:solidFill>
                  <a:schemeClr val="tx1"/>
                </a:solidFill>
                <a:latin typeface="+mn-lt"/>
                <a:cs typeface="Arial" pitchFamily="34" charset="0"/>
              </a:rPr>
              <a:t> </a:t>
            </a:r>
            <a:r>
              <a:rPr lang="en-US" sz="1200" dirty="0" smtClean="0">
                <a:solidFill>
                  <a:schemeClr val="tx1"/>
                </a:solidFill>
                <a:latin typeface="+mn-lt"/>
                <a:cs typeface="Arial" pitchFamily="34" charset="0"/>
              </a:rPr>
              <a:t>Provides insight into how many PLPs are ranking for Olay gold keywords</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a:t>
            </a:r>
            <a:r>
              <a:rPr lang="en-US" sz="1200" dirty="0" smtClean="0">
                <a:solidFill>
                  <a:schemeClr val="tx1"/>
                </a:solidFill>
                <a:cs typeface="Arial" pitchFamily="34" charset="0"/>
              </a:rPr>
              <a:t> Shows strengths and weaknesses in terms of PLP mapping</a:t>
            </a:r>
          </a:p>
          <a:p>
            <a:pPr marL="457200" lvl="2" indent="0">
              <a:spcBef>
                <a:spcPts val="0"/>
              </a:spcBef>
              <a:buFont typeface="Arial" pitchFamily="34" charset="0"/>
              <a:buChar char="•"/>
            </a:pPr>
            <a:endParaRPr lang="en-US" sz="400" dirty="0" smtClean="0">
              <a:solidFill>
                <a:schemeClr val="tx1"/>
              </a:solidFill>
              <a:cs typeface="Arial" pitchFamily="34" charset="0"/>
            </a:endParaRPr>
          </a:p>
          <a:p>
            <a:pPr marL="63500" lvl="1" indent="0">
              <a:spcBef>
                <a:spcPts val="0"/>
              </a:spcBef>
              <a:buFont typeface="Arial" pitchFamily="34" charset="0"/>
              <a:buChar char="•"/>
            </a:pPr>
            <a:r>
              <a:rPr lang="en-US" sz="1400" b="1" dirty="0" smtClean="0">
                <a:solidFill>
                  <a:schemeClr val="tx1"/>
                </a:solidFill>
                <a:cs typeface="Arial" pitchFamily="34" charset="0"/>
              </a:rPr>
              <a:t> Average PLP Rank Graph</a:t>
            </a:r>
          </a:p>
          <a:p>
            <a:pPr marL="457200" lvl="2" indent="0">
              <a:spcBef>
                <a:spcPts val="0"/>
              </a:spcBef>
              <a:buFont typeface="Arial" pitchFamily="34" charset="0"/>
              <a:buChar char="•"/>
            </a:pPr>
            <a:r>
              <a:rPr lang="en-US" sz="1400" dirty="0" smtClean="0">
                <a:solidFill>
                  <a:schemeClr val="tx1"/>
                </a:solidFill>
                <a:cs typeface="Arial" pitchFamily="34" charset="0"/>
              </a:rPr>
              <a:t> </a:t>
            </a:r>
            <a:r>
              <a:rPr lang="en-US" sz="1200" dirty="0" smtClean="0">
                <a:solidFill>
                  <a:schemeClr val="tx1"/>
                </a:solidFill>
                <a:cs typeface="Arial" pitchFamily="34" charset="0"/>
              </a:rPr>
              <a:t>Provides insight into the search engines with the most Olay PLPs ranking</a:t>
            </a:r>
          </a:p>
          <a:p>
            <a:pPr marL="457200" lvl="2" indent="0">
              <a:spcBef>
                <a:spcPts val="0"/>
              </a:spcBef>
              <a:buFont typeface="Arial" pitchFamily="34" charset="0"/>
              <a:buChar char="•"/>
            </a:pPr>
            <a:r>
              <a:rPr lang="en-US" sz="1200" dirty="0" smtClean="0">
                <a:solidFill>
                  <a:schemeClr val="tx1"/>
                </a:solidFill>
                <a:cs typeface="Arial" pitchFamily="34" charset="0"/>
              </a:rPr>
              <a:t> Shows strengths and weaknesses in terms of PLP by search engine</a:t>
            </a:r>
            <a:endParaRPr lang="en-US" sz="1400" dirty="0" smtClean="0">
              <a:solidFill>
                <a:schemeClr val="tx1"/>
              </a:solidFill>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863600" lvl="3" indent="0">
              <a:spcBef>
                <a:spcPts val="0"/>
              </a:spcBef>
              <a:buNone/>
            </a:pPr>
            <a:endParaRPr lang="en-US" sz="1200" dirty="0" smtClean="0">
              <a:solidFill>
                <a:schemeClr val="tx1"/>
              </a:solidFill>
              <a:latin typeface="+mn-lt"/>
              <a:cs typeface="Arial" pitchFamily="34" charset="0"/>
            </a:endParaRPr>
          </a:p>
          <a:p>
            <a:pPr marL="63500" lvl="1" indent="0">
              <a:spcBef>
                <a:spcPts val="0"/>
              </a:spcBef>
              <a:buNone/>
            </a:pPr>
            <a:r>
              <a:rPr lang="en-US" sz="1600" dirty="0" smtClean="0">
                <a:solidFill>
                  <a:schemeClr val="tx1"/>
                </a:solidFill>
                <a:latin typeface="+mn-lt"/>
                <a:cs typeface="Arial" pitchFamily="34" charset="0"/>
              </a:rPr>
              <a:t> </a:t>
            </a:r>
          </a:p>
          <a:p>
            <a:pPr marL="63500" lvl="1" indent="0">
              <a:spcBef>
                <a:spcPts val="0"/>
              </a:spcBef>
              <a:buFont typeface="Arial" pitchFamily="34" charset="0"/>
              <a:buChar char="•"/>
            </a:pPr>
            <a:endParaRPr lang="en-US" sz="1600" dirty="0" smtClean="0">
              <a:solidFill>
                <a:schemeClr val="tx1"/>
              </a:solidFill>
              <a:latin typeface="+mn-lt"/>
              <a:cs typeface="Arial" pitchFamily="34" charset="0"/>
            </a:endParaRPr>
          </a:p>
        </p:txBody>
      </p:sp>
      <p:sp>
        <p:nvSpPr>
          <p:cNvPr id="25" name="Rounded Rectangle 24"/>
          <p:cNvSpPr/>
          <p:nvPr/>
        </p:nvSpPr>
        <p:spPr bwMode="auto">
          <a:xfrm>
            <a:off x="228600" y="2438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How Site Metrics is Helpful to the Olay Organic Search Campaign</a:t>
            </a:r>
          </a:p>
        </p:txBody>
      </p:sp>
      <p:cxnSp>
        <p:nvCxnSpPr>
          <p:cNvPr id="26" name="Straight Connector 25"/>
          <p:cNvCxnSpPr/>
          <p:nvPr/>
        </p:nvCxnSpPr>
        <p:spPr bwMode="auto">
          <a:xfrm>
            <a:off x="457200" y="3581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7" name="Straight Connector 26"/>
          <p:cNvCxnSpPr/>
          <p:nvPr/>
        </p:nvCxnSpPr>
        <p:spPr bwMode="auto">
          <a:xfrm>
            <a:off x="457200" y="4038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8" name="Straight Connector 27"/>
          <p:cNvCxnSpPr/>
          <p:nvPr/>
        </p:nvCxnSpPr>
        <p:spPr bwMode="auto">
          <a:xfrm>
            <a:off x="457200" y="4724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9" name="Straight Connector 28"/>
          <p:cNvCxnSpPr/>
          <p:nvPr/>
        </p:nvCxnSpPr>
        <p:spPr bwMode="auto">
          <a:xfrm>
            <a:off x="457200" y="5410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0" name="Straight Connector 29"/>
          <p:cNvCxnSpPr/>
          <p:nvPr/>
        </p:nvCxnSpPr>
        <p:spPr bwMode="auto">
          <a:xfrm>
            <a:off x="457200" y="6019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Content Network</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The “</a:t>
            </a:r>
            <a:r>
              <a:rPr lang="en-US" sz="2400" b="1" dirty="0" err="1" smtClean="0">
                <a:latin typeface="Calibri"/>
              </a:rPr>
              <a:t>Whos</a:t>
            </a:r>
            <a:r>
              <a:rPr lang="en-US" sz="2400" b="1" dirty="0" smtClean="0">
                <a:latin typeface="Calibri"/>
              </a:rPr>
              <a:t>” Have It</a:t>
            </a:r>
          </a:p>
        </p:txBody>
      </p:sp>
      <p:sp>
        <p:nvSpPr>
          <p:cNvPr id="7" name="Content Placeholder 2"/>
          <p:cNvSpPr>
            <a:spLocks noGrp="1"/>
          </p:cNvSpPr>
          <p:nvPr>
            <p:ph idx="1"/>
          </p:nvPr>
        </p:nvSpPr>
        <p:spPr>
          <a:xfrm>
            <a:off x="381000" y="1600200"/>
            <a:ext cx="6172200" cy="457200"/>
          </a:xfrm>
        </p:spPr>
        <p:txBody>
          <a:bodyPr/>
          <a:lstStyle/>
          <a:p>
            <a:r>
              <a:rPr lang="en-US" cap="all" dirty="0" smtClean="0">
                <a:solidFill>
                  <a:schemeClr val="accent4"/>
                </a:solidFill>
                <a:ea typeface="ＭＳ Ｐゴシック" pitchFamily="34" charset="-128"/>
                <a:cs typeface="Helvetica 45 Light" charset="0"/>
              </a:rPr>
              <a:t>Dramatic Transformation Seeker</a:t>
            </a:r>
          </a:p>
          <a:p>
            <a:endParaRPr lang="en-US" sz="1600" dirty="0" smtClean="0">
              <a:solidFill>
                <a:schemeClr val="accent4"/>
              </a:solidFill>
              <a:latin typeface="+mn-lt"/>
              <a:cs typeface="Arial" pitchFamily="34" charset="0"/>
            </a:endParaRPr>
          </a:p>
        </p:txBody>
      </p:sp>
      <p:sp>
        <p:nvSpPr>
          <p:cNvPr id="11" name="Rectangle 10"/>
          <p:cNvSpPr>
            <a:spLocks noChangeArrowheads="1"/>
          </p:cNvSpPr>
          <p:nvPr/>
        </p:nvSpPr>
        <p:spPr bwMode="gray">
          <a:xfrm>
            <a:off x="6705600" y="3505200"/>
            <a:ext cx="2209800" cy="166886"/>
          </a:xfrm>
          <a:prstGeom prst="rect">
            <a:avLst/>
          </a:prstGeom>
          <a:gradFill flip="none" rotWithShape="1">
            <a:gsLst>
              <a:gs pos="0">
                <a:srgbClr val="735E40"/>
              </a:gs>
              <a:gs pos="32001">
                <a:srgbClr val="EADCA8"/>
              </a:gs>
              <a:gs pos="100000">
                <a:srgbClr val="866D4C"/>
              </a:gs>
            </a:gsLst>
            <a:lin ang="0" scaled="1"/>
            <a:tileRect/>
          </a:gradFill>
          <a:ln w="9525">
            <a:noFill/>
            <a:miter lim="800000"/>
            <a:headEnd/>
            <a:tailEnd/>
          </a:ln>
          <a:effectLst/>
        </p:spPr>
        <p:txBody>
          <a:bodyPr anchor="ctr"/>
          <a:lstStyle/>
          <a:p>
            <a:pPr fontAlgn="auto">
              <a:spcBef>
                <a:spcPts val="0"/>
              </a:spcBef>
              <a:spcAft>
                <a:spcPts val="0"/>
              </a:spcAft>
              <a:defRPr/>
            </a:pPr>
            <a:r>
              <a:rPr lang="en-US" sz="1000" b="1" i="1" dirty="0" smtClean="0">
                <a:latin typeface="Calibri" pitchFamily="34" charset="0"/>
                <a:ea typeface="ＭＳ Ｐゴシック" charset="-128"/>
              </a:rPr>
              <a:t>PRIORITY</a:t>
            </a:r>
            <a:endParaRPr lang="en-US" sz="1000" b="1" i="1" dirty="0">
              <a:latin typeface="Calibri" pitchFamily="34" charset="0"/>
              <a:ea typeface="ＭＳ Ｐゴシック" charset="-128"/>
            </a:endParaRPr>
          </a:p>
        </p:txBody>
      </p:sp>
      <p:sp>
        <p:nvSpPr>
          <p:cNvPr id="13" name="Round Diagonal Corner Rectangle 12"/>
          <p:cNvSpPr/>
          <p:nvPr/>
        </p:nvSpPr>
        <p:spPr bwMode="auto">
          <a:xfrm>
            <a:off x="3505200" y="4343400"/>
            <a:ext cx="4876800" cy="1752600"/>
          </a:xfrm>
          <a:prstGeom prst="round2DiagRect">
            <a:avLst>
              <a:gd name="adj1" fmla="val 32228"/>
              <a:gd name="adj2" fmla="val 0"/>
            </a:avLst>
          </a:prstGeom>
          <a:gradFill flip="none" rotWithShape="1">
            <a:gsLst>
              <a:gs pos="0">
                <a:srgbClr val="F83EE2">
                  <a:tint val="66000"/>
                  <a:satMod val="160000"/>
                </a:srgbClr>
              </a:gs>
              <a:gs pos="50000">
                <a:srgbClr val="F83EE2">
                  <a:tint val="44500"/>
                  <a:satMod val="160000"/>
                </a:srgbClr>
              </a:gs>
              <a:gs pos="100000">
                <a:srgbClr val="F83EE2">
                  <a:tint val="23500"/>
                  <a:satMod val="160000"/>
                </a:srgbClr>
              </a:gs>
            </a:gsLst>
            <a:lin ang="16200000" scaled="1"/>
            <a:tileRect/>
          </a:gradFill>
          <a:ln w="28575" cap="flat" cmpd="sng" algn="ctr">
            <a:solidFill>
              <a:srgbClr val="00B0F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fontAlgn="auto">
              <a:spcBef>
                <a:spcPts val="0"/>
              </a:spcBef>
              <a:spcAft>
                <a:spcPts val="0"/>
              </a:spcAft>
              <a:buClr>
                <a:srgbClr val="BBAC87"/>
              </a:buClr>
              <a:buSzPct val="50000"/>
              <a:buFont typeface="Arial" pitchFamily="34" charset="0"/>
              <a:buChar char="•"/>
              <a:defRPr/>
            </a:pPr>
            <a:r>
              <a:rPr lang="en-US" dirty="0" smtClean="0">
                <a:solidFill>
                  <a:srgbClr val="292929"/>
                </a:solidFill>
                <a:latin typeface="Calibri"/>
              </a:rPr>
              <a:t>She scours beauty sites and blogs for new skin care regimens and products.  She  also uses the internet to get more information on things like fashion, decorating, cooking and travel.</a:t>
            </a:r>
          </a:p>
          <a:p>
            <a:pPr marL="107950" indent="-107950" fontAlgn="auto">
              <a:spcBef>
                <a:spcPts val="0"/>
              </a:spcBef>
              <a:spcAft>
                <a:spcPts val="0"/>
              </a:spcAft>
              <a:buClr>
                <a:srgbClr val="BBAC87"/>
              </a:buClr>
              <a:buSzPct val="50000"/>
              <a:buFont typeface="Arial" pitchFamily="34" charset="0"/>
              <a:buChar char="•"/>
              <a:defRPr/>
            </a:pPr>
            <a:r>
              <a:rPr lang="en-US" dirty="0" smtClean="0">
                <a:solidFill>
                  <a:srgbClr val="292929"/>
                </a:solidFill>
                <a:latin typeface="Calibri"/>
              </a:rPr>
              <a:t>She loves being in the know with insider access to beauty/fashion/celebrity news &amp; buzz, and being the first to share her beauty knowledge with her extensive social network. </a:t>
            </a:r>
          </a:p>
        </p:txBody>
      </p:sp>
      <p:sp>
        <p:nvSpPr>
          <p:cNvPr id="15" name="Round Diagonal Corner Rectangle 14"/>
          <p:cNvSpPr/>
          <p:nvPr/>
        </p:nvSpPr>
        <p:spPr bwMode="auto">
          <a:xfrm>
            <a:off x="3581400" y="3962400"/>
            <a:ext cx="4876800" cy="381000"/>
          </a:xfrm>
          <a:prstGeom prst="round2DiagRect">
            <a:avLst>
              <a:gd name="adj1" fmla="val 50000"/>
              <a:gd name="adj2" fmla="val 0"/>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w="28575" cap="flat" cmpd="sng" algn="ctr">
            <a:solidFill>
              <a:srgbClr val="F83EE2"/>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algn="ctr" fontAlgn="auto">
              <a:spcBef>
                <a:spcPts val="0"/>
              </a:spcBef>
              <a:spcAft>
                <a:spcPts val="0"/>
              </a:spcAft>
              <a:buClr>
                <a:srgbClr val="BBAC87"/>
              </a:buClr>
              <a:buSzPct val="50000"/>
              <a:defRPr/>
            </a:pPr>
            <a:r>
              <a:rPr lang="en-US" dirty="0" smtClean="0">
                <a:latin typeface="Calibri"/>
              </a:rPr>
              <a:t>Online Behavior</a:t>
            </a:r>
          </a:p>
        </p:txBody>
      </p:sp>
      <p:sp>
        <p:nvSpPr>
          <p:cNvPr id="16" name="Round Same Side Corner Rectangle 15"/>
          <p:cNvSpPr/>
          <p:nvPr/>
        </p:nvSpPr>
        <p:spPr bwMode="auto">
          <a:xfrm>
            <a:off x="152400" y="2514600"/>
            <a:ext cx="31242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a:t>
            </a:r>
            <a:r>
              <a:rPr lang="en-US" u="sng" dirty="0" err="1" smtClean="0">
                <a:solidFill>
                  <a:srgbClr val="00B0F0"/>
                </a:solidFill>
              </a:rPr>
              <a:t>KeyWord:Olay</a:t>
            </a:r>
            <a:r>
              <a:rPr lang="en-US" u="sng" dirty="0" smtClean="0">
                <a:solidFill>
                  <a:srgbClr val="00B0F0"/>
                </a:solidFill>
              </a:rPr>
              <a:t>® Starter Trios}</a:t>
            </a:r>
          </a:p>
          <a:p>
            <a:pPr fontAlgn="auto">
              <a:spcBef>
                <a:spcPts val="0"/>
              </a:spcBef>
              <a:spcAft>
                <a:spcPts val="0"/>
              </a:spcAft>
            </a:pPr>
            <a:r>
              <a:rPr lang="en-US" dirty="0" smtClean="0">
                <a:solidFill>
                  <a:srgbClr val="000000"/>
                </a:solidFill>
              </a:rPr>
              <a:t>Get Olay® </a:t>
            </a:r>
            <a:r>
              <a:rPr lang="en-US" dirty="0" err="1" smtClean="0">
                <a:solidFill>
                  <a:srgbClr val="000000"/>
                </a:solidFill>
              </a:rPr>
              <a:t>Definity</a:t>
            </a:r>
            <a:r>
              <a:rPr lang="en-US" dirty="0" smtClean="0">
                <a:solidFill>
                  <a:srgbClr val="000000"/>
                </a:solidFill>
              </a:rPr>
              <a:t>, </a:t>
            </a:r>
            <a:r>
              <a:rPr lang="en-US" dirty="0" err="1" smtClean="0">
                <a:solidFill>
                  <a:srgbClr val="000000"/>
                </a:solidFill>
              </a:rPr>
              <a:t>Regenerist</a:t>
            </a:r>
            <a:r>
              <a:rPr lang="en-US" dirty="0" smtClean="0">
                <a:solidFill>
                  <a:srgbClr val="000000"/>
                </a:solidFill>
              </a:rPr>
              <a:t> and</a:t>
            </a:r>
          </a:p>
          <a:p>
            <a:pPr fontAlgn="auto">
              <a:spcBef>
                <a:spcPts val="0"/>
              </a:spcBef>
              <a:spcAft>
                <a:spcPts val="0"/>
              </a:spcAft>
            </a:pPr>
            <a:r>
              <a:rPr lang="en-US" dirty="0" smtClean="0">
                <a:solidFill>
                  <a:srgbClr val="000000"/>
                </a:solidFill>
              </a:rPr>
              <a:t>Total Effects Starter Kit Trios!</a:t>
            </a:r>
          </a:p>
          <a:p>
            <a:pPr fontAlgn="auto">
              <a:spcBef>
                <a:spcPts val="0"/>
              </a:spcBef>
              <a:spcAft>
                <a:spcPts val="0"/>
              </a:spcAft>
            </a:pPr>
            <a:r>
              <a:rPr lang="en-US" dirty="0" smtClean="0">
                <a:solidFill>
                  <a:srgbClr val="00B050"/>
                </a:solidFill>
              </a:rPr>
              <a:t>www.Olay.com/Starter-Trios</a:t>
            </a:r>
            <a:endParaRPr lang="en-US" dirty="0">
              <a:solidFill>
                <a:srgbClr val="00B050"/>
              </a:solidFill>
            </a:endParaRPr>
          </a:p>
        </p:txBody>
      </p:sp>
      <p:sp>
        <p:nvSpPr>
          <p:cNvPr id="17" name="Round Same Side Corner Rectangle 16"/>
          <p:cNvSpPr/>
          <p:nvPr/>
        </p:nvSpPr>
        <p:spPr bwMode="auto">
          <a:xfrm>
            <a:off x="152400" y="2133600"/>
            <a:ext cx="6248400" cy="304800"/>
          </a:xfrm>
          <a:prstGeom prst="round2SameRect">
            <a:avLst>
              <a:gd name="adj1" fmla="val 37371"/>
              <a:gd name="adj2" fmla="val 0"/>
            </a:avLst>
          </a:prstGeom>
          <a:gradFill flip="none"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5400000" scaled="1"/>
            <a:tileRect/>
          </a:gra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algn="ctr" fontAlgn="auto">
              <a:spcBef>
                <a:spcPts val="0"/>
              </a:spcBef>
              <a:spcAft>
                <a:spcPts val="0"/>
              </a:spcAft>
            </a:pPr>
            <a:r>
              <a:rPr lang="en-US" dirty="0" smtClean="0">
                <a:solidFill>
                  <a:srgbClr val="000000"/>
                </a:solidFill>
              </a:rPr>
              <a:t>Messages to Reach Her</a:t>
            </a:r>
            <a:endParaRPr lang="en-US" dirty="0">
              <a:solidFill>
                <a:srgbClr val="000000"/>
              </a:solidFill>
            </a:endParaRPr>
          </a:p>
        </p:txBody>
      </p:sp>
      <p:sp>
        <p:nvSpPr>
          <p:cNvPr id="18" name="Round Same Side Corner Rectangle 17"/>
          <p:cNvSpPr/>
          <p:nvPr/>
        </p:nvSpPr>
        <p:spPr bwMode="auto">
          <a:xfrm>
            <a:off x="3276600" y="2514600"/>
            <a:ext cx="31242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endParaRPr lang="en-US" u="sng" dirty="0" smtClean="0">
              <a:solidFill>
                <a:srgbClr val="00B0F0"/>
              </a:solidFill>
            </a:endParaRPr>
          </a:p>
          <a:p>
            <a:pPr fontAlgn="auto">
              <a:spcBef>
                <a:spcPts val="0"/>
              </a:spcBef>
              <a:spcAft>
                <a:spcPts val="0"/>
              </a:spcAft>
            </a:pPr>
            <a:r>
              <a:rPr lang="en-US" u="sng" dirty="0" smtClean="0">
                <a:solidFill>
                  <a:srgbClr val="00B0F0"/>
                </a:solidFill>
              </a:rPr>
              <a:t>Olay® Skincare Products</a:t>
            </a:r>
          </a:p>
          <a:p>
            <a:pPr fontAlgn="auto">
              <a:spcBef>
                <a:spcPts val="0"/>
              </a:spcBef>
              <a:spcAft>
                <a:spcPts val="0"/>
              </a:spcAft>
            </a:pPr>
            <a:r>
              <a:rPr lang="en-US" dirty="0" smtClean="0">
                <a:solidFill>
                  <a:srgbClr val="000000"/>
                </a:solidFill>
              </a:rPr>
              <a:t>Go Beyond Fighting Wrinkles. Fight</a:t>
            </a:r>
          </a:p>
          <a:p>
            <a:pPr fontAlgn="auto">
              <a:spcBef>
                <a:spcPts val="0"/>
              </a:spcBef>
              <a:spcAft>
                <a:spcPts val="0"/>
              </a:spcAft>
            </a:pPr>
            <a:r>
              <a:rPr lang="en-US" dirty="0" smtClean="0">
                <a:solidFill>
                  <a:srgbClr val="000000"/>
                </a:solidFill>
              </a:rPr>
              <a:t>The Look of Age Spots &amp; Dullness.</a:t>
            </a:r>
          </a:p>
          <a:p>
            <a:pPr fontAlgn="auto">
              <a:spcBef>
                <a:spcPts val="0"/>
              </a:spcBef>
              <a:spcAft>
                <a:spcPts val="0"/>
              </a:spcAft>
            </a:pPr>
            <a:r>
              <a:rPr lang="en-US" dirty="0" smtClean="0">
                <a:solidFill>
                  <a:srgbClr val="00B050"/>
                </a:solidFill>
              </a:rPr>
              <a:t>www.Olay.com</a:t>
            </a:r>
          </a:p>
          <a:p>
            <a:pPr fontAlgn="auto">
              <a:spcBef>
                <a:spcPts val="0"/>
              </a:spcBef>
              <a:spcAft>
                <a:spcPts val="0"/>
              </a:spcAft>
            </a:pPr>
            <a:endParaRPr lang="en-US" dirty="0">
              <a:solidFill>
                <a:srgbClr val="FFFFFF"/>
              </a:solidFill>
            </a:endParaRPr>
          </a:p>
        </p:txBody>
      </p:sp>
      <p:sp>
        <p:nvSpPr>
          <p:cNvPr id="20" name="Flowchart: Alternate Process 19"/>
          <p:cNvSpPr/>
          <p:nvPr/>
        </p:nvSpPr>
        <p:spPr bwMode="auto">
          <a:xfrm>
            <a:off x="381000" y="4724400"/>
            <a:ext cx="2667000" cy="1219200"/>
          </a:xfrm>
          <a:prstGeom prst="flowChartAlternateProcess">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pPr>
            <a:r>
              <a:rPr lang="en-US" b="1" dirty="0" smtClean="0">
                <a:solidFill>
                  <a:srgbClr val="FFFFFF"/>
                </a:solidFill>
              </a:rPr>
              <a:t>:  </a:t>
            </a:r>
            <a:r>
              <a:rPr lang="en-US" dirty="0" smtClean="0">
                <a:solidFill>
                  <a:srgbClr val="FFFFFF"/>
                </a:solidFill>
              </a:rPr>
              <a:t>Beauty.com, TotalBeauty.com, Sephora.com, Allure.com, </a:t>
            </a:r>
            <a:r>
              <a:rPr lang="en-US" dirty="0" err="1" smtClean="0">
                <a:solidFill>
                  <a:srgbClr val="FFFFFF"/>
                </a:solidFill>
              </a:rPr>
              <a:t>iDiva</a:t>
            </a:r>
            <a:r>
              <a:rPr lang="en-US" dirty="0" smtClean="0">
                <a:solidFill>
                  <a:srgbClr val="FFFFFF"/>
                </a:solidFill>
              </a:rPr>
              <a:t>, AllAboutBeauty.com and Cosmopolitan.com</a:t>
            </a:r>
            <a:endParaRPr lang="en-US" dirty="0" smtClean="0">
              <a:solidFill>
                <a:srgbClr val="FFFFFF"/>
              </a:solidFill>
              <a:latin typeface="Arial" charset="0"/>
            </a:endParaRPr>
          </a:p>
        </p:txBody>
      </p:sp>
      <p:sp>
        <p:nvSpPr>
          <p:cNvPr id="21" name="Flowchart: Alternate Process 20"/>
          <p:cNvSpPr/>
          <p:nvPr/>
        </p:nvSpPr>
        <p:spPr bwMode="auto">
          <a:xfrm>
            <a:off x="381000" y="4419600"/>
            <a:ext cx="2667000" cy="304800"/>
          </a:xfrm>
          <a:prstGeom prst="flowChartAlternateProcess">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r>
              <a:rPr lang="en-US" b="1" dirty="0" smtClean="0">
                <a:solidFill>
                  <a:srgbClr val="FFFFFF"/>
                </a:solidFill>
              </a:rPr>
              <a:t>Where to Find Her</a:t>
            </a:r>
            <a:endParaRPr lang="en-US" b="1" dirty="0" smtClean="0">
              <a:solidFill>
                <a:srgbClr val="FFFFFF"/>
              </a:solidFill>
              <a:latin typeface="Arial" charset="0"/>
            </a:endParaRPr>
          </a:p>
        </p:txBody>
      </p:sp>
      <p:pic>
        <p:nvPicPr>
          <p:cNvPr id="19" name="Picture 18" descr="05_OLAB009_Strategy_083110.jpg"/>
          <p:cNvPicPr>
            <a:picLocks noChangeAspect="1"/>
          </p:cNvPicPr>
          <p:nvPr/>
        </p:nvPicPr>
        <p:blipFill>
          <a:blip r:embed="rId3" cstate="print"/>
          <a:srcRect/>
          <a:stretch>
            <a:fillRect/>
          </a:stretch>
        </p:blipFill>
        <p:spPr bwMode="gray">
          <a:xfrm>
            <a:off x="6705600" y="2057400"/>
            <a:ext cx="2202224" cy="144475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7" name="Picture 7"/>
          <p:cNvPicPr>
            <a:picLocks noChangeAspect="1" noChangeArrowheads="1"/>
          </p:cNvPicPr>
          <p:nvPr/>
        </p:nvPicPr>
        <p:blipFill>
          <a:blip r:embed="rId3" cstate="print"/>
          <a:srcRect/>
          <a:stretch>
            <a:fillRect/>
          </a:stretch>
        </p:blipFill>
        <p:spPr bwMode="auto">
          <a:xfrm>
            <a:off x="152400" y="1066800"/>
            <a:ext cx="5400675" cy="20574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180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SearchMart Site Metrics</a:t>
            </a:r>
            <a:endParaRPr lang="en-US" sz="3000" dirty="0"/>
          </a:p>
        </p:txBody>
      </p:sp>
      <p:sp>
        <p:nvSpPr>
          <p:cNvPr id="20" name="Rounded Rectangle 19"/>
          <p:cNvSpPr/>
          <p:nvPr/>
        </p:nvSpPr>
        <p:spPr bwMode="auto">
          <a:xfrm>
            <a:off x="5943600" y="1219200"/>
            <a:ext cx="3048000" cy="1600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Insights: Olay.com receives 63% of its organic traffic from Google. Yahoo! &amp; Bing drive minimal traffic. The organic strategy should place more focus on optimizing for the search engines with poor organic performance. </a:t>
            </a:r>
          </a:p>
        </p:txBody>
      </p:sp>
      <p:pic>
        <p:nvPicPr>
          <p:cNvPr id="10249" name="Picture 9"/>
          <p:cNvPicPr>
            <a:picLocks noChangeAspect="1" noChangeArrowheads="1"/>
          </p:cNvPicPr>
          <p:nvPr/>
        </p:nvPicPr>
        <p:blipFill>
          <a:blip r:embed="rId4" cstate="print"/>
          <a:srcRect/>
          <a:stretch>
            <a:fillRect/>
          </a:stretch>
        </p:blipFill>
        <p:spPr bwMode="auto">
          <a:xfrm>
            <a:off x="3505200" y="3464808"/>
            <a:ext cx="5303645" cy="240259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1" name="Rounded Rectangle 20"/>
          <p:cNvSpPr/>
          <p:nvPr/>
        </p:nvSpPr>
        <p:spPr bwMode="auto">
          <a:xfrm>
            <a:off x="304800" y="3733800"/>
            <a:ext cx="2590800" cy="1524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Insights: The majority of Olay.com PLPs rank in Google. Not one Olay.com PLP ranks in Bing. The organic strategy should place more focus on optimizing PLPs for Bing.</a:t>
            </a:r>
          </a:p>
        </p:txBody>
      </p:sp>
      <p:cxnSp>
        <p:nvCxnSpPr>
          <p:cNvPr id="13" name="Straight Arrow Connector 12"/>
          <p:cNvCxnSpPr/>
          <p:nvPr/>
        </p:nvCxnSpPr>
        <p:spPr bwMode="auto">
          <a:xfrm flipH="1">
            <a:off x="3962400" y="1981200"/>
            <a:ext cx="1981200" cy="2286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23" name="Straight Arrow Connector 22"/>
          <p:cNvCxnSpPr/>
          <p:nvPr/>
        </p:nvCxnSpPr>
        <p:spPr bwMode="auto">
          <a:xfrm>
            <a:off x="2895600" y="4495800"/>
            <a:ext cx="2438400" cy="7620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Tree>
  </p:cSld>
  <p:clrMapOvr>
    <a:masterClrMapping/>
  </p:clrMapOvr>
  <p:transition spd="med"/>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181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SearchMart Site Metrics</a:t>
            </a:r>
            <a:endParaRPr lang="en-US" sz="3000" dirty="0"/>
          </a:p>
        </p:txBody>
      </p:sp>
      <p:pic>
        <p:nvPicPr>
          <p:cNvPr id="12291" name="Picture 3"/>
          <p:cNvPicPr>
            <a:picLocks noChangeAspect="1" noChangeArrowheads="1"/>
          </p:cNvPicPr>
          <p:nvPr/>
        </p:nvPicPr>
        <p:blipFill>
          <a:blip r:embed="rId3" cstate="print"/>
          <a:srcRect/>
          <a:stretch>
            <a:fillRect/>
          </a:stretch>
        </p:blipFill>
        <p:spPr bwMode="auto">
          <a:xfrm>
            <a:off x="304800" y="3764052"/>
            <a:ext cx="2971800" cy="2081373"/>
          </a:xfrm>
          <a:prstGeom prst="rect">
            <a:avLst/>
          </a:prstGeom>
          <a:ln w="3175" cap="sq">
            <a:solidFill>
              <a:schemeClr val="tx1"/>
            </a:solidFill>
            <a:prstDash val="solid"/>
            <a:miter lim="800000"/>
          </a:ln>
          <a:effectLst>
            <a:outerShdw blurRad="50800" dist="38100" dir="2700000" algn="tl" rotWithShape="0">
              <a:srgbClr val="000000">
                <a:alpha val="43000"/>
              </a:srgbClr>
            </a:outerShdw>
          </a:effectLst>
        </p:spPr>
      </p:pic>
      <p:pic>
        <p:nvPicPr>
          <p:cNvPr id="12294" name="Picture 6"/>
          <p:cNvPicPr>
            <a:picLocks noChangeAspect="1" noChangeArrowheads="1"/>
          </p:cNvPicPr>
          <p:nvPr/>
        </p:nvPicPr>
        <p:blipFill>
          <a:blip r:embed="rId4" cstate="print"/>
          <a:srcRect/>
          <a:stretch>
            <a:fillRect/>
          </a:stretch>
        </p:blipFill>
        <p:spPr bwMode="auto">
          <a:xfrm>
            <a:off x="5410200" y="990600"/>
            <a:ext cx="3352800" cy="162257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29" name="Straight Arrow Connector 28"/>
          <p:cNvCxnSpPr/>
          <p:nvPr/>
        </p:nvCxnSpPr>
        <p:spPr bwMode="auto">
          <a:xfrm flipV="1">
            <a:off x="2971800" y="1066800"/>
            <a:ext cx="3124200" cy="1524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31" name="Straight Arrow Connector 30"/>
          <p:cNvCxnSpPr/>
          <p:nvPr/>
        </p:nvCxnSpPr>
        <p:spPr bwMode="auto">
          <a:xfrm flipH="1">
            <a:off x="3048000" y="4572000"/>
            <a:ext cx="914400" cy="304800"/>
          </a:xfrm>
          <a:prstGeom prst="straightConnector1">
            <a:avLst/>
          </a:prstGeom>
          <a:solidFill>
            <a:schemeClr val="bg1"/>
          </a:solidFill>
          <a:ln w="38100" cap="flat" cmpd="sng" algn="ctr">
            <a:solidFill>
              <a:srgbClr val="FF0000"/>
            </a:solidFill>
            <a:prstDash val="solid"/>
            <a:round/>
            <a:headEnd type="none" w="med" len="med"/>
            <a:tailEnd type="arrow"/>
          </a:ln>
          <a:effectLst/>
        </p:spPr>
      </p:cxnSp>
      <p:pic>
        <p:nvPicPr>
          <p:cNvPr id="12293" name="Picture 5"/>
          <p:cNvPicPr>
            <a:picLocks noChangeAspect="1" noChangeArrowheads="1"/>
          </p:cNvPicPr>
          <p:nvPr/>
        </p:nvPicPr>
        <p:blipFill>
          <a:blip r:embed="rId5" cstate="print"/>
          <a:srcRect/>
          <a:stretch>
            <a:fillRect/>
          </a:stretch>
        </p:blipFill>
        <p:spPr bwMode="auto">
          <a:xfrm>
            <a:off x="3657600" y="1447800"/>
            <a:ext cx="3178378" cy="16002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23" name="Straight Arrow Connector 22"/>
          <p:cNvCxnSpPr/>
          <p:nvPr/>
        </p:nvCxnSpPr>
        <p:spPr bwMode="auto">
          <a:xfrm>
            <a:off x="2819400" y="1143000"/>
            <a:ext cx="1524000" cy="3810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21" name="Rounded Rectangle 20"/>
          <p:cNvSpPr/>
          <p:nvPr/>
        </p:nvSpPr>
        <p:spPr bwMode="auto">
          <a:xfrm>
            <a:off x="152400" y="914400"/>
            <a:ext cx="2971800" cy="2438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Gold Words Insights: Olay gold keywords are only ranking 16 times and Olay PLPs are only ranking 7 times in positions 1-30 in all three engines. Olay gold keywords and PLPs that are not ranking should be re-evaluated for optimization opportunities (Gold Keywords Tab).</a:t>
            </a:r>
          </a:p>
        </p:txBody>
      </p:sp>
      <p:sp>
        <p:nvSpPr>
          <p:cNvPr id="20" name="Rounded Rectangle 19"/>
          <p:cNvSpPr/>
          <p:nvPr/>
        </p:nvSpPr>
        <p:spPr bwMode="auto">
          <a:xfrm>
            <a:off x="3810000" y="4191000"/>
            <a:ext cx="5181600" cy="762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Audit Score Insights: The Olay.com overall Search Mart Audit Score is an 89 which is well above average. The Audit Score will be discussed in further detail on the next slide.</a:t>
            </a:r>
          </a:p>
        </p:txBody>
      </p:sp>
    </p:spTree>
  </p:cSld>
  <p:clrMapOvr>
    <a:masterClrMapping/>
  </p:clrMapOvr>
  <p:transition spd="med"/>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182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SearchMart Audit Score</a:t>
            </a:r>
            <a:endParaRPr lang="en-US" sz="3000" dirty="0"/>
          </a:p>
        </p:txBody>
      </p:sp>
      <p:pic>
        <p:nvPicPr>
          <p:cNvPr id="13314" name="Picture 2"/>
          <p:cNvPicPr>
            <a:picLocks noChangeAspect="1" noChangeArrowheads="1"/>
          </p:cNvPicPr>
          <p:nvPr/>
        </p:nvPicPr>
        <p:blipFill>
          <a:blip r:embed="rId3" cstate="print"/>
          <a:srcRect/>
          <a:stretch>
            <a:fillRect/>
          </a:stretch>
        </p:blipFill>
        <p:spPr bwMode="auto">
          <a:xfrm>
            <a:off x="762000" y="976814"/>
            <a:ext cx="7239000" cy="115678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14" name="Straight Arrow Connector 13"/>
          <p:cNvCxnSpPr/>
          <p:nvPr/>
        </p:nvCxnSpPr>
        <p:spPr bwMode="auto">
          <a:xfrm>
            <a:off x="4267200" y="1371600"/>
            <a:ext cx="0" cy="6096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12" name="Rounded Rectangle 11"/>
          <p:cNvSpPr/>
          <p:nvPr/>
        </p:nvSpPr>
        <p:spPr bwMode="auto">
          <a:xfrm>
            <a:off x="3505200" y="1219200"/>
            <a:ext cx="15240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Select Site Audit Tab</a:t>
            </a:r>
          </a:p>
        </p:txBody>
      </p:sp>
      <p:sp>
        <p:nvSpPr>
          <p:cNvPr id="17" name="Rounded Rectangle 16"/>
          <p:cNvSpPr/>
          <p:nvPr/>
        </p:nvSpPr>
        <p:spPr bwMode="auto">
          <a:xfrm>
            <a:off x="381000" y="23622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How Site Audit is Helpful to the Olay Organic Search Campaign</a:t>
            </a:r>
          </a:p>
        </p:txBody>
      </p:sp>
      <p:sp>
        <p:nvSpPr>
          <p:cNvPr id="18" name="Content Placeholder 2"/>
          <p:cNvSpPr>
            <a:spLocks noGrp="1"/>
          </p:cNvSpPr>
          <p:nvPr>
            <p:ph idx="1"/>
          </p:nvPr>
        </p:nvSpPr>
        <p:spPr>
          <a:xfrm>
            <a:off x="609600" y="2743200"/>
            <a:ext cx="8534400" cy="3200400"/>
          </a:xfrm>
        </p:spPr>
        <p:txBody>
          <a:bodyPr/>
          <a:lstStyle/>
          <a:p>
            <a:pPr marL="63500" lvl="1" indent="0">
              <a:spcBef>
                <a:spcPts val="0"/>
              </a:spcBef>
              <a:buNone/>
            </a:pPr>
            <a:r>
              <a:rPr lang="en-US" sz="100" b="1" dirty="0" smtClean="0">
                <a:solidFill>
                  <a:schemeClr val="bg1"/>
                </a:solidFill>
                <a:latin typeface="+mn-lt"/>
                <a:cs typeface="Arial" pitchFamily="34" charset="0"/>
              </a:rPr>
              <a:t>campaign</a:t>
            </a:r>
            <a:endParaRPr lang="en-US" sz="100" dirty="0" smtClean="0">
              <a:solidFill>
                <a:schemeClr val="bg1"/>
              </a:solidFill>
              <a:latin typeface="+mn-lt"/>
              <a:cs typeface="Arial" pitchFamily="34" charset="0"/>
            </a:endParaRPr>
          </a:p>
          <a:p>
            <a:pPr marL="63500" lvl="1" indent="0">
              <a:spcBef>
                <a:spcPts val="0"/>
              </a:spcBef>
              <a:buFont typeface="Arial" pitchFamily="34" charset="0"/>
              <a:buChar char="•"/>
            </a:pPr>
            <a:r>
              <a:rPr lang="en-US" sz="1400" dirty="0" smtClean="0">
                <a:solidFill>
                  <a:schemeClr val="tx1"/>
                </a:solidFill>
                <a:cs typeface="Arial" pitchFamily="34" charset="0"/>
              </a:rPr>
              <a:t> </a:t>
            </a:r>
            <a:r>
              <a:rPr lang="en-US" sz="1400" b="1" dirty="0" smtClean="0">
                <a:solidFill>
                  <a:schemeClr val="tx1"/>
                </a:solidFill>
                <a:cs typeface="Arial" pitchFamily="34" charset="0"/>
              </a:rPr>
              <a:t>Overall Audit Score – Olay.com Score is 89</a:t>
            </a:r>
          </a:p>
          <a:p>
            <a:pPr marL="457200" lvl="2" indent="0">
              <a:spcBef>
                <a:spcPts val="0"/>
              </a:spcBef>
              <a:buFont typeface="Arial" pitchFamily="34" charset="0"/>
              <a:buChar char="•"/>
            </a:pPr>
            <a:r>
              <a:rPr lang="en-US" sz="1200" dirty="0" smtClean="0">
                <a:solidFill>
                  <a:schemeClr val="tx1"/>
                </a:solidFill>
                <a:cs typeface="Arial" pitchFamily="34" charset="0"/>
              </a:rPr>
              <a:t> A number that represents the Olay Website’s adherence to SEO best practices for technical, content, and link audits</a:t>
            </a:r>
          </a:p>
          <a:p>
            <a:pPr marL="863600" lvl="3" indent="0">
              <a:spcBef>
                <a:spcPts val="0"/>
              </a:spcBef>
              <a:buFont typeface="Arial" pitchFamily="34" charset="0"/>
              <a:buChar char="•"/>
            </a:pPr>
            <a:r>
              <a:rPr lang="en-US" sz="1200" dirty="0" smtClean="0">
                <a:solidFill>
                  <a:schemeClr val="tx1"/>
                </a:solidFill>
                <a:cs typeface="Arial" pitchFamily="34" charset="0"/>
              </a:rPr>
              <a:t> 90-100: The site is doing well</a:t>
            </a:r>
          </a:p>
          <a:p>
            <a:pPr marL="863600" lvl="3" indent="0">
              <a:spcBef>
                <a:spcPts val="0"/>
              </a:spcBef>
              <a:buFont typeface="Arial" pitchFamily="34" charset="0"/>
              <a:buChar char="•"/>
            </a:pPr>
            <a:r>
              <a:rPr lang="en-US" sz="1200" dirty="0" smtClean="0">
                <a:solidFill>
                  <a:schemeClr val="tx1"/>
                </a:solidFill>
                <a:cs typeface="Arial" pitchFamily="34" charset="0"/>
              </a:rPr>
              <a:t> 75-89.9: There are areas of the site that could be improved</a:t>
            </a:r>
          </a:p>
          <a:p>
            <a:pPr marL="863600" lvl="3" indent="0">
              <a:spcBef>
                <a:spcPts val="0"/>
              </a:spcBef>
              <a:buFont typeface="Arial" pitchFamily="34" charset="0"/>
              <a:buChar char="•"/>
            </a:pPr>
            <a:r>
              <a:rPr lang="en-US" sz="1200" dirty="0" smtClean="0">
                <a:solidFill>
                  <a:schemeClr val="tx1"/>
                </a:solidFill>
                <a:cs typeface="Arial" pitchFamily="34" charset="0"/>
              </a:rPr>
              <a:t> 0-74.9: The site needs significant improvement</a:t>
            </a:r>
          </a:p>
          <a:p>
            <a:pPr marL="863600" lvl="3" indent="0">
              <a:spcBef>
                <a:spcPts val="0"/>
              </a:spcBef>
              <a:buFont typeface="Arial" pitchFamily="34" charset="0"/>
              <a:buChar char="•"/>
            </a:pPr>
            <a:endParaRPr lang="en-US" sz="800" dirty="0" smtClean="0">
              <a:solidFill>
                <a:schemeClr val="tx1"/>
              </a:solidFill>
              <a:cs typeface="Arial" pitchFamily="34" charset="0"/>
            </a:endParaRPr>
          </a:p>
          <a:p>
            <a:pPr marL="63500" lvl="1" indent="0">
              <a:spcBef>
                <a:spcPts val="0"/>
              </a:spcBef>
              <a:buFont typeface="Arial" pitchFamily="34" charset="0"/>
              <a:buChar char="•"/>
            </a:pPr>
            <a:r>
              <a:rPr lang="en-US" sz="1400" b="1" dirty="0" smtClean="0">
                <a:solidFill>
                  <a:schemeClr val="tx1"/>
                </a:solidFill>
                <a:cs typeface="Arial" pitchFamily="34" charset="0"/>
              </a:rPr>
              <a:t> Technical Audit Score – Olay.com Score is 96</a:t>
            </a:r>
            <a:endParaRPr lang="en-US" sz="1400" b="1" dirty="0" smtClean="0">
              <a:solidFill>
                <a:schemeClr val="tx1"/>
              </a:solidFill>
              <a:latin typeface="+mn-lt"/>
              <a:cs typeface="Arial" pitchFamily="34" charset="0"/>
            </a:endParaRPr>
          </a:p>
          <a:p>
            <a:pPr marL="457200" lvl="2" indent="0">
              <a:spcBef>
                <a:spcPts val="0"/>
              </a:spcBef>
              <a:buFont typeface="Arial" pitchFamily="34" charset="0"/>
              <a:buChar char="•"/>
            </a:pPr>
            <a:r>
              <a:rPr lang="en-US" sz="1200" dirty="0" smtClean="0">
                <a:solidFill>
                  <a:schemeClr val="tx1"/>
                </a:solidFill>
                <a:latin typeface="+mn-lt"/>
                <a:cs typeface="Arial" pitchFamily="34" charset="0"/>
              </a:rPr>
              <a:t> A number that represents how accessible each page of the Olay Website is by search engine spiders (1-100)</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Shows strengths and weaknesses in terms of technical performance of the site and provides recommendations </a:t>
            </a:r>
          </a:p>
          <a:p>
            <a:pPr marL="457200" lvl="2" indent="0">
              <a:spcBef>
                <a:spcPts val="0"/>
              </a:spcBef>
              <a:buFont typeface="Arial" pitchFamily="34" charset="0"/>
              <a:buChar char="•"/>
            </a:pPr>
            <a:endParaRPr lang="en-US" sz="800" dirty="0" smtClean="0">
              <a:solidFill>
                <a:schemeClr val="tx1"/>
              </a:solidFill>
              <a:latin typeface="+mn-lt"/>
              <a:cs typeface="Arial" pitchFamily="34" charset="0"/>
            </a:endParaRPr>
          </a:p>
          <a:p>
            <a:pPr marL="63500" lvl="1" indent="0">
              <a:spcBef>
                <a:spcPts val="0"/>
              </a:spcBef>
              <a:buFont typeface="Arial" pitchFamily="34" charset="0"/>
              <a:buChar char="•"/>
            </a:pPr>
            <a:r>
              <a:rPr lang="en-US" sz="1400" b="1" dirty="0" smtClean="0">
                <a:solidFill>
                  <a:schemeClr val="tx1"/>
                </a:solidFill>
                <a:latin typeface="+mn-lt"/>
                <a:cs typeface="Arial" pitchFamily="34" charset="0"/>
              </a:rPr>
              <a:t> Content Audit Score – Olay.com Score is 82</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A number that represents how optimized the content of each Olay PLP is for their mapped gold keywords</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Shows strengths and weakness in terms of how optimized the content of each Olay PLP and provides recommendations </a:t>
            </a:r>
          </a:p>
          <a:p>
            <a:pPr marL="457200" lvl="2" indent="0">
              <a:spcBef>
                <a:spcPts val="0"/>
              </a:spcBef>
              <a:buFont typeface="Arial" pitchFamily="34" charset="0"/>
              <a:buChar char="•"/>
            </a:pPr>
            <a:endParaRPr lang="en-US" sz="800" dirty="0" smtClean="0">
              <a:solidFill>
                <a:schemeClr val="tx1"/>
              </a:solidFill>
              <a:latin typeface="+mn-lt"/>
              <a:cs typeface="Arial" pitchFamily="34" charset="0"/>
            </a:endParaRPr>
          </a:p>
          <a:p>
            <a:pPr marL="63500" lvl="1" indent="0">
              <a:spcBef>
                <a:spcPts val="0"/>
              </a:spcBef>
              <a:buFont typeface="Arial" pitchFamily="34" charset="0"/>
              <a:buChar char="•"/>
            </a:pPr>
            <a:r>
              <a:rPr lang="en-US" sz="1400" b="1" dirty="0" smtClean="0">
                <a:solidFill>
                  <a:schemeClr val="tx1"/>
                </a:solidFill>
                <a:latin typeface="+mn-lt"/>
                <a:cs typeface="Arial" pitchFamily="34" charset="0"/>
              </a:rPr>
              <a:t> Link Audit Score – Olay.com Score is 6</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Covario product team developed a link audit update that will more accurately represent the linking efforts – launch 1/1/11</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A number that represents the count of external and internal links directed to the Olay PLPs</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Shows strengths and weaknesses in terms of the quantity and quality of all inbound links</a:t>
            </a:r>
            <a:endParaRPr lang="en-US" sz="400" dirty="0" smtClean="0">
              <a:solidFill>
                <a:schemeClr val="tx1"/>
              </a:solidFill>
              <a:latin typeface="+mn-lt"/>
              <a:cs typeface="Arial" pitchFamily="34" charset="0"/>
            </a:endParaRPr>
          </a:p>
          <a:p>
            <a:pPr marL="63500" lvl="1" indent="0">
              <a:spcBef>
                <a:spcPts val="0"/>
              </a:spcBef>
              <a:buFont typeface="Arial" pitchFamily="34" charset="0"/>
              <a:buChar char="•"/>
            </a:pPr>
            <a:endParaRPr lang="en-US" sz="1600" dirty="0" smtClean="0">
              <a:solidFill>
                <a:schemeClr val="tx1"/>
              </a:solidFill>
              <a:latin typeface="+mn-lt"/>
              <a:cs typeface="Arial" pitchFamily="34" charset="0"/>
            </a:endParaRPr>
          </a:p>
        </p:txBody>
      </p:sp>
      <p:cxnSp>
        <p:nvCxnSpPr>
          <p:cNvPr id="19" name="Straight Connector 18"/>
          <p:cNvCxnSpPr/>
          <p:nvPr/>
        </p:nvCxnSpPr>
        <p:spPr bwMode="auto">
          <a:xfrm>
            <a:off x="533400" y="3810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2" name="Straight Connector 21"/>
          <p:cNvCxnSpPr/>
          <p:nvPr/>
        </p:nvCxnSpPr>
        <p:spPr bwMode="auto">
          <a:xfrm>
            <a:off x="609600" y="4495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4" name="Straight Connector 23"/>
          <p:cNvCxnSpPr/>
          <p:nvPr/>
        </p:nvCxnSpPr>
        <p:spPr bwMode="auto">
          <a:xfrm>
            <a:off x="609600" y="525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5" name="Straight Connector 24"/>
          <p:cNvCxnSpPr/>
          <p:nvPr/>
        </p:nvCxnSpPr>
        <p:spPr bwMode="auto">
          <a:xfrm>
            <a:off x="609600" y="5943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183</a:t>
            </a:fld>
            <a:endParaRPr lang="en-US" dirty="0">
              <a:solidFill>
                <a:srgbClr val="002C69"/>
              </a:solidFill>
            </a:endParaRPr>
          </a:p>
        </p:txBody>
      </p:sp>
      <p:sp>
        <p:nvSpPr>
          <p:cNvPr id="10" name="Title 1"/>
          <p:cNvSpPr txBox="1">
            <a:spLocks/>
          </p:cNvSpPr>
          <p:nvPr/>
        </p:nvSpPr>
        <p:spPr bwMode="auto">
          <a:xfrm>
            <a:off x="304800" y="3048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 SearchMart Audit Score</a:t>
            </a:r>
            <a:endParaRPr lang="en-US" sz="3000" b="1" kern="0" dirty="0">
              <a:solidFill>
                <a:sysClr val="windowText" lastClr="000000"/>
              </a:solidFill>
              <a:latin typeface="Calibri" pitchFamily="34" charset="0"/>
            </a:endParaRPr>
          </a:p>
        </p:txBody>
      </p:sp>
      <p:sp>
        <p:nvSpPr>
          <p:cNvPr id="13" name="TextBox 12"/>
          <p:cNvSpPr txBox="1"/>
          <p:nvPr/>
        </p:nvSpPr>
        <p:spPr>
          <a:xfrm>
            <a:off x="304800" y="1219200"/>
            <a:ext cx="8534400" cy="523220"/>
          </a:xfrm>
          <a:prstGeom prst="rect">
            <a:avLst/>
          </a:prstGeom>
          <a:noFill/>
        </p:spPr>
        <p:txBody>
          <a:bodyPr wrap="square" rtlCol="0">
            <a:spAutoFit/>
          </a:bodyPr>
          <a:lstStyle/>
          <a:p>
            <a:pPr fontAlgn="auto">
              <a:spcBef>
                <a:spcPts val="0"/>
              </a:spcBef>
              <a:spcAft>
                <a:spcPts val="0"/>
              </a:spcAft>
            </a:pPr>
            <a:r>
              <a:rPr lang="en-US" dirty="0" smtClean="0">
                <a:latin typeface="Calibri"/>
                <a:cs typeface="Arial" pitchFamily="34" charset="0"/>
              </a:rPr>
              <a:t>The Technical Audit Represents the adherence of the Olay Website to Technical best practices. The current Technical Audit Score for the Olay Website is 95, which is higher than P&amp;G benchmarks.</a:t>
            </a:r>
            <a:endParaRPr lang="en-US" dirty="0">
              <a:latin typeface="Calibri"/>
              <a:cs typeface="Arial" pitchFamily="34" charset="0"/>
            </a:endParaRPr>
          </a:p>
        </p:txBody>
      </p:sp>
      <p:sp>
        <p:nvSpPr>
          <p:cNvPr id="15" name="TextBox 14"/>
          <p:cNvSpPr txBox="1"/>
          <p:nvPr/>
        </p:nvSpPr>
        <p:spPr>
          <a:xfrm>
            <a:off x="457200" y="4495800"/>
            <a:ext cx="8534400" cy="646331"/>
          </a:xfrm>
          <a:prstGeom prst="rect">
            <a:avLst/>
          </a:prstGeom>
          <a:noFill/>
        </p:spPr>
        <p:txBody>
          <a:bodyPr wrap="square" rtlCol="0">
            <a:spAutoFit/>
          </a:bodyPr>
          <a:lstStyle/>
          <a:p>
            <a:pPr fontAlgn="auto">
              <a:spcBef>
                <a:spcPts val="0"/>
              </a:spcBef>
              <a:spcAft>
                <a:spcPts val="0"/>
              </a:spcAft>
            </a:pPr>
            <a:r>
              <a:rPr lang="en-US" sz="1200" b="1" dirty="0" smtClean="0">
                <a:latin typeface="Calibri"/>
                <a:cs typeface="Arial" pitchFamily="34" charset="0"/>
              </a:rPr>
              <a:t>Key Takeaways:</a:t>
            </a:r>
          </a:p>
          <a:p>
            <a:pPr fontAlgn="auto">
              <a:spcBef>
                <a:spcPts val="0"/>
              </a:spcBef>
              <a:spcAft>
                <a:spcPts val="0"/>
              </a:spcAft>
              <a:buFont typeface="Arial" pitchFamily="34" charset="0"/>
              <a:buChar char="•"/>
            </a:pPr>
            <a:r>
              <a:rPr lang="en-US" sz="1200" dirty="0" smtClean="0">
                <a:latin typeface="Calibri"/>
                <a:cs typeface="Arial" pitchFamily="34" charset="0"/>
              </a:rPr>
              <a:t> The Olay Website is in adherence to almost all technical best practices, with an exception to the use of Dynamic Parameters in URLs, and PLP proximity to the root directory.</a:t>
            </a:r>
          </a:p>
        </p:txBody>
      </p:sp>
      <p:sp>
        <p:nvSpPr>
          <p:cNvPr id="16" name="TextBox 15"/>
          <p:cNvSpPr txBox="1"/>
          <p:nvPr/>
        </p:nvSpPr>
        <p:spPr>
          <a:xfrm>
            <a:off x="457200" y="5105400"/>
            <a:ext cx="8534400" cy="646331"/>
          </a:xfrm>
          <a:prstGeom prst="rect">
            <a:avLst/>
          </a:prstGeom>
          <a:noFill/>
        </p:spPr>
        <p:txBody>
          <a:bodyPr wrap="square" rtlCol="0">
            <a:spAutoFit/>
          </a:bodyPr>
          <a:lstStyle/>
          <a:p>
            <a:pPr fontAlgn="auto">
              <a:spcBef>
                <a:spcPts val="0"/>
              </a:spcBef>
              <a:spcAft>
                <a:spcPts val="0"/>
              </a:spcAft>
            </a:pPr>
            <a:r>
              <a:rPr lang="en-US" sz="1200" b="1" dirty="0" smtClean="0">
                <a:latin typeface="Calibri"/>
                <a:cs typeface="Arial" pitchFamily="34" charset="0"/>
              </a:rPr>
              <a:t>Next Steps:</a:t>
            </a:r>
          </a:p>
          <a:p>
            <a:pPr fontAlgn="auto">
              <a:spcBef>
                <a:spcPts val="0"/>
              </a:spcBef>
              <a:spcAft>
                <a:spcPts val="0"/>
              </a:spcAft>
              <a:buFont typeface="Arial" pitchFamily="34" charset="0"/>
              <a:buChar char="•"/>
            </a:pPr>
            <a:r>
              <a:rPr lang="en-US" sz="1200" dirty="0" smtClean="0">
                <a:latin typeface="Calibri"/>
                <a:cs typeface="Arial" pitchFamily="34" charset="0"/>
              </a:rPr>
              <a:t> Replace dynamic URLs with static URLs, wherever possible. Implement an optimized global template hierarchy that all high-level, important pages are close to the root directory.</a:t>
            </a:r>
          </a:p>
        </p:txBody>
      </p:sp>
      <p:pic>
        <p:nvPicPr>
          <p:cNvPr id="9218" name="Picture 2"/>
          <p:cNvPicPr>
            <a:picLocks noChangeAspect="1" noChangeArrowheads="1"/>
          </p:cNvPicPr>
          <p:nvPr/>
        </p:nvPicPr>
        <p:blipFill>
          <a:blip r:embed="rId3" cstate="print"/>
          <a:srcRect/>
          <a:stretch>
            <a:fillRect/>
          </a:stretch>
        </p:blipFill>
        <p:spPr bwMode="auto">
          <a:xfrm>
            <a:off x="1981200" y="1752600"/>
            <a:ext cx="4905375" cy="257175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1" name="Rounded Rectangle 10"/>
          <p:cNvSpPr/>
          <p:nvPr/>
        </p:nvSpPr>
        <p:spPr bwMode="auto">
          <a:xfrm>
            <a:off x="304800" y="8382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How Technical Audit is Helpful to the Olay Organic Search Campaign</a:t>
            </a:r>
          </a:p>
        </p:txBody>
      </p:sp>
    </p:spTree>
  </p:cSld>
  <p:clrMapOvr>
    <a:masterClrMapping/>
  </p:clrMapOvr>
  <p:transition spd="med"/>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184</a:t>
            </a:fld>
            <a:endParaRPr lang="en-US" dirty="0">
              <a:solidFill>
                <a:srgbClr val="002C69"/>
              </a:solidFill>
            </a:endParaRPr>
          </a:p>
        </p:txBody>
      </p:sp>
      <p:sp>
        <p:nvSpPr>
          <p:cNvPr id="10" name="Title 1"/>
          <p:cNvSpPr txBox="1">
            <a:spLocks/>
          </p:cNvSpPr>
          <p:nvPr/>
        </p:nvSpPr>
        <p:spPr bwMode="auto">
          <a:xfrm>
            <a:off x="304800" y="3048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 SearchMart Audit Score</a:t>
            </a:r>
            <a:endParaRPr lang="en-US" sz="3000" b="1" kern="0" dirty="0">
              <a:solidFill>
                <a:sysClr val="windowText" lastClr="000000"/>
              </a:solidFill>
              <a:latin typeface="Calibri" pitchFamily="34" charset="0"/>
            </a:endParaRPr>
          </a:p>
        </p:txBody>
      </p:sp>
      <p:sp>
        <p:nvSpPr>
          <p:cNvPr id="13" name="TextBox 12"/>
          <p:cNvSpPr txBox="1"/>
          <p:nvPr/>
        </p:nvSpPr>
        <p:spPr>
          <a:xfrm>
            <a:off x="304800" y="1219200"/>
            <a:ext cx="8534400" cy="738664"/>
          </a:xfrm>
          <a:prstGeom prst="rect">
            <a:avLst/>
          </a:prstGeom>
          <a:noFill/>
        </p:spPr>
        <p:txBody>
          <a:bodyPr wrap="square" rtlCol="0">
            <a:spAutoFit/>
          </a:bodyPr>
          <a:lstStyle/>
          <a:p>
            <a:pPr fontAlgn="auto">
              <a:spcBef>
                <a:spcPts val="0"/>
              </a:spcBef>
              <a:spcAft>
                <a:spcPts val="0"/>
              </a:spcAft>
            </a:pPr>
            <a:r>
              <a:rPr lang="en-US" dirty="0" smtClean="0">
                <a:latin typeface="Calibri"/>
                <a:cs typeface="Arial" pitchFamily="34" charset="0"/>
              </a:rPr>
              <a:t>The Content Audit Represents the adherence of Olay Website to Content best practices. The current Content Audit Score for the Olay Website is 79, which means that some improvements are necessary in order to improve the score.</a:t>
            </a:r>
            <a:endParaRPr lang="en-US" dirty="0">
              <a:latin typeface="Calibri"/>
              <a:cs typeface="Arial" pitchFamily="34" charset="0"/>
            </a:endParaRPr>
          </a:p>
        </p:txBody>
      </p:sp>
      <p:sp>
        <p:nvSpPr>
          <p:cNvPr id="15" name="TextBox 14"/>
          <p:cNvSpPr txBox="1"/>
          <p:nvPr/>
        </p:nvSpPr>
        <p:spPr>
          <a:xfrm>
            <a:off x="457200" y="4648200"/>
            <a:ext cx="8534400" cy="646331"/>
          </a:xfrm>
          <a:prstGeom prst="rect">
            <a:avLst/>
          </a:prstGeom>
          <a:noFill/>
        </p:spPr>
        <p:txBody>
          <a:bodyPr wrap="square" rtlCol="0">
            <a:spAutoFit/>
          </a:bodyPr>
          <a:lstStyle/>
          <a:p>
            <a:pPr fontAlgn="auto">
              <a:spcBef>
                <a:spcPts val="0"/>
              </a:spcBef>
              <a:spcAft>
                <a:spcPts val="0"/>
              </a:spcAft>
            </a:pPr>
            <a:r>
              <a:rPr lang="en-US" sz="1200" b="1" dirty="0" smtClean="0">
                <a:latin typeface="Calibri"/>
                <a:cs typeface="Arial" pitchFamily="34" charset="0"/>
              </a:rPr>
              <a:t>Key Takeaways:</a:t>
            </a:r>
          </a:p>
          <a:p>
            <a:pPr fontAlgn="auto">
              <a:spcBef>
                <a:spcPts val="0"/>
              </a:spcBef>
              <a:spcAft>
                <a:spcPts val="0"/>
              </a:spcAft>
              <a:buFont typeface="Arial" pitchFamily="34" charset="0"/>
              <a:buChar char="•"/>
            </a:pPr>
            <a:r>
              <a:rPr lang="en-US" sz="1200" dirty="0" smtClean="0">
                <a:latin typeface="Calibri"/>
                <a:cs typeface="Arial" pitchFamily="34" charset="0"/>
              </a:rPr>
              <a:t> The Olay PLPs content optimization strategy should be revisited to ensure sufficient page keyword phrase density.</a:t>
            </a:r>
          </a:p>
          <a:p>
            <a:pPr fontAlgn="auto">
              <a:spcBef>
                <a:spcPts val="0"/>
              </a:spcBef>
              <a:spcAft>
                <a:spcPts val="0"/>
              </a:spcAft>
              <a:buFont typeface="Arial" pitchFamily="34" charset="0"/>
              <a:buChar char="•"/>
            </a:pPr>
            <a:r>
              <a:rPr lang="en-US" sz="1200" dirty="0" smtClean="0">
                <a:latin typeface="Calibri"/>
                <a:cs typeface="Arial" pitchFamily="34" charset="0"/>
              </a:rPr>
              <a:t> The Meta Data for a majority of Olay PLPs are not optimized for the gold keyword phrase.</a:t>
            </a:r>
          </a:p>
        </p:txBody>
      </p:sp>
      <p:sp>
        <p:nvSpPr>
          <p:cNvPr id="16" name="TextBox 15"/>
          <p:cNvSpPr txBox="1"/>
          <p:nvPr/>
        </p:nvSpPr>
        <p:spPr>
          <a:xfrm>
            <a:off x="457200" y="5334000"/>
            <a:ext cx="8534400" cy="646331"/>
          </a:xfrm>
          <a:prstGeom prst="rect">
            <a:avLst/>
          </a:prstGeom>
          <a:noFill/>
        </p:spPr>
        <p:txBody>
          <a:bodyPr wrap="square" rtlCol="0">
            <a:spAutoFit/>
          </a:bodyPr>
          <a:lstStyle/>
          <a:p>
            <a:pPr fontAlgn="auto">
              <a:spcBef>
                <a:spcPts val="0"/>
              </a:spcBef>
              <a:spcAft>
                <a:spcPts val="0"/>
              </a:spcAft>
            </a:pPr>
            <a:r>
              <a:rPr lang="en-US" sz="1200" b="1" dirty="0" smtClean="0">
                <a:latin typeface="Calibri"/>
                <a:cs typeface="Arial" pitchFamily="34" charset="0"/>
              </a:rPr>
              <a:t>Next Steps:</a:t>
            </a:r>
          </a:p>
          <a:p>
            <a:pPr fontAlgn="auto">
              <a:spcBef>
                <a:spcPts val="0"/>
              </a:spcBef>
              <a:spcAft>
                <a:spcPts val="0"/>
              </a:spcAft>
              <a:buFont typeface="Arial" pitchFamily="34" charset="0"/>
              <a:buChar char="•"/>
            </a:pPr>
            <a:r>
              <a:rPr lang="en-US" sz="1200" dirty="0" smtClean="0">
                <a:latin typeface="Calibri"/>
                <a:cs typeface="Arial" pitchFamily="34" charset="0"/>
              </a:rPr>
              <a:t> Implement unique meta data on all Olay PLPs that includes the gold keyword phrases.</a:t>
            </a:r>
          </a:p>
          <a:p>
            <a:pPr fontAlgn="auto">
              <a:spcBef>
                <a:spcPts val="0"/>
              </a:spcBef>
              <a:spcAft>
                <a:spcPts val="0"/>
              </a:spcAft>
              <a:buFont typeface="Arial" pitchFamily="34" charset="0"/>
              <a:buChar char="•"/>
            </a:pPr>
            <a:r>
              <a:rPr lang="en-US" sz="1200" dirty="0" smtClean="0">
                <a:latin typeface="Calibri"/>
                <a:cs typeface="Arial" pitchFamily="34" charset="0"/>
              </a:rPr>
              <a:t> Include the gold keyword phrase in each Olay PLP at least once every 30-40 words.</a:t>
            </a:r>
          </a:p>
        </p:txBody>
      </p:sp>
      <p:sp>
        <p:nvSpPr>
          <p:cNvPr id="11" name="Rounded Rectangle 10"/>
          <p:cNvSpPr/>
          <p:nvPr/>
        </p:nvSpPr>
        <p:spPr bwMode="auto">
          <a:xfrm>
            <a:off x="304800" y="8382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How Content Audit is Helpful to the Olay Organic Search Campaign</a:t>
            </a:r>
          </a:p>
        </p:txBody>
      </p:sp>
      <p:pic>
        <p:nvPicPr>
          <p:cNvPr id="11266" name="Picture 2"/>
          <p:cNvPicPr>
            <a:picLocks noChangeAspect="1" noChangeArrowheads="1"/>
          </p:cNvPicPr>
          <p:nvPr/>
        </p:nvPicPr>
        <p:blipFill>
          <a:blip r:embed="rId3" cstate="print"/>
          <a:srcRect/>
          <a:stretch>
            <a:fillRect/>
          </a:stretch>
        </p:blipFill>
        <p:spPr bwMode="auto">
          <a:xfrm>
            <a:off x="2209800" y="1905000"/>
            <a:ext cx="4324350" cy="23907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185</a:t>
            </a:fld>
            <a:endParaRPr lang="en-US" dirty="0">
              <a:solidFill>
                <a:srgbClr val="002C69"/>
              </a:solidFill>
            </a:endParaRPr>
          </a:p>
        </p:txBody>
      </p:sp>
      <p:sp>
        <p:nvSpPr>
          <p:cNvPr id="10" name="Title 1"/>
          <p:cNvSpPr txBox="1">
            <a:spLocks/>
          </p:cNvSpPr>
          <p:nvPr/>
        </p:nvSpPr>
        <p:spPr bwMode="auto">
          <a:xfrm>
            <a:off x="304800" y="3048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 SearchMart Audit Score</a:t>
            </a:r>
            <a:endParaRPr lang="en-US" sz="3000" b="1" kern="0" dirty="0">
              <a:solidFill>
                <a:sysClr val="windowText" lastClr="000000"/>
              </a:solidFill>
              <a:latin typeface="Calibri" pitchFamily="34" charset="0"/>
            </a:endParaRPr>
          </a:p>
        </p:txBody>
      </p:sp>
      <p:sp>
        <p:nvSpPr>
          <p:cNvPr id="13" name="TextBox 12"/>
          <p:cNvSpPr txBox="1"/>
          <p:nvPr/>
        </p:nvSpPr>
        <p:spPr>
          <a:xfrm>
            <a:off x="304800" y="1219200"/>
            <a:ext cx="8534400" cy="738664"/>
          </a:xfrm>
          <a:prstGeom prst="rect">
            <a:avLst/>
          </a:prstGeom>
          <a:noFill/>
        </p:spPr>
        <p:txBody>
          <a:bodyPr wrap="square" rtlCol="0">
            <a:spAutoFit/>
          </a:bodyPr>
          <a:lstStyle/>
          <a:p>
            <a:pPr fontAlgn="auto">
              <a:spcBef>
                <a:spcPts val="0"/>
              </a:spcBef>
              <a:spcAft>
                <a:spcPts val="0"/>
              </a:spcAft>
            </a:pPr>
            <a:r>
              <a:rPr lang="en-US" dirty="0" smtClean="0">
                <a:latin typeface="Calibri"/>
                <a:cs typeface="Arial" pitchFamily="34" charset="0"/>
              </a:rPr>
              <a:t>The Link Audit Represents a count of internal and external links that are directed to the Olay Website. The current Link Audit Score for the Olay Website is 4, which means that significant improvements need to be made to the internal linking strategy.</a:t>
            </a:r>
            <a:endParaRPr lang="en-US" dirty="0">
              <a:latin typeface="Calibri"/>
              <a:cs typeface="Arial" pitchFamily="34" charset="0"/>
            </a:endParaRPr>
          </a:p>
        </p:txBody>
      </p:sp>
      <p:sp>
        <p:nvSpPr>
          <p:cNvPr id="15" name="TextBox 14"/>
          <p:cNvSpPr txBox="1"/>
          <p:nvPr/>
        </p:nvSpPr>
        <p:spPr>
          <a:xfrm>
            <a:off x="381000" y="4343400"/>
            <a:ext cx="8534400" cy="707886"/>
          </a:xfrm>
          <a:prstGeom prst="rect">
            <a:avLst/>
          </a:prstGeom>
          <a:noFill/>
        </p:spPr>
        <p:txBody>
          <a:bodyPr wrap="square" rtlCol="0">
            <a:spAutoFit/>
          </a:bodyPr>
          <a:lstStyle/>
          <a:p>
            <a:pPr fontAlgn="auto">
              <a:spcBef>
                <a:spcPts val="0"/>
              </a:spcBef>
              <a:spcAft>
                <a:spcPts val="0"/>
              </a:spcAft>
            </a:pPr>
            <a:r>
              <a:rPr lang="en-US" b="1" dirty="0" smtClean="0">
                <a:latin typeface="Calibri"/>
                <a:cs typeface="Arial" pitchFamily="34" charset="0"/>
              </a:rPr>
              <a:t>Key Takeaways:</a:t>
            </a:r>
          </a:p>
          <a:p>
            <a:pPr fontAlgn="auto">
              <a:spcBef>
                <a:spcPts val="0"/>
              </a:spcBef>
              <a:spcAft>
                <a:spcPts val="0"/>
              </a:spcAft>
              <a:buFont typeface="Arial" pitchFamily="34" charset="0"/>
              <a:buChar char="•"/>
            </a:pPr>
            <a:r>
              <a:rPr lang="en-US" dirty="0" smtClean="0">
                <a:latin typeface="Calibri"/>
                <a:cs typeface="Arial" pitchFamily="34" charset="0"/>
              </a:rPr>
              <a:t> </a:t>
            </a:r>
            <a:r>
              <a:rPr lang="en-US" sz="1200" dirty="0" smtClean="0">
                <a:latin typeface="Calibri"/>
                <a:cs typeface="Arial" pitchFamily="34" charset="0"/>
              </a:rPr>
              <a:t>A majority of inbound links fail to use Olay gold keywords in the anchor text of the link</a:t>
            </a:r>
          </a:p>
          <a:p>
            <a:pPr fontAlgn="auto">
              <a:spcBef>
                <a:spcPts val="0"/>
              </a:spcBef>
              <a:spcAft>
                <a:spcPts val="0"/>
              </a:spcAft>
            </a:pPr>
            <a:endParaRPr lang="en-US" sz="1200" dirty="0" smtClean="0">
              <a:latin typeface="Calibri"/>
              <a:cs typeface="Arial" pitchFamily="34" charset="0"/>
            </a:endParaRPr>
          </a:p>
        </p:txBody>
      </p:sp>
      <p:sp>
        <p:nvSpPr>
          <p:cNvPr id="16" name="TextBox 15"/>
          <p:cNvSpPr txBox="1"/>
          <p:nvPr/>
        </p:nvSpPr>
        <p:spPr>
          <a:xfrm>
            <a:off x="381000" y="5029200"/>
            <a:ext cx="8534400" cy="892552"/>
          </a:xfrm>
          <a:prstGeom prst="rect">
            <a:avLst/>
          </a:prstGeom>
          <a:noFill/>
        </p:spPr>
        <p:txBody>
          <a:bodyPr wrap="square" rtlCol="0">
            <a:spAutoFit/>
          </a:bodyPr>
          <a:lstStyle/>
          <a:p>
            <a:pPr fontAlgn="auto">
              <a:spcBef>
                <a:spcPts val="0"/>
              </a:spcBef>
              <a:spcAft>
                <a:spcPts val="0"/>
              </a:spcAft>
            </a:pPr>
            <a:r>
              <a:rPr lang="en-US" b="1" dirty="0" smtClean="0">
                <a:latin typeface="Calibri"/>
                <a:cs typeface="Arial" pitchFamily="34" charset="0"/>
              </a:rPr>
              <a:t>Next Steps:</a:t>
            </a:r>
          </a:p>
          <a:p>
            <a:pPr fontAlgn="auto">
              <a:spcBef>
                <a:spcPts val="0"/>
              </a:spcBef>
              <a:spcAft>
                <a:spcPts val="0"/>
              </a:spcAft>
              <a:buFont typeface="Arial" pitchFamily="34" charset="0"/>
              <a:buChar char="•"/>
            </a:pPr>
            <a:r>
              <a:rPr lang="en-US" dirty="0" smtClean="0">
                <a:latin typeface="Calibri"/>
                <a:cs typeface="Arial" pitchFamily="34" charset="0"/>
              </a:rPr>
              <a:t> </a:t>
            </a:r>
            <a:r>
              <a:rPr lang="en-US" sz="1200" dirty="0" smtClean="0">
                <a:latin typeface="Calibri"/>
                <a:cs typeface="Arial" pitchFamily="34" charset="0"/>
              </a:rPr>
              <a:t>Reach out to the owners of the external links to request the anchor text of the link be changed to “skin care”</a:t>
            </a:r>
          </a:p>
          <a:p>
            <a:pPr fontAlgn="auto">
              <a:spcBef>
                <a:spcPts val="0"/>
              </a:spcBef>
              <a:spcAft>
                <a:spcPts val="0"/>
              </a:spcAft>
              <a:buFont typeface="Arial" pitchFamily="34" charset="0"/>
              <a:buChar char="•"/>
            </a:pPr>
            <a:r>
              <a:rPr lang="en-US" sz="1200" dirty="0" smtClean="0">
                <a:latin typeface="Calibri"/>
                <a:cs typeface="Arial" pitchFamily="34" charset="0"/>
              </a:rPr>
              <a:t> Implement optimized internal links to all PLPs on the Olay Website using gold keywords as the anchor text</a:t>
            </a:r>
          </a:p>
          <a:p>
            <a:pPr lvl="1" fontAlgn="auto">
              <a:spcBef>
                <a:spcPts val="0"/>
              </a:spcBef>
              <a:spcAft>
                <a:spcPts val="0"/>
              </a:spcAft>
              <a:buFont typeface="Arial" pitchFamily="34" charset="0"/>
              <a:buChar char="•"/>
            </a:pPr>
            <a:r>
              <a:rPr lang="en-US" sz="1200" dirty="0" smtClean="0">
                <a:latin typeface="Calibri"/>
                <a:cs typeface="Arial" pitchFamily="34" charset="0"/>
              </a:rPr>
              <a:t>Navigation, Embedded Links, Contextual Links, Site Map, etc.</a:t>
            </a:r>
          </a:p>
        </p:txBody>
      </p:sp>
      <p:sp>
        <p:nvSpPr>
          <p:cNvPr id="11" name="Rounded Rectangle 10"/>
          <p:cNvSpPr/>
          <p:nvPr/>
        </p:nvSpPr>
        <p:spPr bwMode="auto">
          <a:xfrm>
            <a:off x="228600" y="8382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How Link Audit is Helpful to the Olay Organic Search Campaign</a:t>
            </a:r>
          </a:p>
        </p:txBody>
      </p:sp>
      <p:pic>
        <p:nvPicPr>
          <p:cNvPr id="10242" name="Picture 2"/>
          <p:cNvPicPr>
            <a:picLocks noChangeAspect="1" noChangeArrowheads="1"/>
          </p:cNvPicPr>
          <p:nvPr/>
        </p:nvPicPr>
        <p:blipFill>
          <a:blip r:embed="rId3" cstate="print"/>
          <a:srcRect/>
          <a:stretch>
            <a:fillRect/>
          </a:stretch>
        </p:blipFill>
        <p:spPr bwMode="auto">
          <a:xfrm>
            <a:off x="2057400" y="2209800"/>
            <a:ext cx="3895725" cy="15525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186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SearchMart Page Audit</a:t>
            </a:r>
            <a:endParaRPr lang="en-US" sz="3000" dirty="0"/>
          </a:p>
        </p:txBody>
      </p:sp>
      <p:pic>
        <p:nvPicPr>
          <p:cNvPr id="11" name="Picture 2"/>
          <p:cNvPicPr>
            <a:picLocks noChangeAspect="1" noChangeArrowheads="1"/>
          </p:cNvPicPr>
          <p:nvPr/>
        </p:nvPicPr>
        <p:blipFill>
          <a:blip r:embed="rId3" cstate="print"/>
          <a:srcRect/>
          <a:stretch>
            <a:fillRect/>
          </a:stretch>
        </p:blipFill>
        <p:spPr bwMode="auto">
          <a:xfrm>
            <a:off x="685800" y="990600"/>
            <a:ext cx="7315200" cy="115774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13" name="Straight Arrow Connector 12"/>
          <p:cNvCxnSpPr/>
          <p:nvPr/>
        </p:nvCxnSpPr>
        <p:spPr bwMode="auto">
          <a:xfrm>
            <a:off x="4876800" y="1524000"/>
            <a:ext cx="0" cy="4572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12" name="Rounded Rectangle 11"/>
          <p:cNvSpPr/>
          <p:nvPr/>
        </p:nvSpPr>
        <p:spPr bwMode="auto">
          <a:xfrm>
            <a:off x="4114800" y="1371600"/>
            <a:ext cx="1752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Select Page Audit Tab</a:t>
            </a:r>
          </a:p>
        </p:txBody>
      </p:sp>
      <p:sp>
        <p:nvSpPr>
          <p:cNvPr id="15" name="Rounded Rectangle 14"/>
          <p:cNvSpPr/>
          <p:nvPr/>
        </p:nvSpPr>
        <p:spPr bwMode="auto">
          <a:xfrm>
            <a:off x="381000" y="23622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How Page Audit is Helpful to the Olay Organic Search Campaign</a:t>
            </a:r>
          </a:p>
        </p:txBody>
      </p:sp>
      <p:sp>
        <p:nvSpPr>
          <p:cNvPr id="16" name="Content Placeholder 2"/>
          <p:cNvSpPr>
            <a:spLocks noGrp="1"/>
          </p:cNvSpPr>
          <p:nvPr>
            <p:ph idx="1"/>
          </p:nvPr>
        </p:nvSpPr>
        <p:spPr>
          <a:xfrm>
            <a:off x="457200" y="2971800"/>
            <a:ext cx="8534400" cy="3200400"/>
          </a:xfrm>
        </p:spPr>
        <p:txBody>
          <a:bodyPr/>
          <a:lstStyle/>
          <a:p>
            <a:pPr marL="63500" lvl="1" indent="0">
              <a:spcBef>
                <a:spcPts val="0"/>
              </a:spcBef>
              <a:buNone/>
            </a:pPr>
            <a:r>
              <a:rPr lang="en-US" sz="100" b="1" dirty="0" smtClean="0">
                <a:solidFill>
                  <a:schemeClr val="bg1"/>
                </a:solidFill>
                <a:latin typeface="+mn-lt"/>
                <a:cs typeface="Arial" pitchFamily="34" charset="0"/>
              </a:rPr>
              <a:t>campaign</a:t>
            </a:r>
            <a:endParaRPr lang="en-US" sz="100" dirty="0" smtClean="0">
              <a:solidFill>
                <a:schemeClr val="bg1"/>
              </a:solidFill>
              <a:latin typeface="+mn-lt"/>
              <a:cs typeface="Arial" pitchFamily="34" charset="0"/>
            </a:endParaRPr>
          </a:p>
          <a:p>
            <a:pPr marL="63500" lvl="1" indent="0">
              <a:spcBef>
                <a:spcPts val="0"/>
              </a:spcBef>
              <a:buFont typeface="Arial" pitchFamily="34" charset="0"/>
              <a:buChar char="•"/>
            </a:pPr>
            <a:r>
              <a:rPr lang="en-US" sz="1400" dirty="0" smtClean="0">
                <a:solidFill>
                  <a:schemeClr val="tx1"/>
                </a:solidFill>
                <a:cs typeface="Arial" pitchFamily="34" charset="0"/>
              </a:rPr>
              <a:t> </a:t>
            </a:r>
            <a:r>
              <a:rPr lang="en-US" sz="1400" b="1" dirty="0" smtClean="0">
                <a:solidFill>
                  <a:schemeClr val="tx1"/>
                </a:solidFill>
                <a:cs typeface="Arial" pitchFamily="34" charset="0"/>
              </a:rPr>
              <a:t>Overall Audit Score for Each Olay Page in the Sitemap.gz File &amp; Each Gold Keyword PLP</a:t>
            </a:r>
          </a:p>
          <a:p>
            <a:pPr marL="457200" lvl="2" indent="0">
              <a:spcBef>
                <a:spcPts val="0"/>
              </a:spcBef>
              <a:buFont typeface="Arial" pitchFamily="34" charset="0"/>
              <a:buChar char="•"/>
            </a:pPr>
            <a:r>
              <a:rPr lang="en-US" sz="1200" dirty="0" smtClean="0">
                <a:solidFill>
                  <a:schemeClr val="tx1"/>
                </a:solidFill>
                <a:cs typeface="Arial" pitchFamily="34" charset="0"/>
              </a:rPr>
              <a:t> Overall Page Audit Score </a:t>
            </a:r>
          </a:p>
          <a:p>
            <a:pPr marL="457200" lvl="2" indent="0">
              <a:spcBef>
                <a:spcPts val="0"/>
              </a:spcBef>
              <a:buFont typeface="Arial" pitchFamily="34" charset="0"/>
              <a:buChar char="•"/>
            </a:pPr>
            <a:r>
              <a:rPr lang="en-US" sz="1200" dirty="0" smtClean="0">
                <a:solidFill>
                  <a:schemeClr val="tx1"/>
                </a:solidFill>
                <a:cs typeface="Arial" pitchFamily="34" charset="0"/>
              </a:rPr>
              <a:t> Page Technical Audit Score</a:t>
            </a:r>
          </a:p>
          <a:p>
            <a:pPr marL="457200" lvl="2" indent="0">
              <a:spcBef>
                <a:spcPts val="0"/>
              </a:spcBef>
              <a:buFont typeface="Arial" pitchFamily="34" charset="0"/>
              <a:buChar char="•"/>
            </a:pPr>
            <a:r>
              <a:rPr lang="en-US" sz="1200" dirty="0" smtClean="0">
                <a:solidFill>
                  <a:schemeClr val="tx1"/>
                </a:solidFill>
                <a:cs typeface="Arial" pitchFamily="34" charset="0"/>
              </a:rPr>
              <a:t> Page Content Audit Score</a:t>
            </a:r>
          </a:p>
          <a:p>
            <a:pPr marL="457200" lvl="2" indent="0">
              <a:spcBef>
                <a:spcPts val="0"/>
              </a:spcBef>
              <a:buFont typeface="Arial" pitchFamily="34" charset="0"/>
              <a:buChar char="•"/>
            </a:pPr>
            <a:r>
              <a:rPr lang="en-US" sz="1200" dirty="0" smtClean="0">
                <a:solidFill>
                  <a:schemeClr val="tx1"/>
                </a:solidFill>
                <a:cs typeface="Arial" pitchFamily="34" charset="0"/>
              </a:rPr>
              <a:t> Page Link Audit Score</a:t>
            </a:r>
          </a:p>
          <a:p>
            <a:pPr marL="863600" lvl="3" indent="0">
              <a:spcBef>
                <a:spcPts val="0"/>
              </a:spcBef>
              <a:buFont typeface="Arial" pitchFamily="34" charset="0"/>
              <a:buChar char="•"/>
            </a:pPr>
            <a:endParaRPr lang="en-US" sz="800" dirty="0" smtClean="0">
              <a:solidFill>
                <a:schemeClr val="tx1"/>
              </a:solidFill>
              <a:cs typeface="Arial" pitchFamily="34" charset="0"/>
            </a:endParaRPr>
          </a:p>
          <a:p>
            <a:pPr marL="63500" lvl="1" indent="0">
              <a:spcBef>
                <a:spcPts val="0"/>
              </a:spcBef>
              <a:buFont typeface="Arial" pitchFamily="34" charset="0"/>
              <a:buChar char="•"/>
            </a:pPr>
            <a:r>
              <a:rPr lang="en-US" sz="1400" b="1" dirty="0" smtClean="0">
                <a:solidFill>
                  <a:schemeClr val="tx1"/>
                </a:solidFill>
                <a:cs typeface="Arial" pitchFamily="34" charset="0"/>
              </a:rPr>
              <a:t> Individual Page Insights </a:t>
            </a:r>
          </a:p>
          <a:p>
            <a:pPr marL="457200" lvl="2" indent="0">
              <a:spcBef>
                <a:spcPts val="0"/>
              </a:spcBef>
              <a:buFont typeface="Arial" pitchFamily="34" charset="0"/>
              <a:buChar char="•"/>
            </a:pPr>
            <a:r>
              <a:rPr lang="en-US" sz="1200" dirty="0" smtClean="0">
                <a:solidFill>
                  <a:schemeClr val="tx1"/>
                </a:solidFill>
                <a:cs typeface="Arial" pitchFamily="34" charset="0"/>
              </a:rPr>
              <a:t> Provides in-depth analysis and detailed information on the strengths and weaknesses of each individual page.</a:t>
            </a:r>
          </a:p>
          <a:p>
            <a:pPr marL="63500" lvl="1" indent="0">
              <a:spcBef>
                <a:spcPts val="0"/>
              </a:spcBef>
              <a:buFont typeface="Arial" pitchFamily="34" charset="0"/>
              <a:buChar char="•"/>
            </a:pPr>
            <a:endParaRPr lang="en-US" sz="1400" b="1" dirty="0" smtClean="0">
              <a:solidFill>
                <a:schemeClr val="tx1"/>
              </a:solidFill>
              <a:cs typeface="Arial" pitchFamily="34" charset="0"/>
            </a:endParaRPr>
          </a:p>
          <a:p>
            <a:pPr marL="63500" lvl="1" indent="0">
              <a:spcBef>
                <a:spcPts val="0"/>
              </a:spcBef>
              <a:buFont typeface="Arial" pitchFamily="34" charset="0"/>
              <a:buChar char="•"/>
            </a:pPr>
            <a:r>
              <a:rPr lang="en-US" sz="1400" b="1" dirty="0" smtClean="0">
                <a:solidFill>
                  <a:schemeClr val="tx1"/>
                </a:solidFill>
                <a:cs typeface="Arial" pitchFamily="34" charset="0"/>
              </a:rPr>
              <a:t> Individual Page Recommendations</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Provides recommendations for optimizing each page in an effort to improve each audit score</a:t>
            </a:r>
          </a:p>
        </p:txBody>
      </p:sp>
      <p:cxnSp>
        <p:nvCxnSpPr>
          <p:cNvPr id="18" name="Straight Connector 17"/>
          <p:cNvCxnSpPr/>
          <p:nvPr/>
        </p:nvCxnSpPr>
        <p:spPr bwMode="auto">
          <a:xfrm>
            <a:off x="457200" y="4038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9" name="Straight Connector 18"/>
          <p:cNvCxnSpPr/>
          <p:nvPr/>
        </p:nvCxnSpPr>
        <p:spPr bwMode="auto">
          <a:xfrm>
            <a:off x="533400" y="4572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533400" y="5181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187</a:t>
            </a:fld>
            <a:endParaRPr lang="en-US" dirty="0">
              <a:solidFill>
                <a:srgbClr val="002C69"/>
              </a:solidFill>
            </a:endParaRPr>
          </a:p>
        </p:txBody>
      </p:sp>
      <p:sp>
        <p:nvSpPr>
          <p:cNvPr id="11" name="Title 1"/>
          <p:cNvSpPr>
            <a:spLocks noGrp="1"/>
          </p:cNvSpPr>
          <p:nvPr>
            <p:ph type="title"/>
          </p:nvPr>
        </p:nvSpPr>
        <p:spPr>
          <a:xfrm>
            <a:off x="304800" y="304800"/>
            <a:ext cx="8610600" cy="457200"/>
          </a:xfrm>
          <a:noFill/>
        </p:spPr>
        <p:txBody>
          <a:bodyPr/>
          <a:lstStyle/>
          <a:p>
            <a:r>
              <a:rPr lang="en-US" sz="3000" dirty="0" smtClean="0"/>
              <a:t>Olay – SearchMart Page Audit</a:t>
            </a:r>
            <a:endParaRPr lang="en-US" sz="3000" dirty="0"/>
          </a:p>
        </p:txBody>
      </p:sp>
      <p:pic>
        <p:nvPicPr>
          <p:cNvPr id="3076" name="Picture 4"/>
          <p:cNvPicPr>
            <a:picLocks noChangeAspect="1" noChangeArrowheads="1"/>
          </p:cNvPicPr>
          <p:nvPr/>
        </p:nvPicPr>
        <p:blipFill>
          <a:blip r:embed="rId3" cstate="print"/>
          <a:srcRect/>
          <a:stretch>
            <a:fillRect/>
          </a:stretch>
        </p:blipFill>
        <p:spPr bwMode="auto">
          <a:xfrm>
            <a:off x="1752600" y="1828800"/>
            <a:ext cx="5105400" cy="216542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15" name="Straight Arrow Connector 14"/>
          <p:cNvCxnSpPr/>
          <p:nvPr/>
        </p:nvCxnSpPr>
        <p:spPr bwMode="auto">
          <a:xfrm flipH="1">
            <a:off x="4724400" y="2362200"/>
            <a:ext cx="1219200" cy="7620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19" name="Straight Arrow Connector 18"/>
          <p:cNvCxnSpPr/>
          <p:nvPr/>
        </p:nvCxnSpPr>
        <p:spPr bwMode="auto">
          <a:xfrm flipH="1">
            <a:off x="5486400" y="2514600"/>
            <a:ext cx="152400" cy="9144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14" name="Rounded Rectangle 13"/>
          <p:cNvSpPr/>
          <p:nvPr/>
        </p:nvSpPr>
        <p:spPr bwMode="auto">
          <a:xfrm>
            <a:off x="5410200" y="1600200"/>
            <a:ext cx="1600200" cy="914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Page Details: Gold Keyword, PLP, Meta Data, &amp; Compliance</a:t>
            </a:r>
          </a:p>
        </p:txBody>
      </p:sp>
      <p:pic>
        <p:nvPicPr>
          <p:cNvPr id="3079" name="Picture 7"/>
          <p:cNvPicPr>
            <a:picLocks noChangeAspect="1" noChangeArrowheads="1"/>
          </p:cNvPicPr>
          <p:nvPr/>
        </p:nvPicPr>
        <p:blipFill>
          <a:blip r:embed="rId4" cstate="print"/>
          <a:srcRect/>
          <a:stretch>
            <a:fillRect/>
          </a:stretch>
        </p:blipFill>
        <p:spPr bwMode="auto">
          <a:xfrm>
            <a:off x="152400" y="4572000"/>
            <a:ext cx="8677275" cy="8763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37" name="Rounded Rectangle 36"/>
          <p:cNvSpPr/>
          <p:nvPr/>
        </p:nvSpPr>
        <p:spPr bwMode="auto">
          <a:xfrm>
            <a:off x="228600" y="838200"/>
            <a:ext cx="85344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Skin Care PLP Overall Audit</a:t>
            </a:r>
          </a:p>
        </p:txBody>
      </p:sp>
      <p:sp>
        <p:nvSpPr>
          <p:cNvPr id="52" name="Rectangle 51"/>
          <p:cNvSpPr/>
          <p:nvPr/>
        </p:nvSpPr>
        <p:spPr bwMode="auto">
          <a:xfrm>
            <a:off x="1676400" y="5181600"/>
            <a:ext cx="2286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53" name="Rectangle 52"/>
          <p:cNvSpPr/>
          <p:nvPr/>
        </p:nvSpPr>
        <p:spPr bwMode="auto">
          <a:xfrm>
            <a:off x="3505200" y="5181600"/>
            <a:ext cx="3048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54" name="Rectangle 53"/>
          <p:cNvSpPr/>
          <p:nvPr/>
        </p:nvSpPr>
        <p:spPr bwMode="auto">
          <a:xfrm>
            <a:off x="5410200" y="5181600"/>
            <a:ext cx="2286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55" name="Rectangle 54"/>
          <p:cNvSpPr/>
          <p:nvPr/>
        </p:nvSpPr>
        <p:spPr bwMode="auto">
          <a:xfrm>
            <a:off x="7239000" y="5181600"/>
            <a:ext cx="1524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cxnSp>
        <p:nvCxnSpPr>
          <p:cNvPr id="57" name="Straight Arrow Connector 56"/>
          <p:cNvCxnSpPr/>
          <p:nvPr/>
        </p:nvCxnSpPr>
        <p:spPr bwMode="auto">
          <a:xfrm flipH="1" flipV="1">
            <a:off x="1981200" y="5486400"/>
            <a:ext cx="2438400" cy="6858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60" name="Straight Arrow Connector 59"/>
          <p:cNvCxnSpPr/>
          <p:nvPr/>
        </p:nvCxnSpPr>
        <p:spPr bwMode="auto">
          <a:xfrm flipH="1" flipV="1">
            <a:off x="3657600" y="5486400"/>
            <a:ext cx="762000" cy="6096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63" name="Straight Arrow Connector 62"/>
          <p:cNvCxnSpPr/>
          <p:nvPr/>
        </p:nvCxnSpPr>
        <p:spPr bwMode="auto">
          <a:xfrm flipV="1">
            <a:off x="4419600" y="5486400"/>
            <a:ext cx="990600" cy="6096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65" name="Straight Arrow Connector 64"/>
          <p:cNvCxnSpPr/>
          <p:nvPr/>
        </p:nvCxnSpPr>
        <p:spPr bwMode="auto">
          <a:xfrm flipV="1">
            <a:off x="4343400" y="5410200"/>
            <a:ext cx="2819400" cy="7620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56" name="Rounded Rectangle 55"/>
          <p:cNvSpPr/>
          <p:nvPr/>
        </p:nvSpPr>
        <p:spPr bwMode="auto">
          <a:xfrm>
            <a:off x="3429000" y="5943600"/>
            <a:ext cx="20574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Skin Care Page Audit Scores</a:t>
            </a:r>
          </a:p>
        </p:txBody>
      </p:sp>
    </p:spTree>
  </p:cSld>
  <p:clrMapOvr>
    <a:masterClrMapping/>
  </p:clrMapOvr>
  <p:transition spd="med"/>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188</a:t>
            </a:fld>
            <a:endParaRPr lang="en-US" dirty="0">
              <a:solidFill>
                <a:srgbClr val="002C69"/>
              </a:solidFill>
            </a:endParaRPr>
          </a:p>
        </p:txBody>
      </p:sp>
      <p:sp>
        <p:nvSpPr>
          <p:cNvPr id="6" name="Rounded Rectangle 5"/>
          <p:cNvSpPr/>
          <p:nvPr/>
        </p:nvSpPr>
        <p:spPr bwMode="auto">
          <a:xfrm>
            <a:off x="2286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Skin Care PLP Link Audit</a:t>
            </a:r>
          </a:p>
        </p:txBody>
      </p:sp>
      <p:sp>
        <p:nvSpPr>
          <p:cNvPr id="10" name="Title 1"/>
          <p:cNvSpPr txBox="1">
            <a:spLocks/>
          </p:cNvSpPr>
          <p:nvPr/>
        </p:nvSpPr>
        <p:spPr bwMode="auto">
          <a:xfrm>
            <a:off x="304800" y="3048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 SearchMart Page Audit</a:t>
            </a:r>
            <a:endParaRPr lang="en-US" sz="3000" b="1" kern="0" dirty="0">
              <a:solidFill>
                <a:sysClr val="windowText" lastClr="000000"/>
              </a:solidFill>
              <a:latin typeface="Calibri"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1295400" y="2057400"/>
            <a:ext cx="6248400" cy="226892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304800" y="1219200"/>
            <a:ext cx="8534400" cy="738664"/>
          </a:xfrm>
          <a:prstGeom prst="rect">
            <a:avLst/>
          </a:prstGeom>
          <a:noFill/>
        </p:spPr>
        <p:txBody>
          <a:bodyPr wrap="square" rtlCol="0">
            <a:spAutoFit/>
          </a:bodyPr>
          <a:lstStyle/>
          <a:p>
            <a:pPr fontAlgn="auto">
              <a:spcBef>
                <a:spcPts val="0"/>
              </a:spcBef>
              <a:spcAft>
                <a:spcPts val="0"/>
              </a:spcAft>
            </a:pPr>
            <a:r>
              <a:rPr lang="en-US" dirty="0" smtClean="0">
                <a:latin typeface="Calibri"/>
                <a:cs typeface="Arial" pitchFamily="34" charset="0"/>
              </a:rPr>
              <a:t>The Link Audit Represents a count of internal and external links that are directed to </a:t>
            </a:r>
            <a:r>
              <a:rPr lang="en-US" b="1" i="1" dirty="0" smtClean="0">
                <a:latin typeface="Calibri"/>
                <a:cs typeface="Arial" pitchFamily="34" charset="0"/>
              </a:rPr>
              <a:t>only </a:t>
            </a:r>
            <a:r>
              <a:rPr lang="en-US" dirty="0" smtClean="0">
                <a:latin typeface="Calibri"/>
                <a:cs typeface="Arial" pitchFamily="34" charset="0"/>
              </a:rPr>
              <a:t>the Skin Care PLP. The current Link Audit Score for the Skin Care PLP is 5, which means that significant improvements need to be made to the internal linking strategy.</a:t>
            </a:r>
            <a:endParaRPr lang="en-US" dirty="0">
              <a:latin typeface="Calibri"/>
              <a:cs typeface="Arial" pitchFamily="34" charset="0"/>
            </a:endParaRPr>
          </a:p>
        </p:txBody>
      </p:sp>
      <p:sp>
        <p:nvSpPr>
          <p:cNvPr id="15" name="TextBox 14"/>
          <p:cNvSpPr txBox="1"/>
          <p:nvPr/>
        </p:nvSpPr>
        <p:spPr>
          <a:xfrm>
            <a:off x="381000" y="4343400"/>
            <a:ext cx="8534400" cy="707886"/>
          </a:xfrm>
          <a:prstGeom prst="rect">
            <a:avLst/>
          </a:prstGeom>
          <a:noFill/>
        </p:spPr>
        <p:txBody>
          <a:bodyPr wrap="square" rtlCol="0">
            <a:spAutoFit/>
          </a:bodyPr>
          <a:lstStyle/>
          <a:p>
            <a:pPr fontAlgn="auto">
              <a:spcBef>
                <a:spcPts val="0"/>
              </a:spcBef>
              <a:spcAft>
                <a:spcPts val="0"/>
              </a:spcAft>
            </a:pPr>
            <a:r>
              <a:rPr lang="en-US" b="1" dirty="0" smtClean="0">
                <a:latin typeface="Calibri"/>
                <a:cs typeface="Arial" pitchFamily="34" charset="0"/>
              </a:rPr>
              <a:t>Key Takeaways:</a:t>
            </a:r>
          </a:p>
          <a:p>
            <a:pPr fontAlgn="auto">
              <a:spcBef>
                <a:spcPts val="0"/>
              </a:spcBef>
              <a:spcAft>
                <a:spcPts val="0"/>
              </a:spcAft>
              <a:buFont typeface="Arial" pitchFamily="34" charset="0"/>
              <a:buChar char="•"/>
            </a:pPr>
            <a:r>
              <a:rPr lang="en-US" dirty="0" smtClean="0">
                <a:latin typeface="Calibri"/>
                <a:cs typeface="Arial" pitchFamily="34" charset="0"/>
              </a:rPr>
              <a:t> </a:t>
            </a:r>
            <a:r>
              <a:rPr lang="en-US" sz="1200" dirty="0" smtClean="0">
                <a:latin typeface="Calibri"/>
                <a:cs typeface="Arial" pitchFamily="34" charset="0"/>
              </a:rPr>
              <a:t>A majority of external links fail to use the gold keyword “skin care” in the anchor text of the link</a:t>
            </a:r>
          </a:p>
          <a:p>
            <a:pPr fontAlgn="auto">
              <a:spcBef>
                <a:spcPts val="0"/>
              </a:spcBef>
              <a:spcAft>
                <a:spcPts val="0"/>
              </a:spcAft>
              <a:buFont typeface="Arial" pitchFamily="34" charset="0"/>
              <a:buChar char="•"/>
            </a:pPr>
            <a:r>
              <a:rPr lang="en-US" sz="1200" dirty="0" smtClean="0">
                <a:latin typeface="Calibri"/>
                <a:cs typeface="Arial" pitchFamily="34" charset="0"/>
              </a:rPr>
              <a:t> The Olay Website does not incorporate any links to the Skin Care PLP</a:t>
            </a:r>
          </a:p>
        </p:txBody>
      </p:sp>
      <p:sp>
        <p:nvSpPr>
          <p:cNvPr id="16" name="TextBox 15"/>
          <p:cNvSpPr txBox="1"/>
          <p:nvPr/>
        </p:nvSpPr>
        <p:spPr>
          <a:xfrm>
            <a:off x="381000" y="5029200"/>
            <a:ext cx="8534400" cy="892552"/>
          </a:xfrm>
          <a:prstGeom prst="rect">
            <a:avLst/>
          </a:prstGeom>
          <a:noFill/>
        </p:spPr>
        <p:txBody>
          <a:bodyPr wrap="square" rtlCol="0">
            <a:spAutoFit/>
          </a:bodyPr>
          <a:lstStyle/>
          <a:p>
            <a:pPr fontAlgn="auto">
              <a:spcBef>
                <a:spcPts val="0"/>
              </a:spcBef>
              <a:spcAft>
                <a:spcPts val="0"/>
              </a:spcAft>
            </a:pPr>
            <a:r>
              <a:rPr lang="en-US" b="1" dirty="0" smtClean="0">
                <a:latin typeface="Calibri"/>
                <a:cs typeface="Arial" pitchFamily="34" charset="0"/>
              </a:rPr>
              <a:t>Next Steps:</a:t>
            </a:r>
          </a:p>
          <a:p>
            <a:pPr fontAlgn="auto">
              <a:spcBef>
                <a:spcPts val="0"/>
              </a:spcBef>
              <a:spcAft>
                <a:spcPts val="0"/>
              </a:spcAft>
              <a:buFont typeface="Arial" pitchFamily="34" charset="0"/>
              <a:buChar char="•"/>
            </a:pPr>
            <a:r>
              <a:rPr lang="en-US" dirty="0" smtClean="0">
                <a:latin typeface="Calibri"/>
                <a:cs typeface="Arial" pitchFamily="34" charset="0"/>
              </a:rPr>
              <a:t> </a:t>
            </a:r>
            <a:r>
              <a:rPr lang="en-US" sz="1200" dirty="0" smtClean="0">
                <a:latin typeface="Calibri"/>
                <a:cs typeface="Arial" pitchFamily="34" charset="0"/>
              </a:rPr>
              <a:t>Reach out to the owners of the external links to request the anchor text of the link be changed to “skin care”</a:t>
            </a:r>
          </a:p>
          <a:p>
            <a:pPr fontAlgn="auto">
              <a:spcBef>
                <a:spcPts val="0"/>
              </a:spcBef>
              <a:spcAft>
                <a:spcPts val="0"/>
              </a:spcAft>
              <a:buFont typeface="Arial" pitchFamily="34" charset="0"/>
              <a:buChar char="•"/>
            </a:pPr>
            <a:r>
              <a:rPr lang="en-US" sz="1200" dirty="0" smtClean="0">
                <a:latin typeface="Calibri"/>
                <a:cs typeface="Arial" pitchFamily="34" charset="0"/>
              </a:rPr>
              <a:t> Implement internal links to the Skin Care PLP on the Olay Website using the gold keyword as the anchor text</a:t>
            </a:r>
          </a:p>
          <a:p>
            <a:pPr lvl="1" fontAlgn="auto">
              <a:spcBef>
                <a:spcPts val="0"/>
              </a:spcBef>
              <a:spcAft>
                <a:spcPts val="0"/>
              </a:spcAft>
              <a:buFont typeface="Arial" pitchFamily="34" charset="0"/>
              <a:buChar char="•"/>
            </a:pPr>
            <a:r>
              <a:rPr lang="en-US" sz="1200" dirty="0" smtClean="0">
                <a:latin typeface="Calibri"/>
                <a:cs typeface="Arial" pitchFamily="34" charset="0"/>
              </a:rPr>
              <a:t> Global Navigation, Embedded Links, Contextual Links, Site Map, etc.</a:t>
            </a:r>
          </a:p>
        </p:txBody>
      </p:sp>
    </p:spTree>
  </p:cSld>
  <p:clrMapOvr>
    <a:masterClrMapping/>
  </p:clrMapOvr>
  <p:transition spd="med"/>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189</a:t>
            </a:fld>
            <a:endParaRPr lang="en-US" dirty="0">
              <a:solidFill>
                <a:srgbClr val="002C69"/>
              </a:solidFill>
            </a:endParaRPr>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Skin Care PLP Content Audit</a:t>
            </a:r>
          </a:p>
        </p:txBody>
      </p:sp>
      <p:sp>
        <p:nvSpPr>
          <p:cNvPr id="10" name="Title 1"/>
          <p:cNvSpPr txBox="1">
            <a:spLocks/>
          </p:cNvSpPr>
          <p:nvPr/>
        </p:nvSpPr>
        <p:spPr bwMode="auto">
          <a:xfrm>
            <a:off x="304800" y="3048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 SearchMart Page Audit</a:t>
            </a:r>
            <a:endParaRPr lang="en-US" sz="3000" b="1" kern="0" dirty="0">
              <a:solidFill>
                <a:sysClr val="windowText" lastClr="000000"/>
              </a:solidFill>
              <a:latin typeface="Calibri" pitchFamily="34" charset="0"/>
            </a:endParaRPr>
          </a:p>
        </p:txBody>
      </p:sp>
      <p:sp>
        <p:nvSpPr>
          <p:cNvPr id="13" name="TextBox 12"/>
          <p:cNvSpPr txBox="1"/>
          <p:nvPr/>
        </p:nvSpPr>
        <p:spPr>
          <a:xfrm>
            <a:off x="304800" y="1219200"/>
            <a:ext cx="8534400" cy="738664"/>
          </a:xfrm>
          <a:prstGeom prst="rect">
            <a:avLst/>
          </a:prstGeom>
          <a:noFill/>
        </p:spPr>
        <p:txBody>
          <a:bodyPr wrap="square" rtlCol="0">
            <a:spAutoFit/>
          </a:bodyPr>
          <a:lstStyle/>
          <a:p>
            <a:pPr fontAlgn="auto">
              <a:spcBef>
                <a:spcPts val="0"/>
              </a:spcBef>
              <a:spcAft>
                <a:spcPts val="0"/>
              </a:spcAft>
            </a:pPr>
            <a:r>
              <a:rPr lang="en-US" dirty="0" smtClean="0">
                <a:latin typeface="Calibri"/>
                <a:cs typeface="Arial" pitchFamily="34" charset="0"/>
              </a:rPr>
              <a:t>The Content Audit Represents the adherence of </a:t>
            </a:r>
            <a:r>
              <a:rPr lang="en-US" b="1" i="1" dirty="0" smtClean="0">
                <a:latin typeface="Calibri"/>
                <a:cs typeface="Arial" pitchFamily="34" charset="0"/>
              </a:rPr>
              <a:t>only </a:t>
            </a:r>
            <a:r>
              <a:rPr lang="en-US" dirty="0" smtClean="0">
                <a:latin typeface="Calibri"/>
                <a:cs typeface="Arial" pitchFamily="34" charset="0"/>
              </a:rPr>
              <a:t>the Skin Care PLP to Content best practices. The current Content Audit Score for the Skin Care PLP is 84, which means that some improvements are necessary in order to improve the score.</a:t>
            </a:r>
            <a:endParaRPr lang="en-US" dirty="0">
              <a:latin typeface="Calibri"/>
              <a:cs typeface="Arial" pitchFamily="34" charset="0"/>
            </a:endParaRPr>
          </a:p>
        </p:txBody>
      </p:sp>
      <p:sp>
        <p:nvSpPr>
          <p:cNvPr id="15" name="TextBox 14"/>
          <p:cNvSpPr txBox="1"/>
          <p:nvPr/>
        </p:nvSpPr>
        <p:spPr>
          <a:xfrm>
            <a:off x="457200" y="4648200"/>
            <a:ext cx="8534400" cy="646331"/>
          </a:xfrm>
          <a:prstGeom prst="rect">
            <a:avLst/>
          </a:prstGeom>
          <a:noFill/>
        </p:spPr>
        <p:txBody>
          <a:bodyPr wrap="square" rtlCol="0">
            <a:spAutoFit/>
          </a:bodyPr>
          <a:lstStyle/>
          <a:p>
            <a:pPr fontAlgn="auto">
              <a:spcBef>
                <a:spcPts val="0"/>
              </a:spcBef>
              <a:spcAft>
                <a:spcPts val="0"/>
              </a:spcAft>
            </a:pPr>
            <a:r>
              <a:rPr lang="en-US" sz="1200" b="1" dirty="0" smtClean="0">
                <a:latin typeface="Calibri"/>
                <a:cs typeface="Arial" pitchFamily="34" charset="0"/>
              </a:rPr>
              <a:t>Key Takeaways:</a:t>
            </a:r>
          </a:p>
          <a:p>
            <a:pPr fontAlgn="auto">
              <a:spcBef>
                <a:spcPts val="0"/>
              </a:spcBef>
              <a:spcAft>
                <a:spcPts val="0"/>
              </a:spcAft>
              <a:buFont typeface="Arial" pitchFamily="34" charset="0"/>
              <a:buChar char="•"/>
            </a:pPr>
            <a:r>
              <a:rPr lang="en-US" sz="1200" dirty="0" smtClean="0">
                <a:latin typeface="Calibri"/>
                <a:cs typeface="Arial" pitchFamily="34" charset="0"/>
              </a:rPr>
              <a:t> The Skin Care PLP has an impressive gold keyword density of 4.60%</a:t>
            </a:r>
          </a:p>
          <a:p>
            <a:pPr fontAlgn="auto">
              <a:spcBef>
                <a:spcPts val="0"/>
              </a:spcBef>
              <a:spcAft>
                <a:spcPts val="0"/>
              </a:spcAft>
              <a:buFont typeface="Arial" pitchFamily="34" charset="0"/>
              <a:buChar char="•"/>
            </a:pPr>
            <a:r>
              <a:rPr lang="en-US" sz="1200" dirty="0" smtClean="0">
                <a:latin typeface="Calibri"/>
                <a:cs typeface="Arial" pitchFamily="34" charset="0"/>
              </a:rPr>
              <a:t> The Meta Data and Header Tags of the Skin Care PLP are not optimized for the gold keyword phrase “skin care”</a:t>
            </a:r>
          </a:p>
        </p:txBody>
      </p:sp>
      <p:sp>
        <p:nvSpPr>
          <p:cNvPr id="16" name="TextBox 15"/>
          <p:cNvSpPr txBox="1"/>
          <p:nvPr/>
        </p:nvSpPr>
        <p:spPr>
          <a:xfrm>
            <a:off x="457200" y="5334000"/>
            <a:ext cx="8534400" cy="646331"/>
          </a:xfrm>
          <a:prstGeom prst="rect">
            <a:avLst/>
          </a:prstGeom>
          <a:noFill/>
        </p:spPr>
        <p:txBody>
          <a:bodyPr wrap="square" rtlCol="0">
            <a:spAutoFit/>
          </a:bodyPr>
          <a:lstStyle/>
          <a:p>
            <a:pPr fontAlgn="auto">
              <a:spcBef>
                <a:spcPts val="0"/>
              </a:spcBef>
              <a:spcAft>
                <a:spcPts val="0"/>
              </a:spcAft>
            </a:pPr>
            <a:r>
              <a:rPr lang="en-US" sz="1200" b="1" dirty="0" smtClean="0">
                <a:latin typeface="Calibri"/>
                <a:cs typeface="Arial" pitchFamily="34" charset="0"/>
              </a:rPr>
              <a:t>Next Steps:</a:t>
            </a:r>
          </a:p>
          <a:p>
            <a:pPr fontAlgn="auto">
              <a:spcBef>
                <a:spcPts val="0"/>
              </a:spcBef>
              <a:spcAft>
                <a:spcPts val="0"/>
              </a:spcAft>
              <a:buFont typeface="Arial" pitchFamily="34" charset="0"/>
              <a:buChar char="•"/>
            </a:pPr>
            <a:r>
              <a:rPr lang="en-US" sz="1200" dirty="0" smtClean="0">
                <a:latin typeface="Calibri"/>
                <a:cs typeface="Arial" pitchFamily="34" charset="0"/>
              </a:rPr>
              <a:t> Implement unique meta data on the Skin Care PLP that includes the gold keyword phrase “skin care”</a:t>
            </a:r>
          </a:p>
          <a:p>
            <a:pPr fontAlgn="auto">
              <a:spcBef>
                <a:spcPts val="0"/>
              </a:spcBef>
              <a:spcAft>
                <a:spcPts val="0"/>
              </a:spcAft>
              <a:buFont typeface="Arial" pitchFamily="34" charset="0"/>
              <a:buChar char="•"/>
            </a:pPr>
            <a:r>
              <a:rPr lang="en-US" sz="1200" dirty="0" smtClean="0">
                <a:latin typeface="Calibri"/>
                <a:cs typeface="Arial" pitchFamily="34" charset="0"/>
              </a:rPr>
              <a:t> Include the gold keyword phrase “skin care” in all Header Tags on the Skin Care PLP</a:t>
            </a:r>
          </a:p>
        </p:txBody>
      </p:sp>
      <p:pic>
        <p:nvPicPr>
          <p:cNvPr id="5123" name="Picture 3"/>
          <p:cNvPicPr>
            <a:picLocks noChangeAspect="1" noChangeArrowheads="1"/>
          </p:cNvPicPr>
          <p:nvPr/>
        </p:nvPicPr>
        <p:blipFill>
          <a:blip r:embed="rId3" cstate="print"/>
          <a:srcRect/>
          <a:stretch>
            <a:fillRect/>
          </a:stretch>
        </p:blipFill>
        <p:spPr bwMode="auto">
          <a:xfrm>
            <a:off x="838200" y="1981200"/>
            <a:ext cx="7620000" cy="262591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Content Network</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The “</a:t>
            </a:r>
            <a:r>
              <a:rPr lang="en-US" sz="2400" b="1" dirty="0" err="1" smtClean="0">
                <a:latin typeface="Calibri"/>
              </a:rPr>
              <a:t>Whos</a:t>
            </a:r>
            <a:r>
              <a:rPr lang="en-US" sz="2400" b="1" dirty="0" smtClean="0">
                <a:latin typeface="Calibri"/>
              </a:rPr>
              <a:t>” Have It</a:t>
            </a:r>
          </a:p>
        </p:txBody>
      </p:sp>
      <p:sp>
        <p:nvSpPr>
          <p:cNvPr id="7" name="Content Placeholder 2"/>
          <p:cNvSpPr>
            <a:spLocks noGrp="1"/>
          </p:cNvSpPr>
          <p:nvPr>
            <p:ph idx="1"/>
          </p:nvPr>
        </p:nvSpPr>
        <p:spPr>
          <a:xfrm>
            <a:off x="381000" y="1600200"/>
            <a:ext cx="6172200" cy="457200"/>
          </a:xfrm>
        </p:spPr>
        <p:txBody>
          <a:bodyPr/>
          <a:lstStyle/>
          <a:p>
            <a:r>
              <a:rPr lang="en-US" cap="all" dirty="0" smtClean="0">
                <a:solidFill>
                  <a:schemeClr val="accent4"/>
                </a:solidFill>
                <a:ea typeface="ＭＳ Ｐゴシック" pitchFamily="34" charset="-128"/>
                <a:cs typeface="Helvetica 45 Light" charset="0"/>
              </a:rPr>
              <a:t>Straight-forward performance seeker</a:t>
            </a:r>
          </a:p>
          <a:p>
            <a:endParaRPr lang="en-US" sz="1600" dirty="0" smtClean="0">
              <a:solidFill>
                <a:schemeClr val="accent4"/>
              </a:solidFill>
              <a:latin typeface="+mn-lt"/>
              <a:cs typeface="Arial" pitchFamily="34" charset="0"/>
            </a:endParaRPr>
          </a:p>
        </p:txBody>
      </p:sp>
      <p:sp>
        <p:nvSpPr>
          <p:cNvPr id="13" name="Round Diagonal Corner Rectangle 12"/>
          <p:cNvSpPr/>
          <p:nvPr/>
        </p:nvSpPr>
        <p:spPr bwMode="auto">
          <a:xfrm>
            <a:off x="381000" y="2362200"/>
            <a:ext cx="4876800" cy="1752600"/>
          </a:xfrm>
          <a:prstGeom prst="round2DiagRect">
            <a:avLst>
              <a:gd name="adj1" fmla="val 32228"/>
              <a:gd name="adj2" fmla="val 0"/>
            </a:avLst>
          </a:prstGeom>
          <a:gradFill flip="none" rotWithShape="1">
            <a:gsLst>
              <a:gs pos="0">
                <a:srgbClr val="F83EE2">
                  <a:tint val="66000"/>
                  <a:satMod val="160000"/>
                </a:srgbClr>
              </a:gs>
              <a:gs pos="50000">
                <a:srgbClr val="F83EE2">
                  <a:tint val="44500"/>
                  <a:satMod val="160000"/>
                </a:srgbClr>
              </a:gs>
              <a:gs pos="100000">
                <a:srgbClr val="F83EE2">
                  <a:tint val="23500"/>
                  <a:satMod val="160000"/>
                </a:srgbClr>
              </a:gs>
            </a:gsLst>
            <a:lin ang="16200000" scaled="1"/>
            <a:tileRect/>
          </a:gradFill>
          <a:ln w="28575" cap="flat" cmpd="sng" algn="ctr">
            <a:solidFill>
              <a:srgbClr val="00B0F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defTabSz="457200" fontAlgn="auto">
              <a:spcBef>
                <a:spcPts val="0"/>
              </a:spcBef>
              <a:spcAft>
                <a:spcPts val="0"/>
              </a:spcAft>
              <a:buClr>
                <a:srgbClr val="BBAC87"/>
              </a:buClr>
              <a:buSzPct val="50000"/>
              <a:buFont typeface="Arial" pitchFamily="34" charset="0"/>
              <a:buChar char="•"/>
              <a:defRPr/>
            </a:pPr>
            <a:r>
              <a:rPr lang="en-US" dirty="0" smtClean="0">
                <a:latin typeface="Calibri"/>
              </a:rPr>
              <a:t>She thinks of beauty in a holistic way as part of her overall health and fitness.  She doesn’t have time for the fuss of complicated regimens. </a:t>
            </a:r>
          </a:p>
          <a:p>
            <a:pPr marL="107950" indent="-107950" defTabSz="457200" fontAlgn="auto">
              <a:spcBef>
                <a:spcPts val="0"/>
              </a:spcBef>
              <a:spcAft>
                <a:spcPts val="0"/>
              </a:spcAft>
              <a:buClr>
                <a:srgbClr val="BBAC87"/>
              </a:buClr>
              <a:buSzPct val="50000"/>
              <a:buFont typeface="Arial" pitchFamily="34" charset="0"/>
              <a:buChar char="•"/>
              <a:defRPr/>
            </a:pPr>
            <a:r>
              <a:rPr lang="en-US" dirty="0" smtClean="0">
                <a:latin typeface="Calibri"/>
              </a:rPr>
              <a:t>She gleans simple, tried and true beauty tips from friends, family and forums, which leads her to becoming a brand loyalist. She is the most skeptical of brand communications and advertisements.</a:t>
            </a:r>
          </a:p>
        </p:txBody>
      </p:sp>
      <p:sp>
        <p:nvSpPr>
          <p:cNvPr id="15" name="Round Diagonal Corner Rectangle 14"/>
          <p:cNvSpPr/>
          <p:nvPr/>
        </p:nvSpPr>
        <p:spPr bwMode="auto">
          <a:xfrm>
            <a:off x="457200" y="1981200"/>
            <a:ext cx="4876800" cy="381000"/>
          </a:xfrm>
          <a:prstGeom prst="round2DiagRect">
            <a:avLst>
              <a:gd name="adj1" fmla="val 50000"/>
              <a:gd name="adj2" fmla="val 0"/>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w="28575" cap="flat" cmpd="sng" algn="ctr">
            <a:solidFill>
              <a:srgbClr val="F83EE2"/>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algn="ctr" fontAlgn="auto">
              <a:spcBef>
                <a:spcPts val="0"/>
              </a:spcBef>
              <a:spcAft>
                <a:spcPts val="0"/>
              </a:spcAft>
              <a:buClr>
                <a:srgbClr val="BBAC87"/>
              </a:buClr>
              <a:buSzPct val="50000"/>
              <a:defRPr/>
            </a:pPr>
            <a:r>
              <a:rPr lang="en-US" dirty="0" smtClean="0">
                <a:latin typeface="Calibri"/>
              </a:rPr>
              <a:t>Online Behavior</a:t>
            </a:r>
          </a:p>
        </p:txBody>
      </p:sp>
      <p:sp>
        <p:nvSpPr>
          <p:cNvPr id="16" name="Round Same Side Corner Rectangle 15"/>
          <p:cNvSpPr/>
          <p:nvPr/>
        </p:nvSpPr>
        <p:spPr bwMode="auto">
          <a:xfrm>
            <a:off x="2743200" y="4800600"/>
            <a:ext cx="31242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a:t>
            </a:r>
            <a:r>
              <a:rPr lang="en-US" u="sng" dirty="0" err="1" smtClean="0">
                <a:solidFill>
                  <a:srgbClr val="00B0F0"/>
                </a:solidFill>
              </a:rPr>
              <a:t>KeyWord:Olay</a:t>
            </a:r>
            <a:r>
              <a:rPr lang="en-US" u="sng" dirty="0" smtClean="0">
                <a:solidFill>
                  <a:srgbClr val="00B0F0"/>
                </a:solidFill>
              </a:rPr>
              <a:t> For You Skin Care}</a:t>
            </a:r>
            <a:endParaRPr lang="en-US" dirty="0" smtClean="0">
              <a:solidFill>
                <a:srgbClr val="00B0F0"/>
              </a:solidFill>
            </a:endParaRPr>
          </a:p>
          <a:p>
            <a:pPr fontAlgn="auto">
              <a:spcBef>
                <a:spcPts val="0"/>
              </a:spcBef>
              <a:spcAft>
                <a:spcPts val="0"/>
              </a:spcAft>
            </a:pPr>
            <a:r>
              <a:rPr lang="en-US" dirty="0" smtClean="0">
                <a:solidFill>
                  <a:srgbClr val="292929"/>
                </a:solidFill>
              </a:rPr>
              <a:t>Take the Guess Work Out of Skincare</a:t>
            </a:r>
          </a:p>
          <a:p>
            <a:pPr fontAlgn="auto">
              <a:spcBef>
                <a:spcPts val="0"/>
              </a:spcBef>
              <a:spcAft>
                <a:spcPts val="0"/>
              </a:spcAft>
            </a:pPr>
            <a:r>
              <a:rPr lang="en-US" dirty="0" smtClean="0">
                <a:solidFill>
                  <a:srgbClr val="292929"/>
                </a:solidFill>
              </a:rPr>
              <a:t>with Custom Advice for Your Skin.</a:t>
            </a:r>
          </a:p>
          <a:p>
            <a:pPr fontAlgn="auto">
              <a:spcBef>
                <a:spcPts val="0"/>
              </a:spcBef>
              <a:spcAft>
                <a:spcPts val="0"/>
              </a:spcAft>
            </a:pPr>
            <a:r>
              <a:rPr lang="en-US" dirty="0" smtClean="0">
                <a:solidFill>
                  <a:srgbClr val="00B050"/>
                </a:solidFill>
              </a:rPr>
              <a:t>OlayForYou.com</a:t>
            </a:r>
            <a:endParaRPr lang="en-US" dirty="0">
              <a:solidFill>
                <a:srgbClr val="00B050"/>
              </a:solidFill>
            </a:endParaRPr>
          </a:p>
        </p:txBody>
      </p:sp>
      <p:sp>
        <p:nvSpPr>
          <p:cNvPr id="17" name="Round Same Side Corner Rectangle 16"/>
          <p:cNvSpPr/>
          <p:nvPr/>
        </p:nvSpPr>
        <p:spPr bwMode="auto">
          <a:xfrm>
            <a:off x="2743200" y="4419600"/>
            <a:ext cx="6248400" cy="304800"/>
          </a:xfrm>
          <a:prstGeom prst="round2SameRect">
            <a:avLst>
              <a:gd name="adj1" fmla="val 37371"/>
              <a:gd name="adj2" fmla="val 0"/>
            </a:avLst>
          </a:prstGeom>
          <a:gradFill flip="none"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5400000" scaled="1"/>
            <a:tileRect/>
          </a:gra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algn="ctr" fontAlgn="auto">
              <a:spcBef>
                <a:spcPts val="0"/>
              </a:spcBef>
              <a:spcAft>
                <a:spcPts val="0"/>
              </a:spcAft>
            </a:pPr>
            <a:r>
              <a:rPr lang="en-US" dirty="0" smtClean="0">
                <a:solidFill>
                  <a:srgbClr val="000000"/>
                </a:solidFill>
              </a:rPr>
              <a:t>Messages to Reach Her</a:t>
            </a:r>
            <a:endParaRPr lang="en-US" dirty="0">
              <a:solidFill>
                <a:srgbClr val="000000"/>
              </a:solidFill>
            </a:endParaRPr>
          </a:p>
        </p:txBody>
      </p:sp>
      <p:sp>
        <p:nvSpPr>
          <p:cNvPr id="18" name="Round Same Side Corner Rectangle 17"/>
          <p:cNvSpPr/>
          <p:nvPr/>
        </p:nvSpPr>
        <p:spPr bwMode="auto">
          <a:xfrm>
            <a:off x="5867400" y="4800600"/>
            <a:ext cx="31242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a:t>
            </a:r>
            <a:r>
              <a:rPr lang="en-US" u="sng" dirty="0" err="1" smtClean="0">
                <a:solidFill>
                  <a:srgbClr val="00B0F0"/>
                </a:solidFill>
              </a:rPr>
              <a:t>KeyWord:Olay</a:t>
            </a:r>
            <a:r>
              <a:rPr lang="en-US" u="sng" dirty="0" smtClean="0">
                <a:solidFill>
                  <a:srgbClr val="00B0F0"/>
                </a:solidFill>
              </a:rPr>
              <a:t>® Official Site}</a:t>
            </a:r>
            <a:endParaRPr lang="en-US" dirty="0" smtClean="0">
              <a:solidFill>
                <a:srgbClr val="00B0F0"/>
              </a:solidFill>
            </a:endParaRPr>
          </a:p>
          <a:p>
            <a:pPr fontAlgn="auto">
              <a:spcBef>
                <a:spcPts val="0"/>
              </a:spcBef>
              <a:spcAft>
                <a:spcPts val="0"/>
              </a:spcAft>
            </a:pPr>
            <a:r>
              <a:rPr lang="en-US" dirty="0" smtClean="0">
                <a:solidFill>
                  <a:srgbClr val="000000"/>
                </a:solidFill>
              </a:rPr>
              <a:t>Find a Skincare Regimen that Fits</a:t>
            </a:r>
          </a:p>
          <a:p>
            <a:pPr fontAlgn="auto">
              <a:spcBef>
                <a:spcPts val="0"/>
              </a:spcBef>
              <a:spcAft>
                <a:spcPts val="0"/>
              </a:spcAft>
            </a:pPr>
            <a:r>
              <a:rPr lang="en-US" dirty="0" smtClean="0">
                <a:solidFill>
                  <a:srgbClr val="000000"/>
                </a:solidFill>
              </a:rPr>
              <a:t>Your Needs. Visit Olay.com Now!</a:t>
            </a:r>
          </a:p>
          <a:p>
            <a:pPr fontAlgn="auto">
              <a:spcBef>
                <a:spcPts val="0"/>
              </a:spcBef>
              <a:spcAft>
                <a:spcPts val="0"/>
              </a:spcAft>
            </a:pPr>
            <a:r>
              <a:rPr lang="en-US" dirty="0" smtClean="0">
                <a:solidFill>
                  <a:srgbClr val="00B050"/>
                </a:solidFill>
              </a:rPr>
              <a:t>www.Olay.com</a:t>
            </a:r>
            <a:endParaRPr lang="en-US" dirty="0">
              <a:solidFill>
                <a:srgbClr val="00B050"/>
              </a:solidFill>
            </a:endParaRPr>
          </a:p>
        </p:txBody>
      </p:sp>
      <p:sp>
        <p:nvSpPr>
          <p:cNvPr id="20" name="Flowchart: Alternate Process 19"/>
          <p:cNvSpPr/>
          <p:nvPr/>
        </p:nvSpPr>
        <p:spPr bwMode="auto">
          <a:xfrm>
            <a:off x="6096000" y="2438400"/>
            <a:ext cx="2667000" cy="1219200"/>
          </a:xfrm>
          <a:prstGeom prst="flowChartAlternateProcess">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pPr>
            <a:r>
              <a:rPr lang="en-US" dirty="0" smtClean="0">
                <a:solidFill>
                  <a:srgbClr val="FFFFFF"/>
                </a:solidFill>
              </a:rPr>
              <a:t>RenRen.com, Kaixin001.com, QQ.com, 51.com,  Orkut.com, Facebook.com, Vkontakte.ru, Odnoklassniki.ru and Mixi.com.</a:t>
            </a:r>
            <a:endParaRPr lang="en-US" dirty="0" smtClean="0">
              <a:solidFill>
                <a:srgbClr val="FFFFFF"/>
              </a:solidFill>
              <a:latin typeface="Arial" charset="0"/>
            </a:endParaRPr>
          </a:p>
        </p:txBody>
      </p:sp>
      <p:sp>
        <p:nvSpPr>
          <p:cNvPr id="21" name="Flowchart: Alternate Process 20"/>
          <p:cNvSpPr/>
          <p:nvPr/>
        </p:nvSpPr>
        <p:spPr bwMode="auto">
          <a:xfrm>
            <a:off x="6096000" y="2133600"/>
            <a:ext cx="2667000" cy="304800"/>
          </a:xfrm>
          <a:prstGeom prst="flowChartAlternateProcess">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r>
              <a:rPr lang="en-US" b="1" dirty="0" smtClean="0">
                <a:solidFill>
                  <a:srgbClr val="FFFFFF"/>
                </a:solidFill>
              </a:rPr>
              <a:t>Where to Find Her</a:t>
            </a:r>
            <a:endParaRPr lang="en-US" b="1" dirty="0" smtClean="0">
              <a:solidFill>
                <a:srgbClr val="FFFFFF"/>
              </a:solidFill>
              <a:latin typeface="Arial" charset="0"/>
            </a:endParaRPr>
          </a:p>
        </p:txBody>
      </p:sp>
      <p:pic>
        <p:nvPicPr>
          <p:cNvPr id="22" name="Picture 6" descr="05_OLAB009_Strategy_083110.jpg"/>
          <p:cNvPicPr>
            <a:picLocks noChangeAspect="1"/>
          </p:cNvPicPr>
          <p:nvPr/>
        </p:nvPicPr>
        <p:blipFill>
          <a:blip r:embed="rId3" cstate="print"/>
          <a:srcRect/>
          <a:stretch>
            <a:fillRect/>
          </a:stretch>
        </p:blipFill>
        <p:spPr bwMode="gray">
          <a:xfrm>
            <a:off x="152400" y="4495800"/>
            <a:ext cx="2394529" cy="144475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190</a:t>
            </a:fld>
            <a:endParaRPr lang="en-US" dirty="0">
              <a:solidFill>
                <a:srgbClr val="002C69"/>
              </a:solidFill>
            </a:endParaRPr>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Skin Care PLP Technical Audit</a:t>
            </a:r>
          </a:p>
        </p:txBody>
      </p:sp>
      <p:sp>
        <p:nvSpPr>
          <p:cNvPr id="10" name="Title 1"/>
          <p:cNvSpPr txBox="1">
            <a:spLocks/>
          </p:cNvSpPr>
          <p:nvPr/>
        </p:nvSpPr>
        <p:spPr bwMode="auto">
          <a:xfrm>
            <a:off x="304800" y="3048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 SearchMart Page Audit</a:t>
            </a:r>
            <a:endParaRPr lang="en-US" sz="3000" b="1" kern="0" dirty="0">
              <a:solidFill>
                <a:sysClr val="windowText" lastClr="000000"/>
              </a:solidFill>
              <a:latin typeface="Calibri" pitchFamily="34" charset="0"/>
            </a:endParaRPr>
          </a:p>
        </p:txBody>
      </p:sp>
      <p:sp>
        <p:nvSpPr>
          <p:cNvPr id="13" name="TextBox 12"/>
          <p:cNvSpPr txBox="1"/>
          <p:nvPr/>
        </p:nvSpPr>
        <p:spPr>
          <a:xfrm>
            <a:off x="304800" y="1219200"/>
            <a:ext cx="8534400" cy="523220"/>
          </a:xfrm>
          <a:prstGeom prst="rect">
            <a:avLst/>
          </a:prstGeom>
          <a:noFill/>
        </p:spPr>
        <p:txBody>
          <a:bodyPr wrap="square" rtlCol="0">
            <a:spAutoFit/>
          </a:bodyPr>
          <a:lstStyle/>
          <a:p>
            <a:pPr fontAlgn="auto">
              <a:spcBef>
                <a:spcPts val="0"/>
              </a:spcBef>
              <a:spcAft>
                <a:spcPts val="0"/>
              </a:spcAft>
            </a:pPr>
            <a:r>
              <a:rPr lang="en-US" dirty="0" smtClean="0">
                <a:latin typeface="Calibri"/>
                <a:cs typeface="Arial" pitchFamily="34" charset="0"/>
              </a:rPr>
              <a:t>The Technical Audit Represents the adherence of </a:t>
            </a:r>
            <a:r>
              <a:rPr lang="en-US" b="1" i="1" dirty="0" smtClean="0">
                <a:latin typeface="Calibri"/>
                <a:cs typeface="Arial" pitchFamily="34" charset="0"/>
              </a:rPr>
              <a:t>only </a:t>
            </a:r>
            <a:r>
              <a:rPr lang="en-US" dirty="0" smtClean="0">
                <a:latin typeface="Calibri"/>
                <a:cs typeface="Arial" pitchFamily="34" charset="0"/>
              </a:rPr>
              <a:t>the Skin Care PLP to Technical best practices. The current Technical Audit Score for the Skin Care PLP is 100, which is the best score possible.</a:t>
            </a:r>
            <a:endParaRPr lang="en-US" dirty="0">
              <a:latin typeface="Calibri"/>
              <a:cs typeface="Arial" pitchFamily="34" charset="0"/>
            </a:endParaRPr>
          </a:p>
        </p:txBody>
      </p:sp>
      <p:sp>
        <p:nvSpPr>
          <p:cNvPr id="15" name="TextBox 14"/>
          <p:cNvSpPr txBox="1"/>
          <p:nvPr/>
        </p:nvSpPr>
        <p:spPr>
          <a:xfrm>
            <a:off x="457200" y="4495800"/>
            <a:ext cx="8534400" cy="461665"/>
          </a:xfrm>
          <a:prstGeom prst="rect">
            <a:avLst/>
          </a:prstGeom>
          <a:noFill/>
        </p:spPr>
        <p:txBody>
          <a:bodyPr wrap="square" rtlCol="0">
            <a:spAutoFit/>
          </a:bodyPr>
          <a:lstStyle/>
          <a:p>
            <a:pPr fontAlgn="auto">
              <a:spcBef>
                <a:spcPts val="0"/>
              </a:spcBef>
              <a:spcAft>
                <a:spcPts val="0"/>
              </a:spcAft>
            </a:pPr>
            <a:r>
              <a:rPr lang="en-US" sz="1200" b="1" dirty="0" smtClean="0">
                <a:latin typeface="Calibri"/>
                <a:cs typeface="Arial" pitchFamily="34" charset="0"/>
              </a:rPr>
              <a:t>Key Takeaways:</a:t>
            </a:r>
          </a:p>
          <a:p>
            <a:pPr fontAlgn="auto">
              <a:spcBef>
                <a:spcPts val="0"/>
              </a:spcBef>
              <a:spcAft>
                <a:spcPts val="0"/>
              </a:spcAft>
              <a:buFont typeface="Arial" pitchFamily="34" charset="0"/>
              <a:buChar char="•"/>
            </a:pPr>
            <a:r>
              <a:rPr lang="en-US" sz="1200" dirty="0" smtClean="0">
                <a:latin typeface="Calibri"/>
                <a:cs typeface="Arial" pitchFamily="34" charset="0"/>
              </a:rPr>
              <a:t> The Skin Care PLP has is in adherence to all technical best practices</a:t>
            </a:r>
          </a:p>
        </p:txBody>
      </p:sp>
      <p:sp>
        <p:nvSpPr>
          <p:cNvPr id="16" name="TextBox 15"/>
          <p:cNvSpPr txBox="1"/>
          <p:nvPr/>
        </p:nvSpPr>
        <p:spPr>
          <a:xfrm>
            <a:off x="457200" y="5105400"/>
            <a:ext cx="8534400" cy="461665"/>
          </a:xfrm>
          <a:prstGeom prst="rect">
            <a:avLst/>
          </a:prstGeom>
          <a:noFill/>
        </p:spPr>
        <p:txBody>
          <a:bodyPr wrap="square" rtlCol="0">
            <a:spAutoFit/>
          </a:bodyPr>
          <a:lstStyle/>
          <a:p>
            <a:pPr fontAlgn="auto">
              <a:spcBef>
                <a:spcPts val="0"/>
              </a:spcBef>
              <a:spcAft>
                <a:spcPts val="0"/>
              </a:spcAft>
            </a:pPr>
            <a:r>
              <a:rPr lang="en-US" sz="1200" b="1" dirty="0" smtClean="0">
                <a:latin typeface="Calibri"/>
                <a:cs typeface="Arial" pitchFamily="34" charset="0"/>
              </a:rPr>
              <a:t>Next Steps:</a:t>
            </a:r>
          </a:p>
          <a:p>
            <a:pPr fontAlgn="auto">
              <a:spcBef>
                <a:spcPts val="0"/>
              </a:spcBef>
              <a:spcAft>
                <a:spcPts val="0"/>
              </a:spcAft>
              <a:buFont typeface="Arial" pitchFamily="34" charset="0"/>
              <a:buChar char="•"/>
            </a:pPr>
            <a:r>
              <a:rPr lang="en-US" sz="1200" dirty="0" smtClean="0">
                <a:latin typeface="Calibri"/>
                <a:cs typeface="Arial" pitchFamily="34" charset="0"/>
              </a:rPr>
              <a:t> Apply what works well for the Skin Care PLP to other Olay pages that do not have an impressive Technical Audit Score</a:t>
            </a:r>
          </a:p>
        </p:txBody>
      </p:sp>
      <p:pic>
        <p:nvPicPr>
          <p:cNvPr id="5124" name="Picture 4"/>
          <p:cNvPicPr>
            <a:picLocks noChangeAspect="1" noChangeArrowheads="1"/>
          </p:cNvPicPr>
          <p:nvPr/>
        </p:nvPicPr>
        <p:blipFill>
          <a:blip r:embed="rId3" cstate="print"/>
          <a:srcRect/>
          <a:stretch>
            <a:fillRect/>
          </a:stretch>
        </p:blipFill>
        <p:spPr bwMode="auto">
          <a:xfrm>
            <a:off x="685800" y="1905000"/>
            <a:ext cx="7781925" cy="226695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191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SearchMart Gold Keywords</a:t>
            </a:r>
            <a:endParaRPr lang="en-US" sz="3000" dirty="0"/>
          </a:p>
        </p:txBody>
      </p:sp>
      <p:pic>
        <p:nvPicPr>
          <p:cNvPr id="12" name="Picture 2"/>
          <p:cNvPicPr>
            <a:picLocks noChangeAspect="1" noChangeArrowheads="1"/>
          </p:cNvPicPr>
          <p:nvPr/>
        </p:nvPicPr>
        <p:blipFill>
          <a:blip r:embed="rId3" cstate="print"/>
          <a:srcRect/>
          <a:stretch>
            <a:fillRect/>
          </a:stretch>
        </p:blipFill>
        <p:spPr bwMode="auto">
          <a:xfrm>
            <a:off x="685800" y="990600"/>
            <a:ext cx="7315200" cy="111462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3" name="Rounded Rectangle 12"/>
          <p:cNvSpPr/>
          <p:nvPr/>
        </p:nvSpPr>
        <p:spPr bwMode="auto">
          <a:xfrm>
            <a:off x="4876800" y="1295400"/>
            <a:ext cx="16764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Select Gold Word Tab</a:t>
            </a:r>
          </a:p>
        </p:txBody>
      </p:sp>
      <p:cxnSp>
        <p:nvCxnSpPr>
          <p:cNvPr id="14" name="Straight Arrow Connector 13"/>
          <p:cNvCxnSpPr/>
          <p:nvPr/>
        </p:nvCxnSpPr>
        <p:spPr bwMode="auto">
          <a:xfrm>
            <a:off x="5638800" y="1600200"/>
            <a:ext cx="0" cy="3810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16" name="Rounded Rectangle 15"/>
          <p:cNvSpPr/>
          <p:nvPr/>
        </p:nvSpPr>
        <p:spPr bwMode="auto">
          <a:xfrm>
            <a:off x="381000" y="23622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How the Gold Word Tab is Helpful to the Olay Organic Search Campaign</a:t>
            </a:r>
          </a:p>
        </p:txBody>
      </p:sp>
      <p:sp>
        <p:nvSpPr>
          <p:cNvPr id="17" name="Content Placeholder 2"/>
          <p:cNvSpPr>
            <a:spLocks noGrp="1"/>
          </p:cNvSpPr>
          <p:nvPr>
            <p:ph idx="1"/>
          </p:nvPr>
        </p:nvSpPr>
        <p:spPr>
          <a:xfrm>
            <a:off x="457200" y="2895600"/>
            <a:ext cx="8534400" cy="3200400"/>
          </a:xfrm>
        </p:spPr>
        <p:txBody>
          <a:bodyPr/>
          <a:lstStyle/>
          <a:p>
            <a:pPr marL="63500" lvl="1" indent="0">
              <a:spcBef>
                <a:spcPts val="0"/>
              </a:spcBef>
              <a:buNone/>
            </a:pPr>
            <a:r>
              <a:rPr lang="en-US" sz="100" b="1" dirty="0" smtClean="0">
                <a:solidFill>
                  <a:schemeClr val="bg1"/>
                </a:solidFill>
                <a:latin typeface="+mn-lt"/>
                <a:cs typeface="Arial" pitchFamily="34" charset="0"/>
              </a:rPr>
              <a:t>Campaign</a:t>
            </a:r>
            <a:endParaRPr lang="en-US" sz="100" dirty="0" smtClean="0">
              <a:solidFill>
                <a:schemeClr val="bg1"/>
              </a:solidFill>
              <a:latin typeface="+mn-lt"/>
              <a:cs typeface="Arial" pitchFamily="34" charset="0"/>
            </a:endParaRPr>
          </a:p>
          <a:p>
            <a:pPr marL="63500" lvl="1" indent="0">
              <a:spcBef>
                <a:spcPts val="0"/>
              </a:spcBef>
              <a:buFont typeface="Arial" pitchFamily="34" charset="0"/>
              <a:buChar char="•"/>
            </a:pPr>
            <a:r>
              <a:rPr lang="en-US" sz="1400" b="1" dirty="0" smtClean="0">
                <a:solidFill>
                  <a:schemeClr val="tx1"/>
                </a:solidFill>
                <a:cs typeface="Arial" pitchFamily="34" charset="0"/>
              </a:rPr>
              <a:t> Provides Gold Keyword Details</a:t>
            </a:r>
          </a:p>
          <a:p>
            <a:pPr marL="457200" lvl="2" indent="0">
              <a:spcBef>
                <a:spcPts val="0"/>
              </a:spcBef>
              <a:buFont typeface="Arial" pitchFamily="34" charset="0"/>
              <a:buChar char="•"/>
            </a:pPr>
            <a:r>
              <a:rPr lang="en-US" sz="1200" dirty="0" smtClean="0">
                <a:solidFill>
                  <a:schemeClr val="tx1"/>
                </a:solidFill>
                <a:cs typeface="Arial" pitchFamily="34" charset="0"/>
              </a:rPr>
              <a:t> Organic Gold Keyword Rankings by Engine </a:t>
            </a:r>
          </a:p>
          <a:p>
            <a:pPr marL="457200" lvl="2" indent="0">
              <a:spcBef>
                <a:spcPts val="0"/>
              </a:spcBef>
              <a:buFont typeface="Arial" pitchFamily="34" charset="0"/>
              <a:buChar char="•"/>
            </a:pPr>
            <a:r>
              <a:rPr lang="en-US" sz="1200" dirty="0" smtClean="0">
                <a:solidFill>
                  <a:schemeClr val="tx1"/>
                </a:solidFill>
                <a:cs typeface="Arial" pitchFamily="34" charset="0"/>
              </a:rPr>
              <a:t> Individual Gold Keyword Listing in Positions 1-30</a:t>
            </a:r>
          </a:p>
          <a:p>
            <a:pPr marL="457200" lvl="2" indent="0">
              <a:spcBef>
                <a:spcPts val="0"/>
              </a:spcBef>
              <a:buFont typeface="Arial" pitchFamily="34" charset="0"/>
              <a:buChar char="•"/>
            </a:pPr>
            <a:r>
              <a:rPr lang="en-US" sz="1200" dirty="0" smtClean="0">
                <a:solidFill>
                  <a:schemeClr val="tx1"/>
                </a:solidFill>
                <a:cs typeface="Arial" pitchFamily="34" charset="0"/>
              </a:rPr>
              <a:t> Organic Gold Keyword Ranking for PLPs</a:t>
            </a:r>
          </a:p>
          <a:p>
            <a:pPr marL="457200" lvl="2" indent="0">
              <a:spcBef>
                <a:spcPts val="0"/>
              </a:spcBef>
              <a:buFont typeface="Arial" pitchFamily="34" charset="0"/>
              <a:buChar char="•"/>
            </a:pPr>
            <a:r>
              <a:rPr lang="en-US" sz="1200" dirty="0" smtClean="0">
                <a:solidFill>
                  <a:schemeClr val="tx1"/>
                </a:solidFill>
                <a:cs typeface="Arial" pitchFamily="34" charset="0"/>
              </a:rPr>
              <a:t> Organic Gold Keyword Ranking for an Olay Page Other Than the PLP</a:t>
            </a:r>
          </a:p>
          <a:p>
            <a:pPr marL="863600" lvl="3" indent="0">
              <a:spcBef>
                <a:spcPts val="0"/>
              </a:spcBef>
              <a:buFont typeface="Arial" pitchFamily="34" charset="0"/>
              <a:buChar char="•"/>
            </a:pPr>
            <a:endParaRPr lang="en-US" sz="800" dirty="0" smtClean="0">
              <a:solidFill>
                <a:schemeClr val="tx1"/>
              </a:solidFill>
              <a:cs typeface="Arial" pitchFamily="34" charset="0"/>
            </a:endParaRPr>
          </a:p>
          <a:p>
            <a:pPr marL="63500" lvl="1" indent="0">
              <a:spcBef>
                <a:spcPts val="0"/>
              </a:spcBef>
              <a:buFont typeface="Arial" pitchFamily="34" charset="0"/>
              <a:buChar char="•"/>
            </a:pPr>
            <a:r>
              <a:rPr lang="en-US" sz="1400" b="1" dirty="0" smtClean="0">
                <a:solidFill>
                  <a:schemeClr val="tx1"/>
                </a:solidFill>
                <a:cs typeface="Arial" pitchFamily="34" charset="0"/>
              </a:rPr>
              <a:t> Individual Gold Keyword Insights </a:t>
            </a:r>
          </a:p>
          <a:p>
            <a:pPr marL="457200" lvl="2" indent="0">
              <a:spcBef>
                <a:spcPts val="0"/>
              </a:spcBef>
              <a:buFont typeface="Arial" pitchFamily="34" charset="0"/>
              <a:buChar char="•"/>
            </a:pPr>
            <a:r>
              <a:rPr lang="en-US" sz="1200" dirty="0" smtClean="0">
                <a:solidFill>
                  <a:schemeClr val="tx1"/>
                </a:solidFill>
                <a:cs typeface="Arial" pitchFamily="34" charset="0"/>
              </a:rPr>
              <a:t> Historical Data for Each Gold Keyword – Monitor Increases and Decreases in Rankings</a:t>
            </a:r>
          </a:p>
          <a:p>
            <a:pPr marL="457200" lvl="2" indent="0">
              <a:spcBef>
                <a:spcPts val="0"/>
              </a:spcBef>
              <a:buFont typeface="Arial" pitchFamily="34" charset="0"/>
              <a:buChar char="•"/>
            </a:pPr>
            <a:r>
              <a:rPr lang="en-US" sz="1200" dirty="0" smtClean="0">
                <a:solidFill>
                  <a:schemeClr val="tx1"/>
                </a:solidFill>
                <a:cs typeface="Arial" pitchFamily="34" charset="0"/>
              </a:rPr>
              <a:t> See What Competitor Websites Rank for Each Gold Keyword – Insight Into Trends in Competition</a:t>
            </a:r>
          </a:p>
          <a:p>
            <a:pPr marL="457200" lvl="2" indent="0">
              <a:spcBef>
                <a:spcPts val="0"/>
              </a:spcBef>
              <a:buFont typeface="Arial" pitchFamily="34" charset="0"/>
              <a:buChar char="•"/>
            </a:pPr>
            <a:r>
              <a:rPr lang="en-US" sz="1200" dirty="0" smtClean="0">
                <a:solidFill>
                  <a:schemeClr val="tx1"/>
                </a:solidFill>
                <a:cs typeface="Arial" pitchFamily="34" charset="0"/>
              </a:rPr>
              <a:t> PLP Strengths and Weaknesses – Insight into What PLPs are Successful</a:t>
            </a:r>
          </a:p>
          <a:p>
            <a:pPr marL="63500" lvl="1" indent="0">
              <a:spcBef>
                <a:spcPts val="0"/>
              </a:spcBef>
              <a:buFont typeface="Arial" pitchFamily="34" charset="0"/>
              <a:buChar char="•"/>
            </a:pPr>
            <a:endParaRPr lang="en-US" sz="1400" b="1" dirty="0" smtClean="0">
              <a:solidFill>
                <a:schemeClr val="tx1"/>
              </a:solidFill>
              <a:cs typeface="Arial" pitchFamily="34" charset="0"/>
            </a:endParaRPr>
          </a:p>
          <a:p>
            <a:pPr marL="63500" lvl="1" indent="0">
              <a:spcBef>
                <a:spcPts val="0"/>
              </a:spcBef>
              <a:buFont typeface="Arial" pitchFamily="34" charset="0"/>
              <a:buChar char="•"/>
            </a:pPr>
            <a:r>
              <a:rPr lang="en-US" sz="1400" b="1" dirty="0" smtClean="0">
                <a:solidFill>
                  <a:schemeClr val="tx1"/>
                </a:solidFill>
                <a:cs typeface="Arial" pitchFamily="34" charset="0"/>
              </a:rPr>
              <a:t> Keyword Indicators</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Provides Insight Into Each Gold Keywords Potential to Rank Organically (from Low to High)</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Provides Conversions and Conversion Rates for Each Gold Keyword</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Insight Into How Competitive Each Gold Keyword is in the Overall Search Space</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Provides Search Query Volume for Each Gold Keyword</a:t>
            </a:r>
          </a:p>
          <a:p>
            <a:pPr marL="863600" lvl="3" indent="0">
              <a:spcBef>
                <a:spcPts val="0"/>
              </a:spcBef>
              <a:buNone/>
            </a:pPr>
            <a:endParaRPr lang="en-US" sz="1200" dirty="0" smtClean="0">
              <a:solidFill>
                <a:schemeClr val="tx1"/>
              </a:solidFill>
              <a:latin typeface="+mn-lt"/>
              <a:cs typeface="Arial" pitchFamily="34" charset="0"/>
            </a:endParaRPr>
          </a:p>
        </p:txBody>
      </p:sp>
    </p:spTree>
  </p:cSld>
  <p:clrMapOvr>
    <a:masterClrMapping/>
  </p:clrMapOvr>
  <p:transition spd="med"/>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srcRect/>
          <a:stretch>
            <a:fillRect/>
          </a:stretch>
        </p:blipFill>
        <p:spPr bwMode="auto">
          <a:xfrm>
            <a:off x="1371600" y="1371600"/>
            <a:ext cx="5248275" cy="20478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192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SearchMart Gold Keywords</a:t>
            </a:r>
            <a:endParaRPr lang="en-US" sz="3000" dirty="0"/>
          </a:p>
        </p:txBody>
      </p:sp>
      <p:pic>
        <p:nvPicPr>
          <p:cNvPr id="7173" name="Picture 5"/>
          <p:cNvPicPr>
            <a:picLocks noChangeAspect="1" noChangeArrowheads="1"/>
          </p:cNvPicPr>
          <p:nvPr/>
        </p:nvPicPr>
        <p:blipFill>
          <a:blip r:embed="rId4" cstate="print"/>
          <a:srcRect/>
          <a:stretch>
            <a:fillRect/>
          </a:stretch>
        </p:blipFill>
        <p:spPr bwMode="auto">
          <a:xfrm>
            <a:off x="3276600" y="3429000"/>
            <a:ext cx="5538787" cy="289751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6" name="Rounded Rectangle 15"/>
          <p:cNvSpPr/>
          <p:nvPr/>
        </p:nvSpPr>
        <p:spPr bwMode="auto">
          <a:xfrm>
            <a:off x="7162800" y="3200400"/>
            <a:ext cx="17526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Insight Into Individual Gold Keyword Rankings &amp; PLP Rankings </a:t>
            </a:r>
          </a:p>
        </p:txBody>
      </p:sp>
      <p:sp>
        <p:nvSpPr>
          <p:cNvPr id="17" name="Rounded Rectangle 16"/>
          <p:cNvSpPr/>
          <p:nvPr/>
        </p:nvSpPr>
        <p:spPr bwMode="auto">
          <a:xfrm>
            <a:off x="152400" y="990600"/>
            <a:ext cx="1524000" cy="762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All Gold Keywords, Potential, Conversions, &amp; Competition</a:t>
            </a:r>
          </a:p>
        </p:txBody>
      </p:sp>
      <p:sp>
        <p:nvSpPr>
          <p:cNvPr id="18" name="Rounded Rectangle 17"/>
          <p:cNvSpPr/>
          <p:nvPr/>
        </p:nvSpPr>
        <p:spPr bwMode="auto">
          <a:xfrm>
            <a:off x="381000" y="5486400"/>
            <a:ext cx="25908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PLP ranking for “facial cleansers”</a:t>
            </a:r>
          </a:p>
        </p:txBody>
      </p:sp>
      <p:cxnSp>
        <p:nvCxnSpPr>
          <p:cNvPr id="20" name="Straight Arrow Connector 19"/>
          <p:cNvCxnSpPr>
            <a:stCxn id="18" idx="3"/>
          </p:cNvCxnSpPr>
          <p:nvPr/>
        </p:nvCxnSpPr>
        <p:spPr bwMode="auto">
          <a:xfrm>
            <a:off x="2971800" y="5638800"/>
            <a:ext cx="533400" cy="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22" name="Rounded Rectangle 21"/>
          <p:cNvSpPr/>
          <p:nvPr/>
        </p:nvSpPr>
        <p:spPr bwMode="auto">
          <a:xfrm>
            <a:off x="2590800" y="6096000"/>
            <a:ext cx="2895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Non-PLP ranking for “facial cleansers”</a:t>
            </a:r>
          </a:p>
        </p:txBody>
      </p:sp>
      <p:cxnSp>
        <p:nvCxnSpPr>
          <p:cNvPr id="25" name="Straight Arrow Connector 24"/>
          <p:cNvCxnSpPr/>
          <p:nvPr/>
        </p:nvCxnSpPr>
        <p:spPr bwMode="auto">
          <a:xfrm>
            <a:off x="5486400" y="6248400"/>
            <a:ext cx="533400" cy="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15" name="Bent-Up Arrow 14"/>
          <p:cNvSpPr/>
          <p:nvPr/>
        </p:nvSpPr>
        <p:spPr bwMode="auto">
          <a:xfrm rot="5400000">
            <a:off x="1638300" y="3390900"/>
            <a:ext cx="1600200" cy="1676400"/>
          </a:xfrm>
          <a:prstGeom prst="bentUpArrow">
            <a:avLst>
              <a:gd name="adj1" fmla="val 40000"/>
              <a:gd name="adj2" fmla="val 40625"/>
              <a:gd name="adj3" fmla="val 45000"/>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Tree>
  </p:cSld>
  <p:clrMapOvr>
    <a:masterClrMapping/>
  </p:clrMapOvr>
  <p:transition spd="med"/>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153400" cy="457200"/>
          </a:xfrm>
        </p:spPr>
        <p:txBody>
          <a:bodyPr/>
          <a:lstStyle/>
          <a:p>
            <a:r>
              <a:rPr lang="en-US" dirty="0" smtClean="0"/>
              <a:t>Olay US leads in SEO Optimization, particularly in Content</a:t>
            </a:r>
            <a:endParaRPr lang="en-US" dirty="0"/>
          </a:p>
        </p:txBody>
      </p:sp>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193</a:t>
            </a:fld>
            <a:endParaRPr lang="en-US" dirty="0">
              <a:solidFill>
                <a:srgbClr val="002C69"/>
              </a:solidFill>
            </a:endParaRPr>
          </a:p>
        </p:txBody>
      </p:sp>
      <p:graphicFrame>
        <p:nvGraphicFramePr>
          <p:cNvPr id="5" name="Content Placeholder 3"/>
          <p:cNvGraphicFramePr>
            <a:graphicFrameLocks/>
          </p:cNvGraphicFramePr>
          <p:nvPr/>
        </p:nvGraphicFramePr>
        <p:xfrm>
          <a:off x="304800" y="914400"/>
          <a:ext cx="8229600" cy="2077720"/>
        </p:xfrm>
        <a:graphic>
          <a:graphicData uri="http://schemas.openxmlformats.org/drawingml/2006/table">
            <a:tbl>
              <a:tblPr firstRow="1" bandRow="1">
                <a:tableStyleId>{21E4AEA4-8DFA-4A89-87EB-49C32662AFE0}</a:tableStyleId>
              </a:tblPr>
              <a:tblGrid>
                <a:gridCol w="914400"/>
                <a:gridCol w="731520"/>
                <a:gridCol w="822960"/>
                <a:gridCol w="822960"/>
                <a:gridCol w="822960"/>
                <a:gridCol w="822960"/>
                <a:gridCol w="822960"/>
                <a:gridCol w="822960"/>
                <a:gridCol w="822960"/>
                <a:gridCol w="822960"/>
              </a:tblGrid>
              <a:tr h="370840">
                <a:tc>
                  <a:txBody>
                    <a:bodyPr/>
                    <a:lstStyle/>
                    <a:p>
                      <a:pPr algn="ctr"/>
                      <a:r>
                        <a:rPr lang="en-US" sz="1100" dirty="0" err="1" smtClean="0"/>
                        <a:t>SearchMart</a:t>
                      </a:r>
                      <a:r>
                        <a:rPr lang="en-US" sz="1100" dirty="0" smtClean="0"/>
                        <a:t> Scores</a:t>
                      </a:r>
                      <a:endParaRPr lang="en-US" sz="1100" dirty="0"/>
                    </a:p>
                  </a:txBody>
                  <a:tcPr anchor="ctr"/>
                </a:tc>
                <a:tc>
                  <a:txBody>
                    <a:bodyPr/>
                    <a:lstStyle/>
                    <a:p>
                      <a:pPr algn="ctr"/>
                      <a:r>
                        <a:rPr lang="en-US" sz="1100" dirty="0" smtClean="0"/>
                        <a:t>P&amp;G Norm</a:t>
                      </a:r>
                      <a:endParaRPr lang="en-US" sz="1100" i="1" dirty="0">
                        <a:solidFill>
                          <a:schemeClr val="tx1"/>
                        </a:solidFill>
                      </a:endParaRPr>
                    </a:p>
                  </a:txBody>
                  <a:tcPr anchor="ctr"/>
                </a:tc>
                <a:tc>
                  <a:txBody>
                    <a:bodyPr/>
                    <a:lstStyle/>
                    <a:p>
                      <a:pPr algn="ctr"/>
                      <a:r>
                        <a:rPr lang="en-US" sz="1100" dirty="0" smtClean="0"/>
                        <a:t>US</a:t>
                      </a:r>
                      <a:endParaRPr lang="en-US" sz="1100" dirty="0">
                        <a:solidFill>
                          <a:schemeClr val="tx1"/>
                        </a:solidFill>
                      </a:endParaRPr>
                    </a:p>
                  </a:txBody>
                  <a:tcPr anchor="ctr"/>
                </a:tc>
                <a:tc>
                  <a:txBody>
                    <a:bodyPr/>
                    <a:lstStyle/>
                    <a:p>
                      <a:pPr algn="ctr"/>
                      <a:r>
                        <a:rPr lang="en-US" sz="1100" dirty="0" smtClean="0"/>
                        <a:t>Germany</a:t>
                      </a:r>
                      <a:endParaRPr lang="en-US" sz="1100" dirty="0">
                        <a:solidFill>
                          <a:schemeClr val="tx1"/>
                        </a:solidFill>
                      </a:endParaRPr>
                    </a:p>
                  </a:txBody>
                  <a:tcPr anchor="ctr"/>
                </a:tc>
                <a:tc>
                  <a:txBody>
                    <a:bodyPr/>
                    <a:lstStyle/>
                    <a:p>
                      <a:pPr algn="ctr"/>
                      <a:r>
                        <a:rPr lang="en-US" sz="1100" dirty="0" smtClean="0"/>
                        <a:t>Nether-lands</a:t>
                      </a:r>
                      <a:endParaRPr lang="en-US" sz="1100" dirty="0">
                        <a:solidFill>
                          <a:schemeClr val="tx1"/>
                        </a:solidFill>
                      </a:endParaRPr>
                    </a:p>
                  </a:txBody>
                  <a:tcPr anchor="ctr"/>
                </a:tc>
                <a:tc>
                  <a:txBody>
                    <a:bodyPr/>
                    <a:lstStyle/>
                    <a:p>
                      <a:pPr algn="ctr"/>
                      <a:r>
                        <a:rPr lang="en-US" sz="1100" dirty="0" smtClean="0"/>
                        <a:t>Australia</a:t>
                      </a:r>
                      <a:endParaRPr lang="en-US" sz="1100" dirty="0">
                        <a:solidFill>
                          <a:schemeClr val="tx1"/>
                        </a:solidFill>
                      </a:endParaRPr>
                    </a:p>
                  </a:txBody>
                  <a:tcPr anchor="ctr"/>
                </a:tc>
                <a:tc>
                  <a:txBody>
                    <a:bodyPr/>
                    <a:lstStyle/>
                    <a:p>
                      <a:pPr algn="ctr"/>
                      <a:r>
                        <a:rPr lang="en-US" sz="1100" dirty="0" smtClean="0"/>
                        <a:t>UK</a:t>
                      </a:r>
                      <a:endParaRPr lang="en-US" sz="1100" dirty="0">
                        <a:solidFill>
                          <a:schemeClr val="tx1"/>
                        </a:solidFill>
                      </a:endParaRPr>
                    </a:p>
                  </a:txBody>
                  <a:tcPr anchor="ctr"/>
                </a:tc>
                <a:tc>
                  <a:txBody>
                    <a:bodyPr/>
                    <a:lstStyle/>
                    <a:p>
                      <a:pPr algn="ctr"/>
                      <a:r>
                        <a:rPr lang="en-US" sz="1100" dirty="0" smtClean="0"/>
                        <a:t>Spain</a:t>
                      </a:r>
                      <a:endParaRPr lang="en-US" sz="1100" dirty="0">
                        <a:solidFill>
                          <a:schemeClr val="tx1"/>
                        </a:solidFill>
                      </a:endParaRPr>
                    </a:p>
                  </a:txBody>
                  <a:tcPr anchor="ctr"/>
                </a:tc>
                <a:tc>
                  <a:txBody>
                    <a:bodyPr/>
                    <a:lstStyle/>
                    <a:p>
                      <a:pPr algn="ctr"/>
                      <a:r>
                        <a:rPr lang="en-US" sz="1100" dirty="0" smtClean="0"/>
                        <a:t>Italy</a:t>
                      </a:r>
                      <a:endParaRPr lang="en-US" sz="1100" dirty="0">
                        <a:solidFill>
                          <a:schemeClr val="tx1"/>
                        </a:solidFill>
                      </a:endParaRPr>
                    </a:p>
                  </a:txBody>
                  <a:tcPr anchor="ctr"/>
                </a:tc>
                <a:tc>
                  <a:txBody>
                    <a:bodyPr/>
                    <a:lstStyle/>
                    <a:p>
                      <a:pPr algn="ctr"/>
                      <a:r>
                        <a:rPr lang="en-US" sz="1100" dirty="0" smtClean="0"/>
                        <a:t>Philippines</a:t>
                      </a:r>
                      <a:endParaRPr lang="en-US" sz="1100" dirty="0">
                        <a:solidFill>
                          <a:schemeClr val="tx1"/>
                        </a:solidFill>
                      </a:endParaRPr>
                    </a:p>
                  </a:txBody>
                  <a:tcPr anchor="ctr"/>
                </a:tc>
              </a:tr>
              <a:tr h="370840">
                <a:tc>
                  <a:txBody>
                    <a:bodyPr/>
                    <a:lstStyle/>
                    <a:p>
                      <a:pPr algn="ctr"/>
                      <a:r>
                        <a:rPr lang="en-US" sz="1100" dirty="0" smtClean="0"/>
                        <a:t>Overall Audit </a:t>
                      </a:r>
                      <a:endParaRPr lang="en-US" sz="1100" b="1" dirty="0"/>
                    </a:p>
                  </a:txBody>
                  <a:tcPr anchor="ctr"/>
                </a:tc>
                <a:tc>
                  <a:txBody>
                    <a:bodyPr/>
                    <a:lstStyle/>
                    <a:p>
                      <a:pPr algn="ctr"/>
                      <a:r>
                        <a:rPr lang="en-US" sz="1100" dirty="0" smtClean="0"/>
                        <a:t>50</a:t>
                      </a:r>
                      <a:endParaRPr lang="en-US" sz="1100" i="1" dirty="0"/>
                    </a:p>
                  </a:txBody>
                  <a:tcPr anchor="ctr"/>
                </a:tc>
                <a:tc>
                  <a:txBody>
                    <a:bodyPr/>
                    <a:lstStyle/>
                    <a:p>
                      <a:pPr algn="ctr"/>
                      <a:r>
                        <a:rPr lang="en-US" sz="1100" b="1" dirty="0" smtClean="0"/>
                        <a:t>89</a:t>
                      </a:r>
                      <a:endParaRPr lang="en-US" sz="1100" b="1" dirty="0">
                        <a:solidFill>
                          <a:schemeClr val="bg1"/>
                        </a:solidFill>
                      </a:endParaRPr>
                    </a:p>
                  </a:txBody>
                  <a:tcPr anchor="ctr">
                    <a:solidFill>
                      <a:schemeClr val="tx2">
                        <a:lumMod val="40000"/>
                        <a:lumOff val="60000"/>
                      </a:schemeClr>
                    </a:solidFill>
                  </a:tcPr>
                </a:tc>
                <a:tc>
                  <a:txBody>
                    <a:bodyPr/>
                    <a:lstStyle/>
                    <a:p>
                      <a:pPr algn="ctr"/>
                      <a:r>
                        <a:rPr lang="en-US" sz="1100" dirty="0" smtClean="0"/>
                        <a:t>62</a:t>
                      </a:r>
                      <a:endParaRPr lang="en-US" sz="1100" dirty="0"/>
                    </a:p>
                  </a:txBody>
                  <a:tcPr anchor="ctr"/>
                </a:tc>
                <a:tc>
                  <a:txBody>
                    <a:bodyPr/>
                    <a:lstStyle/>
                    <a:p>
                      <a:pPr algn="ctr"/>
                      <a:r>
                        <a:rPr lang="en-US" sz="1100" dirty="0" smtClean="0"/>
                        <a:t>60</a:t>
                      </a:r>
                      <a:endParaRPr lang="en-US" sz="1100" dirty="0"/>
                    </a:p>
                  </a:txBody>
                  <a:tcPr anchor="ctr"/>
                </a:tc>
                <a:tc>
                  <a:txBody>
                    <a:bodyPr/>
                    <a:lstStyle/>
                    <a:p>
                      <a:pPr algn="ctr"/>
                      <a:r>
                        <a:rPr lang="en-US" sz="1100" dirty="0" smtClean="0"/>
                        <a:t>53</a:t>
                      </a:r>
                      <a:endParaRPr lang="en-US" sz="1100" dirty="0"/>
                    </a:p>
                  </a:txBody>
                  <a:tcPr anchor="ctr"/>
                </a:tc>
                <a:tc>
                  <a:txBody>
                    <a:bodyPr/>
                    <a:lstStyle/>
                    <a:p>
                      <a:pPr algn="ctr"/>
                      <a:r>
                        <a:rPr lang="en-US" sz="1100" dirty="0" smtClean="0"/>
                        <a:t>49</a:t>
                      </a:r>
                      <a:endParaRPr lang="en-US" sz="1100" dirty="0"/>
                    </a:p>
                  </a:txBody>
                  <a:tcPr anchor="ctr"/>
                </a:tc>
                <a:tc>
                  <a:txBody>
                    <a:bodyPr/>
                    <a:lstStyle/>
                    <a:p>
                      <a:pPr algn="ctr"/>
                      <a:r>
                        <a:rPr lang="en-US" sz="1100" dirty="0" smtClean="0"/>
                        <a:t>49</a:t>
                      </a:r>
                      <a:endParaRPr lang="en-US" sz="1100" dirty="0"/>
                    </a:p>
                  </a:txBody>
                  <a:tcPr anchor="ctr"/>
                </a:tc>
                <a:tc>
                  <a:txBody>
                    <a:bodyPr/>
                    <a:lstStyle/>
                    <a:p>
                      <a:pPr algn="ctr"/>
                      <a:r>
                        <a:rPr lang="en-US" sz="1100" dirty="0" smtClean="0"/>
                        <a:t>48</a:t>
                      </a:r>
                      <a:endParaRPr lang="en-US" sz="1100" dirty="0"/>
                    </a:p>
                  </a:txBody>
                  <a:tcPr anchor="ctr"/>
                </a:tc>
                <a:tc>
                  <a:txBody>
                    <a:bodyPr/>
                    <a:lstStyle/>
                    <a:p>
                      <a:pPr algn="ctr"/>
                      <a:r>
                        <a:rPr lang="en-US" sz="1100" dirty="0" smtClean="0"/>
                        <a:t>37</a:t>
                      </a:r>
                      <a:endParaRPr lang="en-US" sz="1100" dirty="0"/>
                    </a:p>
                  </a:txBody>
                  <a:tcPr anchor="ctr"/>
                </a:tc>
              </a:tr>
              <a:tr h="370840">
                <a:tc>
                  <a:txBody>
                    <a:bodyPr/>
                    <a:lstStyle/>
                    <a:p>
                      <a:pPr algn="ctr"/>
                      <a:r>
                        <a:rPr lang="en-US" sz="1100" dirty="0" smtClean="0"/>
                        <a:t>Technical Audit</a:t>
                      </a:r>
                      <a:endParaRPr lang="en-US" sz="1100" b="1" dirty="0"/>
                    </a:p>
                  </a:txBody>
                  <a:tcPr anchor="ctr"/>
                </a:tc>
                <a:tc>
                  <a:txBody>
                    <a:bodyPr/>
                    <a:lstStyle/>
                    <a:p>
                      <a:pPr algn="ctr"/>
                      <a:r>
                        <a:rPr lang="en-US" sz="1100" dirty="0" smtClean="0"/>
                        <a:t>85</a:t>
                      </a:r>
                      <a:endParaRPr lang="en-US" sz="1100" i="1" dirty="0"/>
                    </a:p>
                  </a:txBody>
                  <a:tcPr anchor="ctr"/>
                </a:tc>
                <a:tc>
                  <a:txBody>
                    <a:bodyPr/>
                    <a:lstStyle/>
                    <a:p>
                      <a:pPr algn="ctr"/>
                      <a:r>
                        <a:rPr lang="en-US" sz="1100" b="1" dirty="0" smtClean="0"/>
                        <a:t>96</a:t>
                      </a:r>
                      <a:endParaRPr lang="en-US" sz="1100" b="1" dirty="0">
                        <a:solidFill>
                          <a:schemeClr val="bg1"/>
                        </a:solidFill>
                      </a:endParaRPr>
                    </a:p>
                  </a:txBody>
                  <a:tcPr anchor="ctr">
                    <a:solidFill>
                      <a:schemeClr val="tx2">
                        <a:lumMod val="40000"/>
                        <a:lumOff val="60000"/>
                      </a:schemeClr>
                    </a:solidFill>
                  </a:tcPr>
                </a:tc>
                <a:tc>
                  <a:txBody>
                    <a:bodyPr/>
                    <a:lstStyle/>
                    <a:p>
                      <a:pPr algn="ctr"/>
                      <a:r>
                        <a:rPr lang="en-US" sz="1100" dirty="0" smtClean="0"/>
                        <a:t>95</a:t>
                      </a:r>
                      <a:endParaRPr lang="en-US" sz="1100" dirty="0"/>
                    </a:p>
                  </a:txBody>
                  <a:tcPr anchor="ctr"/>
                </a:tc>
                <a:tc>
                  <a:txBody>
                    <a:bodyPr/>
                    <a:lstStyle/>
                    <a:p>
                      <a:pPr algn="ctr"/>
                      <a:r>
                        <a:rPr lang="en-US" sz="1100" dirty="0" smtClean="0"/>
                        <a:t>100</a:t>
                      </a:r>
                      <a:endParaRPr lang="en-US" sz="1100" dirty="0"/>
                    </a:p>
                  </a:txBody>
                  <a:tcPr anchor="ctr"/>
                </a:tc>
                <a:tc>
                  <a:txBody>
                    <a:bodyPr/>
                    <a:lstStyle/>
                    <a:p>
                      <a:pPr algn="ctr"/>
                      <a:r>
                        <a:rPr lang="en-US" sz="1100" dirty="0" smtClean="0"/>
                        <a:t>100</a:t>
                      </a:r>
                      <a:endParaRPr lang="en-US" sz="1100" dirty="0"/>
                    </a:p>
                  </a:txBody>
                  <a:tcPr anchor="ctr"/>
                </a:tc>
                <a:tc>
                  <a:txBody>
                    <a:bodyPr/>
                    <a:lstStyle/>
                    <a:p>
                      <a:pPr algn="ctr"/>
                      <a:r>
                        <a:rPr lang="en-US" sz="1100" dirty="0" smtClean="0"/>
                        <a:t>100</a:t>
                      </a:r>
                      <a:endParaRPr lang="en-US" sz="1100" dirty="0"/>
                    </a:p>
                  </a:txBody>
                  <a:tcPr anchor="ctr"/>
                </a:tc>
                <a:tc>
                  <a:txBody>
                    <a:bodyPr/>
                    <a:lstStyle/>
                    <a:p>
                      <a:pPr algn="ctr"/>
                      <a:r>
                        <a:rPr lang="en-US" sz="1100" dirty="0" smtClean="0"/>
                        <a:t>100</a:t>
                      </a:r>
                      <a:endParaRPr lang="en-US" sz="1100" dirty="0"/>
                    </a:p>
                  </a:txBody>
                  <a:tcPr anchor="ctr"/>
                </a:tc>
                <a:tc>
                  <a:txBody>
                    <a:bodyPr/>
                    <a:lstStyle/>
                    <a:p>
                      <a:pPr algn="ctr"/>
                      <a:r>
                        <a:rPr lang="en-US" sz="1100" dirty="0" smtClean="0"/>
                        <a:t>100</a:t>
                      </a:r>
                      <a:endParaRPr lang="en-US" sz="1100" dirty="0"/>
                    </a:p>
                  </a:txBody>
                  <a:tcPr anchor="ctr"/>
                </a:tc>
                <a:tc>
                  <a:txBody>
                    <a:bodyPr/>
                    <a:lstStyle/>
                    <a:p>
                      <a:pPr algn="ctr"/>
                      <a:r>
                        <a:rPr lang="en-US" sz="1100" dirty="0" smtClean="0"/>
                        <a:t>90</a:t>
                      </a:r>
                      <a:endParaRPr lang="en-US" sz="1100" dirty="0"/>
                    </a:p>
                  </a:txBody>
                  <a:tcPr anchor="ctr"/>
                </a:tc>
              </a:tr>
              <a:tr h="370840">
                <a:tc>
                  <a:txBody>
                    <a:bodyPr/>
                    <a:lstStyle/>
                    <a:p>
                      <a:pPr algn="ctr"/>
                      <a:r>
                        <a:rPr lang="en-US" sz="1100" dirty="0" smtClean="0"/>
                        <a:t>Content Audit</a:t>
                      </a:r>
                      <a:endParaRPr lang="en-US" sz="1100" b="1" dirty="0"/>
                    </a:p>
                  </a:txBody>
                  <a:tcPr anchor="ctr"/>
                </a:tc>
                <a:tc>
                  <a:txBody>
                    <a:bodyPr/>
                    <a:lstStyle/>
                    <a:p>
                      <a:pPr algn="ctr"/>
                      <a:r>
                        <a:rPr lang="en-US" sz="1100" dirty="0" smtClean="0"/>
                        <a:t>58</a:t>
                      </a:r>
                      <a:endParaRPr lang="en-US" sz="1100" i="1" dirty="0"/>
                    </a:p>
                  </a:txBody>
                  <a:tcPr anchor="ctr"/>
                </a:tc>
                <a:tc>
                  <a:txBody>
                    <a:bodyPr/>
                    <a:lstStyle/>
                    <a:p>
                      <a:pPr algn="ctr"/>
                      <a:r>
                        <a:rPr lang="en-US" sz="1100" b="1" dirty="0" smtClean="0"/>
                        <a:t>82</a:t>
                      </a:r>
                      <a:endParaRPr lang="en-US" sz="1100" b="1" dirty="0">
                        <a:solidFill>
                          <a:schemeClr val="bg1"/>
                        </a:solidFill>
                      </a:endParaRPr>
                    </a:p>
                  </a:txBody>
                  <a:tcPr anchor="ctr">
                    <a:solidFill>
                      <a:schemeClr val="tx2">
                        <a:lumMod val="40000"/>
                        <a:lumOff val="60000"/>
                      </a:schemeClr>
                    </a:solidFill>
                  </a:tcPr>
                </a:tc>
                <a:tc>
                  <a:txBody>
                    <a:bodyPr/>
                    <a:lstStyle/>
                    <a:p>
                      <a:pPr algn="ctr"/>
                      <a:r>
                        <a:rPr lang="en-US" sz="1100" dirty="0" smtClean="0"/>
                        <a:t>58</a:t>
                      </a:r>
                      <a:endParaRPr lang="en-US" sz="1100" dirty="0"/>
                    </a:p>
                  </a:txBody>
                  <a:tcPr anchor="ctr"/>
                </a:tc>
                <a:tc>
                  <a:txBody>
                    <a:bodyPr/>
                    <a:lstStyle/>
                    <a:p>
                      <a:pPr algn="ctr"/>
                      <a:r>
                        <a:rPr lang="en-US" sz="1100" dirty="0" smtClean="0"/>
                        <a:t>55</a:t>
                      </a:r>
                      <a:endParaRPr lang="en-US" sz="1100" dirty="0"/>
                    </a:p>
                  </a:txBody>
                  <a:tcPr anchor="ctr"/>
                </a:tc>
                <a:tc>
                  <a:txBody>
                    <a:bodyPr/>
                    <a:lstStyle/>
                    <a:p>
                      <a:pPr algn="ctr"/>
                      <a:r>
                        <a:rPr lang="en-US" sz="1100" dirty="0" smtClean="0"/>
                        <a:t>68</a:t>
                      </a:r>
                      <a:endParaRPr lang="en-US" sz="1100" dirty="0"/>
                    </a:p>
                  </a:txBody>
                  <a:tcPr anchor="ctr"/>
                </a:tc>
                <a:tc>
                  <a:txBody>
                    <a:bodyPr/>
                    <a:lstStyle/>
                    <a:p>
                      <a:pPr algn="ctr"/>
                      <a:r>
                        <a:rPr lang="en-US" sz="1100" dirty="0" smtClean="0"/>
                        <a:t>46</a:t>
                      </a:r>
                      <a:endParaRPr lang="en-US" sz="1100" dirty="0"/>
                    </a:p>
                  </a:txBody>
                  <a:tcPr anchor="ctr"/>
                </a:tc>
                <a:tc>
                  <a:txBody>
                    <a:bodyPr/>
                    <a:lstStyle/>
                    <a:p>
                      <a:pPr algn="ctr"/>
                      <a:r>
                        <a:rPr lang="en-US" sz="1100" dirty="0" smtClean="0"/>
                        <a:t>56</a:t>
                      </a:r>
                      <a:endParaRPr lang="en-US" sz="1100" dirty="0"/>
                    </a:p>
                  </a:txBody>
                  <a:tcPr anchor="ctr"/>
                </a:tc>
                <a:tc>
                  <a:txBody>
                    <a:bodyPr/>
                    <a:lstStyle/>
                    <a:p>
                      <a:pPr algn="ctr"/>
                      <a:r>
                        <a:rPr lang="en-US" sz="1100" dirty="0" smtClean="0"/>
                        <a:t>52</a:t>
                      </a:r>
                      <a:endParaRPr lang="en-US" sz="1100" dirty="0"/>
                    </a:p>
                  </a:txBody>
                  <a:tcPr anchor="ctr"/>
                </a:tc>
                <a:tc>
                  <a:txBody>
                    <a:bodyPr/>
                    <a:lstStyle/>
                    <a:p>
                      <a:pPr algn="ctr"/>
                      <a:r>
                        <a:rPr lang="en-US" sz="1100" dirty="0" smtClean="0"/>
                        <a:t>55</a:t>
                      </a:r>
                      <a:endParaRPr lang="en-US" sz="1100" dirty="0"/>
                    </a:p>
                  </a:txBody>
                  <a:tcPr anchor="ctr"/>
                </a:tc>
              </a:tr>
              <a:tr h="370840">
                <a:tc>
                  <a:txBody>
                    <a:bodyPr/>
                    <a:lstStyle/>
                    <a:p>
                      <a:pPr algn="ctr"/>
                      <a:r>
                        <a:rPr lang="en-US" sz="1100" dirty="0" smtClean="0"/>
                        <a:t>Link Audit</a:t>
                      </a:r>
                      <a:endParaRPr lang="en-US" sz="1100" b="1" dirty="0"/>
                    </a:p>
                  </a:txBody>
                  <a:tcPr anchor="ctr"/>
                </a:tc>
                <a:tc>
                  <a:txBody>
                    <a:bodyPr/>
                    <a:lstStyle/>
                    <a:p>
                      <a:pPr algn="ctr"/>
                      <a:r>
                        <a:rPr lang="en-US" sz="1100" dirty="0" smtClean="0"/>
                        <a:t>3</a:t>
                      </a:r>
                      <a:endParaRPr lang="en-US" sz="1100" i="1" dirty="0"/>
                    </a:p>
                  </a:txBody>
                  <a:tcPr anchor="ctr"/>
                </a:tc>
                <a:tc>
                  <a:txBody>
                    <a:bodyPr/>
                    <a:lstStyle/>
                    <a:p>
                      <a:pPr algn="ctr"/>
                      <a:r>
                        <a:rPr lang="en-US" sz="1100" b="1" dirty="0" smtClean="0"/>
                        <a:t>7</a:t>
                      </a:r>
                      <a:endParaRPr lang="en-US" sz="1100" b="1" dirty="0">
                        <a:solidFill>
                          <a:schemeClr val="bg1"/>
                        </a:solidFill>
                      </a:endParaRPr>
                    </a:p>
                  </a:txBody>
                  <a:tcPr anchor="ctr">
                    <a:solidFill>
                      <a:schemeClr val="tx2">
                        <a:lumMod val="40000"/>
                        <a:lumOff val="60000"/>
                      </a:schemeClr>
                    </a:solidFill>
                  </a:tcPr>
                </a:tc>
                <a:tc>
                  <a:txBody>
                    <a:bodyPr/>
                    <a:lstStyle/>
                    <a:p>
                      <a:pPr algn="ctr"/>
                      <a:r>
                        <a:rPr lang="en-US" sz="1100" dirty="0" smtClean="0"/>
                        <a:t>4</a:t>
                      </a:r>
                      <a:endParaRPr lang="en-US" sz="1100" dirty="0"/>
                    </a:p>
                  </a:txBody>
                  <a:tcPr anchor="ctr"/>
                </a:tc>
                <a:tc>
                  <a:txBody>
                    <a:bodyPr/>
                    <a:lstStyle/>
                    <a:p>
                      <a:pPr algn="ctr"/>
                      <a:r>
                        <a:rPr lang="en-US" sz="1100" dirty="0" smtClean="0"/>
                        <a:t>4</a:t>
                      </a:r>
                      <a:endParaRPr lang="en-US" sz="1100" dirty="0"/>
                    </a:p>
                  </a:txBody>
                  <a:tcPr anchor="ctr"/>
                </a:tc>
                <a:tc>
                  <a:txBody>
                    <a:bodyPr/>
                    <a:lstStyle/>
                    <a:p>
                      <a:pPr algn="ctr"/>
                      <a:r>
                        <a:rPr lang="en-US" sz="1100" dirty="0" smtClean="0"/>
                        <a:t>3</a:t>
                      </a:r>
                      <a:endParaRPr lang="en-US" sz="1100" dirty="0"/>
                    </a:p>
                  </a:txBody>
                  <a:tcPr anchor="ctr"/>
                </a:tc>
                <a:tc>
                  <a:txBody>
                    <a:bodyPr/>
                    <a:lstStyle/>
                    <a:p>
                      <a:pPr algn="ctr"/>
                      <a:r>
                        <a:rPr lang="en-US" sz="1100" dirty="0" smtClean="0"/>
                        <a:t>4</a:t>
                      </a:r>
                      <a:endParaRPr lang="en-US" sz="1100" dirty="0"/>
                    </a:p>
                  </a:txBody>
                  <a:tcPr anchor="ctr"/>
                </a:tc>
                <a:tc>
                  <a:txBody>
                    <a:bodyPr/>
                    <a:lstStyle/>
                    <a:p>
                      <a:pPr algn="ctr"/>
                      <a:r>
                        <a:rPr lang="en-US" sz="1100" dirty="0" smtClean="0"/>
                        <a:t>4</a:t>
                      </a:r>
                      <a:endParaRPr lang="en-US" sz="1100" dirty="0"/>
                    </a:p>
                  </a:txBody>
                  <a:tcPr anchor="ctr"/>
                </a:tc>
                <a:tc>
                  <a:txBody>
                    <a:bodyPr/>
                    <a:lstStyle/>
                    <a:p>
                      <a:pPr algn="ctr"/>
                      <a:r>
                        <a:rPr lang="en-US" sz="1100" dirty="0" smtClean="0"/>
                        <a:t>4</a:t>
                      </a:r>
                      <a:endParaRPr lang="en-US" sz="1100" dirty="0"/>
                    </a:p>
                  </a:txBody>
                  <a:tcPr anchor="ctr"/>
                </a:tc>
                <a:tc>
                  <a:txBody>
                    <a:bodyPr/>
                    <a:lstStyle/>
                    <a:p>
                      <a:pPr algn="ctr"/>
                      <a:r>
                        <a:rPr lang="en-US" sz="1100" dirty="0" smtClean="0"/>
                        <a:t>3</a:t>
                      </a:r>
                      <a:endParaRPr lang="en-US" sz="1100" dirty="0"/>
                    </a:p>
                  </a:txBody>
                  <a:tcPr anchor="ctr"/>
                </a:tc>
              </a:tr>
            </a:tbl>
          </a:graphicData>
        </a:graphic>
      </p:graphicFrame>
      <p:sp>
        <p:nvSpPr>
          <p:cNvPr id="9" name="Content Placeholder 2"/>
          <p:cNvSpPr txBox="1">
            <a:spLocks/>
          </p:cNvSpPr>
          <p:nvPr/>
        </p:nvSpPr>
        <p:spPr>
          <a:xfrm>
            <a:off x="304800" y="3048000"/>
            <a:ext cx="8610600" cy="2819400"/>
          </a:xfrm>
          <a:prstGeom prst="rect">
            <a:avLst/>
          </a:prstGeom>
        </p:spPr>
        <p:txBody>
          <a:bodyPr/>
          <a:lstStyle/>
          <a:p>
            <a:pPr eaLnBrk="0" hangingPunct="0">
              <a:spcBef>
                <a:spcPts val="0"/>
              </a:spcBef>
              <a:buFont typeface="Arial" pitchFamily="34" charset="0"/>
              <a:buChar char="•"/>
              <a:defRPr/>
            </a:pPr>
            <a:r>
              <a:rPr lang="en-US" sz="1200" kern="0" dirty="0" smtClean="0">
                <a:solidFill>
                  <a:sysClr val="windowText" lastClr="000000"/>
                </a:solidFill>
                <a:latin typeface="Calibri" pitchFamily="34" charset="0"/>
              </a:rPr>
              <a:t> The US Website has impressive audit scores due to the websites compliance with Search Mart standards. The factors below play a large role in the success of the Olay US Search Mart audit scores:</a:t>
            </a:r>
          </a:p>
          <a:p>
            <a:pPr lvl="1" eaLnBrk="0" fontAlgn="auto" hangingPunct="0">
              <a:spcBef>
                <a:spcPts val="0"/>
              </a:spcBef>
              <a:spcAft>
                <a:spcPts val="0"/>
              </a:spcAft>
              <a:buFont typeface="Arial" pitchFamily="34" charset="0"/>
              <a:buChar char="•"/>
            </a:pPr>
            <a:r>
              <a:rPr lang="en-US" sz="1200" kern="0" dirty="0" smtClean="0">
                <a:solidFill>
                  <a:sysClr val="windowText" lastClr="000000"/>
                </a:solidFill>
                <a:latin typeface="Calibri" pitchFamily="34" charset="0"/>
              </a:rPr>
              <a:t> There are over 29,699 links (external and internal) to pages in the Olay Website</a:t>
            </a:r>
          </a:p>
          <a:p>
            <a:pPr lvl="1" eaLnBrk="0" fontAlgn="auto" hangingPunct="0">
              <a:spcBef>
                <a:spcPts val="0"/>
              </a:spcBef>
              <a:spcAft>
                <a:spcPts val="0"/>
              </a:spcAft>
              <a:buFont typeface="Arial" pitchFamily="34" charset="0"/>
              <a:buChar char="•"/>
            </a:pPr>
            <a:r>
              <a:rPr lang="en-US" sz="1200" kern="0" dirty="0" smtClean="0">
                <a:solidFill>
                  <a:sysClr val="windowText" lastClr="000000"/>
                </a:solidFill>
                <a:latin typeface="Calibri" pitchFamily="34" charset="0"/>
              </a:rPr>
              <a:t> Almost 50% of external links to pages in the Olay Website use the gold keyword in the anchor text of the link</a:t>
            </a:r>
          </a:p>
          <a:p>
            <a:pPr lvl="1" eaLnBrk="0" fontAlgn="auto" hangingPunct="0">
              <a:spcBef>
                <a:spcPts val="0"/>
              </a:spcBef>
              <a:spcAft>
                <a:spcPts val="0"/>
              </a:spcAft>
              <a:buFont typeface="Arial" pitchFamily="34" charset="0"/>
              <a:buChar char="•"/>
            </a:pPr>
            <a:r>
              <a:rPr lang="en-US" sz="1200" kern="0" dirty="0" smtClean="0">
                <a:solidFill>
                  <a:sysClr val="windowText" lastClr="000000"/>
                </a:solidFill>
                <a:latin typeface="Calibri" pitchFamily="34" charset="0"/>
              </a:rPr>
              <a:t> Olay.com has 4 listings in the Yahoo! Directory and 1 listing in the DMOZ Directory</a:t>
            </a:r>
          </a:p>
          <a:p>
            <a:pPr lvl="1" eaLnBrk="0" fontAlgn="auto" hangingPunct="0">
              <a:spcBef>
                <a:spcPts val="0"/>
              </a:spcBef>
              <a:spcAft>
                <a:spcPts val="0"/>
              </a:spcAft>
              <a:buFont typeface="Arial" pitchFamily="34" charset="0"/>
              <a:buChar char="•"/>
            </a:pPr>
            <a:r>
              <a:rPr lang="en-US" sz="1200" kern="0" dirty="0" smtClean="0">
                <a:solidFill>
                  <a:sysClr val="windowText" lastClr="000000"/>
                </a:solidFill>
                <a:latin typeface="Calibri" pitchFamily="34" charset="0"/>
              </a:rPr>
              <a:t> Each gold keyword is assigned a preferred landing page that is relevant to the theme of the keyword</a:t>
            </a:r>
          </a:p>
          <a:p>
            <a:pPr lvl="1" eaLnBrk="0" fontAlgn="auto" hangingPunct="0">
              <a:spcBef>
                <a:spcPts val="0"/>
              </a:spcBef>
              <a:spcAft>
                <a:spcPts val="0"/>
              </a:spcAft>
              <a:buFont typeface="Arial" pitchFamily="34" charset="0"/>
              <a:buChar char="•"/>
            </a:pPr>
            <a:r>
              <a:rPr lang="en-US" sz="1200" kern="0" dirty="0" smtClean="0">
                <a:solidFill>
                  <a:sysClr val="windowText" lastClr="000000"/>
                </a:solidFill>
                <a:latin typeface="Calibri" pitchFamily="34" charset="0"/>
              </a:rPr>
              <a:t> The Olay US Website incorporates all requirements in the Content Audit Summary and almost all requirements in the Technical Audit Summary</a:t>
            </a:r>
          </a:p>
          <a:p>
            <a:pPr eaLnBrk="0" fontAlgn="auto" hangingPunct="0">
              <a:spcBef>
                <a:spcPts val="0"/>
              </a:spcBef>
              <a:spcAft>
                <a:spcPts val="0"/>
              </a:spcAft>
              <a:buFont typeface="Arial" pitchFamily="34" charset="0"/>
              <a:buChar char="•"/>
            </a:pPr>
            <a:r>
              <a:rPr lang="en-US" sz="1200" kern="0" dirty="0" smtClean="0">
                <a:solidFill>
                  <a:sysClr val="windowText" lastClr="000000"/>
                </a:solidFill>
                <a:latin typeface="Calibri" pitchFamily="34" charset="0"/>
              </a:rPr>
              <a:t> The remaining Olay Website Search Mart audit scores are falling short due to the following issues:</a:t>
            </a:r>
          </a:p>
          <a:p>
            <a:pPr eaLnBrk="0" fontAlgn="auto" hangingPunct="0">
              <a:spcBef>
                <a:spcPts val="0"/>
              </a:spcBef>
              <a:spcAft>
                <a:spcPts val="0"/>
              </a:spcAft>
              <a:buFont typeface="Arial" pitchFamily="34" charset="0"/>
              <a:buChar char="•"/>
            </a:pPr>
            <a:r>
              <a:rPr lang="en-US" sz="1200" kern="0" dirty="0" smtClean="0">
                <a:solidFill>
                  <a:sysClr val="windowText" lastClr="000000"/>
                </a:solidFill>
                <a:latin typeface="Calibri" pitchFamily="34" charset="0"/>
              </a:rPr>
              <a:t> Olay Australia, Olay Philippines, and Olay UK do not have a sitemap.gz file uploaded into Search Mart. Without this file, Search Mart does not effectively crawl and analyze these websites</a:t>
            </a:r>
          </a:p>
          <a:p>
            <a:pPr eaLnBrk="0" fontAlgn="auto" hangingPunct="0">
              <a:spcBef>
                <a:spcPts val="0"/>
              </a:spcBef>
              <a:spcAft>
                <a:spcPts val="0"/>
              </a:spcAft>
              <a:buFont typeface="Arial" pitchFamily="34" charset="0"/>
              <a:buChar char="•"/>
            </a:pPr>
            <a:r>
              <a:rPr lang="en-US" sz="1200" kern="0" dirty="0" smtClean="0">
                <a:solidFill>
                  <a:sysClr val="windowText" lastClr="000000"/>
                </a:solidFill>
                <a:latin typeface="Calibri" pitchFamily="34" charset="0"/>
              </a:rPr>
              <a:t> Search Mart is only auditing 2 – 3 pages of the Olay Italy, Olay Germany and Olay Spain Websites. All other pages are ignored. Search Mart is ignoring the remaining pages because the preferred landing page for all gold keywords is the home page of each countries site. </a:t>
            </a:r>
          </a:p>
          <a:p>
            <a:pPr eaLnBrk="0" fontAlgn="auto" hangingPunct="0">
              <a:spcBef>
                <a:spcPts val="0"/>
              </a:spcBef>
              <a:spcAft>
                <a:spcPts val="0"/>
              </a:spcAft>
              <a:buFont typeface="Arial" pitchFamily="34" charset="0"/>
              <a:buChar char="•"/>
            </a:pPr>
            <a:r>
              <a:rPr lang="en-US" sz="1200" kern="0" dirty="0" smtClean="0">
                <a:solidFill>
                  <a:sysClr val="windowText" lastClr="000000"/>
                </a:solidFill>
                <a:latin typeface="Calibri" pitchFamily="34" charset="0"/>
              </a:rPr>
              <a:t> Each countries website has very few external and internal links in comparison to the US. The Olay US Website is the only site to have listings in the directories</a:t>
            </a:r>
          </a:p>
          <a:p>
            <a:pPr eaLnBrk="0" fontAlgn="auto" hangingPunct="0">
              <a:spcBef>
                <a:spcPts val="0"/>
              </a:spcBef>
              <a:spcAft>
                <a:spcPts val="0"/>
              </a:spcAft>
              <a:buFont typeface="Arial" pitchFamily="34" charset="0"/>
              <a:buChar char="•"/>
            </a:pPr>
            <a:r>
              <a:rPr lang="en-US" sz="1200" kern="0" dirty="0" smtClean="0">
                <a:solidFill>
                  <a:sysClr val="windowText" lastClr="000000"/>
                </a:solidFill>
                <a:latin typeface="Calibri" pitchFamily="34" charset="0"/>
              </a:rPr>
              <a:t> Most Olay Websites do not incorporate a site map link on the home page</a:t>
            </a:r>
          </a:p>
          <a:p>
            <a:pPr eaLnBrk="0" fontAlgn="auto" hangingPunct="0">
              <a:spcBef>
                <a:spcPts val="0"/>
              </a:spcBef>
              <a:spcAft>
                <a:spcPts val="0"/>
              </a:spcAft>
            </a:pPr>
            <a:endParaRPr lang="en-US" sz="1200" kern="0" dirty="0">
              <a:solidFill>
                <a:sysClr val="windowText" lastClr="000000"/>
              </a:solidFill>
              <a:latin typeface="Calibri" pitchFamily="34" charset="0"/>
            </a:endParaRPr>
          </a:p>
        </p:txBody>
      </p:sp>
    </p:spTree>
  </p:cSld>
  <p:clrMapOvr>
    <a:masterClrMapping/>
  </p:clrMapOvr>
  <p:transition spd="med"/>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Olay helpful tools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195</a:t>
            </a:fld>
            <a:endParaRPr lang="en-US" dirty="0">
              <a:solidFill>
                <a:srgbClr val="002C69"/>
              </a:solidFill>
            </a:endParaRPr>
          </a:p>
        </p:txBody>
      </p:sp>
      <p:sp>
        <p:nvSpPr>
          <p:cNvPr id="35" name="Title 1"/>
          <p:cNvSpPr>
            <a:spLocks noGrp="1"/>
          </p:cNvSpPr>
          <p:nvPr>
            <p:ph type="title"/>
          </p:nvPr>
        </p:nvSpPr>
        <p:spPr>
          <a:xfrm>
            <a:off x="304800" y="228600"/>
            <a:ext cx="8610600" cy="457200"/>
          </a:xfrm>
          <a:noFill/>
        </p:spPr>
        <p:txBody>
          <a:bodyPr/>
          <a:lstStyle/>
          <a:p>
            <a:r>
              <a:rPr lang="en-US" sz="2600" dirty="0" smtClean="0"/>
              <a:t>Who Should Know About Helpful Tools?</a:t>
            </a:r>
            <a:endParaRPr lang="en-US" sz="2600" dirty="0"/>
          </a:p>
        </p:txBody>
      </p:sp>
      <p:sp>
        <p:nvSpPr>
          <p:cNvPr id="9" name="Content Placeholder 2"/>
          <p:cNvSpPr>
            <a:spLocks noGrp="1"/>
          </p:cNvSpPr>
          <p:nvPr>
            <p:ph idx="1"/>
          </p:nvPr>
        </p:nvSpPr>
        <p:spPr>
          <a:xfrm>
            <a:off x="304800" y="838200"/>
            <a:ext cx="8458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understanding how to use each helpful tool for researching, monitoring, analyzing, optimizing and reporting for the Olay paid and organic search campaigns. </a:t>
            </a:r>
          </a:p>
          <a:p>
            <a:pPr marL="0" indent="0">
              <a:spcBef>
                <a:spcPts val="0"/>
              </a:spcBef>
            </a:pPr>
            <a:endParaRPr lang="en-US" sz="600" b="1" dirty="0" smtClean="0"/>
          </a:p>
          <a:p>
            <a:pPr marL="0" indent="0">
              <a:spcBef>
                <a:spcPts val="0"/>
              </a:spcBef>
            </a:pPr>
            <a:endParaRPr lang="en-US" sz="1800" b="1"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what each helpful tool is and what value each tool provides for the Olay paid and organic search campaigns.</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2" name="Straight Connector 11"/>
          <p:cNvCxnSpPr/>
          <p:nvPr/>
        </p:nvCxnSpPr>
        <p:spPr bwMode="auto">
          <a:xfrm>
            <a:off x="304800" y="1600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81000" y="2514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196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685800"/>
            <a:ext cx="87630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Google Analytics</a:t>
            </a:r>
            <a:r>
              <a:rPr lang="en-US" sz="1400" dirty="0" smtClean="0">
                <a:latin typeface="+mn-lt"/>
              </a:rPr>
              <a:t>: What it is used for, how to set up a new account, and how to implement in Olay code.</a:t>
            </a:r>
            <a:endParaRPr lang="en-US" sz="1800" b="1" dirty="0" smtClean="0">
              <a:latin typeface="+mn-lt"/>
            </a:endParaRPr>
          </a:p>
          <a:p>
            <a:pPr marL="0" indent="0">
              <a:spcBef>
                <a:spcPts val="0"/>
              </a:spcBef>
            </a:pPr>
            <a:endParaRPr lang="en-US" sz="600" b="1" dirty="0" smtClean="0">
              <a:latin typeface="+mn-lt"/>
            </a:endParaRPr>
          </a:p>
          <a:p>
            <a:pPr marL="0" indent="0">
              <a:spcBef>
                <a:spcPts val="0"/>
              </a:spcBef>
            </a:pPr>
            <a:r>
              <a:rPr lang="en-US" sz="1800" b="1" dirty="0" smtClean="0">
                <a:latin typeface="+mn-lt"/>
                <a:hlinkClick r:id="rId6" action="ppaction://hlinksldjump"/>
              </a:rPr>
              <a:t>Google Analytics</a:t>
            </a:r>
            <a:r>
              <a:rPr lang="en-US" sz="1400" dirty="0" smtClean="0">
                <a:latin typeface="+mn-lt"/>
              </a:rPr>
              <a:t>:</a:t>
            </a:r>
            <a:r>
              <a:rPr lang="en-US" sz="1800" b="1" dirty="0" smtClean="0">
                <a:latin typeface="+mn-lt"/>
              </a:rPr>
              <a:t> </a:t>
            </a:r>
            <a:r>
              <a:rPr lang="en-US" sz="1400" dirty="0" smtClean="0">
                <a:latin typeface="+mn-lt"/>
              </a:rPr>
              <a:t>How to analyze organic traffic through visitor, traffic source, and content data.</a:t>
            </a:r>
          </a:p>
          <a:p>
            <a:pPr marL="0" indent="0">
              <a:spcBef>
                <a:spcPts val="0"/>
              </a:spcBef>
            </a:pPr>
            <a:endParaRPr lang="en-US" sz="600" b="1" dirty="0" smtClean="0">
              <a:latin typeface="+mn-lt"/>
            </a:endParaRPr>
          </a:p>
          <a:p>
            <a:pPr marL="0" indent="0">
              <a:spcBef>
                <a:spcPts val="0"/>
              </a:spcBef>
            </a:pPr>
            <a:r>
              <a:rPr lang="en-US" sz="1800" b="1" dirty="0" smtClean="0">
                <a:hlinkClick r:id="rId7" action="ppaction://hlinksldjump"/>
              </a:rPr>
              <a:t>Google Analytics</a:t>
            </a:r>
            <a:r>
              <a:rPr lang="en-US" sz="1400" dirty="0" smtClean="0"/>
              <a:t>: Overview of quality of visitor metrics; Where to look, how to look &amp; what to look for.</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8" action="ppaction://hlinksldjump"/>
              </a:rPr>
              <a:t>Google Analytics</a:t>
            </a:r>
            <a:r>
              <a:rPr lang="en-US" sz="1400" dirty="0" smtClean="0"/>
              <a:t>: How to analyze quality of visitor metric through traffic source, visitor and content data.</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9" action="ppaction://hlinksldjump"/>
              </a:rPr>
              <a:t>Google Insights</a:t>
            </a:r>
            <a:r>
              <a:rPr lang="en-US" sz="1300" dirty="0" smtClean="0"/>
              <a:t>: </a:t>
            </a:r>
            <a:r>
              <a:rPr lang="en-US" sz="1400" dirty="0" smtClean="0"/>
              <a:t>Overview of how to use it, where to look, and what to look for.</a:t>
            </a:r>
            <a:endParaRPr lang="en-US" sz="1400" b="1" dirty="0" smtClean="0"/>
          </a:p>
          <a:p>
            <a:pPr marL="0" indent="0">
              <a:spcBef>
                <a:spcPts val="0"/>
              </a:spcBef>
            </a:pPr>
            <a:endParaRPr lang="en-US" sz="600" b="1" dirty="0" smtClean="0"/>
          </a:p>
          <a:p>
            <a:pPr marL="0" indent="0">
              <a:spcBef>
                <a:spcPts val="0"/>
              </a:spcBef>
            </a:pPr>
            <a:r>
              <a:rPr lang="en-US" sz="1800" b="1" dirty="0" smtClean="0">
                <a:hlinkClick r:id="rId10" action="ppaction://hlinksldjump"/>
              </a:rPr>
              <a:t>Google AdWords</a:t>
            </a:r>
            <a:r>
              <a:rPr lang="en-US" sz="1400" dirty="0" smtClean="0"/>
              <a:t>: Detailed steps for using the keyword tool &amp; applying findings from the tool.</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1" action="ppaction://hlinksldjump"/>
              </a:rPr>
              <a:t>Xenu Link Sleuth</a:t>
            </a:r>
            <a:r>
              <a:rPr lang="en-US" sz="1400" dirty="0" smtClean="0"/>
              <a:t>: Detailed steps for using the tool, where to look, &amp; what to look for.</a:t>
            </a:r>
          </a:p>
          <a:p>
            <a:pPr marL="0" indent="0">
              <a:spcBef>
                <a:spcPts val="0"/>
              </a:spcBef>
            </a:pPr>
            <a:endParaRPr lang="en-US" sz="400" b="1" dirty="0" smtClean="0">
              <a:hlinkClick r:id="rId12" action="ppaction://hlinksldjump"/>
            </a:endParaRPr>
          </a:p>
          <a:p>
            <a:pPr marL="0" indent="0">
              <a:spcBef>
                <a:spcPts val="0"/>
              </a:spcBef>
            </a:pPr>
            <a:r>
              <a:rPr lang="en-US" sz="1800" b="1" dirty="0" smtClean="0">
                <a:hlinkClick r:id="rId12" action="ppaction://hlinksldjump"/>
              </a:rPr>
              <a:t>Google WebMaster Tools</a:t>
            </a:r>
            <a:r>
              <a:rPr lang="en-US" sz="1400" dirty="0" smtClean="0"/>
              <a:t>: Overview of how to use the tool, where to look &amp; what to look for.</a:t>
            </a:r>
            <a:endParaRPr lang="en-US" sz="1800" b="1" dirty="0" smtClean="0"/>
          </a:p>
          <a:p>
            <a:pPr marL="0" indent="0">
              <a:spcBef>
                <a:spcPts val="0"/>
              </a:spcBef>
            </a:pPr>
            <a:endParaRPr lang="en-US" sz="600" b="1" dirty="0" smtClean="0"/>
          </a:p>
          <a:p>
            <a:pPr marL="0" indent="0">
              <a:spcBef>
                <a:spcPts val="0"/>
              </a:spcBef>
            </a:pPr>
            <a:endParaRPr lang="en-US" sz="1400" dirty="0" smtClean="0"/>
          </a:p>
          <a:p>
            <a:pPr marL="0" indent="0">
              <a:spcBef>
                <a:spcPts val="0"/>
              </a:spcBef>
            </a:pPr>
            <a:endParaRPr lang="en-US" sz="600" b="1" dirty="0" smtClean="0"/>
          </a:p>
          <a:p>
            <a:pPr marL="0" indent="0">
              <a:spcBef>
                <a:spcPts val="0"/>
              </a:spcBef>
            </a:pPr>
            <a:endParaRPr lang="en-US" sz="1800" b="1" dirty="0" smtClean="0"/>
          </a:p>
          <a:p>
            <a:pPr marL="0" indent="0">
              <a:spcBef>
                <a:spcPts val="0"/>
              </a:spcBef>
            </a:pPr>
            <a:endParaRPr lang="en-US" sz="1800" b="1" dirty="0" smtClean="0">
              <a:latin typeface="+mn-lt"/>
            </a:endParaRPr>
          </a:p>
          <a:p>
            <a:pPr marL="0" indent="0">
              <a:spcBef>
                <a:spcPts val="0"/>
              </a:spcBef>
            </a:pPr>
            <a:endParaRPr lang="en-US" sz="10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14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44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1828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209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2590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3276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197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a:t>
            </a:r>
            <a:endParaRPr lang="en-US" sz="3000" dirty="0"/>
          </a:p>
        </p:txBody>
      </p:sp>
      <p:sp>
        <p:nvSpPr>
          <p:cNvPr id="5" name="Content Placeholder 2"/>
          <p:cNvSpPr>
            <a:spLocks noGrp="1"/>
          </p:cNvSpPr>
          <p:nvPr>
            <p:ph idx="1"/>
          </p:nvPr>
        </p:nvSpPr>
        <p:spPr>
          <a:xfrm>
            <a:off x="381000" y="1143000"/>
            <a:ext cx="8229600" cy="4876800"/>
          </a:xfrm>
        </p:spPr>
        <p:txBody>
          <a:bodyPr/>
          <a:lstStyle/>
          <a:p>
            <a:pPr marL="63500" lvl="1" indent="0">
              <a:spcBef>
                <a:spcPts val="0"/>
              </a:spcBef>
              <a:buFont typeface="Arial" pitchFamily="34" charset="0"/>
              <a:buChar char="•"/>
            </a:pPr>
            <a:r>
              <a:rPr lang="en-US" sz="1400" b="1" dirty="0" smtClean="0">
                <a:solidFill>
                  <a:schemeClr val="tx1"/>
                </a:solidFill>
                <a:latin typeface="+mn-lt"/>
                <a:cs typeface="Arial" pitchFamily="34" charset="0"/>
              </a:rPr>
              <a:t> </a:t>
            </a:r>
            <a:r>
              <a:rPr lang="en-US" sz="1600" b="1" dirty="0" smtClean="0">
                <a:solidFill>
                  <a:schemeClr val="tx1"/>
                </a:solidFill>
                <a:latin typeface="+mn-lt"/>
                <a:cs typeface="Arial" pitchFamily="34" charset="0"/>
              </a:rPr>
              <a:t>Google Analytics (google.com/analytics)</a:t>
            </a:r>
            <a:endParaRPr lang="en-US" sz="1400" b="1" dirty="0" smtClean="0">
              <a:solidFill>
                <a:schemeClr val="tx1"/>
              </a:solidFill>
              <a:latin typeface="+mn-lt"/>
              <a:cs typeface="Arial" pitchFamily="34" charset="0"/>
            </a:endParaRPr>
          </a:p>
          <a:p>
            <a:pPr marL="457200" lvl="2" indent="0">
              <a:spcBef>
                <a:spcPts val="0"/>
              </a:spcBef>
              <a:buFont typeface="Arial" pitchFamily="34" charset="0"/>
              <a:buChar char="•"/>
            </a:pPr>
            <a:r>
              <a:rPr lang="en-US" sz="1400" dirty="0" smtClean="0">
                <a:solidFill>
                  <a:schemeClr val="tx1"/>
                </a:solidFill>
                <a:latin typeface="+mn-lt"/>
                <a:cs typeface="Arial" pitchFamily="34" charset="0"/>
              </a:rPr>
              <a:t> </a:t>
            </a:r>
            <a:r>
              <a:rPr lang="en-US" sz="1400" b="1" dirty="0" smtClean="0">
                <a:solidFill>
                  <a:schemeClr val="tx1"/>
                </a:solidFill>
                <a:latin typeface="+mn-lt"/>
                <a:cs typeface="Arial" pitchFamily="34" charset="0"/>
              </a:rPr>
              <a:t>Used For Analyzing: </a:t>
            </a:r>
            <a:r>
              <a:rPr lang="en-US" sz="1400" dirty="0" smtClean="0">
                <a:solidFill>
                  <a:schemeClr val="tx1"/>
                </a:solidFill>
                <a:latin typeface="+mn-lt"/>
                <a:cs typeface="Arial" pitchFamily="34" charset="0"/>
              </a:rPr>
              <a:t>Organic Traffic, User Behavior on Olay Website (Quality of Visitor), Top Traffic Driving Olay Web Pages &amp;Top Traffic Driving Keywords</a:t>
            </a:r>
          </a:p>
          <a:p>
            <a:pPr marL="457200" lvl="2" indent="0">
              <a:spcBef>
                <a:spcPts val="0"/>
              </a:spcBef>
              <a:buFont typeface="Arial" pitchFamily="34" charset="0"/>
              <a:buChar char="•"/>
            </a:pPr>
            <a:r>
              <a:rPr lang="en-US" sz="1400" dirty="0" smtClean="0">
                <a:solidFill>
                  <a:schemeClr val="tx1"/>
                </a:solidFill>
                <a:latin typeface="+mn-lt"/>
                <a:cs typeface="Arial" pitchFamily="34" charset="0"/>
              </a:rPr>
              <a:t> </a:t>
            </a:r>
            <a:r>
              <a:rPr lang="en-US" sz="1400" b="1" dirty="0" smtClean="0">
                <a:solidFill>
                  <a:schemeClr val="tx1"/>
                </a:solidFill>
                <a:latin typeface="+mn-lt"/>
                <a:cs typeface="Arial" pitchFamily="34" charset="0"/>
              </a:rPr>
              <a:t>How to Set Up:</a:t>
            </a:r>
          </a:p>
          <a:p>
            <a:pPr marL="863600" lvl="3" indent="0">
              <a:spcBef>
                <a:spcPts val="0"/>
              </a:spcBef>
              <a:buFont typeface="Arial" pitchFamily="34" charset="0"/>
              <a:buChar char="•"/>
            </a:pPr>
            <a:r>
              <a:rPr lang="en-US" sz="1200" b="1" dirty="0" smtClean="0">
                <a:solidFill>
                  <a:schemeClr val="tx1"/>
                </a:solidFill>
                <a:latin typeface="+mn-lt"/>
                <a:cs typeface="Arial" pitchFamily="34" charset="0"/>
              </a:rPr>
              <a:t> </a:t>
            </a:r>
            <a:r>
              <a:rPr lang="en-US" sz="1200" dirty="0" smtClean="0">
                <a:solidFill>
                  <a:schemeClr val="tx1"/>
                </a:solidFill>
                <a:latin typeface="+mn-lt"/>
                <a:cs typeface="Arial" pitchFamily="34" charset="0"/>
              </a:rPr>
              <a:t>Create Google Analytics Account or Create a Profile Within the Existing Olay Analytics Account</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Install Profile Specific Tracking Code to the Olay Regional Website</a:t>
            </a:r>
          </a:p>
          <a:p>
            <a:pPr marL="1257300" lvl="4" indent="0">
              <a:spcBef>
                <a:spcPts val="0"/>
              </a:spcBef>
              <a:buFont typeface="Arial" pitchFamily="34" charset="0"/>
              <a:buChar char="•"/>
            </a:pPr>
            <a:r>
              <a:rPr lang="en-US" sz="1200" dirty="0" smtClean="0">
                <a:solidFill>
                  <a:schemeClr val="tx1"/>
                </a:solidFill>
                <a:latin typeface="+mn-lt"/>
                <a:cs typeface="Arial" pitchFamily="34" charset="0"/>
              </a:rPr>
              <a:t> From the </a:t>
            </a:r>
            <a:r>
              <a:rPr lang="en-US" sz="1200" b="1" dirty="0" smtClean="0">
                <a:solidFill>
                  <a:schemeClr val="tx1"/>
                </a:solidFill>
                <a:latin typeface="+mn-lt"/>
                <a:cs typeface="Arial" pitchFamily="34" charset="0"/>
              </a:rPr>
              <a:t>Overview </a:t>
            </a:r>
            <a:r>
              <a:rPr lang="en-US" sz="1200" dirty="0" smtClean="0">
                <a:solidFill>
                  <a:schemeClr val="tx1"/>
                </a:solidFill>
                <a:latin typeface="+mn-lt"/>
                <a:cs typeface="Arial" pitchFamily="34" charset="0"/>
              </a:rPr>
              <a:t>page, select the appropriate account profile</a:t>
            </a:r>
          </a:p>
          <a:p>
            <a:pPr marL="1257300" lvl="4" indent="0">
              <a:spcBef>
                <a:spcPts val="0"/>
              </a:spcBef>
              <a:buFont typeface="Arial" pitchFamily="34" charset="0"/>
              <a:buChar char="•"/>
            </a:pPr>
            <a:r>
              <a:rPr lang="en-US" sz="1200" dirty="0" smtClean="0">
                <a:solidFill>
                  <a:schemeClr val="tx1"/>
                </a:solidFill>
                <a:latin typeface="+mn-lt"/>
                <a:cs typeface="Arial" pitchFamily="34" charset="0"/>
              </a:rPr>
              <a:t> From that profile’s </a:t>
            </a:r>
            <a:r>
              <a:rPr lang="en-US" sz="1200" b="1" dirty="0" smtClean="0">
                <a:solidFill>
                  <a:schemeClr val="tx1"/>
                </a:solidFill>
                <a:latin typeface="+mn-lt"/>
                <a:cs typeface="Arial" pitchFamily="34" charset="0"/>
              </a:rPr>
              <a:t>Actions</a:t>
            </a:r>
            <a:r>
              <a:rPr lang="en-US" sz="1200" dirty="0" smtClean="0">
                <a:solidFill>
                  <a:schemeClr val="tx1"/>
                </a:solidFill>
                <a:latin typeface="+mn-lt"/>
                <a:cs typeface="Arial" pitchFamily="34" charset="0"/>
              </a:rPr>
              <a:t> column, click </a:t>
            </a:r>
            <a:r>
              <a:rPr lang="en-US" sz="1200" b="1" dirty="0" smtClean="0">
                <a:solidFill>
                  <a:schemeClr val="tx1"/>
                </a:solidFill>
                <a:latin typeface="+mn-lt"/>
                <a:cs typeface="Arial" pitchFamily="34" charset="0"/>
              </a:rPr>
              <a:t>Edit</a:t>
            </a:r>
          </a:p>
          <a:p>
            <a:pPr marL="1257300" lvl="4" indent="0">
              <a:spcBef>
                <a:spcPts val="0"/>
              </a:spcBef>
              <a:buFont typeface="Arial" pitchFamily="34" charset="0"/>
              <a:buChar char="•"/>
            </a:pPr>
            <a:r>
              <a:rPr lang="en-US" sz="1200" b="1" dirty="0" smtClean="0">
                <a:solidFill>
                  <a:schemeClr val="tx1"/>
                </a:solidFill>
                <a:latin typeface="+mn-lt"/>
                <a:cs typeface="Arial" pitchFamily="34" charset="0"/>
              </a:rPr>
              <a:t> </a:t>
            </a:r>
            <a:r>
              <a:rPr lang="en-US" sz="1200" dirty="0" smtClean="0">
                <a:solidFill>
                  <a:schemeClr val="tx1"/>
                </a:solidFill>
                <a:latin typeface="+mn-lt"/>
                <a:cs typeface="Arial" pitchFamily="34" charset="0"/>
              </a:rPr>
              <a:t>At the top right of the “Main Website Profile Information Box, click </a:t>
            </a:r>
            <a:r>
              <a:rPr lang="en-US" sz="1200" b="1" dirty="0" smtClean="0">
                <a:solidFill>
                  <a:schemeClr val="tx1"/>
                </a:solidFill>
                <a:latin typeface="+mn-lt"/>
                <a:cs typeface="Arial" pitchFamily="34" charset="0"/>
              </a:rPr>
              <a:t>Check Status</a:t>
            </a:r>
          </a:p>
          <a:p>
            <a:pPr marL="1257300" lvl="4" indent="0">
              <a:spcBef>
                <a:spcPts val="0"/>
              </a:spcBef>
              <a:buFont typeface="Arial" pitchFamily="34" charset="0"/>
              <a:buChar char="•"/>
            </a:pPr>
            <a:r>
              <a:rPr lang="en-US" sz="1200" b="1" dirty="0" smtClean="0">
                <a:solidFill>
                  <a:schemeClr val="tx1"/>
                </a:solidFill>
                <a:latin typeface="+mn-lt"/>
                <a:cs typeface="Arial" pitchFamily="34" charset="0"/>
              </a:rPr>
              <a:t> </a:t>
            </a:r>
            <a:r>
              <a:rPr lang="en-US" sz="1200" dirty="0" smtClean="0">
                <a:solidFill>
                  <a:schemeClr val="tx1"/>
                </a:solidFill>
                <a:latin typeface="+mn-lt"/>
                <a:cs typeface="Arial" pitchFamily="34" charset="0"/>
              </a:rPr>
              <a:t>Tracking code can be copied and pasted from the text box in the </a:t>
            </a:r>
            <a:r>
              <a:rPr lang="en-US" sz="1200" b="1" dirty="0" smtClean="0">
                <a:solidFill>
                  <a:schemeClr val="tx1"/>
                </a:solidFill>
                <a:latin typeface="+mn-lt"/>
                <a:cs typeface="Arial" pitchFamily="34" charset="0"/>
              </a:rPr>
              <a:t>Instructions for Adding Tracking </a:t>
            </a:r>
            <a:r>
              <a:rPr lang="en-US" sz="1200" dirty="0" smtClean="0">
                <a:solidFill>
                  <a:schemeClr val="tx1"/>
                </a:solidFill>
                <a:latin typeface="+mn-lt"/>
                <a:cs typeface="Arial" pitchFamily="34" charset="0"/>
              </a:rPr>
              <a:t>Section</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Copy and paste the tracking code into the bottom of the content, immediately </a:t>
            </a:r>
            <a:r>
              <a:rPr lang="en-US" sz="1200" dirty="0" err="1" smtClean="0">
                <a:solidFill>
                  <a:schemeClr val="tx1"/>
                </a:solidFill>
                <a:latin typeface="+mn-lt"/>
                <a:cs typeface="Arial" pitchFamily="34" charset="0"/>
              </a:rPr>
              <a:t>beofre</a:t>
            </a:r>
            <a:r>
              <a:rPr lang="en-US" sz="1200" dirty="0" smtClean="0">
                <a:solidFill>
                  <a:schemeClr val="tx1"/>
                </a:solidFill>
                <a:latin typeface="+mn-lt"/>
                <a:cs typeface="Arial" pitchFamily="34" charset="0"/>
              </a:rPr>
              <a:t> the &lt;/body&gt; tag of each page Olay is planning to track.</a:t>
            </a:r>
          </a:p>
          <a:p>
            <a:pPr marL="863600" lvl="3" indent="0">
              <a:spcBef>
                <a:spcPts val="0"/>
              </a:spcBef>
              <a:buFont typeface="Arial" pitchFamily="34" charset="0"/>
              <a:buChar char="•"/>
            </a:pPr>
            <a:endParaRPr lang="en-US" sz="1200" dirty="0" smtClean="0">
              <a:solidFill>
                <a:schemeClr val="tx1"/>
              </a:solidFill>
              <a:latin typeface="+mn-lt"/>
              <a:cs typeface="Arial" pitchFamily="34" charset="0"/>
            </a:endParaRPr>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Analytics</a:t>
            </a:r>
          </a:p>
        </p:txBody>
      </p:sp>
      <p:pic>
        <p:nvPicPr>
          <p:cNvPr id="4100" name="Picture 4"/>
          <p:cNvPicPr>
            <a:picLocks noChangeAspect="1" noChangeArrowheads="1"/>
          </p:cNvPicPr>
          <p:nvPr/>
        </p:nvPicPr>
        <p:blipFill>
          <a:blip r:embed="rId3" cstate="print"/>
          <a:srcRect/>
          <a:stretch>
            <a:fillRect/>
          </a:stretch>
        </p:blipFill>
        <p:spPr bwMode="auto">
          <a:xfrm>
            <a:off x="1600200" y="3733800"/>
            <a:ext cx="6210300" cy="153352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198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a:t>
            </a:r>
            <a:endParaRPr lang="en-US" sz="3000" dirty="0"/>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Analytics - How to Analyze Organic Traffic</a:t>
            </a:r>
          </a:p>
        </p:txBody>
      </p:sp>
      <p:sp>
        <p:nvSpPr>
          <p:cNvPr id="7" name="Content Placeholder 2"/>
          <p:cNvSpPr>
            <a:spLocks noGrp="1"/>
          </p:cNvSpPr>
          <p:nvPr>
            <p:ph idx="1"/>
          </p:nvPr>
        </p:nvSpPr>
        <p:spPr>
          <a:xfrm>
            <a:off x="304800" y="1219200"/>
            <a:ext cx="8229600" cy="4876800"/>
          </a:xfrm>
        </p:spPr>
        <p:txBody>
          <a:bodyPr/>
          <a:lstStyle/>
          <a:p>
            <a:pPr marL="63500" lvl="1" indent="0">
              <a:spcBef>
                <a:spcPts val="0"/>
              </a:spcBef>
              <a:buFont typeface="Arial" pitchFamily="34" charset="0"/>
              <a:buChar char="•"/>
            </a:pPr>
            <a:r>
              <a:rPr lang="en-US" sz="1400" b="1" dirty="0" smtClean="0">
                <a:solidFill>
                  <a:schemeClr val="tx1"/>
                </a:solidFill>
                <a:latin typeface="+mn-lt"/>
                <a:cs typeface="Arial" pitchFamily="34" charset="0"/>
              </a:rPr>
              <a:t>Visitors – Who Searched and When?</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How does Olay compare to other P&amp;G sites?</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Find site weaknesses and room for improvement.</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When/Where did users search?</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Learnings can be applied to overall search strategy.</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How did users search?</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Compare new v. old visitors, find loyal visitors, visitor trends.</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How did users interact with the Olay Website?</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See what type of users spend the most time and visit the most pages.</a:t>
            </a:r>
          </a:p>
          <a:p>
            <a:pPr marL="863600" lvl="3" indent="0">
              <a:spcBef>
                <a:spcPts val="0"/>
              </a:spcBef>
              <a:buNone/>
            </a:pPr>
            <a:r>
              <a:rPr lang="en-US" sz="1200" dirty="0" smtClean="0">
                <a:solidFill>
                  <a:schemeClr val="tx1"/>
                </a:solidFill>
                <a:latin typeface="+mn-lt"/>
                <a:cs typeface="Arial" pitchFamily="34" charset="0"/>
              </a:rPr>
              <a:t> </a:t>
            </a:r>
          </a:p>
          <a:p>
            <a:pPr marL="63500" lvl="1" indent="0">
              <a:spcBef>
                <a:spcPts val="0"/>
              </a:spcBef>
              <a:buFont typeface="Arial" pitchFamily="34" charset="0"/>
              <a:buChar char="•"/>
            </a:pPr>
            <a:r>
              <a:rPr lang="en-US" sz="1400" dirty="0" smtClean="0">
                <a:solidFill>
                  <a:schemeClr val="tx1"/>
                </a:solidFill>
                <a:latin typeface="+mn-lt"/>
                <a:cs typeface="Arial" pitchFamily="34" charset="0"/>
              </a:rPr>
              <a:t> </a:t>
            </a:r>
            <a:r>
              <a:rPr lang="en-US" sz="1400" b="1" dirty="0" smtClean="0">
                <a:solidFill>
                  <a:schemeClr val="tx1"/>
                </a:solidFill>
                <a:latin typeface="+mn-lt"/>
                <a:cs typeface="Arial" pitchFamily="34" charset="0"/>
              </a:rPr>
              <a:t>Traffic Sources – How Do Users Search?</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What Search Engines drove the most traffic?</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Apply learnings to organic search strategy.</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Focus on engine that drives the most organic traffic.</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What keywords drove the most traffic?</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Apply learnings to organic search strategy.</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Are the top keywords in the Olay gold keyword list?</a:t>
            </a:r>
          </a:p>
          <a:p>
            <a:pPr marL="863600" lvl="3" indent="0">
              <a:spcBef>
                <a:spcPts val="0"/>
              </a:spcBef>
              <a:buFont typeface="Arial" pitchFamily="34" charset="0"/>
              <a:buChar char="•"/>
            </a:pPr>
            <a:endParaRPr lang="en-US" sz="800" dirty="0" smtClean="0">
              <a:solidFill>
                <a:schemeClr val="tx1"/>
              </a:solidFill>
              <a:latin typeface="+mn-lt"/>
              <a:cs typeface="Arial" pitchFamily="34" charset="0"/>
            </a:endParaRPr>
          </a:p>
          <a:p>
            <a:pPr marL="63500" lvl="1" indent="0">
              <a:spcBef>
                <a:spcPts val="0"/>
              </a:spcBef>
              <a:buFont typeface="Arial" pitchFamily="34" charset="0"/>
              <a:buChar char="•"/>
            </a:pPr>
            <a:r>
              <a:rPr lang="en-US" sz="1400" dirty="0" smtClean="0">
                <a:solidFill>
                  <a:schemeClr val="tx1"/>
                </a:solidFill>
                <a:latin typeface="+mn-lt"/>
                <a:cs typeface="Arial" pitchFamily="34" charset="0"/>
              </a:rPr>
              <a:t> </a:t>
            </a:r>
            <a:r>
              <a:rPr lang="en-US" sz="1400" b="1" dirty="0" smtClean="0">
                <a:solidFill>
                  <a:schemeClr val="tx1"/>
                </a:solidFill>
                <a:latin typeface="+mn-lt"/>
                <a:cs typeface="Arial" pitchFamily="34" charset="0"/>
              </a:rPr>
              <a:t>Content – Where Did Visitors Search? What Did Visitors Search For?</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Where did visitors start their searches?</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Insight into how users navigate the Olay Website</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Which pages did visitors find most appealing?</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Insight into what content users want. </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Apply learnings to Olay pages.</a:t>
            </a:r>
          </a:p>
        </p:txBody>
      </p:sp>
      <p:pic>
        <p:nvPicPr>
          <p:cNvPr id="6147" name="Picture 3"/>
          <p:cNvPicPr>
            <a:picLocks noChangeAspect="1" noChangeArrowheads="1"/>
          </p:cNvPicPr>
          <p:nvPr/>
        </p:nvPicPr>
        <p:blipFill>
          <a:blip r:embed="rId3" cstate="print"/>
          <a:srcRect/>
          <a:stretch>
            <a:fillRect/>
          </a:stretch>
        </p:blipFill>
        <p:spPr bwMode="auto">
          <a:xfrm>
            <a:off x="5562600" y="1295400"/>
            <a:ext cx="3165231" cy="13716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6148" name="Picture 4"/>
          <p:cNvPicPr>
            <a:picLocks noChangeAspect="1" noChangeArrowheads="1"/>
          </p:cNvPicPr>
          <p:nvPr/>
        </p:nvPicPr>
        <p:blipFill>
          <a:blip r:embed="rId4" cstate="print"/>
          <a:srcRect/>
          <a:stretch>
            <a:fillRect/>
          </a:stretch>
        </p:blipFill>
        <p:spPr bwMode="auto">
          <a:xfrm>
            <a:off x="5715000" y="3124200"/>
            <a:ext cx="3277658" cy="121332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6149" name="Picture 5"/>
          <p:cNvPicPr>
            <a:picLocks noChangeAspect="1" noChangeArrowheads="1"/>
          </p:cNvPicPr>
          <p:nvPr/>
        </p:nvPicPr>
        <p:blipFill>
          <a:blip r:embed="rId5" cstate="print"/>
          <a:srcRect/>
          <a:stretch>
            <a:fillRect/>
          </a:stretch>
        </p:blipFill>
        <p:spPr bwMode="auto">
          <a:xfrm>
            <a:off x="6248400" y="4572000"/>
            <a:ext cx="1878724" cy="16764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199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a:t>
            </a:r>
            <a:endParaRPr lang="en-US" sz="3000" dirty="0"/>
          </a:p>
        </p:txBody>
      </p:sp>
      <p:sp>
        <p:nvSpPr>
          <p:cNvPr id="6" name="Rounded Rectangle 5"/>
          <p:cNvSpPr/>
          <p:nvPr/>
        </p:nvSpPr>
        <p:spPr bwMode="auto">
          <a:xfrm>
            <a:off x="3810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Analytics - Analyzing Quality of Visitor (</a:t>
            </a:r>
            <a:r>
              <a:rPr lang="en-US" sz="2000" b="1" dirty="0" err="1" smtClean="0">
                <a:latin typeface="Calibri"/>
              </a:rPr>
              <a:t>QoV</a:t>
            </a:r>
            <a:r>
              <a:rPr lang="en-US" sz="2000" b="1" dirty="0" smtClean="0">
                <a:latin typeface="Calibri"/>
              </a:rPr>
              <a:t>)</a:t>
            </a:r>
          </a:p>
        </p:txBody>
      </p:sp>
      <p:sp>
        <p:nvSpPr>
          <p:cNvPr id="7" name="Content Placeholder 2"/>
          <p:cNvSpPr>
            <a:spLocks noGrp="1"/>
          </p:cNvSpPr>
          <p:nvPr>
            <p:ph idx="1"/>
          </p:nvPr>
        </p:nvSpPr>
        <p:spPr>
          <a:xfrm>
            <a:off x="381000" y="1219200"/>
            <a:ext cx="8229600" cy="4876800"/>
          </a:xfrm>
        </p:spPr>
        <p:txBody>
          <a:bodyPr/>
          <a:lstStyle/>
          <a:p>
            <a:pPr marL="63500" lvl="1" indent="0">
              <a:spcBef>
                <a:spcPts val="0"/>
              </a:spcBef>
              <a:buFont typeface="Arial" pitchFamily="34" charset="0"/>
              <a:buChar char="•"/>
            </a:pPr>
            <a:r>
              <a:rPr lang="en-US" sz="1800" b="1" dirty="0" smtClean="0">
                <a:latin typeface="+mn-lt"/>
              </a:rPr>
              <a:t> </a:t>
            </a:r>
            <a:r>
              <a:rPr lang="en-US" sz="1400" b="1" dirty="0" smtClean="0">
                <a:solidFill>
                  <a:schemeClr val="tx1"/>
                </a:solidFill>
                <a:cs typeface="Arial" pitchFamily="34" charset="0"/>
              </a:rPr>
              <a:t>Where to Look</a:t>
            </a:r>
          </a:p>
          <a:p>
            <a:pPr marL="457200" lvl="2" indent="0">
              <a:spcBef>
                <a:spcPts val="0"/>
              </a:spcBef>
              <a:buFont typeface="Arial" pitchFamily="34" charset="0"/>
              <a:buChar char="•"/>
            </a:pPr>
            <a:r>
              <a:rPr lang="en-US" sz="1200" b="1" dirty="0" smtClean="0">
                <a:solidFill>
                  <a:schemeClr val="tx1"/>
                </a:solidFill>
                <a:cs typeface="Arial" pitchFamily="34" charset="0"/>
              </a:rPr>
              <a:t> </a:t>
            </a:r>
            <a:r>
              <a:rPr lang="en-US" sz="1200" dirty="0" smtClean="0">
                <a:solidFill>
                  <a:schemeClr val="tx1"/>
                </a:solidFill>
                <a:cs typeface="Arial" pitchFamily="34" charset="0"/>
              </a:rPr>
              <a:t>Olay Google Analytics Account</a:t>
            </a:r>
          </a:p>
          <a:p>
            <a:pPr marL="457200" lvl="2" indent="0">
              <a:spcBef>
                <a:spcPts val="0"/>
              </a:spcBef>
              <a:buFont typeface="Arial" pitchFamily="34" charset="0"/>
              <a:buChar char="•"/>
            </a:pPr>
            <a:r>
              <a:rPr lang="en-US" sz="1200" b="1" dirty="0" smtClean="0">
                <a:solidFill>
                  <a:schemeClr val="tx1"/>
                </a:solidFill>
                <a:cs typeface="Arial" pitchFamily="34" charset="0"/>
              </a:rPr>
              <a:t> </a:t>
            </a:r>
            <a:r>
              <a:rPr lang="en-US" sz="1200" dirty="0" smtClean="0">
                <a:solidFill>
                  <a:schemeClr val="tx1"/>
                </a:solidFill>
                <a:cs typeface="Arial" pitchFamily="34" charset="0"/>
              </a:rPr>
              <a:t>Choose the Correct Location Profile in the Account (e.g. Olay US Website)</a:t>
            </a:r>
          </a:p>
          <a:p>
            <a:pPr marL="63500" lvl="1" indent="0">
              <a:spcBef>
                <a:spcPts val="0"/>
              </a:spcBef>
              <a:buFont typeface="Arial" pitchFamily="34" charset="0"/>
              <a:buChar char="•"/>
            </a:pPr>
            <a:r>
              <a:rPr lang="en-US" sz="1400" b="1" dirty="0" smtClean="0">
                <a:solidFill>
                  <a:schemeClr val="tx1"/>
                </a:solidFill>
                <a:cs typeface="Arial" pitchFamily="34" charset="0"/>
              </a:rPr>
              <a:t> What to Choose</a:t>
            </a:r>
          </a:p>
          <a:p>
            <a:pPr marL="457200" lvl="2" indent="0">
              <a:spcBef>
                <a:spcPts val="0"/>
              </a:spcBef>
              <a:buFont typeface="Arial" pitchFamily="34" charset="0"/>
              <a:buChar char="•"/>
            </a:pPr>
            <a:r>
              <a:rPr lang="en-US" sz="1200" dirty="0" smtClean="0">
                <a:solidFill>
                  <a:schemeClr val="tx1"/>
                </a:solidFill>
                <a:cs typeface="Arial" pitchFamily="34" charset="0"/>
              </a:rPr>
              <a:t> Enter Time Period</a:t>
            </a:r>
          </a:p>
          <a:p>
            <a:pPr marL="457200" lvl="2" indent="0">
              <a:spcBef>
                <a:spcPts val="0"/>
              </a:spcBef>
              <a:buFont typeface="Arial" pitchFamily="34" charset="0"/>
              <a:buChar char="•"/>
            </a:pPr>
            <a:r>
              <a:rPr lang="en-US" sz="1200" b="1" dirty="0" smtClean="0">
                <a:solidFill>
                  <a:schemeClr val="tx1"/>
                </a:solidFill>
                <a:cs typeface="Arial" pitchFamily="34" charset="0"/>
              </a:rPr>
              <a:t> </a:t>
            </a:r>
            <a:r>
              <a:rPr lang="en-US" sz="1200" dirty="0" smtClean="0">
                <a:solidFill>
                  <a:schemeClr val="tx1"/>
                </a:solidFill>
                <a:cs typeface="Arial" pitchFamily="34" charset="0"/>
              </a:rPr>
              <a:t>Under Advanced Segments Only Choose Non-paid Search Traffic</a:t>
            </a:r>
          </a:p>
          <a:p>
            <a:pPr marL="63500" lvl="1" indent="0">
              <a:spcBef>
                <a:spcPts val="0"/>
              </a:spcBef>
              <a:buFont typeface="Arial" pitchFamily="34" charset="0"/>
              <a:buChar char="•"/>
            </a:pPr>
            <a:r>
              <a:rPr lang="en-US" sz="1200" b="1" dirty="0" smtClean="0">
                <a:solidFill>
                  <a:schemeClr val="tx1"/>
                </a:solidFill>
                <a:cs typeface="Arial" pitchFamily="34" charset="0"/>
              </a:rPr>
              <a:t> </a:t>
            </a:r>
            <a:r>
              <a:rPr lang="en-US" sz="1400" b="1" dirty="0" smtClean="0">
                <a:solidFill>
                  <a:schemeClr val="tx1"/>
                </a:solidFill>
                <a:cs typeface="Arial" pitchFamily="34" charset="0"/>
              </a:rPr>
              <a:t>What to Look At</a:t>
            </a:r>
          </a:p>
          <a:p>
            <a:pPr marL="457200" lvl="2" indent="0">
              <a:spcBef>
                <a:spcPts val="0"/>
              </a:spcBef>
              <a:buFont typeface="Arial" pitchFamily="34" charset="0"/>
              <a:buChar char="•"/>
            </a:pPr>
            <a:r>
              <a:rPr lang="en-US" sz="1200" dirty="0" smtClean="0">
                <a:solidFill>
                  <a:schemeClr val="tx1"/>
                </a:solidFill>
                <a:cs typeface="Arial" pitchFamily="34" charset="0"/>
              </a:rPr>
              <a:t>  Bounce Rate – The percentage of visitors who arrive on an Olay Web page and leave before visiting other pages</a:t>
            </a:r>
          </a:p>
          <a:p>
            <a:pPr marL="457200" lvl="2" indent="0">
              <a:spcBef>
                <a:spcPts val="0"/>
              </a:spcBef>
              <a:buFont typeface="Arial" pitchFamily="34" charset="0"/>
              <a:buChar char="•"/>
            </a:pPr>
            <a:r>
              <a:rPr lang="en-US" sz="1200" dirty="0" smtClean="0">
                <a:solidFill>
                  <a:schemeClr val="tx1"/>
                </a:solidFill>
                <a:cs typeface="Arial" pitchFamily="34" charset="0"/>
              </a:rPr>
              <a:t>  Time on Site – The average amount of time visitors spend on the Olay Website </a:t>
            </a:r>
          </a:p>
          <a:p>
            <a:pPr marL="457200" lvl="2" indent="0">
              <a:spcBef>
                <a:spcPts val="0"/>
              </a:spcBef>
              <a:buFont typeface="Arial" pitchFamily="34" charset="0"/>
              <a:buChar char="•"/>
            </a:pPr>
            <a:r>
              <a:rPr lang="en-US" sz="1200" dirty="0" smtClean="0">
                <a:solidFill>
                  <a:schemeClr val="tx1"/>
                </a:solidFill>
                <a:cs typeface="Arial" pitchFamily="34" charset="0"/>
              </a:rPr>
              <a:t>  Pages per Visit – The average pages a visitor looks at during their time on the Olay Website</a:t>
            </a:r>
          </a:p>
          <a:p>
            <a:pPr marL="63500" lvl="1" indent="0">
              <a:spcBef>
                <a:spcPts val="0"/>
              </a:spcBef>
              <a:buFont typeface="Arial" pitchFamily="34" charset="0"/>
              <a:buChar char="•"/>
            </a:pPr>
            <a:r>
              <a:rPr lang="en-US" sz="1200" dirty="0" smtClean="0">
                <a:solidFill>
                  <a:schemeClr val="tx1"/>
                </a:solidFill>
                <a:cs typeface="Arial" pitchFamily="34" charset="0"/>
              </a:rPr>
              <a:t> </a:t>
            </a:r>
            <a:r>
              <a:rPr lang="en-US" sz="1400" b="1" dirty="0" smtClean="0">
                <a:solidFill>
                  <a:schemeClr val="tx1"/>
                </a:solidFill>
                <a:cs typeface="Arial" pitchFamily="34" charset="0"/>
              </a:rPr>
              <a:t>What to Look For</a:t>
            </a:r>
            <a:endParaRPr lang="en-US" sz="1200" dirty="0" smtClean="0">
              <a:solidFill>
                <a:schemeClr val="tx1"/>
              </a:solidFill>
              <a:cs typeface="Arial" pitchFamily="34" charset="0"/>
            </a:endParaRPr>
          </a:p>
          <a:p>
            <a:pPr marL="457200" lvl="2" indent="0">
              <a:spcBef>
                <a:spcPts val="0"/>
              </a:spcBef>
              <a:buFont typeface="Arial" pitchFamily="34" charset="0"/>
              <a:buChar char="•"/>
            </a:pPr>
            <a:r>
              <a:rPr lang="en-US" sz="1200" dirty="0" smtClean="0">
                <a:solidFill>
                  <a:schemeClr val="tx1"/>
                </a:solidFill>
                <a:cs typeface="Arial" pitchFamily="34" charset="0"/>
              </a:rPr>
              <a:t>Month-over-Month Increases and Decreases to </a:t>
            </a:r>
            <a:r>
              <a:rPr lang="en-US" sz="1200" dirty="0" err="1" smtClean="0">
                <a:solidFill>
                  <a:schemeClr val="tx1"/>
                </a:solidFill>
                <a:cs typeface="Arial" pitchFamily="34" charset="0"/>
              </a:rPr>
              <a:t>QoV</a:t>
            </a:r>
            <a:r>
              <a:rPr lang="en-US" sz="1200" dirty="0" smtClean="0">
                <a:solidFill>
                  <a:schemeClr val="tx1"/>
                </a:solidFill>
                <a:cs typeface="Arial" pitchFamily="34" charset="0"/>
              </a:rPr>
              <a:t> Metrics</a:t>
            </a:r>
          </a:p>
          <a:p>
            <a:pPr marL="863600" lvl="3" indent="0">
              <a:spcBef>
                <a:spcPts val="0"/>
              </a:spcBef>
              <a:buFont typeface="Arial" pitchFamily="34" charset="0"/>
              <a:buChar char="•"/>
            </a:pPr>
            <a:r>
              <a:rPr lang="en-US" sz="1200" dirty="0" smtClean="0">
                <a:solidFill>
                  <a:schemeClr val="tx1"/>
                </a:solidFill>
                <a:cs typeface="Arial" pitchFamily="34" charset="0"/>
              </a:rPr>
              <a:t> e.g., Organic bounce rate improved (decreased) by 10% from October to November</a:t>
            </a:r>
          </a:p>
          <a:p>
            <a:pPr marL="457200" lvl="2" indent="0">
              <a:spcBef>
                <a:spcPts val="0"/>
              </a:spcBef>
              <a:buNone/>
            </a:pPr>
            <a:endParaRPr lang="en-US" sz="1600" dirty="0" smtClean="0">
              <a:solidFill>
                <a:schemeClr val="tx1"/>
              </a:solidFill>
              <a:cs typeface="Arial" pitchFamily="34" charset="0"/>
            </a:endParaRPr>
          </a:p>
        </p:txBody>
      </p:sp>
      <p:pic>
        <p:nvPicPr>
          <p:cNvPr id="5124" name="Picture 4"/>
          <p:cNvPicPr>
            <a:picLocks noChangeAspect="1" noChangeArrowheads="1"/>
          </p:cNvPicPr>
          <p:nvPr/>
        </p:nvPicPr>
        <p:blipFill>
          <a:blip r:embed="rId3" cstate="print"/>
          <a:srcRect/>
          <a:stretch>
            <a:fillRect/>
          </a:stretch>
        </p:blipFill>
        <p:spPr bwMode="auto">
          <a:xfrm>
            <a:off x="1219200" y="4038600"/>
            <a:ext cx="5886450" cy="188595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bwMode="auto">
          <a:xfrm>
            <a:off x="4800600" y="4953000"/>
            <a:ext cx="12192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2" name="Rectangle 11"/>
          <p:cNvSpPr/>
          <p:nvPr/>
        </p:nvSpPr>
        <p:spPr bwMode="auto">
          <a:xfrm>
            <a:off x="4800600" y="5257800"/>
            <a:ext cx="14478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3" name="Rectangle 12"/>
          <p:cNvSpPr/>
          <p:nvPr/>
        </p:nvSpPr>
        <p:spPr bwMode="auto">
          <a:xfrm>
            <a:off x="1752600" y="5562600"/>
            <a:ext cx="9144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Global Toolkit Table of Contents</a:t>
            </a:r>
            <a:endParaRPr lang="en-US" sz="3000" dirty="0"/>
          </a:p>
        </p:txBody>
      </p:sp>
      <p:sp>
        <p:nvSpPr>
          <p:cNvPr id="7" name="Content Placeholder 2"/>
          <p:cNvSpPr>
            <a:spLocks noGrp="1"/>
          </p:cNvSpPr>
          <p:nvPr>
            <p:ph idx="1"/>
          </p:nvPr>
        </p:nvSpPr>
        <p:spPr>
          <a:xfrm>
            <a:off x="228600" y="762000"/>
            <a:ext cx="8610600" cy="5257800"/>
          </a:xfrm>
        </p:spPr>
        <p:txBody>
          <a:bodyPr/>
          <a:lstStyle/>
          <a:p>
            <a:pPr marL="0" indent="0">
              <a:spcBef>
                <a:spcPts val="0"/>
              </a:spcBef>
            </a:pPr>
            <a:r>
              <a:rPr lang="en-US" sz="1900" b="1" dirty="0" smtClean="0">
                <a:latin typeface="+mn-lt"/>
                <a:hlinkClick r:id="rId3" action="ppaction://hlinksldjump"/>
              </a:rPr>
              <a:t>PAID SEARCH BEST PRACTICES</a:t>
            </a:r>
            <a:endParaRPr lang="en-US" sz="1900" b="1" dirty="0" smtClean="0">
              <a:latin typeface="+mn-lt"/>
            </a:endParaRP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4" action="ppaction://hlinksldjump"/>
              </a:rPr>
              <a:t>Account Structure</a:t>
            </a:r>
            <a:r>
              <a:rPr lang="en-US" sz="1600" dirty="0" smtClean="0">
                <a:latin typeface="+mn-lt"/>
              </a:rPr>
              <a:t>:</a:t>
            </a:r>
            <a:r>
              <a:rPr lang="en-US" sz="1600" b="1" dirty="0" smtClean="0">
                <a:latin typeface="+mn-lt"/>
              </a:rPr>
              <a:t> </a:t>
            </a:r>
            <a:r>
              <a:rPr lang="en-US" sz="1300" dirty="0" smtClean="0">
                <a:latin typeface="+mn-lt"/>
              </a:rPr>
              <a:t>The levels of a paid search account and the impact each level has on the account.</a:t>
            </a: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5" action="ppaction://hlinksldjump"/>
              </a:rPr>
              <a:t>Campaign Structure</a:t>
            </a:r>
            <a:r>
              <a:rPr lang="en-US" sz="1600" dirty="0" smtClean="0">
                <a:latin typeface="+mn-lt"/>
              </a:rPr>
              <a:t>:</a:t>
            </a:r>
            <a:r>
              <a:rPr lang="en-US" sz="1600" b="1" dirty="0" smtClean="0">
                <a:latin typeface="+mn-lt"/>
              </a:rPr>
              <a:t> </a:t>
            </a:r>
            <a:r>
              <a:rPr lang="en-US" sz="1300" dirty="0" smtClean="0">
                <a:latin typeface="+mn-lt"/>
              </a:rPr>
              <a:t>How to break out campaigns in the paid search account.</a:t>
            </a:r>
            <a:endParaRPr lang="en-US" sz="1600" b="1" dirty="0" smtClean="0">
              <a:latin typeface="+mn-lt"/>
            </a:endParaRP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6" action="ppaction://hlinksldjump"/>
              </a:rPr>
              <a:t>Ad Group Structure</a:t>
            </a:r>
            <a:r>
              <a:rPr lang="en-US" sz="1600" dirty="0" smtClean="0">
                <a:latin typeface="+mn-lt"/>
              </a:rPr>
              <a:t>:</a:t>
            </a:r>
            <a:r>
              <a:rPr lang="en-US" sz="1600" b="1" dirty="0" smtClean="0">
                <a:latin typeface="+mn-lt"/>
              </a:rPr>
              <a:t> </a:t>
            </a:r>
            <a:r>
              <a:rPr lang="en-US" sz="1300" dirty="0" smtClean="0">
                <a:latin typeface="+mn-lt"/>
              </a:rPr>
              <a:t>Factors to consider when building out ad groups.</a:t>
            </a:r>
            <a:endParaRPr lang="en-US" sz="1600" b="1" dirty="0" smtClean="0">
              <a:latin typeface="+mn-lt"/>
            </a:endParaRP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7" action="ppaction://hlinksldjump"/>
              </a:rPr>
              <a:t>Keyword Generation</a:t>
            </a:r>
            <a:r>
              <a:rPr lang="en-US" sz="1600" dirty="0" smtClean="0">
                <a:latin typeface="+mn-lt"/>
              </a:rPr>
              <a:t>:</a:t>
            </a:r>
            <a:r>
              <a:rPr lang="en-US" sz="1600" b="1" dirty="0" smtClean="0">
                <a:latin typeface="+mn-lt"/>
              </a:rPr>
              <a:t> </a:t>
            </a:r>
            <a:r>
              <a:rPr lang="en-US" sz="1300" dirty="0" smtClean="0">
                <a:latin typeface="+mn-lt"/>
              </a:rPr>
              <a:t>Outlines the process of researching and deciding keywords in the paid account.</a:t>
            </a:r>
          </a:p>
          <a:p>
            <a:pPr marL="0" indent="0">
              <a:spcBef>
                <a:spcPts val="0"/>
              </a:spcBef>
            </a:pPr>
            <a:endParaRPr lang="en-US" sz="400" dirty="0" smtClean="0">
              <a:latin typeface="+mn-lt"/>
            </a:endParaRPr>
          </a:p>
          <a:p>
            <a:pPr marL="0" indent="0">
              <a:spcBef>
                <a:spcPts val="0"/>
              </a:spcBef>
            </a:pPr>
            <a:r>
              <a:rPr lang="en-US" sz="1600" b="1" dirty="0" smtClean="0">
                <a:latin typeface="+mn-lt"/>
              </a:rPr>
              <a:t>	</a:t>
            </a:r>
            <a:r>
              <a:rPr lang="en-US" sz="1600" b="1" dirty="0" smtClean="0">
                <a:hlinkClick r:id="rId8" action="ppaction://hlinksldjump"/>
              </a:rPr>
              <a:t>Global Keywords</a:t>
            </a:r>
            <a:r>
              <a:rPr lang="en-US" sz="1300" dirty="0" smtClean="0"/>
              <a:t>: Example of how keywords have different meanings depending on the country.</a:t>
            </a:r>
            <a:r>
              <a:rPr lang="en-US" sz="1800" b="1" dirty="0" smtClean="0"/>
              <a:t>	</a:t>
            </a:r>
            <a:endParaRPr lang="en-US" sz="1600" b="1" dirty="0" smtClean="0">
              <a:latin typeface="+mn-lt"/>
            </a:endParaRP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9" action="ppaction://hlinksldjump"/>
              </a:rPr>
              <a:t>Match Types</a:t>
            </a:r>
            <a:r>
              <a:rPr lang="en-US" sz="1300" dirty="0" smtClean="0">
                <a:latin typeface="+mn-lt"/>
              </a:rPr>
              <a:t>: Descriptions of each match type and how they affect keyword performance.</a:t>
            </a:r>
            <a:endParaRPr lang="en-US" sz="1600" b="1" dirty="0" smtClean="0">
              <a:latin typeface="+mn-lt"/>
            </a:endParaRP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10" action="ppaction://hlinksldjump"/>
              </a:rPr>
              <a:t>Content Network</a:t>
            </a:r>
            <a:r>
              <a:rPr lang="en-US" sz="1300" dirty="0" smtClean="0">
                <a:latin typeface="+mn-lt"/>
              </a:rPr>
              <a:t>: How to opt into the content network and how to leverage it to reach the WHO.</a:t>
            </a:r>
            <a:endParaRPr lang="en-US" sz="1600" b="1" dirty="0" smtClean="0">
              <a:latin typeface="+mn-lt"/>
            </a:endParaRP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11" action="ppaction://hlinksldjump"/>
              </a:rPr>
              <a:t>Ad Copy</a:t>
            </a:r>
            <a:r>
              <a:rPr lang="en-US" sz="1300" dirty="0" smtClean="0">
                <a:latin typeface="+mn-lt"/>
              </a:rPr>
              <a:t>: Best practices for writing targeted ad copy and examples of Olay US ad copy tests.</a:t>
            </a:r>
            <a:endParaRPr lang="en-US" sz="1600" b="1" dirty="0" smtClean="0">
              <a:latin typeface="+mn-lt"/>
            </a:endParaRP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12" action="ppaction://hlinksldjump"/>
              </a:rPr>
              <a:t>Landing Pages</a:t>
            </a:r>
            <a:r>
              <a:rPr lang="en-US" sz="1300" dirty="0" smtClean="0">
                <a:latin typeface="+mn-lt"/>
              </a:rPr>
              <a:t>: Best practices and tips for page selection and examples of Olay US landing page tests.</a:t>
            </a:r>
            <a:endParaRPr lang="en-US" sz="1600" b="1" dirty="0" smtClean="0">
              <a:latin typeface="+mn-lt"/>
            </a:endParaRP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13" action="ppaction://hlinksldjump"/>
              </a:rPr>
              <a:t>Budgeting</a:t>
            </a:r>
            <a:r>
              <a:rPr lang="en-US" sz="1300" dirty="0" smtClean="0">
                <a:latin typeface="+mn-lt"/>
              </a:rPr>
              <a:t>: How to determine budgets and how to allocate sufficient budget to each campaign. </a:t>
            </a:r>
            <a:endParaRPr lang="en-US" sz="1600" b="1" dirty="0" smtClean="0">
              <a:latin typeface="+mn-lt"/>
            </a:endParaRP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14" action="ppaction://hlinksldjump"/>
              </a:rPr>
              <a:t>Bidding</a:t>
            </a:r>
            <a:r>
              <a:rPr lang="en-US" sz="1300" dirty="0" smtClean="0">
                <a:latin typeface="+mn-lt"/>
              </a:rPr>
              <a:t>: How to determine and monitor bids for optimal keyword performance.</a:t>
            </a:r>
            <a:endParaRPr lang="en-US" sz="1600" b="1" dirty="0" smtClean="0">
              <a:latin typeface="+mn-lt"/>
            </a:endParaRP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15" action="ppaction://hlinksldjump"/>
              </a:rPr>
              <a:t>Success Metrics</a:t>
            </a:r>
            <a:r>
              <a:rPr lang="en-US" sz="1300" dirty="0" smtClean="0">
                <a:latin typeface="+mn-lt"/>
              </a:rPr>
              <a:t>: What metrics to look at, and how to analyze them when measuring paid search success.</a:t>
            </a:r>
            <a:endParaRPr lang="en-US" sz="1600" b="1" dirty="0" smtClean="0">
              <a:latin typeface="+mn-lt"/>
            </a:endParaRP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16" action="ppaction://hlinksldjump"/>
              </a:rPr>
              <a:t>Optimization</a:t>
            </a:r>
            <a:r>
              <a:rPr lang="en-US" sz="1300" dirty="0" smtClean="0">
                <a:latin typeface="+mn-lt"/>
              </a:rPr>
              <a:t>: Best practices and tips for optimizing, and how to optimizing success metrics.</a:t>
            </a:r>
            <a:endParaRPr lang="en-US" sz="1600" b="1" dirty="0" smtClean="0">
              <a:latin typeface="+mn-lt"/>
            </a:endParaRP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17" action="ppaction://hlinksldjump"/>
              </a:rPr>
              <a:t>Olay Best Practices</a:t>
            </a:r>
            <a:r>
              <a:rPr lang="en-US" sz="1300" dirty="0" smtClean="0">
                <a:latin typeface="+mn-lt"/>
              </a:rPr>
              <a:t>: Details paid search best practices that are specific to the Olay brand.</a:t>
            </a:r>
            <a:endParaRPr lang="en-US" sz="1600" b="1" dirty="0" smtClean="0">
              <a:latin typeface="+mn-lt"/>
            </a:endParaRPr>
          </a:p>
          <a:p>
            <a:pPr marL="0" indent="0">
              <a:spcBef>
                <a:spcPts val="0"/>
              </a:spcBef>
            </a:pPr>
            <a:endParaRPr lang="en-US" sz="400" b="1" dirty="0" smtClean="0">
              <a:latin typeface="+mn-lt"/>
            </a:endParaRPr>
          </a:p>
          <a:p>
            <a:pPr marL="0" indent="0">
              <a:spcBef>
                <a:spcPts val="0"/>
              </a:spcBef>
            </a:pPr>
            <a:endParaRPr lang="en-US" sz="1400" b="1" dirty="0" smtClean="0">
              <a:latin typeface="+mn-lt"/>
            </a:endParaRPr>
          </a:p>
          <a:p>
            <a:pPr marL="0" indent="0">
              <a:spcBef>
                <a:spcPts val="0"/>
              </a:spcBef>
            </a:pPr>
            <a:endParaRPr lang="en-US" sz="1400" b="1" dirty="0" smtClean="0">
              <a:solidFill>
                <a:schemeClr val="tx1"/>
              </a:solidFill>
              <a:latin typeface="+mn-lt"/>
            </a:endParaRPr>
          </a:p>
          <a:p>
            <a:pPr marL="0" indent="0">
              <a:spcBef>
                <a:spcPts val="0"/>
              </a:spcBef>
            </a:pPr>
            <a:endParaRPr lang="en-US" sz="1400" b="1" dirty="0" smtClean="0">
              <a:solidFill>
                <a:schemeClr val="tx1"/>
              </a:solidFill>
              <a:latin typeface="+mn-lt"/>
            </a:endParaRPr>
          </a:p>
          <a:p>
            <a:pPr marL="457200" lvl="2" indent="0">
              <a:spcBef>
                <a:spcPts val="0"/>
              </a:spcBef>
              <a:buNone/>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p:txBody>
      </p:sp>
      <p:cxnSp>
        <p:nvCxnSpPr>
          <p:cNvPr id="10" name="Straight Connector 9"/>
          <p:cNvCxnSpPr/>
          <p:nvPr/>
        </p:nvCxnSpPr>
        <p:spPr bwMode="auto">
          <a:xfrm>
            <a:off x="228600" y="114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144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1752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205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2362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2667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228600" y="3276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8" name="Straight Connector 17"/>
          <p:cNvCxnSpPr/>
          <p:nvPr/>
        </p:nvCxnSpPr>
        <p:spPr bwMode="auto">
          <a:xfrm>
            <a:off x="228600" y="3581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9" name="Straight Connector 18"/>
          <p:cNvCxnSpPr/>
          <p:nvPr/>
        </p:nvCxnSpPr>
        <p:spPr bwMode="auto">
          <a:xfrm>
            <a:off x="228600" y="3886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228600" y="4191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228600" y="4495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2" name="Straight Connector 21"/>
          <p:cNvCxnSpPr/>
          <p:nvPr/>
        </p:nvCxnSpPr>
        <p:spPr bwMode="auto">
          <a:xfrm>
            <a:off x="228600" y="4800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5105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4" name="Straight Connector 23"/>
          <p:cNvCxnSpPr/>
          <p:nvPr/>
        </p:nvCxnSpPr>
        <p:spPr bwMode="auto">
          <a:xfrm>
            <a:off x="228600" y="5410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Content Network</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The “</a:t>
            </a:r>
            <a:r>
              <a:rPr lang="en-US" sz="2400" b="1" dirty="0" err="1" smtClean="0">
                <a:latin typeface="Calibri"/>
              </a:rPr>
              <a:t>Whos</a:t>
            </a:r>
            <a:r>
              <a:rPr lang="en-US" sz="2400" b="1" dirty="0" smtClean="0">
                <a:latin typeface="Calibri"/>
              </a:rPr>
              <a:t>” Have It</a:t>
            </a:r>
          </a:p>
        </p:txBody>
      </p:sp>
      <p:sp>
        <p:nvSpPr>
          <p:cNvPr id="7" name="Content Placeholder 2"/>
          <p:cNvSpPr>
            <a:spLocks noGrp="1"/>
          </p:cNvSpPr>
          <p:nvPr>
            <p:ph idx="1"/>
          </p:nvPr>
        </p:nvSpPr>
        <p:spPr>
          <a:xfrm>
            <a:off x="381000" y="1600200"/>
            <a:ext cx="6172200" cy="457200"/>
          </a:xfrm>
        </p:spPr>
        <p:txBody>
          <a:bodyPr/>
          <a:lstStyle/>
          <a:p>
            <a:r>
              <a:rPr lang="en-US" cap="all" dirty="0" smtClean="0">
                <a:solidFill>
                  <a:schemeClr val="accent4"/>
                </a:solidFill>
                <a:ea typeface="ＭＳ Ｐゴシック" pitchFamily="34" charset="-128"/>
                <a:cs typeface="Helvetica 45 Light" charset="0"/>
              </a:rPr>
              <a:t>Skin Essential Shopper</a:t>
            </a:r>
          </a:p>
          <a:p>
            <a:endParaRPr lang="en-US" sz="1600" dirty="0" smtClean="0">
              <a:solidFill>
                <a:schemeClr val="accent4"/>
              </a:solidFill>
              <a:latin typeface="+mn-lt"/>
              <a:cs typeface="Arial" pitchFamily="34" charset="0"/>
            </a:endParaRPr>
          </a:p>
        </p:txBody>
      </p:sp>
      <p:sp>
        <p:nvSpPr>
          <p:cNvPr id="13" name="Round Diagonal Corner Rectangle 12"/>
          <p:cNvSpPr/>
          <p:nvPr/>
        </p:nvSpPr>
        <p:spPr bwMode="auto">
          <a:xfrm>
            <a:off x="3505200" y="4343400"/>
            <a:ext cx="4876800" cy="1981200"/>
          </a:xfrm>
          <a:prstGeom prst="round2DiagRect">
            <a:avLst>
              <a:gd name="adj1" fmla="val 32228"/>
              <a:gd name="adj2" fmla="val 0"/>
            </a:avLst>
          </a:prstGeom>
          <a:gradFill flip="none" rotWithShape="1">
            <a:gsLst>
              <a:gs pos="0">
                <a:srgbClr val="F83EE2">
                  <a:tint val="66000"/>
                  <a:satMod val="160000"/>
                </a:srgbClr>
              </a:gs>
              <a:gs pos="50000">
                <a:srgbClr val="F83EE2">
                  <a:tint val="44500"/>
                  <a:satMod val="160000"/>
                </a:srgbClr>
              </a:gs>
              <a:gs pos="100000">
                <a:srgbClr val="F83EE2">
                  <a:tint val="23500"/>
                  <a:satMod val="160000"/>
                </a:srgbClr>
              </a:gs>
            </a:gsLst>
            <a:lin ang="16200000" scaled="1"/>
            <a:tileRect/>
          </a:gradFill>
          <a:ln w="28575" cap="flat" cmpd="sng" algn="ctr">
            <a:solidFill>
              <a:srgbClr val="00B0F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defTabSz="457200" fontAlgn="auto">
              <a:spcBef>
                <a:spcPts val="0"/>
              </a:spcBef>
              <a:spcAft>
                <a:spcPts val="0"/>
              </a:spcAft>
              <a:buClr>
                <a:srgbClr val="BBAC87"/>
              </a:buClr>
              <a:buSzPct val="50000"/>
              <a:buFont typeface="Arial" pitchFamily="34" charset="0"/>
              <a:buChar char="•"/>
              <a:defRPr/>
            </a:pPr>
            <a:r>
              <a:rPr lang="en-US" dirty="0" smtClean="0">
                <a:latin typeface="Calibri"/>
              </a:rPr>
              <a:t>For her, beauty is about fashion, hair and make-up. </a:t>
            </a:r>
          </a:p>
          <a:p>
            <a:pPr marL="107950" indent="-107950" defTabSz="457200" fontAlgn="auto">
              <a:spcBef>
                <a:spcPts val="0"/>
              </a:spcBef>
              <a:spcAft>
                <a:spcPts val="0"/>
              </a:spcAft>
              <a:buClr>
                <a:srgbClr val="BBAC87"/>
              </a:buClr>
              <a:buSzPct val="50000"/>
              <a:buFont typeface="Arial" pitchFamily="34" charset="0"/>
              <a:buChar char="•"/>
              <a:defRPr/>
            </a:pPr>
            <a:r>
              <a:rPr lang="en-US" dirty="0" smtClean="0">
                <a:latin typeface="Calibri"/>
              </a:rPr>
              <a:t>Skin care is less of a priority and she is more focused on facial cleansers.</a:t>
            </a:r>
          </a:p>
          <a:p>
            <a:pPr marL="107950" indent="-107950" defTabSz="457200" fontAlgn="auto">
              <a:spcBef>
                <a:spcPts val="0"/>
              </a:spcBef>
              <a:spcAft>
                <a:spcPts val="0"/>
              </a:spcAft>
              <a:buClr>
                <a:srgbClr val="BBAC87"/>
              </a:buClr>
              <a:buSzPct val="50000"/>
              <a:buFont typeface="Arial" pitchFamily="34" charset="0"/>
              <a:buChar char="•"/>
              <a:defRPr/>
            </a:pPr>
            <a:r>
              <a:rPr lang="en-US" dirty="0" smtClean="0">
                <a:latin typeface="Calibri"/>
              </a:rPr>
              <a:t>She relies on tips from family and friends and is the most socially engaged online (networks, forums/blogs).</a:t>
            </a:r>
          </a:p>
          <a:p>
            <a:pPr marL="107950" indent="-107950" defTabSz="457200" fontAlgn="auto">
              <a:spcBef>
                <a:spcPts val="0"/>
              </a:spcBef>
              <a:spcAft>
                <a:spcPts val="0"/>
              </a:spcAft>
              <a:buClr>
                <a:srgbClr val="BBAC87"/>
              </a:buClr>
              <a:buSzPct val="50000"/>
              <a:buFont typeface="Arial" pitchFamily="34" charset="0"/>
              <a:buChar char="•"/>
              <a:defRPr/>
            </a:pPr>
            <a:r>
              <a:rPr lang="en-US" dirty="0" smtClean="0">
                <a:latin typeface="Calibri"/>
              </a:rPr>
              <a:t>She is interested in TV/movies, “how to” styling videos on YouTube, travel, music, and is likely to have a </a:t>
            </a:r>
            <a:r>
              <a:rPr lang="en-US" dirty="0" err="1" smtClean="0">
                <a:latin typeface="Calibri"/>
              </a:rPr>
              <a:t>smartphone</a:t>
            </a:r>
            <a:r>
              <a:rPr lang="en-US" dirty="0" smtClean="0">
                <a:latin typeface="Calibri"/>
              </a:rPr>
              <a:t>. She also downloads music and watches TV and videos online.</a:t>
            </a:r>
          </a:p>
        </p:txBody>
      </p:sp>
      <p:sp>
        <p:nvSpPr>
          <p:cNvPr id="15" name="Round Diagonal Corner Rectangle 14"/>
          <p:cNvSpPr/>
          <p:nvPr/>
        </p:nvSpPr>
        <p:spPr bwMode="auto">
          <a:xfrm>
            <a:off x="3581400" y="3962400"/>
            <a:ext cx="4876800" cy="381000"/>
          </a:xfrm>
          <a:prstGeom prst="round2DiagRect">
            <a:avLst>
              <a:gd name="adj1" fmla="val 50000"/>
              <a:gd name="adj2" fmla="val 0"/>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w="28575" cap="flat" cmpd="sng" algn="ctr">
            <a:solidFill>
              <a:srgbClr val="F83EE2"/>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algn="ctr" fontAlgn="auto">
              <a:spcBef>
                <a:spcPts val="0"/>
              </a:spcBef>
              <a:spcAft>
                <a:spcPts val="0"/>
              </a:spcAft>
              <a:buClr>
                <a:srgbClr val="BBAC87"/>
              </a:buClr>
              <a:buSzPct val="50000"/>
              <a:defRPr/>
            </a:pPr>
            <a:r>
              <a:rPr lang="en-US" dirty="0" smtClean="0">
                <a:latin typeface="Calibri"/>
              </a:rPr>
              <a:t>Online Behavior</a:t>
            </a:r>
          </a:p>
        </p:txBody>
      </p:sp>
      <p:sp>
        <p:nvSpPr>
          <p:cNvPr id="16" name="Round Same Side Corner Rectangle 15"/>
          <p:cNvSpPr/>
          <p:nvPr/>
        </p:nvSpPr>
        <p:spPr bwMode="auto">
          <a:xfrm>
            <a:off x="152400" y="2514600"/>
            <a:ext cx="31242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a:t>
            </a:r>
            <a:r>
              <a:rPr lang="en-US" u="sng" dirty="0" err="1" smtClean="0">
                <a:solidFill>
                  <a:srgbClr val="00B0F0"/>
                </a:solidFill>
              </a:rPr>
              <a:t>Keyword:Olay</a:t>
            </a:r>
            <a:r>
              <a:rPr lang="en-US" u="sng" dirty="0" smtClean="0">
                <a:solidFill>
                  <a:srgbClr val="00B0F0"/>
                </a:solidFill>
              </a:rPr>
              <a:t>® Skin Conditioners}</a:t>
            </a:r>
          </a:p>
          <a:p>
            <a:pPr fontAlgn="auto">
              <a:spcBef>
                <a:spcPts val="0"/>
              </a:spcBef>
              <a:spcAft>
                <a:spcPts val="0"/>
              </a:spcAft>
            </a:pPr>
            <a:r>
              <a:rPr lang="en-US" dirty="0" smtClean="0">
                <a:solidFill>
                  <a:srgbClr val="000000"/>
                </a:solidFill>
              </a:rPr>
              <a:t>Use Olay® to Turn Problem Skin</a:t>
            </a:r>
          </a:p>
          <a:p>
            <a:pPr fontAlgn="auto">
              <a:spcBef>
                <a:spcPts val="0"/>
              </a:spcBef>
              <a:spcAft>
                <a:spcPts val="0"/>
              </a:spcAft>
            </a:pPr>
            <a:r>
              <a:rPr lang="en-US" dirty="0" smtClean="0">
                <a:solidFill>
                  <a:srgbClr val="000000"/>
                </a:solidFill>
              </a:rPr>
              <a:t>into More Flawless Skin.</a:t>
            </a:r>
          </a:p>
          <a:p>
            <a:pPr fontAlgn="auto">
              <a:spcBef>
                <a:spcPts val="0"/>
              </a:spcBef>
              <a:spcAft>
                <a:spcPts val="0"/>
              </a:spcAft>
            </a:pPr>
            <a:r>
              <a:rPr lang="en-US" dirty="0" smtClean="0">
                <a:solidFill>
                  <a:srgbClr val="00B050"/>
                </a:solidFill>
              </a:rPr>
              <a:t>www.Olay.com</a:t>
            </a:r>
            <a:endParaRPr lang="en-US" dirty="0">
              <a:solidFill>
                <a:srgbClr val="00B050"/>
              </a:solidFill>
            </a:endParaRPr>
          </a:p>
        </p:txBody>
      </p:sp>
      <p:sp>
        <p:nvSpPr>
          <p:cNvPr id="17" name="Round Same Side Corner Rectangle 16"/>
          <p:cNvSpPr/>
          <p:nvPr/>
        </p:nvSpPr>
        <p:spPr bwMode="auto">
          <a:xfrm>
            <a:off x="152400" y="2133600"/>
            <a:ext cx="6324600" cy="304800"/>
          </a:xfrm>
          <a:prstGeom prst="round2SameRect">
            <a:avLst>
              <a:gd name="adj1" fmla="val 37371"/>
              <a:gd name="adj2" fmla="val 0"/>
            </a:avLst>
          </a:prstGeom>
          <a:gradFill flip="none"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5400000" scaled="1"/>
            <a:tileRect/>
          </a:gra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algn="ctr" fontAlgn="auto">
              <a:spcBef>
                <a:spcPts val="0"/>
              </a:spcBef>
              <a:spcAft>
                <a:spcPts val="0"/>
              </a:spcAft>
            </a:pPr>
            <a:r>
              <a:rPr lang="en-US" dirty="0" smtClean="0">
                <a:solidFill>
                  <a:srgbClr val="000000"/>
                </a:solidFill>
              </a:rPr>
              <a:t>Messages to Reach Her</a:t>
            </a:r>
            <a:endParaRPr lang="en-US" dirty="0">
              <a:solidFill>
                <a:srgbClr val="000000"/>
              </a:solidFill>
            </a:endParaRPr>
          </a:p>
        </p:txBody>
      </p:sp>
      <p:sp>
        <p:nvSpPr>
          <p:cNvPr id="18" name="Round Same Side Corner Rectangle 17"/>
          <p:cNvSpPr/>
          <p:nvPr/>
        </p:nvSpPr>
        <p:spPr bwMode="auto">
          <a:xfrm>
            <a:off x="3276600" y="2514600"/>
            <a:ext cx="32766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a:t>
            </a:r>
            <a:r>
              <a:rPr lang="en-US" u="sng" dirty="0" err="1" smtClean="0">
                <a:solidFill>
                  <a:srgbClr val="00B0F0"/>
                </a:solidFill>
              </a:rPr>
              <a:t>KeyWord:Olay</a:t>
            </a:r>
            <a:r>
              <a:rPr lang="en-US" u="sng" dirty="0" smtClean="0">
                <a:solidFill>
                  <a:srgbClr val="00B0F0"/>
                </a:solidFill>
              </a:rPr>
              <a:t>® </a:t>
            </a:r>
            <a:r>
              <a:rPr lang="en-US" u="sng" dirty="0" err="1" smtClean="0">
                <a:solidFill>
                  <a:srgbClr val="00B0F0"/>
                </a:solidFill>
              </a:rPr>
              <a:t>Definity</a:t>
            </a:r>
            <a:r>
              <a:rPr lang="en-US" u="sng" dirty="0" smtClean="0">
                <a:solidFill>
                  <a:srgbClr val="00B0F0"/>
                </a:solidFill>
              </a:rPr>
              <a:t> Face Cream}</a:t>
            </a:r>
          </a:p>
          <a:p>
            <a:pPr fontAlgn="auto">
              <a:spcBef>
                <a:spcPts val="0"/>
              </a:spcBef>
              <a:spcAft>
                <a:spcPts val="0"/>
              </a:spcAft>
            </a:pPr>
            <a:r>
              <a:rPr lang="en-US" dirty="0" smtClean="0">
                <a:solidFill>
                  <a:srgbClr val="000000"/>
                </a:solidFill>
              </a:rPr>
              <a:t>Indulge your Skin With Olay®</a:t>
            </a:r>
          </a:p>
          <a:p>
            <a:pPr fontAlgn="auto">
              <a:spcBef>
                <a:spcPts val="0"/>
              </a:spcBef>
              <a:spcAft>
                <a:spcPts val="0"/>
              </a:spcAft>
            </a:pPr>
            <a:r>
              <a:rPr lang="en-US" dirty="0" err="1" smtClean="0">
                <a:solidFill>
                  <a:srgbClr val="000000"/>
                </a:solidFill>
              </a:rPr>
              <a:t>Definity</a:t>
            </a:r>
            <a:r>
              <a:rPr lang="en-US" dirty="0" smtClean="0">
                <a:solidFill>
                  <a:srgbClr val="000000"/>
                </a:solidFill>
              </a:rPr>
              <a:t> Hydrating Facial Cream.</a:t>
            </a:r>
          </a:p>
          <a:p>
            <a:pPr fontAlgn="auto">
              <a:spcBef>
                <a:spcPts val="0"/>
              </a:spcBef>
              <a:spcAft>
                <a:spcPts val="0"/>
              </a:spcAft>
            </a:pPr>
            <a:r>
              <a:rPr lang="en-US" dirty="0" smtClean="0">
                <a:solidFill>
                  <a:srgbClr val="00B050"/>
                </a:solidFill>
              </a:rPr>
              <a:t>www.Olay.com</a:t>
            </a:r>
            <a:endParaRPr lang="en-US" dirty="0">
              <a:solidFill>
                <a:srgbClr val="00B050"/>
              </a:solidFill>
            </a:endParaRPr>
          </a:p>
        </p:txBody>
      </p:sp>
      <p:sp>
        <p:nvSpPr>
          <p:cNvPr id="20" name="Flowchart: Alternate Process 19"/>
          <p:cNvSpPr/>
          <p:nvPr/>
        </p:nvSpPr>
        <p:spPr bwMode="auto">
          <a:xfrm>
            <a:off x="381000" y="4724400"/>
            <a:ext cx="2667000" cy="1219200"/>
          </a:xfrm>
          <a:prstGeom prst="flowChartAlternateProcess">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pPr>
            <a:r>
              <a:rPr lang="en-US" b="1" dirty="0" smtClean="0">
                <a:solidFill>
                  <a:srgbClr val="FFFFFF">
                    <a:lumMod val="85000"/>
                  </a:srgbClr>
                </a:solidFill>
              </a:rPr>
              <a:t>:  </a:t>
            </a:r>
            <a:r>
              <a:rPr lang="en-US" dirty="0" smtClean="0">
                <a:solidFill>
                  <a:srgbClr val="FFFFFF">
                    <a:lumMod val="85000"/>
                  </a:srgbClr>
                </a:solidFill>
              </a:rPr>
              <a:t>YouTube.com, Sephora.com, Daily Candy, Amazon.com, All AboutBeauty.com, TaoBao.com, Boots.con, </a:t>
            </a:r>
            <a:r>
              <a:rPr lang="en-US" dirty="0" err="1" smtClean="0">
                <a:solidFill>
                  <a:srgbClr val="FFFFFF">
                    <a:lumMod val="85000"/>
                  </a:srgbClr>
                </a:solidFill>
              </a:rPr>
              <a:t>iDiva</a:t>
            </a:r>
            <a:r>
              <a:rPr lang="en-US" dirty="0" smtClean="0">
                <a:solidFill>
                  <a:srgbClr val="FFFFFF">
                    <a:lumMod val="85000"/>
                  </a:srgbClr>
                </a:solidFill>
              </a:rPr>
              <a:t>.</a:t>
            </a:r>
            <a:endParaRPr lang="en-US" dirty="0" smtClean="0">
              <a:solidFill>
                <a:srgbClr val="FFFFFF"/>
              </a:solidFill>
              <a:latin typeface="Arial" charset="0"/>
            </a:endParaRPr>
          </a:p>
        </p:txBody>
      </p:sp>
      <p:sp>
        <p:nvSpPr>
          <p:cNvPr id="21" name="Flowchart: Alternate Process 20"/>
          <p:cNvSpPr/>
          <p:nvPr/>
        </p:nvSpPr>
        <p:spPr bwMode="auto">
          <a:xfrm>
            <a:off x="381000" y="4419600"/>
            <a:ext cx="2667000" cy="304800"/>
          </a:xfrm>
          <a:prstGeom prst="flowChartAlternateProcess">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r>
              <a:rPr lang="en-US" b="1" dirty="0" smtClean="0">
                <a:solidFill>
                  <a:srgbClr val="FFFFFF"/>
                </a:solidFill>
              </a:rPr>
              <a:t>Where to Find Her</a:t>
            </a:r>
            <a:endParaRPr lang="en-US" b="1" dirty="0" smtClean="0">
              <a:solidFill>
                <a:srgbClr val="FFFFFF"/>
              </a:solidFill>
              <a:latin typeface="Arial" charset="0"/>
            </a:endParaRPr>
          </a:p>
        </p:txBody>
      </p:sp>
      <p:pic>
        <p:nvPicPr>
          <p:cNvPr id="22" name="Picture 7" descr="05_OLAB009_Strategy_083110.jpg"/>
          <p:cNvPicPr>
            <a:picLocks noChangeAspect="1"/>
          </p:cNvPicPr>
          <p:nvPr/>
        </p:nvPicPr>
        <p:blipFill>
          <a:blip r:embed="rId3" cstate="print"/>
          <a:srcRect/>
          <a:stretch>
            <a:fillRect/>
          </a:stretch>
        </p:blipFill>
        <p:spPr bwMode="gray">
          <a:xfrm>
            <a:off x="6629400" y="2209800"/>
            <a:ext cx="2340864" cy="14436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200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a:t>
            </a:r>
            <a:endParaRPr lang="en-US" sz="3000" dirty="0"/>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Analytics - How to Analyze Quality of Visitor Metrics</a:t>
            </a:r>
          </a:p>
        </p:txBody>
      </p:sp>
      <p:sp>
        <p:nvSpPr>
          <p:cNvPr id="7" name="Content Placeholder 2"/>
          <p:cNvSpPr>
            <a:spLocks noGrp="1"/>
          </p:cNvSpPr>
          <p:nvPr>
            <p:ph idx="1"/>
          </p:nvPr>
        </p:nvSpPr>
        <p:spPr>
          <a:xfrm>
            <a:off x="152400" y="1371600"/>
            <a:ext cx="8229600" cy="4876800"/>
          </a:xfrm>
        </p:spPr>
        <p:txBody>
          <a:bodyPr/>
          <a:lstStyle/>
          <a:p>
            <a:pPr marL="63500" lvl="1" indent="0">
              <a:spcBef>
                <a:spcPts val="0"/>
              </a:spcBef>
              <a:buFont typeface="Arial" pitchFamily="34" charset="0"/>
              <a:buChar char="•"/>
            </a:pPr>
            <a:r>
              <a:rPr lang="en-US" sz="1400" dirty="0" smtClean="0">
                <a:solidFill>
                  <a:schemeClr val="tx1"/>
                </a:solidFill>
                <a:latin typeface="+mn-lt"/>
                <a:cs typeface="Arial" pitchFamily="34" charset="0"/>
              </a:rPr>
              <a:t> </a:t>
            </a:r>
            <a:r>
              <a:rPr lang="en-US" sz="1400" b="1" dirty="0" smtClean="0">
                <a:solidFill>
                  <a:schemeClr val="tx1"/>
                </a:solidFill>
                <a:latin typeface="+mn-lt"/>
                <a:cs typeface="Arial" pitchFamily="34" charset="0"/>
              </a:rPr>
              <a:t>Traffic Sources: How/Where Did Qualified/Unqualified Traffic Arrive?</a:t>
            </a:r>
          </a:p>
          <a:p>
            <a:pPr marL="457200" lvl="2" indent="0">
              <a:spcBef>
                <a:spcPts val="0"/>
              </a:spcBef>
              <a:buFont typeface="Arial" pitchFamily="34" charset="0"/>
              <a:buChar char="•"/>
            </a:pPr>
            <a:endParaRPr lang="en-US" sz="400" dirty="0" smtClean="0">
              <a:solidFill>
                <a:schemeClr val="tx1"/>
              </a:solidFill>
              <a:latin typeface="+mn-lt"/>
              <a:cs typeface="Arial" pitchFamily="34" charset="0"/>
            </a:endParaRPr>
          </a:p>
          <a:p>
            <a:pPr marL="457200" lvl="2" indent="0">
              <a:spcBef>
                <a:spcPts val="0"/>
              </a:spcBef>
              <a:buFont typeface="Arial" pitchFamily="34" charset="0"/>
              <a:buChar char="•"/>
            </a:pPr>
            <a:r>
              <a:rPr lang="en-US" sz="1200" dirty="0" smtClean="0">
                <a:solidFill>
                  <a:schemeClr val="tx1"/>
                </a:solidFill>
                <a:latin typeface="+mn-lt"/>
                <a:cs typeface="Arial" pitchFamily="34" charset="0"/>
              </a:rPr>
              <a:t>What Search Engines drove the most/least qualified traffic?</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Learn where Olay strengths &amp; weaknesses are.</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Apply learnings to organic search strategy.</a:t>
            </a:r>
          </a:p>
          <a:p>
            <a:pPr marL="863600" lvl="3" indent="0">
              <a:spcBef>
                <a:spcPts val="0"/>
              </a:spcBef>
              <a:buFont typeface="Arial" pitchFamily="34" charset="0"/>
              <a:buChar char="•"/>
            </a:pPr>
            <a:endParaRPr lang="en-US" sz="1200" dirty="0" smtClean="0">
              <a:solidFill>
                <a:schemeClr val="tx1"/>
              </a:solidFill>
              <a:latin typeface="+mn-lt"/>
              <a:cs typeface="Arial" pitchFamily="34" charset="0"/>
            </a:endParaRPr>
          </a:p>
          <a:p>
            <a:pPr marL="457200" lvl="2" indent="0">
              <a:spcBef>
                <a:spcPts val="0"/>
              </a:spcBef>
              <a:buFont typeface="Arial" pitchFamily="34" charset="0"/>
              <a:buChar char="•"/>
            </a:pPr>
            <a:r>
              <a:rPr lang="en-US" sz="1200" dirty="0" smtClean="0">
                <a:solidFill>
                  <a:schemeClr val="tx1"/>
                </a:solidFill>
                <a:latin typeface="+mn-lt"/>
                <a:cs typeface="Arial" pitchFamily="34" charset="0"/>
              </a:rPr>
              <a:t>  What keywords drove the most qualified traffic?</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Are the top keywords in the Olay gold keyword list?</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Does the website have content to support the keywords?</a:t>
            </a:r>
          </a:p>
          <a:p>
            <a:pPr marL="863600" lvl="3" indent="0">
              <a:spcBef>
                <a:spcPts val="0"/>
              </a:spcBef>
              <a:buFont typeface="Arial" pitchFamily="34" charset="0"/>
              <a:buChar char="•"/>
            </a:pPr>
            <a:endParaRPr lang="en-US" sz="800" dirty="0" smtClean="0">
              <a:solidFill>
                <a:schemeClr val="tx1"/>
              </a:solidFill>
              <a:latin typeface="+mn-lt"/>
              <a:cs typeface="Arial" pitchFamily="34" charset="0"/>
            </a:endParaRPr>
          </a:p>
          <a:p>
            <a:pPr marL="863600" lvl="3" indent="0">
              <a:spcBef>
                <a:spcPts val="0"/>
              </a:spcBef>
              <a:buFont typeface="Arial" pitchFamily="34" charset="0"/>
              <a:buChar char="•"/>
            </a:pPr>
            <a:endParaRPr lang="en-US" sz="800" dirty="0" smtClean="0">
              <a:solidFill>
                <a:schemeClr val="tx1"/>
              </a:solidFill>
              <a:latin typeface="+mn-lt"/>
              <a:cs typeface="Arial" pitchFamily="34" charset="0"/>
            </a:endParaRPr>
          </a:p>
          <a:p>
            <a:pPr marL="63500" lvl="1" indent="0">
              <a:spcBef>
                <a:spcPts val="0"/>
              </a:spcBef>
              <a:buFont typeface="Arial" pitchFamily="34" charset="0"/>
              <a:buChar char="•"/>
            </a:pPr>
            <a:r>
              <a:rPr lang="en-US" sz="1400" dirty="0" smtClean="0">
                <a:solidFill>
                  <a:schemeClr val="tx1"/>
                </a:solidFill>
                <a:latin typeface="+mn-lt"/>
                <a:cs typeface="Arial" pitchFamily="34" charset="0"/>
              </a:rPr>
              <a:t> </a:t>
            </a:r>
            <a:r>
              <a:rPr lang="en-US" sz="1400" b="1" dirty="0" smtClean="0">
                <a:solidFill>
                  <a:schemeClr val="tx1"/>
                </a:solidFill>
                <a:latin typeface="+mn-lt"/>
                <a:cs typeface="Arial" pitchFamily="34" charset="0"/>
              </a:rPr>
              <a:t>Content: What Pages Drove the Most Qualified/Unqualified Traffic?</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Which pages did visitors find most appealing?</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Insight into what content users want. </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Apply learnings to Olay pages.</a:t>
            </a:r>
          </a:p>
          <a:p>
            <a:pPr marL="457200" lvl="2" indent="0">
              <a:spcBef>
                <a:spcPts val="0"/>
              </a:spcBef>
              <a:buFont typeface="Arial" pitchFamily="34" charset="0"/>
              <a:buChar char="•"/>
            </a:pPr>
            <a:r>
              <a:rPr lang="en-US" sz="1200" dirty="0" smtClean="0">
                <a:solidFill>
                  <a:schemeClr val="tx1"/>
                </a:solidFill>
                <a:cs typeface="Arial" pitchFamily="34" charset="0"/>
              </a:rPr>
              <a:t>Where did visitors start their searches?</a:t>
            </a:r>
          </a:p>
          <a:p>
            <a:pPr marL="863600" lvl="3" indent="0">
              <a:spcBef>
                <a:spcPts val="0"/>
              </a:spcBef>
              <a:buFont typeface="Arial" pitchFamily="34" charset="0"/>
              <a:buChar char="•"/>
            </a:pPr>
            <a:r>
              <a:rPr lang="en-US" sz="1200" dirty="0" smtClean="0">
                <a:solidFill>
                  <a:schemeClr val="tx1"/>
                </a:solidFill>
                <a:cs typeface="Arial" pitchFamily="34" charset="0"/>
              </a:rPr>
              <a:t> Insight into how users navigate the Olay Website</a:t>
            </a:r>
          </a:p>
          <a:p>
            <a:pPr marL="863600" lvl="3" indent="0">
              <a:spcBef>
                <a:spcPts val="0"/>
              </a:spcBef>
              <a:buFont typeface="Arial" pitchFamily="34" charset="0"/>
              <a:buChar char="•"/>
            </a:pPr>
            <a:endParaRPr lang="en-US" sz="1200" dirty="0" smtClean="0">
              <a:solidFill>
                <a:schemeClr val="tx1"/>
              </a:solidFill>
              <a:latin typeface="+mn-lt"/>
              <a:cs typeface="Arial" pitchFamily="34" charset="0"/>
            </a:endParaRPr>
          </a:p>
        </p:txBody>
      </p:sp>
      <p:pic>
        <p:nvPicPr>
          <p:cNvPr id="7173" name="Picture 5"/>
          <p:cNvPicPr>
            <a:picLocks noChangeAspect="1" noChangeArrowheads="1"/>
          </p:cNvPicPr>
          <p:nvPr/>
        </p:nvPicPr>
        <p:blipFill>
          <a:blip r:embed="rId3" cstate="print"/>
          <a:srcRect/>
          <a:stretch>
            <a:fillRect/>
          </a:stretch>
        </p:blipFill>
        <p:spPr bwMode="auto">
          <a:xfrm>
            <a:off x="5791200" y="1219200"/>
            <a:ext cx="3200400" cy="86024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7174" name="Picture 6"/>
          <p:cNvPicPr>
            <a:picLocks noChangeAspect="1" noChangeArrowheads="1"/>
          </p:cNvPicPr>
          <p:nvPr/>
        </p:nvPicPr>
        <p:blipFill>
          <a:blip r:embed="rId4" cstate="print"/>
          <a:srcRect/>
          <a:stretch>
            <a:fillRect/>
          </a:stretch>
        </p:blipFill>
        <p:spPr bwMode="auto">
          <a:xfrm>
            <a:off x="5791200" y="2209800"/>
            <a:ext cx="3200400" cy="9306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7176" name="Picture 8"/>
          <p:cNvPicPr>
            <a:picLocks noChangeAspect="1" noChangeArrowheads="1"/>
          </p:cNvPicPr>
          <p:nvPr/>
        </p:nvPicPr>
        <p:blipFill>
          <a:blip r:embed="rId5" cstate="print"/>
          <a:srcRect/>
          <a:stretch>
            <a:fillRect/>
          </a:stretch>
        </p:blipFill>
        <p:spPr bwMode="auto">
          <a:xfrm>
            <a:off x="5791200" y="3301942"/>
            <a:ext cx="3188687" cy="106050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7177" name="Picture 9"/>
          <p:cNvPicPr>
            <a:picLocks noChangeAspect="1" noChangeArrowheads="1"/>
          </p:cNvPicPr>
          <p:nvPr/>
        </p:nvPicPr>
        <p:blipFill>
          <a:blip r:embed="rId6" cstate="print"/>
          <a:srcRect/>
          <a:stretch>
            <a:fillRect/>
          </a:stretch>
        </p:blipFill>
        <p:spPr bwMode="auto">
          <a:xfrm>
            <a:off x="762000" y="4572000"/>
            <a:ext cx="5715000" cy="137332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201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Helpful Tools</a:t>
            </a:r>
            <a:endParaRPr lang="en-US" sz="3000" dirty="0"/>
          </a:p>
        </p:txBody>
      </p:sp>
      <p:sp>
        <p:nvSpPr>
          <p:cNvPr id="6" name="Rounded Rectangle 5"/>
          <p:cNvSpPr/>
          <p:nvPr/>
        </p:nvSpPr>
        <p:spPr bwMode="auto">
          <a:xfrm>
            <a:off x="304800" y="7620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Insights – “Body Lotion Example”</a:t>
            </a:r>
          </a:p>
        </p:txBody>
      </p:sp>
      <p:pic>
        <p:nvPicPr>
          <p:cNvPr id="3075" name="Picture 3"/>
          <p:cNvPicPr>
            <a:picLocks noChangeAspect="1" noChangeArrowheads="1"/>
          </p:cNvPicPr>
          <p:nvPr/>
        </p:nvPicPr>
        <p:blipFill>
          <a:blip r:embed="rId3" cstate="print"/>
          <a:srcRect/>
          <a:stretch>
            <a:fillRect/>
          </a:stretch>
        </p:blipFill>
        <p:spPr bwMode="auto">
          <a:xfrm>
            <a:off x="152400" y="1828800"/>
            <a:ext cx="5105400" cy="142623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3078" name="Picture 6"/>
          <p:cNvPicPr>
            <a:picLocks noChangeAspect="1" noChangeArrowheads="1"/>
          </p:cNvPicPr>
          <p:nvPr/>
        </p:nvPicPr>
        <p:blipFill>
          <a:blip r:embed="rId4" cstate="print"/>
          <a:srcRect/>
          <a:stretch>
            <a:fillRect/>
          </a:stretch>
        </p:blipFill>
        <p:spPr bwMode="auto">
          <a:xfrm>
            <a:off x="3200400" y="2895600"/>
            <a:ext cx="5443537" cy="175380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p:cNvSpPr/>
          <p:nvPr/>
        </p:nvSpPr>
        <p:spPr bwMode="auto">
          <a:xfrm>
            <a:off x="3200400" y="3352800"/>
            <a:ext cx="2743200" cy="838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9" name="TextBox 18"/>
          <p:cNvSpPr txBox="1"/>
          <p:nvPr/>
        </p:nvSpPr>
        <p:spPr>
          <a:xfrm>
            <a:off x="6096000" y="1905000"/>
            <a:ext cx="2286000" cy="646331"/>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fontAlgn="auto">
              <a:spcBef>
                <a:spcPts val="0"/>
              </a:spcBef>
              <a:spcAft>
                <a:spcPts val="0"/>
              </a:spcAft>
            </a:pPr>
            <a:r>
              <a:rPr lang="en-US" sz="1200" dirty="0" smtClean="0">
                <a:solidFill>
                  <a:srgbClr val="000000"/>
                </a:solidFill>
              </a:rPr>
              <a:t>See interest for “body lotion” over time in comparison to news related to “body lotion.” </a:t>
            </a:r>
          </a:p>
        </p:txBody>
      </p:sp>
      <p:cxnSp>
        <p:nvCxnSpPr>
          <p:cNvPr id="21" name="Straight Arrow Connector 20"/>
          <p:cNvCxnSpPr>
            <a:stCxn id="19" idx="2"/>
          </p:cNvCxnSpPr>
          <p:nvPr/>
        </p:nvCxnSpPr>
        <p:spPr bwMode="auto">
          <a:xfrm flipH="1">
            <a:off x="5638800" y="2551331"/>
            <a:ext cx="1600200" cy="725269"/>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22" name="Straight Arrow Connector 21"/>
          <p:cNvCxnSpPr>
            <a:stCxn id="19" idx="2"/>
          </p:cNvCxnSpPr>
          <p:nvPr/>
        </p:nvCxnSpPr>
        <p:spPr bwMode="auto">
          <a:xfrm flipH="1">
            <a:off x="7086600" y="2551331"/>
            <a:ext cx="152400" cy="725269"/>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25" name="Rectangle 24"/>
          <p:cNvSpPr/>
          <p:nvPr/>
        </p:nvSpPr>
        <p:spPr bwMode="auto">
          <a:xfrm>
            <a:off x="6096000" y="3276600"/>
            <a:ext cx="2438400" cy="1066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3079" name="Picture 7"/>
          <p:cNvPicPr>
            <a:picLocks noChangeAspect="1" noChangeArrowheads="1"/>
          </p:cNvPicPr>
          <p:nvPr/>
        </p:nvPicPr>
        <p:blipFill>
          <a:blip r:embed="rId5" cstate="print"/>
          <a:srcRect/>
          <a:stretch>
            <a:fillRect/>
          </a:stretch>
        </p:blipFill>
        <p:spPr bwMode="auto">
          <a:xfrm>
            <a:off x="152400" y="4038600"/>
            <a:ext cx="4005262" cy="147041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8" name="TextBox 27"/>
          <p:cNvSpPr txBox="1"/>
          <p:nvPr/>
        </p:nvSpPr>
        <p:spPr>
          <a:xfrm>
            <a:off x="381000" y="3352800"/>
            <a:ext cx="2286000" cy="461665"/>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fontAlgn="auto">
              <a:spcBef>
                <a:spcPts val="0"/>
              </a:spcBef>
              <a:spcAft>
                <a:spcPts val="0"/>
              </a:spcAft>
            </a:pPr>
            <a:r>
              <a:rPr lang="en-US" sz="1200" dirty="0" smtClean="0">
                <a:solidFill>
                  <a:srgbClr val="000000"/>
                </a:solidFill>
              </a:rPr>
              <a:t>See what how searches for “body lotion” compared by region.</a:t>
            </a:r>
          </a:p>
        </p:txBody>
      </p:sp>
      <p:sp>
        <p:nvSpPr>
          <p:cNvPr id="29" name="Rectangle 28"/>
          <p:cNvSpPr/>
          <p:nvPr/>
        </p:nvSpPr>
        <p:spPr bwMode="auto">
          <a:xfrm>
            <a:off x="228600" y="4114800"/>
            <a:ext cx="1676400" cy="1295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30" name="Rectangle 29"/>
          <p:cNvSpPr/>
          <p:nvPr/>
        </p:nvSpPr>
        <p:spPr bwMode="auto">
          <a:xfrm>
            <a:off x="1981200" y="4191000"/>
            <a:ext cx="2057400" cy="1295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cxnSp>
        <p:nvCxnSpPr>
          <p:cNvPr id="31" name="Straight Arrow Connector 30"/>
          <p:cNvCxnSpPr>
            <a:stCxn id="28" idx="2"/>
          </p:cNvCxnSpPr>
          <p:nvPr/>
        </p:nvCxnSpPr>
        <p:spPr bwMode="auto">
          <a:xfrm flipH="1">
            <a:off x="1295400" y="3814465"/>
            <a:ext cx="228600" cy="376535"/>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34" name="Straight Arrow Connector 33"/>
          <p:cNvCxnSpPr>
            <a:stCxn id="28" idx="2"/>
          </p:cNvCxnSpPr>
          <p:nvPr/>
        </p:nvCxnSpPr>
        <p:spPr bwMode="auto">
          <a:xfrm>
            <a:off x="1524000" y="3814465"/>
            <a:ext cx="1295400" cy="376535"/>
          </a:xfrm>
          <a:prstGeom prst="straightConnector1">
            <a:avLst/>
          </a:prstGeom>
          <a:solidFill>
            <a:schemeClr val="bg1"/>
          </a:solidFill>
          <a:ln w="38100" cap="flat" cmpd="sng" algn="ctr">
            <a:solidFill>
              <a:srgbClr val="FF0000"/>
            </a:solidFill>
            <a:prstDash val="solid"/>
            <a:round/>
            <a:headEnd type="none" w="med" len="med"/>
            <a:tailEnd type="arrow"/>
          </a:ln>
          <a:effectLst/>
        </p:spPr>
      </p:cxnSp>
      <p:pic>
        <p:nvPicPr>
          <p:cNvPr id="3080" name="Picture 8"/>
          <p:cNvPicPr>
            <a:picLocks noGrp="1" noChangeAspect="1" noChangeArrowheads="1"/>
          </p:cNvPicPr>
          <p:nvPr>
            <p:ph idx="1"/>
          </p:nvPr>
        </p:nvPicPr>
        <p:blipFill>
          <a:blip r:embed="rId6" cstate="print"/>
          <a:srcRect/>
          <a:stretch>
            <a:fillRect/>
          </a:stretch>
        </p:blipFill>
        <p:spPr bwMode="auto">
          <a:xfrm>
            <a:off x="3352800" y="5105400"/>
            <a:ext cx="4586288" cy="123659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38" name="TextBox 37"/>
          <p:cNvSpPr txBox="1"/>
          <p:nvPr/>
        </p:nvSpPr>
        <p:spPr>
          <a:xfrm>
            <a:off x="6172200" y="4572000"/>
            <a:ext cx="2286000" cy="461665"/>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fontAlgn="auto">
              <a:spcBef>
                <a:spcPts val="0"/>
              </a:spcBef>
              <a:spcAft>
                <a:spcPts val="0"/>
              </a:spcAft>
            </a:pPr>
            <a:r>
              <a:rPr lang="en-US" sz="1200" dirty="0" smtClean="0">
                <a:solidFill>
                  <a:srgbClr val="000000"/>
                </a:solidFill>
              </a:rPr>
              <a:t>See top and rising search terms related to “body lotion.”</a:t>
            </a:r>
          </a:p>
        </p:txBody>
      </p:sp>
      <p:cxnSp>
        <p:nvCxnSpPr>
          <p:cNvPr id="39" name="Straight Arrow Connector 38"/>
          <p:cNvCxnSpPr>
            <a:stCxn id="38" idx="2"/>
          </p:cNvCxnSpPr>
          <p:nvPr/>
        </p:nvCxnSpPr>
        <p:spPr bwMode="auto">
          <a:xfrm flipH="1">
            <a:off x="5105400" y="5033665"/>
            <a:ext cx="2209800" cy="300335"/>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42" name="Straight Arrow Connector 41"/>
          <p:cNvCxnSpPr>
            <a:stCxn id="38" idx="2"/>
          </p:cNvCxnSpPr>
          <p:nvPr/>
        </p:nvCxnSpPr>
        <p:spPr bwMode="auto">
          <a:xfrm>
            <a:off x="7315200" y="5033665"/>
            <a:ext cx="0" cy="224135"/>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45" name="Rectangle 44"/>
          <p:cNvSpPr/>
          <p:nvPr/>
        </p:nvSpPr>
        <p:spPr bwMode="auto">
          <a:xfrm>
            <a:off x="3352800" y="5410200"/>
            <a:ext cx="2743200" cy="838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46" name="Rectangle 45"/>
          <p:cNvSpPr/>
          <p:nvPr/>
        </p:nvSpPr>
        <p:spPr bwMode="auto">
          <a:xfrm>
            <a:off x="6248400" y="5334000"/>
            <a:ext cx="1600200" cy="838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47" name="Content Placeholder 2"/>
          <p:cNvSpPr txBox="1">
            <a:spLocks/>
          </p:cNvSpPr>
          <p:nvPr/>
        </p:nvSpPr>
        <p:spPr>
          <a:xfrm>
            <a:off x="304800" y="1066800"/>
            <a:ext cx="8229600" cy="4876800"/>
          </a:xfrm>
          <a:prstGeom prst="rect">
            <a:avLst/>
          </a:prstGeom>
        </p:spPr>
        <p:txBody>
          <a:bodyPr/>
          <a:lstStyle/>
          <a:p>
            <a:pPr marL="63500" lvl="1" eaLnBrk="0" hangingPunct="0">
              <a:spcBef>
                <a:spcPts val="0"/>
              </a:spcBef>
              <a:buFont typeface="Arial" pitchFamily="34" charset="0"/>
              <a:buChar char="•"/>
              <a:defRPr/>
            </a:pPr>
            <a:r>
              <a:rPr lang="en-US" b="1" kern="0" dirty="0" smtClean="0">
                <a:latin typeface="Calibri"/>
                <a:cs typeface="Arial" pitchFamily="34" charset="0"/>
              </a:rPr>
              <a:t> </a:t>
            </a:r>
            <a:r>
              <a:rPr lang="en-US" sz="1600" b="1" kern="0" dirty="0" smtClean="0">
                <a:latin typeface="Calibri"/>
                <a:cs typeface="Arial" pitchFamily="34" charset="0"/>
              </a:rPr>
              <a:t>google.com/insights/search</a:t>
            </a:r>
            <a:endParaRPr lang="en-US" b="1" kern="0" dirty="0" smtClean="0">
              <a:latin typeface="Calibri"/>
              <a:cs typeface="Arial" pitchFamily="34" charset="0"/>
            </a:endParaRPr>
          </a:p>
          <a:p>
            <a:pPr marL="457200" lvl="2" eaLnBrk="0" hangingPunct="0">
              <a:spcBef>
                <a:spcPts val="0"/>
              </a:spcBef>
              <a:buFont typeface="Arial" pitchFamily="34" charset="0"/>
              <a:buChar char="•"/>
              <a:defRPr/>
            </a:pPr>
            <a:r>
              <a:rPr lang="en-US" kern="0" dirty="0" smtClean="0">
                <a:latin typeface="Calibri"/>
                <a:cs typeface="Arial" pitchFamily="34" charset="0"/>
              </a:rPr>
              <a:t> </a:t>
            </a:r>
            <a:r>
              <a:rPr lang="en-US" b="1" kern="0" dirty="0" smtClean="0">
                <a:latin typeface="Calibri"/>
                <a:cs typeface="Arial" pitchFamily="34" charset="0"/>
              </a:rPr>
              <a:t>Used For: </a:t>
            </a:r>
            <a:r>
              <a:rPr lang="en-US" sz="1200" kern="0" dirty="0" smtClean="0">
                <a:latin typeface="Calibri"/>
                <a:cs typeface="Arial" pitchFamily="34" charset="0"/>
              </a:rPr>
              <a:t>Comparing Search Volume Patterns Across Categories, Regions, Time Frames and Properties &amp; Finding New Keywords/Rising Keywords.</a:t>
            </a:r>
          </a:p>
        </p:txBody>
      </p:sp>
    </p:spTree>
  </p:cSld>
  <p:clrMapOvr>
    <a:masterClrMapping/>
  </p:clrMapOvr>
  <p:transition spd="med"/>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202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a:t>
            </a:r>
            <a:endParaRPr lang="en-US" sz="3000" dirty="0"/>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AdWords</a:t>
            </a:r>
          </a:p>
        </p:txBody>
      </p:sp>
      <p:pic>
        <p:nvPicPr>
          <p:cNvPr id="8" name="Picture 4"/>
          <p:cNvPicPr>
            <a:picLocks noChangeAspect="1" noChangeArrowheads="1"/>
          </p:cNvPicPr>
          <p:nvPr/>
        </p:nvPicPr>
        <p:blipFill>
          <a:blip r:embed="rId3" cstate="print"/>
          <a:srcRect/>
          <a:stretch>
            <a:fillRect/>
          </a:stretch>
        </p:blipFill>
        <p:spPr bwMode="auto">
          <a:xfrm>
            <a:off x="838200" y="1295400"/>
            <a:ext cx="6619875" cy="116205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bwMode="auto">
          <a:xfrm>
            <a:off x="2438400" y="1371600"/>
            <a:ext cx="1219200" cy="152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800" b="1" i="0" u="none" strike="noStrike" cap="none" normalizeH="0" baseline="0" dirty="0" smtClean="0">
                <a:ln>
                  <a:noFill/>
                </a:ln>
                <a:solidFill>
                  <a:schemeClr val="tx1"/>
                </a:solidFill>
                <a:effectLst/>
                <a:latin typeface="Arial" charset="0"/>
              </a:rPr>
              <a:t>P&amp;G - Olay</a:t>
            </a:r>
          </a:p>
        </p:txBody>
      </p:sp>
      <p:sp>
        <p:nvSpPr>
          <p:cNvPr id="11" name="Rectangle 10"/>
          <p:cNvSpPr/>
          <p:nvPr/>
        </p:nvSpPr>
        <p:spPr bwMode="auto">
          <a:xfrm>
            <a:off x="4267200" y="1371600"/>
            <a:ext cx="762000" cy="152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800" b="1" i="0" u="none" strike="noStrike" cap="none" normalizeH="0" baseline="0" dirty="0" smtClean="0">
                <a:ln>
                  <a:noFill/>
                </a:ln>
                <a:solidFill>
                  <a:schemeClr val="tx1"/>
                </a:solidFill>
                <a:effectLst/>
                <a:latin typeface="Arial" charset="0"/>
              </a:rPr>
              <a:t>Xxx-xx-xxx</a:t>
            </a:r>
          </a:p>
        </p:txBody>
      </p:sp>
      <p:sp>
        <p:nvSpPr>
          <p:cNvPr id="12" name="Rectangle 11"/>
          <p:cNvSpPr/>
          <p:nvPr/>
        </p:nvSpPr>
        <p:spPr bwMode="auto">
          <a:xfrm>
            <a:off x="3429000" y="1524000"/>
            <a:ext cx="1295400" cy="152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600" b="1" i="0" u="none" strike="noStrike" cap="none" normalizeH="0" baseline="0" dirty="0" smtClean="0">
                <a:ln>
                  <a:noFill/>
                </a:ln>
                <a:solidFill>
                  <a:schemeClr val="tx1"/>
                </a:solidFill>
                <a:effectLst/>
                <a:latin typeface="Arial" charset="0"/>
              </a:rPr>
              <a:t>P&amp;G - Olay</a:t>
            </a:r>
          </a:p>
        </p:txBody>
      </p:sp>
      <p:sp>
        <p:nvSpPr>
          <p:cNvPr id="14" name="TextBox 13"/>
          <p:cNvSpPr txBox="1"/>
          <p:nvPr/>
        </p:nvSpPr>
        <p:spPr>
          <a:xfrm>
            <a:off x="914400" y="2971800"/>
            <a:ext cx="6705600" cy="2123658"/>
          </a:xfrm>
          <a:prstGeom prst="rect">
            <a:avLst/>
          </a:prstGeom>
          <a:ln w="3175">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200" b="1" dirty="0" smtClean="0">
                <a:solidFill>
                  <a:schemeClr val="tx1"/>
                </a:solidFill>
              </a:rPr>
              <a:t>Campaign Management</a:t>
            </a:r>
            <a:r>
              <a:rPr lang="en-US" sz="1200" dirty="0" smtClean="0">
                <a:solidFill>
                  <a:schemeClr val="tx1"/>
                </a:solidFill>
              </a:rPr>
              <a:t>: Get a summary of your account's performance, find useful tools manage Olay campaigns , and edit Olay campaigns and ads through this tab.</a:t>
            </a:r>
          </a:p>
          <a:p>
            <a:endParaRPr lang="en-US" sz="1200" dirty="0">
              <a:solidFill>
                <a:schemeClr val="tx1"/>
              </a:solidFill>
            </a:endParaRPr>
          </a:p>
          <a:p>
            <a:r>
              <a:rPr lang="en-US" sz="1200" b="1" dirty="0" smtClean="0">
                <a:solidFill>
                  <a:schemeClr val="tx1"/>
                </a:solidFill>
              </a:rPr>
              <a:t>Reports</a:t>
            </a:r>
            <a:r>
              <a:rPr lang="en-US" sz="1200" dirty="0" smtClean="0">
                <a:solidFill>
                  <a:schemeClr val="tx1"/>
                </a:solidFill>
              </a:rPr>
              <a:t>: Create detailed reports (e.g., Campaign Performance) on your account's performance</a:t>
            </a:r>
          </a:p>
          <a:p>
            <a:r>
              <a:rPr lang="en-US" sz="1200" dirty="0" smtClean="0">
                <a:solidFill>
                  <a:schemeClr val="tx1"/>
                </a:solidFill>
              </a:rPr>
              <a:t/>
            </a:r>
            <a:br>
              <a:rPr lang="en-US" sz="1200" dirty="0" smtClean="0">
                <a:solidFill>
                  <a:schemeClr val="tx1"/>
                </a:solidFill>
              </a:rPr>
            </a:br>
            <a:r>
              <a:rPr lang="en-US" sz="1200" b="1" dirty="0" smtClean="0">
                <a:solidFill>
                  <a:schemeClr val="tx1"/>
                </a:solidFill>
              </a:rPr>
              <a:t>Analytics</a:t>
            </a:r>
            <a:r>
              <a:rPr lang="en-US" sz="1200" dirty="0" smtClean="0">
                <a:solidFill>
                  <a:schemeClr val="tx1"/>
                </a:solidFill>
              </a:rPr>
              <a:t>: Set up advanced performance tracking reporting for AdWords and other online advertising channels.</a:t>
            </a:r>
          </a:p>
          <a:p>
            <a:endParaRPr lang="en-US" sz="1200" dirty="0">
              <a:solidFill>
                <a:schemeClr val="tx1"/>
              </a:solidFill>
            </a:endParaRPr>
          </a:p>
          <a:p>
            <a:r>
              <a:rPr lang="en-US" sz="1200" b="1" dirty="0" smtClean="0">
                <a:solidFill>
                  <a:schemeClr val="tx1"/>
                </a:solidFill>
              </a:rPr>
              <a:t>My Account</a:t>
            </a:r>
            <a:r>
              <a:rPr lang="en-US" sz="1200" dirty="0" smtClean="0">
                <a:solidFill>
                  <a:schemeClr val="tx1"/>
                </a:solidFill>
              </a:rPr>
              <a:t>: View and edit your billing and account login information (Financial Information)</a:t>
            </a:r>
          </a:p>
          <a:p>
            <a:endParaRPr lang="en-US" sz="1200" dirty="0">
              <a:solidFill>
                <a:schemeClr val="tx1"/>
              </a:solidFill>
            </a:endParaRPr>
          </a:p>
          <a:p>
            <a:endParaRPr lang="en-US" sz="1200" dirty="0">
              <a:solidFill>
                <a:schemeClr val="tx1"/>
              </a:solidFill>
            </a:endParaRPr>
          </a:p>
        </p:txBody>
      </p:sp>
    </p:spTree>
  </p:cSld>
  <p:clrMapOvr>
    <a:masterClrMapping/>
  </p:clrMapOvr>
  <p:transition spd="med"/>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203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a:t>
            </a:r>
            <a:endParaRPr lang="en-US" sz="3000" dirty="0"/>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AdWords – Account Snapshot</a:t>
            </a:r>
          </a:p>
        </p:txBody>
      </p:sp>
      <p:pic>
        <p:nvPicPr>
          <p:cNvPr id="1026" name="Picture 2"/>
          <p:cNvPicPr>
            <a:picLocks noChangeAspect="1" noChangeArrowheads="1"/>
          </p:cNvPicPr>
          <p:nvPr/>
        </p:nvPicPr>
        <p:blipFill>
          <a:blip r:embed="rId3" cstate="print"/>
          <a:srcRect/>
          <a:stretch>
            <a:fillRect/>
          </a:stretch>
        </p:blipFill>
        <p:spPr bwMode="auto">
          <a:xfrm>
            <a:off x="990600" y="1371600"/>
            <a:ext cx="6677025" cy="1190625"/>
          </a:xfrm>
          <a:prstGeom prst="rect">
            <a:avLst/>
          </a:prstGeom>
          <a:noFill/>
          <a:ln w="9525">
            <a:noFill/>
            <a:miter lim="800000"/>
            <a:headEnd/>
            <a:tailEnd/>
          </a:ln>
        </p:spPr>
      </p:pic>
      <p:pic>
        <p:nvPicPr>
          <p:cNvPr id="17" name="Picture 2"/>
          <p:cNvPicPr>
            <a:picLocks noChangeAspect="1" noChangeArrowheads="1"/>
          </p:cNvPicPr>
          <p:nvPr/>
        </p:nvPicPr>
        <p:blipFill>
          <a:blip r:embed="rId4" cstate="print"/>
          <a:srcRect/>
          <a:stretch>
            <a:fillRect/>
          </a:stretch>
        </p:blipFill>
        <p:spPr bwMode="auto">
          <a:xfrm>
            <a:off x="1676401" y="2907862"/>
            <a:ext cx="4953000" cy="318813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p:cNvSpPr/>
          <p:nvPr/>
        </p:nvSpPr>
        <p:spPr bwMode="auto">
          <a:xfrm>
            <a:off x="1752600" y="3581400"/>
            <a:ext cx="1219200" cy="152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800" b="1" i="0" u="none" strike="noStrike" cap="none" normalizeH="0" baseline="0" dirty="0" smtClean="0">
                <a:ln>
                  <a:noFill/>
                </a:ln>
                <a:solidFill>
                  <a:schemeClr val="tx1"/>
                </a:solidFill>
                <a:effectLst/>
                <a:latin typeface="Arial" charset="0"/>
              </a:rPr>
              <a:t>P&amp;G - Olay</a:t>
            </a:r>
          </a:p>
        </p:txBody>
      </p:sp>
      <p:sp>
        <p:nvSpPr>
          <p:cNvPr id="19" name="Rectangle 18"/>
          <p:cNvSpPr/>
          <p:nvPr/>
        </p:nvSpPr>
        <p:spPr bwMode="auto">
          <a:xfrm>
            <a:off x="1143000" y="2286000"/>
            <a:ext cx="10668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Tree>
  </p:cSld>
  <p:clrMapOvr>
    <a:masterClrMapping/>
  </p:clrMapOvr>
  <p:transition spd="med"/>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533400" y="2743200"/>
            <a:ext cx="8056941" cy="29241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204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a:t>
            </a:r>
            <a:endParaRPr lang="en-US" sz="3000" dirty="0"/>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AdWords – Campaign Summary Overview</a:t>
            </a:r>
          </a:p>
        </p:txBody>
      </p:sp>
      <p:pic>
        <p:nvPicPr>
          <p:cNvPr id="1026" name="Picture 2"/>
          <p:cNvPicPr>
            <a:picLocks noChangeAspect="1" noChangeArrowheads="1"/>
          </p:cNvPicPr>
          <p:nvPr/>
        </p:nvPicPr>
        <p:blipFill>
          <a:blip r:embed="rId4" cstate="print"/>
          <a:srcRect/>
          <a:stretch>
            <a:fillRect/>
          </a:stretch>
        </p:blipFill>
        <p:spPr bwMode="auto">
          <a:xfrm>
            <a:off x="990600" y="1371600"/>
            <a:ext cx="6677025" cy="1190625"/>
          </a:xfrm>
          <a:prstGeom prst="rect">
            <a:avLst/>
          </a:prstGeom>
          <a:noFill/>
          <a:ln w="9525">
            <a:noFill/>
            <a:miter lim="800000"/>
            <a:headEnd/>
            <a:tailEnd/>
          </a:ln>
        </p:spPr>
      </p:pic>
      <p:sp>
        <p:nvSpPr>
          <p:cNvPr id="18" name="Rectangle 17"/>
          <p:cNvSpPr/>
          <p:nvPr/>
        </p:nvSpPr>
        <p:spPr bwMode="auto">
          <a:xfrm>
            <a:off x="762000" y="4648200"/>
            <a:ext cx="1219200" cy="152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800" b="1" i="0" u="none" strike="noStrike" cap="none" normalizeH="0" baseline="0" dirty="0" smtClean="0">
                <a:ln>
                  <a:noFill/>
                </a:ln>
                <a:solidFill>
                  <a:schemeClr val="tx1"/>
                </a:solidFill>
                <a:effectLst/>
                <a:latin typeface="Arial" charset="0"/>
              </a:rPr>
              <a:t>Campaign #1</a:t>
            </a:r>
          </a:p>
        </p:txBody>
      </p:sp>
      <p:sp>
        <p:nvSpPr>
          <p:cNvPr id="19" name="Rectangle 18"/>
          <p:cNvSpPr/>
          <p:nvPr/>
        </p:nvSpPr>
        <p:spPr bwMode="auto">
          <a:xfrm>
            <a:off x="2209800" y="2286000"/>
            <a:ext cx="12954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0" name="Rectangle 9"/>
          <p:cNvSpPr/>
          <p:nvPr/>
        </p:nvSpPr>
        <p:spPr bwMode="auto">
          <a:xfrm>
            <a:off x="762000" y="5029200"/>
            <a:ext cx="1219200" cy="152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800" b="1" i="0" u="none" strike="noStrike" cap="none" normalizeH="0" baseline="0" dirty="0" smtClean="0">
                <a:ln>
                  <a:noFill/>
                </a:ln>
                <a:solidFill>
                  <a:schemeClr val="tx1"/>
                </a:solidFill>
                <a:effectLst/>
                <a:latin typeface="Arial" charset="0"/>
              </a:rPr>
              <a:t>Campaign #2</a:t>
            </a:r>
          </a:p>
        </p:txBody>
      </p:sp>
      <p:sp>
        <p:nvSpPr>
          <p:cNvPr id="11" name="Rectangle 10"/>
          <p:cNvSpPr/>
          <p:nvPr/>
        </p:nvSpPr>
        <p:spPr bwMode="auto">
          <a:xfrm>
            <a:off x="762000" y="5334000"/>
            <a:ext cx="1219200" cy="228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800" b="1" i="0" u="none" strike="noStrike" cap="none" normalizeH="0" baseline="0" dirty="0" smtClean="0">
                <a:ln>
                  <a:noFill/>
                </a:ln>
                <a:solidFill>
                  <a:schemeClr val="tx1"/>
                </a:solidFill>
                <a:effectLst/>
                <a:latin typeface="Arial" charset="0"/>
              </a:rPr>
              <a:t>Campaign #3</a:t>
            </a:r>
          </a:p>
        </p:txBody>
      </p:sp>
      <p:sp>
        <p:nvSpPr>
          <p:cNvPr id="12" name="Rectangle 11"/>
          <p:cNvSpPr/>
          <p:nvPr/>
        </p:nvSpPr>
        <p:spPr>
          <a:xfrm>
            <a:off x="2514600" y="3733800"/>
            <a:ext cx="1295400" cy="304800"/>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FF0000"/>
                </a:solidFill>
              </a:ln>
            </a:endParaRPr>
          </a:p>
        </p:txBody>
      </p:sp>
      <p:sp>
        <p:nvSpPr>
          <p:cNvPr id="13" name="Rectangle 12"/>
          <p:cNvSpPr/>
          <p:nvPr/>
        </p:nvSpPr>
        <p:spPr>
          <a:xfrm>
            <a:off x="2438400" y="4038600"/>
            <a:ext cx="838200" cy="228600"/>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FF0000"/>
                </a:solidFill>
              </a:ln>
            </a:endParaRPr>
          </a:p>
        </p:txBody>
      </p:sp>
      <p:sp>
        <p:nvSpPr>
          <p:cNvPr id="14" name="Rectangle 13"/>
          <p:cNvSpPr/>
          <p:nvPr/>
        </p:nvSpPr>
        <p:spPr>
          <a:xfrm>
            <a:off x="1752600" y="4038600"/>
            <a:ext cx="685800" cy="228600"/>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FF0000"/>
                </a:solidFill>
              </a:ln>
            </a:endParaRPr>
          </a:p>
        </p:txBody>
      </p:sp>
    </p:spTree>
  </p:cSld>
  <p:clrMapOvr>
    <a:masterClrMapping/>
  </p:clrMapOvr>
  <p:transition spd="med"/>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205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a:t>
            </a:r>
            <a:endParaRPr lang="en-US" sz="3000" dirty="0"/>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AdWords – Campaign Summary Overview</a:t>
            </a:r>
          </a:p>
        </p:txBody>
      </p:sp>
      <p:sp>
        <p:nvSpPr>
          <p:cNvPr id="15" name="TextBox 14"/>
          <p:cNvSpPr txBox="1"/>
          <p:nvPr/>
        </p:nvSpPr>
        <p:spPr>
          <a:xfrm>
            <a:off x="228600" y="1219200"/>
            <a:ext cx="8686800" cy="5124480"/>
          </a:xfrm>
          <a:prstGeom prst="rect">
            <a:avLst/>
          </a:prstGeom>
          <a:noFill/>
        </p:spPr>
        <p:txBody>
          <a:bodyPr wrap="square" rtlCol="0">
            <a:spAutoFit/>
          </a:bodyPr>
          <a:lstStyle/>
          <a:p>
            <a:r>
              <a:rPr lang="en-US" sz="1600" b="1" dirty="0" smtClean="0">
                <a:latin typeface="+mn-lt"/>
              </a:rPr>
              <a:t>Campaign Summary is usually the first page you see when you log in to AdWords</a:t>
            </a:r>
          </a:p>
          <a:p>
            <a:endParaRPr lang="en-US" sz="1000" b="1" dirty="0" smtClean="0">
              <a:latin typeface="+mn-lt"/>
            </a:endParaRPr>
          </a:p>
          <a:p>
            <a:r>
              <a:rPr lang="en-US" sz="1300" b="1" dirty="0" smtClean="0">
                <a:latin typeface="+mn-lt"/>
              </a:rPr>
              <a:t>Campaign Name</a:t>
            </a:r>
            <a:r>
              <a:rPr lang="en-US" sz="1300" dirty="0" smtClean="0">
                <a:latin typeface="+mn-lt"/>
              </a:rPr>
              <a:t>: </a:t>
            </a:r>
            <a:r>
              <a:rPr lang="en-US" sz="1000" dirty="0" smtClean="0">
                <a:latin typeface="+mn-lt"/>
              </a:rPr>
              <a:t>A list of your campaigns. Click the name of any campaign to see ad groups within that campaign and other relevant statistics. </a:t>
            </a:r>
          </a:p>
          <a:p>
            <a:endParaRPr lang="en-US" sz="1000" b="1" dirty="0">
              <a:latin typeface="+mn-lt"/>
            </a:endParaRPr>
          </a:p>
          <a:p>
            <a:r>
              <a:rPr lang="en-US" b="1" dirty="0" smtClean="0">
                <a:latin typeface="+mn-lt"/>
              </a:rPr>
              <a:t>Current Status</a:t>
            </a:r>
            <a:r>
              <a:rPr lang="en-US" sz="1000" dirty="0" smtClean="0">
                <a:latin typeface="+mn-lt"/>
              </a:rPr>
              <a:t>: The status of each campaign. A campaign's status can be Active, Paused, Deleted, Pending, or Ended: </a:t>
            </a:r>
            <a:br>
              <a:rPr lang="en-US" sz="1000" dirty="0" smtClean="0">
                <a:latin typeface="+mn-lt"/>
              </a:rPr>
            </a:br>
            <a:r>
              <a:rPr lang="en-US" sz="1000" dirty="0" smtClean="0">
                <a:latin typeface="+mn-lt"/>
              </a:rPr>
              <a:t>	</a:t>
            </a:r>
            <a:r>
              <a:rPr lang="en-US" sz="1000" i="1" dirty="0" smtClean="0">
                <a:latin typeface="+mn-lt"/>
              </a:rPr>
              <a:t>Active</a:t>
            </a:r>
            <a:r>
              <a:rPr lang="en-US" sz="1000" dirty="0" smtClean="0">
                <a:latin typeface="+mn-lt"/>
              </a:rPr>
              <a:t>: Set to run normally </a:t>
            </a:r>
          </a:p>
          <a:p>
            <a:r>
              <a:rPr lang="en-US" sz="1000" i="1" dirty="0" smtClean="0">
                <a:latin typeface="+mn-lt"/>
              </a:rPr>
              <a:t>	Paused</a:t>
            </a:r>
            <a:r>
              <a:rPr lang="en-US" sz="1000" dirty="0" smtClean="0">
                <a:latin typeface="+mn-lt"/>
              </a:rPr>
              <a:t>: Temporarily suspended and not currently running </a:t>
            </a:r>
          </a:p>
          <a:p>
            <a:r>
              <a:rPr lang="en-US" sz="1000" i="1" dirty="0" smtClean="0">
                <a:latin typeface="+mn-lt"/>
              </a:rPr>
              <a:t>	Deleted</a:t>
            </a:r>
            <a:r>
              <a:rPr lang="en-US" sz="1000" dirty="0" smtClean="0">
                <a:latin typeface="+mn-lt"/>
              </a:rPr>
              <a:t>: Deleted and no longer running </a:t>
            </a:r>
          </a:p>
          <a:p>
            <a:r>
              <a:rPr lang="en-US" sz="1000" i="1" dirty="0" smtClean="0">
                <a:latin typeface="+mn-lt"/>
              </a:rPr>
              <a:t>	Pending</a:t>
            </a:r>
            <a:r>
              <a:rPr lang="en-US" sz="1000" dirty="0" smtClean="0">
                <a:latin typeface="+mn-lt"/>
              </a:rPr>
              <a:t>: Not yet started running </a:t>
            </a:r>
          </a:p>
          <a:p>
            <a:r>
              <a:rPr lang="en-US" sz="1000" i="1" dirty="0" smtClean="0">
                <a:latin typeface="+mn-lt"/>
              </a:rPr>
              <a:t>	Ended</a:t>
            </a:r>
            <a:r>
              <a:rPr lang="en-US" sz="1000" dirty="0" smtClean="0">
                <a:latin typeface="+mn-lt"/>
              </a:rPr>
              <a:t>: No longer running as end date has already passed</a:t>
            </a:r>
          </a:p>
          <a:p>
            <a:r>
              <a:rPr lang="en-US" sz="1000" dirty="0" smtClean="0">
                <a:latin typeface="+mn-lt"/>
              </a:rPr>
              <a:t/>
            </a:r>
            <a:br>
              <a:rPr lang="en-US" sz="1000" dirty="0" smtClean="0">
                <a:latin typeface="+mn-lt"/>
              </a:rPr>
            </a:br>
            <a:r>
              <a:rPr lang="en-US" b="1" dirty="0" smtClean="0">
                <a:latin typeface="+mn-lt"/>
              </a:rPr>
              <a:t>Current Budget</a:t>
            </a:r>
            <a:r>
              <a:rPr lang="en-US" sz="1000" dirty="0" smtClean="0">
                <a:latin typeface="+mn-lt"/>
              </a:rPr>
              <a:t>: The current daily budget of each campaign </a:t>
            </a:r>
            <a:endParaRPr lang="en-US" sz="1000" dirty="0" smtClean="0">
              <a:solidFill>
                <a:srgbClr val="FF0000"/>
              </a:solidFill>
              <a:latin typeface="+mn-lt"/>
            </a:endParaRPr>
          </a:p>
          <a:p>
            <a:endParaRPr lang="en-US" sz="1000" dirty="0" smtClean="0">
              <a:latin typeface="+mn-lt"/>
            </a:endParaRPr>
          </a:p>
          <a:p>
            <a:r>
              <a:rPr lang="en-US" b="1" dirty="0" smtClean="0">
                <a:latin typeface="+mn-lt"/>
              </a:rPr>
              <a:t>Clicks</a:t>
            </a:r>
            <a:r>
              <a:rPr lang="en-US" sz="1000" dirty="0" smtClean="0">
                <a:latin typeface="+mn-lt"/>
              </a:rPr>
              <a:t>: The clicks accrued for the ads in each campaign </a:t>
            </a:r>
            <a:r>
              <a:rPr lang="en-US" sz="1000" b="1" dirty="0" smtClean="0">
                <a:solidFill>
                  <a:schemeClr val="tx1"/>
                </a:solidFill>
                <a:latin typeface="+mn-lt"/>
              </a:rPr>
              <a:t>(THESE ARE NOT TOTAL CLICKS BUT INDIVIDUAL CAMPAIGN CLICKS)</a:t>
            </a:r>
          </a:p>
          <a:p>
            <a:r>
              <a:rPr lang="en-US" sz="1000" b="1" dirty="0" smtClean="0">
                <a:latin typeface="+mn-lt"/>
              </a:rPr>
              <a:t/>
            </a:r>
            <a:br>
              <a:rPr lang="en-US" sz="1000" b="1" dirty="0" smtClean="0">
                <a:latin typeface="+mn-lt"/>
              </a:rPr>
            </a:br>
            <a:r>
              <a:rPr lang="en-US" b="1" dirty="0" smtClean="0">
                <a:latin typeface="+mn-lt"/>
              </a:rPr>
              <a:t>Impr.</a:t>
            </a:r>
            <a:r>
              <a:rPr lang="en-US" dirty="0" smtClean="0">
                <a:latin typeface="+mn-lt"/>
              </a:rPr>
              <a:t> </a:t>
            </a:r>
            <a:r>
              <a:rPr lang="en-US" sz="1000" dirty="0" smtClean="0">
                <a:latin typeface="+mn-lt"/>
              </a:rPr>
              <a:t>(impressions): The number of times the </a:t>
            </a:r>
            <a:r>
              <a:rPr lang="en-US" sz="1000" dirty="0" smtClean="0">
                <a:solidFill>
                  <a:schemeClr val="tx1"/>
                </a:solidFill>
                <a:latin typeface="+mn-lt"/>
              </a:rPr>
              <a:t>campaign's ads have been displayed on Google </a:t>
            </a:r>
            <a:r>
              <a:rPr lang="en-US" sz="1000" dirty="0" smtClean="0">
                <a:latin typeface="+mn-lt"/>
              </a:rPr>
              <a:t>or on sites in the Google Network </a:t>
            </a:r>
          </a:p>
          <a:p>
            <a:endParaRPr lang="en-US" sz="1000" b="1" dirty="0">
              <a:latin typeface="+mn-lt"/>
            </a:endParaRPr>
          </a:p>
          <a:p>
            <a:r>
              <a:rPr lang="en-US" b="1" dirty="0" smtClean="0">
                <a:latin typeface="+mn-lt"/>
              </a:rPr>
              <a:t>CTR </a:t>
            </a:r>
            <a:r>
              <a:rPr lang="en-US" sz="1000" dirty="0" smtClean="0">
                <a:latin typeface="+mn-lt"/>
              </a:rPr>
              <a:t>(clickthrough rate): The number of clicks divided by the number of impressions that the ads have received. This is expressed as a percentage: 2 clicks for 100 page views equals a 2% CTR</a:t>
            </a:r>
            <a:r>
              <a:rPr lang="en-US" sz="1000" b="1" dirty="0" smtClean="0">
                <a:solidFill>
                  <a:schemeClr val="tx1"/>
                </a:solidFill>
                <a:latin typeface="+mn-lt"/>
              </a:rPr>
              <a:t>. (AT THE CAMPAIGN LEVEL)</a:t>
            </a:r>
          </a:p>
          <a:p>
            <a:r>
              <a:rPr lang="en-US" sz="1000" dirty="0" smtClean="0">
                <a:latin typeface="+mn-lt"/>
              </a:rPr>
              <a:t> </a:t>
            </a:r>
          </a:p>
          <a:p>
            <a:r>
              <a:rPr lang="en-US" b="1" dirty="0" smtClean="0">
                <a:latin typeface="+mn-lt"/>
              </a:rPr>
              <a:t>Avg. CPC </a:t>
            </a:r>
            <a:r>
              <a:rPr lang="en-US" sz="1000" dirty="0" smtClean="0">
                <a:latin typeface="+mn-lt"/>
              </a:rPr>
              <a:t>(average cost-per-click): The average cost accrued for clicks on the ads within that campaign. </a:t>
            </a:r>
          </a:p>
          <a:p>
            <a:endParaRPr lang="en-US" sz="1000" b="1" dirty="0" smtClean="0">
              <a:latin typeface="+mn-lt"/>
            </a:endParaRPr>
          </a:p>
          <a:p>
            <a:r>
              <a:rPr lang="en-US" b="1" dirty="0" smtClean="0">
                <a:latin typeface="+mn-lt"/>
              </a:rPr>
              <a:t>Cost</a:t>
            </a:r>
            <a:r>
              <a:rPr lang="en-US" dirty="0" smtClean="0">
                <a:latin typeface="+mn-lt"/>
              </a:rPr>
              <a:t>: </a:t>
            </a:r>
            <a:r>
              <a:rPr lang="en-US" sz="1000" dirty="0" smtClean="0">
                <a:latin typeface="+mn-lt"/>
              </a:rPr>
              <a:t>The total costs that a campaign has accrued during the time frame you selected </a:t>
            </a:r>
          </a:p>
          <a:p>
            <a:endParaRPr lang="en-US" sz="1000" dirty="0">
              <a:latin typeface="+mn-lt"/>
            </a:endParaRPr>
          </a:p>
          <a:p>
            <a:endParaRPr lang="en-US" sz="1000" dirty="0" smtClean="0">
              <a:latin typeface="+mn-lt"/>
            </a:endParaRPr>
          </a:p>
          <a:p>
            <a:endParaRPr lang="en-US" sz="1000" dirty="0">
              <a:latin typeface="+mn-lt"/>
            </a:endParaRPr>
          </a:p>
          <a:p>
            <a:endParaRPr lang="en-US" sz="1000" dirty="0" smtClean="0">
              <a:latin typeface="+mn-lt"/>
            </a:endParaRPr>
          </a:p>
          <a:p>
            <a:endParaRPr lang="en-US" sz="1000" dirty="0" smtClean="0">
              <a:latin typeface="+mn-lt"/>
            </a:endParaRPr>
          </a:p>
          <a:p>
            <a:endParaRPr lang="en-US" sz="1000" dirty="0" smtClean="0">
              <a:latin typeface="+mn-lt"/>
            </a:endParaRPr>
          </a:p>
        </p:txBody>
      </p:sp>
    </p:spTree>
  </p:cSld>
  <p:clrMapOvr>
    <a:masterClrMapping/>
  </p:clrMapOvr>
  <p:transition spd="med"/>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206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a:t>
            </a:r>
            <a:endParaRPr lang="en-US" sz="3000" dirty="0"/>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AdWords - How to Use Tabs</a:t>
            </a:r>
          </a:p>
        </p:txBody>
      </p:sp>
      <p:pic>
        <p:nvPicPr>
          <p:cNvPr id="4098" name="Picture 2"/>
          <p:cNvPicPr>
            <a:picLocks noChangeAspect="1" noChangeArrowheads="1"/>
          </p:cNvPicPr>
          <p:nvPr/>
        </p:nvPicPr>
        <p:blipFill>
          <a:blip r:embed="rId3" cstate="print"/>
          <a:srcRect/>
          <a:stretch>
            <a:fillRect/>
          </a:stretch>
        </p:blipFill>
        <p:spPr bwMode="auto">
          <a:xfrm>
            <a:off x="762000" y="1981200"/>
            <a:ext cx="6848475" cy="191452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304800" y="1905000"/>
            <a:ext cx="1371600" cy="1015663"/>
          </a:xfrm>
          <a:prstGeom prst="rect">
            <a:avLst/>
          </a:prstGeom>
          <a:ln w="38100">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200" dirty="0" smtClean="0">
                <a:latin typeface="+mn-lt"/>
              </a:rPr>
              <a:t>See all Olay Campaign Performance Metrics; Download Campaign Data</a:t>
            </a:r>
          </a:p>
        </p:txBody>
      </p:sp>
      <p:cxnSp>
        <p:nvCxnSpPr>
          <p:cNvPr id="9" name="Straight Arrow Connector 8"/>
          <p:cNvCxnSpPr/>
          <p:nvPr/>
        </p:nvCxnSpPr>
        <p:spPr bwMode="auto">
          <a:xfrm>
            <a:off x="914400" y="2895600"/>
            <a:ext cx="381000" cy="3810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11" name="Rectangle 10"/>
          <p:cNvSpPr/>
          <p:nvPr/>
        </p:nvSpPr>
        <p:spPr bwMode="auto">
          <a:xfrm>
            <a:off x="838200" y="3276600"/>
            <a:ext cx="8382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2" name="TextBox 11"/>
          <p:cNvSpPr txBox="1"/>
          <p:nvPr/>
        </p:nvSpPr>
        <p:spPr>
          <a:xfrm>
            <a:off x="304800" y="4953000"/>
            <a:ext cx="2438400" cy="461665"/>
          </a:xfrm>
          <a:prstGeom prst="rect">
            <a:avLst/>
          </a:prstGeom>
          <a:ln w="38100">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200" dirty="0" smtClean="0">
                <a:latin typeface="+mn-lt"/>
              </a:rPr>
              <a:t>See all Olay Ad Group Performance Metrics; Download Ad Group Data</a:t>
            </a:r>
          </a:p>
        </p:txBody>
      </p:sp>
      <p:cxnSp>
        <p:nvCxnSpPr>
          <p:cNvPr id="13" name="Straight Arrow Connector 12"/>
          <p:cNvCxnSpPr/>
          <p:nvPr/>
        </p:nvCxnSpPr>
        <p:spPr bwMode="auto">
          <a:xfrm flipV="1">
            <a:off x="1981200" y="3581400"/>
            <a:ext cx="76200" cy="13716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16" name="Rectangle 15"/>
          <p:cNvSpPr/>
          <p:nvPr/>
        </p:nvSpPr>
        <p:spPr bwMode="auto">
          <a:xfrm>
            <a:off x="1676400" y="3276600"/>
            <a:ext cx="8382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7" name="Rectangle 16"/>
          <p:cNvSpPr/>
          <p:nvPr/>
        </p:nvSpPr>
        <p:spPr bwMode="auto">
          <a:xfrm>
            <a:off x="2514600" y="3276600"/>
            <a:ext cx="7620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8" name="TextBox 17"/>
          <p:cNvSpPr txBox="1"/>
          <p:nvPr/>
        </p:nvSpPr>
        <p:spPr>
          <a:xfrm>
            <a:off x="2133600" y="4038600"/>
            <a:ext cx="1447800" cy="457200"/>
          </a:xfrm>
          <a:prstGeom prst="rect">
            <a:avLst/>
          </a:prstGeom>
          <a:ln w="38100">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200" dirty="0" smtClean="0">
                <a:latin typeface="+mn-lt"/>
              </a:rPr>
              <a:t>Manage Olay Campaign Settings</a:t>
            </a:r>
          </a:p>
        </p:txBody>
      </p:sp>
      <p:cxnSp>
        <p:nvCxnSpPr>
          <p:cNvPr id="19" name="Straight Arrow Connector 18"/>
          <p:cNvCxnSpPr>
            <a:stCxn id="18" idx="0"/>
          </p:cNvCxnSpPr>
          <p:nvPr/>
        </p:nvCxnSpPr>
        <p:spPr bwMode="auto">
          <a:xfrm flipH="1" flipV="1">
            <a:off x="2819400" y="3581400"/>
            <a:ext cx="38100" cy="4572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21" name="TextBox 20"/>
          <p:cNvSpPr txBox="1"/>
          <p:nvPr/>
        </p:nvSpPr>
        <p:spPr>
          <a:xfrm>
            <a:off x="2667000" y="2057400"/>
            <a:ext cx="1676400" cy="646331"/>
          </a:xfrm>
          <a:prstGeom prst="rect">
            <a:avLst/>
          </a:prstGeom>
          <a:ln w="38100">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200" dirty="0" smtClean="0">
                <a:latin typeface="+mn-lt"/>
              </a:rPr>
              <a:t>See all Olay Paid Ad Performance Metrics; Download </a:t>
            </a:r>
            <a:r>
              <a:rPr lang="en-US" sz="1200" dirty="0" smtClean="0"/>
              <a:t>Paid Ad </a:t>
            </a:r>
            <a:r>
              <a:rPr lang="en-US" sz="1200" dirty="0" smtClean="0">
                <a:latin typeface="+mn-lt"/>
              </a:rPr>
              <a:t>Data</a:t>
            </a:r>
          </a:p>
        </p:txBody>
      </p:sp>
      <p:cxnSp>
        <p:nvCxnSpPr>
          <p:cNvPr id="22" name="Straight Arrow Connector 21"/>
          <p:cNvCxnSpPr/>
          <p:nvPr/>
        </p:nvCxnSpPr>
        <p:spPr bwMode="auto">
          <a:xfrm>
            <a:off x="3352800" y="2667000"/>
            <a:ext cx="76200" cy="5334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24" name="Rectangle 23"/>
          <p:cNvSpPr/>
          <p:nvPr/>
        </p:nvSpPr>
        <p:spPr bwMode="auto">
          <a:xfrm>
            <a:off x="3276600" y="3276600"/>
            <a:ext cx="3810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cxnSp>
        <p:nvCxnSpPr>
          <p:cNvPr id="26" name="Straight Arrow Connector 25"/>
          <p:cNvCxnSpPr/>
          <p:nvPr/>
        </p:nvCxnSpPr>
        <p:spPr bwMode="auto">
          <a:xfrm flipV="1">
            <a:off x="4038600" y="3581400"/>
            <a:ext cx="76200" cy="13716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25" name="TextBox 24"/>
          <p:cNvSpPr txBox="1"/>
          <p:nvPr/>
        </p:nvSpPr>
        <p:spPr>
          <a:xfrm>
            <a:off x="3505200" y="4724400"/>
            <a:ext cx="1676400" cy="1200329"/>
          </a:xfrm>
          <a:prstGeom prst="rect">
            <a:avLst/>
          </a:prstGeom>
          <a:ln w="38100">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200" dirty="0" smtClean="0">
                <a:latin typeface="+mn-lt"/>
              </a:rPr>
              <a:t>See all Olay Keyword Performance Metrics; Download </a:t>
            </a:r>
            <a:r>
              <a:rPr lang="en-US" sz="1200" dirty="0" smtClean="0"/>
              <a:t>Keyword </a:t>
            </a:r>
            <a:r>
              <a:rPr lang="en-US" sz="1200" dirty="0" smtClean="0">
                <a:latin typeface="+mn-lt"/>
              </a:rPr>
              <a:t>Data; See all Search Queries for Negative Keyword Ideas.</a:t>
            </a:r>
          </a:p>
        </p:txBody>
      </p:sp>
      <p:sp>
        <p:nvSpPr>
          <p:cNvPr id="27" name="Rectangle 26"/>
          <p:cNvSpPr/>
          <p:nvPr/>
        </p:nvSpPr>
        <p:spPr bwMode="auto">
          <a:xfrm>
            <a:off x="3657600" y="3276600"/>
            <a:ext cx="8382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28" name="TextBox 27"/>
          <p:cNvSpPr txBox="1"/>
          <p:nvPr/>
        </p:nvSpPr>
        <p:spPr>
          <a:xfrm>
            <a:off x="4495800" y="2362200"/>
            <a:ext cx="1676400" cy="461665"/>
          </a:xfrm>
          <a:prstGeom prst="rect">
            <a:avLst/>
          </a:prstGeom>
          <a:ln w="38100">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200" dirty="0" smtClean="0">
                <a:latin typeface="+mn-lt"/>
              </a:rPr>
              <a:t>Manage Content Campaign Placements</a:t>
            </a:r>
          </a:p>
        </p:txBody>
      </p:sp>
      <p:cxnSp>
        <p:nvCxnSpPr>
          <p:cNvPr id="29" name="Straight Arrow Connector 28"/>
          <p:cNvCxnSpPr>
            <a:stCxn id="28" idx="2"/>
          </p:cNvCxnSpPr>
          <p:nvPr/>
        </p:nvCxnSpPr>
        <p:spPr bwMode="auto">
          <a:xfrm flipH="1">
            <a:off x="5181600" y="2823865"/>
            <a:ext cx="152400" cy="452735"/>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32" name="Rectangle 31"/>
          <p:cNvSpPr/>
          <p:nvPr/>
        </p:nvSpPr>
        <p:spPr bwMode="auto">
          <a:xfrm>
            <a:off x="4495800" y="3276600"/>
            <a:ext cx="8382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34" name="Rectangle 33"/>
          <p:cNvSpPr/>
          <p:nvPr/>
        </p:nvSpPr>
        <p:spPr bwMode="auto">
          <a:xfrm>
            <a:off x="5334000" y="3276600"/>
            <a:ext cx="8382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36" name="Rectangle 35"/>
          <p:cNvSpPr/>
          <p:nvPr/>
        </p:nvSpPr>
        <p:spPr bwMode="auto">
          <a:xfrm>
            <a:off x="6172200" y="3276600"/>
            <a:ext cx="10668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cxnSp>
        <p:nvCxnSpPr>
          <p:cNvPr id="37" name="Straight Arrow Connector 36"/>
          <p:cNvCxnSpPr/>
          <p:nvPr/>
        </p:nvCxnSpPr>
        <p:spPr bwMode="auto">
          <a:xfrm flipH="1" flipV="1">
            <a:off x="5715000" y="3581400"/>
            <a:ext cx="38100" cy="4572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33" name="TextBox 32"/>
          <p:cNvSpPr txBox="1"/>
          <p:nvPr/>
        </p:nvSpPr>
        <p:spPr>
          <a:xfrm>
            <a:off x="5181600" y="3962400"/>
            <a:ext cx="1676400" cy="461665"/>
          </a:xfrm>
          <a:prstGeom prst="rect">
            <a:avLst/>
          </a:prstGeom>
          <a:ln w="38100">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200" dirty="0" smtClean="0">
                <a:latin typeface="+mn-lt"/>
              </a:rPr>
              <a:t>Manage Display Network Placements</a:t>
            </a:r>
          </a:p>
        </p:txBody>
      </p:sp>
      <p:sp>
        <p:nvSpPr>
          <p:cNvPr id="38" name="TextBox 37"/>
          <p:cNvSpPr txBox="1"/>
          <p:nvPr/>
        </p:nvSpPr>
        <p:spPr>
          <a:xfrm>
            <a:off x="6477000" y="2209800"/>
            <a:ext cx="1676400" cy="646331"/>
          </a:xfrm>
          <a:prstGeom prst="rect">
            <a:avLst/>
          </a:prstGeom>
          <a:ln w="38100">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200" dirty="0" smtClean="0">
                <a:latin typeface="+mn-lt"/>
              </a:rPr>
              <a:t>Manage Location, Phone, Product &amp; </a:t>
            </a:r>
            <a:r>
              <a:rPr lang="en-US" sz="1200" dirty="0" err="1" smtClean="0">
                <a:latin typeface="+mn-lt"/>
              </a:rPr>
              <a:t>Sitelink</a:t>
            </a:r>
            <a:r>
              <a:rPr lang="en-US" sz="1200" dirty="0" smtClean="0">
                <a:latin typeface="+mn-lt"/>
              </a:rPr>
              <a:t> Extensions</a:t>
            </a:r>
          </a:p>
        </p:txBody>
      </p:sp>
      <p:cxnSp>
        <p:nvCxnSpPr>
          <p:cNvPr id="39" name="Straight Arrow Connector 38"/>
          <p:cNvCxnSpPr/>
          <p:nvPr/>
        </p:nvCxnSpPr>
        <p:spPr bwMode="auto">
          <a:xfrm flipH="1">
            <a:off x="6934200" y="2895600"/>
            <a:ext cx="76200" cy="3048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Tree>
  </p:cSld>
  <p:clrMapOvr>
    <a:masterClrMapping/>
  </p:clrMapOvr>
  <p:transition spd="med"/>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cstate="print"/>
          <a:srcRect/>
          <a:stretch>
            <a:fillRect/>
          </a:stretch>
        </p:blipFill>
        <p:spPr bwMode="auto">
          <a:xfrm>
            <a:off x="228600" y="1411599"/>
            <a:ext cx="4648200" cy="4528632"/>
          </a:xfrm>
          <a:prstGeom prst="snip1Rect">
            <a:avLst/>
          </a:prstGeom>
          <a:noFill/>
          <a:ln w="38100">
            <a:solidFill>
              <a:srgbClr val="003399"/>
            </a:solidFill>
            <a:prstDash val="dash"/>
            <a:miter lim="800000"/>
            <a:headEnd/>
            <a:tailEnd/>
          </a:ln>
          <a:effectLst/>
        </p:spPr>
      </p:pic>
      <p:sp>
        <p:nvSpPr>
          <p:cNvPr id="4" name="TextBox 3"/>
          <p:cNvSpPr txBox="1"/>
          <p:nvPr/>
        </p:nvSpPr>
        <p:spPr>
          <a:xfrm>
            <a:off x="5410200" y="1371600"/>
            <a:ext cx="3048000" cy="4401205"/>
          </a:xfrm>
          <a:prstGeom prst="rect">
            <a:avLst/>
          </a:prstGeom>
          <a:noFill/>
        </p:spPr>
        <p:txBody>
          <a:bodyPr wrap="square" rtlCol="0">
            <a:spAutoFit/>
          </a:bodyPr>
          <a:lstStyle/>
          <a:p>
            <a:r>
              <a:rPr lang="en-US" b="1" dirty="0" smtClean="0">
                <a:latin typeface="+mn-lt"/>
              </a:rPr>
              <a:t>Basic Settings</a:t>
            </a:r>
            <a:r>
              <a:rPr lang="en-US" sz="1000" dirty="0" smtClean="0">
                <a:latin typeface="+mn-lt"/>
              </a:rPr>
              <a:t>: Edit your campaign name and end date. </a:t>
            </a:r>
          </a:p>
          <a:p>
            <a:endParaRPr lang="en-US" sz="1000" dirty="0" smtClean="0">
              <a:latin typeface="+mn-lt"/>
            </a:endParaRPr>
          </a:p>
          <a:p>
            <a:endParaRPr lang="en-US" sz="1000" b="1" dirty="0" smtClean="0">
              <a:latin typeface="+mn-lt"/>
            </a:endParaRPr>
          </a:p>
          <a:p>
            <a:endParaRPr lang="en-US" sz="1000" b="1" dirty="0">
              <a:latin typeface="+mn-lt"/>
            </a:endParaRPr>
          </a:p>
          <a:p>
            <a:endParaRPr lang="en-US" sz="1000" b="1" dirty="0" smtClean="0">
              <a:latin typeface="+mn-lt"/>
            </a:endParaRPr>
          </a:p>
          <a:p>
            <a:r>
              <a:rPr lang="en-US" b="1" dirty="0" smtClean="0">
                <a:latin typeface="+mn-lt"/>
              </a:rPr>
              <a:t>Budget Options</a:t>
            </a:r>
            <a:r>
              <a:rPr lang="en-US" sz="1000" dirty="0" smtClean="0">
                <a:latin typeface="+mn-lt"/>
              </a:rPr>
              <a:t>: Change your daily budget or delivery method. </a:t>
            </a:r>
          </a:p>
          <a:p>
            <a:endParaRPr lang="en-US" sz="1000" dirty="0" smtClean="0">
              <a:latin typeface="+mn-lt"/>
            </a:endParaRPr>
          </a:p>
          <a:p>
            <a:r>
              <a:rPr lang="en-US" b="1" dirty="0" smtClean="0">
                <a:latin typeface="+mn-lt"/>
              </a:rPr>
              <a:t>Budget</a:t>
            </a:r>
            <a:r>
              <a:rPr lang="en-US" sz="1000" dirty="0" smtClean="0">
                <a:latin typeface="+mn-lt"/>
              </a:rPr>
              <a:t>: Daily budget helps determine your ad display. To make sure that your daily budget is high enough to show ads whenever possible, click the 'Recommended Budget' link below the daily budget field. </a:t>
            </a:r>
          </a:p>
          <a:p>
            <a:endParaRPr lang="en-US" sz="1000" b="1" dirty="0">
              <a:latin typeface="+mn-lt"/>
            </a:endParaRPr>
          </a:p>
          <a:p>
            <a:r>
              <a:rPr lang="en-US" b="1" dirty="0" smtClean="0">
                <a:latin typeface="+mn-lt"/>
              </a:rPr>
              <a:t>Delivery Method</a:t>
            </a:r>
            <a:r>
              <a:rPr lang="en-US" sz="1000" dirty="0" smtClean="0">
                <a:latin typeface="+mn-lt"/>
              </a:rPr>
              <a:t>: Choose the 'Standard' option to show your ads periodically throughout the day. </a:t>
            </a:r>
          </a:p>
          <a:p>
            <a:r>
              <a:rPr lang="en-US" sz="1000" dirty="0" smtClean="0">
                <a:latin typeface="+mn-lt"/>
              </a:rPr>
              <a:t>Choose 'Accelerated' to show your ads as possible as until your daily budget is met. </a:t>
            </a:r>
            <a:r>
              <a:rPr lang="en-US" sz="1000" dirty="0" smtClean="0">
                <a:solidFill>
                  <a:srgbClr val="FF0000"/>
                </a:solidFill>
                <a:latin typeface="+mn-lt"/>
              </a:rPr>
              <a:t>(This will drain your budget)</a:t>
            </a:r>
          </a:p>
          <a:p>
            <a:endParaRPr lang="en-US" sz="1000" dirty="0">
              <a:solidFill>
                <a:srgbClr val="FF0000"/>
              </a:solidFill>
              <a:latin typeface="+mn-lt"/>
            </a:endParaRPr>
          </a:p>
          <a:p>
            <a:r>
              <a:rPr lang="en-US" b="1" dirty="0" smtClean="0">
                <a:latin typeface="+mn-lt"/>
              </a:rPr>
              <a:t>Networks</a:t>
            </a:r>
            <a:r>
              <a:rPr lang="en-US" sz="1000" dirty="0" smtClean="0">
                <a:latin typeface="+mn-lt"/>
              </a:rPr>
              <a:t>: Edit where your ads are distributed. Keyword-targeted ads are set up to run on Google and the Google Network by default. To modify these settings, select or deselect the checkbox</a:t>
            </a:r>
            <a:endParaRPr lang="en-US" sz="1000" b="1" dirty="0">
              <a:latin typeface="+mn-lt"/>
            </a:endParaRPr>
          </a:p>
        </p:txBody>
      </p:sp>
      <p:sp>
        <p:nvSpPr>
          <p:cNvPr id="5" name="Rectangle 4"/>
          <p:cNvSpPr/>
          <p:nvPr/>
        </p:nvSpPr>
        <p:spPr bwMode="auto">
          <a:xfrm>
            <a:off x="1676400" y="1524000"/>
            <a:ext cx="1447800" cy="228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000" b="1" i="0" u="none" strike="noStrike" cap="none" normalizeH="0" baseline="0" dirty="0" smtClean="0">
                <a:ln>
                  <a:noFill/>
                </a:ln>
                <a:solidFill>
                  <a:schemeClr val="tx1"/>
                </a:solidFill>
                <a:effectLst/>
                <a:latin typeface="+mn-lt"/>
              </a:rPr>
              <a:t>P&amp;G - Olay</a:t>
            </a:r>
          </a:p>
        </p:txBody>
      </p:sp>
      <p:sp>
        <p:nvSpPr>
          <p:cNvPr id="6" name="Rectangle 5"/>
          <p:cNvSpPr/>
          <p:nvPr/>
        </p:nvSpPr>
        <p:spPr bwMode="auto">
          <a:xfrm>
            <a:off x="1752600" y="2133600"/>
            <a:ext cx="2057400" cy="22860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800" b="1" i="0" u="none" strike="noStrike" cap="none" normalizeH="0" baseline="0" dirty="0" smtClean="0">
                <a:ln>
                  <a:noFill/>
                </a:ln>
                <a:solidFill>
                  <a:schemeClr val="tx1"/>
                </a:solidFill>
                <a:effectLst/>
                <a:latin typeface="+mn-lt"/>
              </a:rPr>
              <a:t>P&amp;G - Olay</a:t>
            </a:r>
          </a:p>
        </p:txBody>
      </p:sp>
      <p:cxnSp>
        <p:nvCxnSpPr>
          <p:cNvPr id="7" name="Straight Connector 6"/>
          <p:cNvCxnSpPr/>
          <p:nvPr/>
        </p:nvCxnSpPr>
        <p:spPr bwMode="auto">
          <a:xfrm>
            <a:off x="228600" y="685800"/>
            <a:ext cx="8686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9" name="Rounded Rectangle 8"/>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Edit AdWords Campaign Settings</a:t>
            </a:r>
          </a:p>
        </p:txBody>
      </p:sp>
      <p:sp>
        <p:nvSpPr>
          <p:cNvPr id="10" name="Title 1"/>
          <p:cNvSpPr txBox="1">
            <a:spLocks/>
          </p:cNvSpPr>
          <p:nvPr/>
        </p:nvSpPr>
        <p:spPr bwMode="auto">
          <a:xfrm>
            <a:off x="228600" y="2286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algn="l" defTabSz="914400" rtl="0" eaLnBrk="0" fontAlgn="base" latinLnBrk="0" hangingPunct="0">
              <a:lnSpc>
                <a:spcPct val="90000"/>
              </a:lnSpc>
              <a:spcBef>
                <a:spcPct val="0"/>
              </a:spcBef>
              <a:spcAft>
                <a:spcPct val="0"/>
              </a:spcAft>
              <a:buClr>
                <a:schemeClr val="folHlink"/>
              </a:buClr>
              <a:buSzPct val="130000"/>
              <a:buFontTx/>
              <a:buNone/>
              <a:tabLst/>
              <a:defRPr/>
            </a:pPr>
            <a:r>
              <a:rPr kumimoji="0" lang="en-US" sz="3000" b="1" i="0" u="none" strike="noStrike" kern="0" cap="none" spc="0" normalizeH="0" baseline="0" noProof="0" dirty="0" smtClean="0">
                <a:ln>
                  <a:noFill/>
                </a:ln>
                <a:solidFill>
                  <a:sysClr val="windowText" lastClr="000000"/>
                </a:solidFill>
                <a:effectLst/>
                <a:uLnTx/>
                <a:uFillTx/>
                <a:latin typeface="Calibri" pitchFamily="34" charset="0"/>
                <a:ea typeface="+mj-ea"/>
                <a:cs typeface="+mj-cs"/>
              </a:rPr>
              <a:t>Olay Helpful Tools</a:t>
            </a:r>
            <a:endParaRPr kumimoji="0" lang="en-US" sz="3000" b="1" i="0" u="none" strike="noStrike" kern="0" cap="none" spc="0" normalizeH="0" baseline="0" noProof="0" dirty="0">
              <a:ln>
                <a:noFill/>
              </a:ln>
              <a:solidFill>
                <a:sysClr val="windowText" lastClr="000000"/>
              </a:solidFill>
              <a:effectLst/>
              <a:uLnTx/>
              <a:uFillTx/>
              <a:latin typeface="Calibri" pitchFamily="34" charset="0"/>
              <a:ea typeface="+mj-ea"/>
              <a:cs typeface="+mj-cs"/>
            </a:endParaRPr>
          </a:p>
        </p:txBody>
      </p:sp>
    </p:spTree>
  </p:cSld>
  <p:clrMapOvr>
    <a:masterClrMapping/>
  </p:clrMapOvr>
  <p:transition spd="med"/>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85800"/>
            <a:ext cx="8686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9" name="Rounded Rectangle 8"/>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Edit AdWords Campaign Settings</a:t>
            </a:r>
          </a:p>
        </p:txBody>
      </p:sp>
      <p:sp>
        <p:nvSpPr>
          <p:cNvPr id="10" name="Title 1"/>
          <p:cNvSpPr txBox="1">
            <a:spLocks/>
          </p:cNvSpPr>
          <p:nvPr/>
        </p:nvSpPr>
        <p:spPr bwMode="auto">
          <a:xfrm>
            <a:off x="228600" y="2286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algn="l" defTabSz="914400" rtl="0" eaLnBrk="0" fontAlgn="base" latinLnBrk="0" hangingPunct="0">
              <a:lnSpc>
                <a:spcPct val="90000"/>
              </a:lnSpc>
              <a:spcBef>
                <a:spcPct val="0"/>
              </a:spcBef>
              <a:spcAft>
                <a:spcPct val="0"/>
              </a:spcAft>
              <a:buClr>
                <a:schemeClr val="folHlink"/>
              </a:buClr>
              <a:buSzPct val="130000"/>
              <a:buFontTx/>
              <a:buNone/>
              <a:tabLst/>
              <a:defRPr/>
            </a:pPr>
            <a:r>
              <a:rPr kumimoji="0" lang="en-US" sz="3000" b="1" i="0" u="none" strike="noStrike" kern="0" cap="none" spc="0" normalizeH="0" baseline="0" noProof="0" dirty="0" smtClean="0">
                <a:ln>
                  <a:noFill/>
                </a:ln>
                <a:solidFill>
                  <a:sysClr val="windowText" lastClr="000000"/>
                </a:solidFill>
                <a:effectLst/>
                <a:uLnTx/>
                <a:uFillTx/>
                <a:latin typeface="Calibri" pitchFamily="34" charset="0"/>
                <a:ea typeface="+mj-ea"/>
                <a:cs typeface="+mj-cs"/>
              </a:rPr>
              <a:t>Olay Helpful Tools</a:t>
            </a:r>
            <a:endParaRPr kumimoji="0" lang="en-US" sz="3000" b="1" i="0" u="none" strike="noStrike" kern="0" cap="none" spc="0" normalizeH="0" baseline="0" noProof="0" dirty="0">
              <a:ln>
                <a:noFill/>
              </a:ln>
              <a:solidFill>
                <a:sysClr val="windowText" lastClr="000000"/>
              </a:solidFill>
              <a:effectLst/>
              <a:uLnTx/>
              <a:uFillTx/>
              <a:latin typeface="Calibri" pitchFamily="34" charset="0"/>
              <a:ea typeface="+mj-ea"/>
              <a:cs typeface="+mj-cs"/>
            </a:endParaRPr>
          </a:p>
        </p:txBody>
      </p:sp>
      <p:pic>
        <p:nvPicPr>
          <p:cNvPr id="11" name="Picture 2"/>
          <p:cNvPicPr>
            <a:picLocks noChangeAspect="1" noChangeArrowheads="1"/>
          </p:cNvPicPr>
          <p:nvPr/>
        </p:nvPicPr>
        <p:blipFill>
          <a:blip r:embed="rId3" cstate="print"/>
          <a:srcRect/>
          <a:stretch>
            <a:fillRect/>
          </a:stretch>
        </p:blipFill>
        <p:spPr bwMode="auto">
          <a:xfrm>
            <a:off x="152400" y="1371600"/>
            <a:ext cx="6019800" cy="4114800"/>
          </a:xfrm>
          <a:prstGeom prst="snip1Rect">
            <a:avLst/>
          </a:prstGeom>
          <a:noFill/>
          <a:ln w="38100">
            <a:solidFill>
              <a:schemeClr val="tx1"/>
            </a:solidFill>
            <a:miter lim="800000"/>
            <a:headEnd/>
            <a:tailEnd/>
          </a:ln>
          <a:effectLst/>
        </p:spPr>
      </p:pic>
      <p:sp>
        <p:nvSpPr>
          <p:cNvPr id="12" name="TextBox 11"/>
          <p:cNvSpPr txBox="1"/>
          <p:nvPr/>
        </p:nvSpPr>
        <p:spPr>
          <a:xfrm>
            <a:off x="6477000" y="1447800"/>
            <a:ext cx="2438400" cy="2923877"/>
          </a:xfrm>
          <a:prstGeom prst="rect">
            <a:avLst/>
          </a:prstGeom>
          <a:noFill/>
        </p:spPr>
        <p:txBody>
          <a:bodyPr wrap="square" rtlCol="0">
            <a:spAutoFit/>
          </a:bodyPr>
          <a:lstStyle/>
          <a:p>
            <a:r>
              <a:rPr lang="en-US" b="1" dirty="0" smtClean="0">
                <a:latin typeface="+mn-lt"/>
              </a:rPr>
              <a:t>Ad Serving</a:t>
            </a:r>
            <a:r>
              <a:rPr lang="en-US" dirty="0" smtClean="0">
                <a:latin typeface="+mn-lt"/>
              </a:rPr>
              <a:t>: </a:t>
            </a:r>
            <a:r>
              <a:rPr lang="en-US" sz="1200" dirty="0" smtClean="0">
                <a:latin typeface="+mn-lt"/>
              </a:rPr>
              <a:t>Choose how you would like the ads in an each ad group to compete. Either select 'Optimize' to show ads that perform better more often, or select 'Rotate' to display your ads as equally as possible regardless of performance. </a:t>
            </a:r>
          </a:p>
          <a:p>
            <a:endParaRPr lang="en-US" sz="1200" b="1" dirty="0" smtClean="0">
              <a:latin typeface="+mn-lt"/>
            </a:endParaRPr>
          </a:p>
          <a:p>
            <a:endParaRPr lang="en-US" sz="1200" b="1" dirty="0" smtClean="0">
              <a:latin typeface="+mn-lt"/>
            </a:endParaRPr>
          </a:p>
          <a:p>
            <a:r>
              <a:rPr lang="en-US" b="1" dirty="0" smtClean="0">
                <a:latin typeface="+mn-lt"/>
              </a:rPr>
              <a:t>Target Audience</a:t>
            </a:r>
            <a:r>
              <a:rPr lang="en-US" dirty="0" smtClean="0">
                <a:latin typeface="+mn-lt"/>
              </a:rPr>
              <a:t>: </a:t>
            </a:r>
            <a:r>
              <a:rPr lang="en-US" sz="1200" dirty="0" smtClean="0">
                <a:latin typeface="+mn-lt"/>
              </a:rPr>
              <a:t>Specify the languages and geographic areas you'd like your ads to show for by adjusting your language and location preferences. </a:t>
            </a:r>
          </a:p>
          <a:p>
            <a:endParaRPr lang="en-US" sz="1200" dirty="0">
              <a:latin typeface="+mn-lt"/>
            </a:endParaRPr>
          </a:p>
        </p:txBody>
      </p:sp>
    </p:spTree>
  </p:cSld>
  <p:clrMapOvr>
    <a:masterClrMapping/>
  </p:clrMapOvr>
  <p:transition spd="med"/>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85800"/>
            <a:ext cx="8686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9" name="Rounded Rectangle 8"/>
          <p:cNvSpPr/>
          <p:nvPr/>
        </p:nvSpPr>
        <p:spPr bwMode="auto">
          <a:xfrm>
            <a:off x="304800" y="7620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AdWords Tools</a:t>
            </a:r>
          </a:p>
        </p:txBody>
      </p:sp>
      <p:sp>
        <p:nvSpPr>
          <p:cNvPr id="10" name="Title 1"/>
          <p:cNvSpPr txBox="1">
            <a:spLocks/>
          </p:cNvSpPr>
          <p:nvPr/>
        </p:nvSpPr>
        <p:spPr bwMode="auto">
          <a:xfrm>
            <a:off x="228600" y="2286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algn="l" defTabSz="914400" rtl="0" eaLnBrk="0" fontAlgn="base" latinLnBrk="0" hangingPunct="0">
              <a:lnSpc>
                <a:spcPct val="90000"/>
              </a:lnSpc>
              <a:spcBef>
                <a:spcPct val="0"/>
              </a:spcBef>
              <a:spcAft>
                <a:spcPct val="0"/>
              </a:spcAft>
              <a:buClr>
                <a:schemeClr val="folHlink"/>
              </a:buClr>
              <a:buSzPct val="130000"/>
              <a:buFontTx/>
              <a:buNone/>
              <a:tabLst/>
              <a:defRPr/>
            </a:pPr>
            <a:r>
              <a:rPr kumimoji="0" lang="en-US" sz="3000" b="1" i="0" u="none" strike="noStrike" kern="0" cap="none" spc="0" normalizeH="0" baseline="0" noProof="0" dirty="0" smtClean="0">
                <a:ln>
                  <a:noFill/>
                </a:ln>
                <a:solidFill>
                  <a:sysClr val="windowText" lastClr="000000"/>
                </a:solidFill>
                <a:effectLst/>
                <a:uLnTx/>
                <a:uFillTx/>
                <a:latin typeface="Calibri" pitchFamily="34" charset="0"/>
                <a:ea typeface="+mj-ea"/>
                <a:cs typeface="+mj-cs"/>
              </a:rPr>
              <a:t>Olay Helpful Tools</a:t>
            </a:r>
            <a:endParaRPr kumimoji="0" lang="en-US" sz="3000" b="1" i="0" u="none" strike="noStrike" kern="0" cap="none" spc="0" normalizeH="0" baseline="0" noProof="0" dirty="0">
              <a:ln>
                <a:noFill/>
              </a:ln>
              <a:solidFill>
                <a:sysClr val="windowText" lastClr="000000"/>
              </a:solidFill>
              <a:effectLst/>
              <a:uLnTx/>
              <a:uFillTx/>
              <a:latin typeface="Calibri" pitchFamily="34" charset="0"/>
              <a:ea typeface="+mj-ea"/>
              <a:cs typeface="+mj-cs"/>
            </a:endParaRPr>
          </a:p>
        </p:txBody>
      </p:sp>
      <p:pic>
        <p:nvPicPr>
          <p:cNvPr id="2050" name="Picture 2"/>
          <p:cNvPicPr>
            <a:picLocks noChangeAspect="1" noChangeArrowheads="1"/>
          </p:cNvPicPr>
          <p:nvPr/>
        </p:nvPicPr>
        <p:blipFill>
          <a:blip r:embed="rId3" cstate="print"/>
          <a:srcRect/>
          <a:stretch>
            <a:fillRect/>
          </a:stretch>
        </p:blipFill>
        <p:spPr bwMode="auto">
          <a:xfrm>
            <a:off x="1600200" y="1143000"/>
            <a:ext cx="5257800" cy="505700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Content Network</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The “</a:t>
            </a:r>
            <a:r>
              <a:rPr lang="en-US" sz="2400" b="1" dirty="0" err="1" smtClean="0">
                <a:latin typeface="Calibri"/>
              </a:rPr>
              <a:t>Whos</a:t>
            </a:r>
            <a:r>
              <a:rPr lang="en-US" sz="2400" b="1" dirty="0" smtClean="0">
                <a:latin typeface="Calibri"/>
              </a:rPr>
              <a:t>” Have It</a:t>
            </a:r>
          </a:p>
        </p:txBody>
      </p:sp>
      <p:sp>
        <p:nvSpPr>
          <p:cNvPr id="7" name="Content Placeholder 2"/>
          <p:cNvSpPr>
            <a:spLocks noGrp="1"/>
          </p:cNvSpPr>
          <p:nvPr>
            <p:ph idx="1"/>
          </p:nvPr>
        </p:nvSpPr>
        <p:spPr>
          <a:xfrm>
            <a:off x="381000" y="1600200"/>
            <a:ext cx="6172200" cy="457200"/>
          </a:xfrm>
        </p:spPr>
        <p:txBody>
          <a:bodyPr/>
          <a:lstStyle/>
          <a:p>
            <a:r>
              <a:rPr lang="en-US" cap="all" dirty="0" smtClean="0">
                <a:solidFill>
                  <a:schemeClr val="accent4"/>
                </a:solidFill>
                <a:ea typeface="ＭＳ Ｐゴシック" pitchFamily="34" charset="-128"/>
                <a:cs typeface="Helvetica 45 Light" charset="0"/>
              </a:rPr>
              <a:t>Sophisticated Perfectionist Shopper</a:t>
            </a:r>
          </a:p>
          <a:p>
            <a:endParaRPr lang="en-US" sz="1600" dirty="0" smtClean="0">
              <a:solidFill>
                <a:schemeClr val="accent4"/>
              </a:solidFill>
              <a:latin typeface="+mn-lt"/>
              <a:cs typeface="Arial" pitchFamily="34" charset="0"/>
            </a:endParaRPr>
          </a:p>
        </p:txBody>
      </p:sp>
      <p:sp>
        <p:nvSpPr>
          <p:cNvPr id="13" name="Round Diagonal Corner Rectangle 12"/>
          <p:cNvSpPr/>
          <p:nvPr/>
        </p:nvSpPr>
        <p:spPr bwMode="auto">
          <a:xfrm>
            <a:off x="381000" y="2286000"/>
            <a:ext cx="4876800" cy="2057400"/>
          </a:xfrm>
          <a:prstGeom prst="round2DiagRect">
            <a:avLst>
              <a:gd name="adj1" fmla="val 32228"/>
              <a:gd name="adj2" fmla="val 0"/>
            </a:avLst>
          </a:prstGeom>
          <a:solidFill>
            <a:schemeClr val="accent6">
              <a:lumMod val="25000"/>
              <a:lumOff val="75000"/>
            </a:schemeClr>
          </a:solidFill>
          <a:ln w="28575" cap="flat" cmpd="sng" algn="ctr">
            <a:solidFill>
              <a:schemeClr val="accent2"/>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eaLnBrk="0" fontAlgn="auto" hangingPunct="0">
              <a:spcBef>
                <a:spcPts val="0"/>
              </a:spcBef>
              <a:spcAft>
                <a:spcPts val="0"/>
              </a:spcAft>
              <a:buClr>
                <a:srgbClr val="BBAC87"/>
              </a:buClr>
              <a:buSzPct val="50000"/>
              <a:buFont typeface="Arial" pitchFamily="34" charset="0"/>
              <a:buChar char="•"/>
              <a:defRPr/>
            </a:pPr>
            <a:r>
              <a:rPr lang="en-US" dirty="0" smtClean="0">
                <a:latin typeface="Calibri"/>
              </a:rPr>
              <a:t>Beauty begins with the best product she can find that are priced within her means. She will shop around before making a purchase.</a:t>
            </a:r>
          </a:p>
          <a:p>
            <a:pPr marL="107950" indent="-107950" eaLnBrk="0" fontAlgn="auto" hangingPunct="0">
              <a:spcBef>
                <a:spcPts val="0"/>
              </a:spcBef>
              <a:spcAft>
                <a:spcPts val="0"/>
              </a:spcAft>
              <a:buClr>
                <a:srgbClr val="BBAC87"/>
              </a:buClr>
              <a:buSzPct val="50000"/>
              <a:buFont typeface="Arial" pitchFamily="34" charset="0"/>
              <a:buChar char="•"/>
              <a:defRPr/>
            </a:pPr>
            <a:r>
              <a:rPr lang="en-US" dirty="0" smtClean="0">
                <a:latin typeface="Calibri"/>
              </a:rPr>
              <a:t>She is an avid researcher who is always on the hunt for the latest (genuine) beauty breakthroughs and will search for the best deals.</a:t>
            </a:r>
          </a:p>
          <a:p>
            <a:pPr marL="107950" indent="-107950" eaLnBrk="0" fontAlgn="auto" hangingPunct="0">
              <a:spcBef>
                <a:spcPts val="0"/>
              </a:spcBef>
              <a:spcAft>
                <a:spcPts val="0"/>
              </a:spcAft>
              <a:buClr>
                <a:srgbClr val="BBAC87"/>
              </a:buClr>
              <a:buSzPct val="50000"/>
              <a:buFont typeface="Arial" pitchFamily="34" charset="0"/>
              <a:buChar char="•"/>
              <a:defRPr/>
            </a:pPr>
            <a:r>
              <a:rPr lang="en-US" dirty="0" smtClean="0">
                <a:latin typeface="Calibri"/>
              </a:rPr>
              <a:t>She trusts third party credentials and endorsements.</a:t>
            </a:r>
          </a:p>
          <a:p>
            <a:pPr marL="107950" indent="-107950" eaLnBrk="0" fontAlgn="auto" hangingPunct="0">
              <a:spcBef>
                <a:spcPts val="0"/>
              </a:spcBef>
              <a:spcAft>
                <a:spcPts val="0"/>
              </a:spcAft>
              <a:buClr>
                <a:srgbClr val="BBAC87"/>
              </a:buClr>
              <a:buSzPct val="50000"/>
              <a:buFont typeface="Arial" pitchFamily="34" charset="0"/>
              <a:buChar char="•"/>
              <a:defRPr/>
            </a:pPr>
            <a:r>
              <a:rPr lang="en-US" dirty="0" smtClean="0">
                <a:latin typeface="Calibri"/>
              </a:rPr>
              <a:t>She is heavily influenced by peer and expert reviews, advice and endorsements.</a:t>
            </a:r>
          </a:p>
        </p:txBody>
      </p:sp>
      <p:sp>
        <p:nvSpPr>
          <p:cNvPr id="15" name="Round Diagonal Corner Rectangle 14"/>
          <p:cNvSpPr/>
          <p:nvPr/>
        </p:nvSpPr>
        <p:spPr bwMode="auto">
          <a:xfrm>
            <a:off x="457200" y="1981200"/>
            <a:ext cx="4876800" cy="304800"/>
          </a:xfrm>
          <a:prstGeom prst="round2DiagRect">
            <a:avLst>
              <a:gd name="adj1" fmla="val 50000"/>
              <a:gd name="adj2" fmla="val 0"/>
            </a:avLst>
          </a:prstGeom>
          <a:solidFill>
            <a:schemeClr val="accent6">
              <a:lumMod val="50000"/>
              <a:lumOff val="50000"/>
            </a:schemeClr>
          </a:solidFill>
          <a:ln w="28575" cap="flat" cmpd="sng" algn="ctr">
            <a:solidFill>
              <a:schemeClr val="accent2"/>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algn="ctr" fontAlgn="auto">
              <a:spcBef>
                <a:spcPts val="0"/>
              </a:spcBef>
              <a:spcAft>
                <a:spcPts val="0"/>
              </a:spcAft>
              <a:buClr>
                <a:srgbClr val="BBAC87"/>
              </a:buClr>
              <a:buSzPct val="50000"/>
              <a:defRPr/>
            </a:pPr>
            <a:r>
              <a:rPr lang="en-US" dirty="0" smtClean="0">
                <a:latin typeface="Calibri"/>
              </a:rPr>
              <a:t>Online Behavior</a:t>
            </a:r>
          </a:p>
        </p:txBody>
      </p:sp>
      <p:sp>
        <p:nvSpPr>
          <p:cNvPr id="16" name="Round Same Side Corner Rectangle 15"/>
          <p:cNvSpPr/>
          <p:nvPr/>
        </p:nvSpPr>
        <p:spPr bwMode="auto">
          <a:xfrm>
            <a:off x="2743200" y="4800600"/>
            <a:ext cx="31242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Olay® Complete</a:t>
            </a:r>
          </a:p>
          <a:p>
            <a:pPr fontAlgn="auto">
              <a:spcBef>
                <a:spcPts val="0"/>
              </a:spcBef>
              <a:spcAft>
                <a:spcPts val="0"/>
              </a:spcAft>
            </a:pPr>
            <a:r>
              <a:rPr lang="en-US" dirty="0" smtClean="0">
                <a:solidFill>
                  <a:srgbClr val="000000"/>
                </a:solidFill>
              </a:rPr>
              <a:t>Get Healthy and Beautiful Skin</a:t>
            </a:r>
          </a:p>
          <a:p>
            <a:pPr fontAlgn="auto">
              <a:spcBef>
                <a:spcPts val="0"/>
              </a:spcBef>
              <a:spcAft>
                <a:spcPts val="0"/>
              </a:spcAft>
            </a:pPr>
            <a:r>
              <a:rPr lang="en-US" dirty="0" smtClean="0">
                <a:solidFill>
                  <a:srgbClr val="000000"/>
                </a:solidFill>
              </a:rPr>
              <a:t>With OLAY® Complete Skin Care Line.</a:t>
            </a:r>
          </a:p>
          <a:p>
            <a:pPr fontAlgn="auto">
              <a:spcBef>
                <a:spcPts val="0"/>
              </a:spcBef>
              <a:spcAft>
                <a:spcPts val="0"/>
              </a:spcAft>
            </a:pPr>
            <a:r>
              <a:rPr lang="en-US" dirty="0" smtClean="0">
                <a:solidFill>
                  <a:srgbClr val="000000"/>
                </a:solidFill>
              </a:rPr>
              <a:t>www.Olay.com</a:t>
            </a:r>
            <a:endParaRPr lang="en-US" dirty="0">
              <a:solidFill>
                <a:srgbClr val="000000"/>
              </a:solidFill>
            </a:endParaRPr>
          </a:p>
        </p:txBody>
      </p:sp>
      <p:sp>
        <p:nvSpPr>
          <p:cNvPr id="17" name="Round Same Side Corner Rectangle 16"/>
          <p:cNvSpPr/>
          <p:nvPr/>
        </p:nvSpPr>
        <p:spPr bwMode="auto">
          <a:xfrm>
            <a:off x="2743200" y="4419600"/>
            <a:ext cx="6248400" cy="304800"/>
          </a:xfrm>
          <a:prstGeom prst="round2SameRect">
            <a:avLst>
              <a:gd name="adj1" fmla="val 37371"/>
              <a:gd name="adj2" fmla="val 0"/>
            </a:avLst>
          </a:prstGeom>
          <a:gradFill flip="none"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5400000" scaled="1"/>
            <a:tileRect/>
          </a:gra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algn="ctr" fontAlgn="auto">
              <a:spcBef>
                <a:spcPts val="0"/>
              </a:spcBef>
              <a:spcAft>
                <a:spcPts val="0"/>
              </a:spcAft>
            </a:pPr>
            <a:r>
              <a:rPr lang="en-US" dirty="0" smtClean="0">
                <a:solidFill>
                  <a:srgbClr val="000000"/>
                </a:solidFill>
              </a:rPr>
              <a:t>Messages to Reach Her</a:t>
            </a:r>
            <a:endParaRPr lang="en-US" dirty="0">
              <a:solidFill>
                <a:srgbClr val="000000"/>
              </a:solidFill>
            </a:endParaRPr>
          </a:p>
        </p:txBody>
      </p:sp>
      <p:sp>
        <p:nvSpPr>
          <p:cNvPr id="18" name="Round Same Side Corner Rectangle 17"/>
          <p:cNvSpPr/>
          <p:nvPr/>
        </p:nvSpPr>
        <p:spPr bwMode="auto">
          <a:xfrm>
            <a:off x="5867400" y="4800600"/>
            <a:ext cx="31242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Olay® Skin Care</a:t>
            </a:r>
          </a:p>
          <a:p>
            <a:pPr fontAlgn="auto">
              <a:spcBef>
                <a:spcPts val="0"/>
              </a:spcBef>
              <a:spcAft>
                <a:spcPts val="0"/>
              </a:spcAft>
            </a:pPr>
            <a:r>
              <a:rPr lang="en-US" dirty="0" smtClean="0">
                <a:solidFill>
                  <a:srgbClr val="000000">
                    <a:lumMod val="95000"/>
                    <a:lumOff val="5000"/>
                  </a:srgbClr>
                </a:solidFill>
              </a:rPr>
              <a:t>Helps Rehydrate Your Skin So You </a:t>
            </a:r>
          </a:p>
          <a:p>
            <a:pPr fontAlgn="auto">
              <a:spcBef>
                <a:spcPts val="0"/>
              </a:spcBef>
              <a:spcAft>
                <a:spcPts val="0"/>
              </a:spcAft>
            </a:pPr>
            <a:r>
              <a:rPr lang="en-US" dirty="0" smtClean="0">
                <a:solidFill>
                  <a:srgbClr val="000000">
                    <a:lumMod val="95000"/>
                    <a:lumOff val="5000"/>
                  </a:srgbClr>
                </a:solidFill>
              </a:rPr>
              <a:t>Can Look Younger, Like You Feel!</a:t>
            </a:r>
          </a:p>
          <a:p>
            <a:pPr fontAlgn="auto">
              <a:spcBef>
                <a:spcPts val="0"/>
              </a:spcBef>
              <a:spcAft>
                <a:spcPts val="0"/>
              </a:spcAft>
            </a:pPr>
            <a:r>
              <a:rPr lang="en-US" dirty="0" smtClean="0">
                <a:solidFill>
                  <a:srgbClr val="000000">
                    <a:lumMod val="95000"/>
                    <a:lumOff val="5000"/>
                  </a:srgbClr>
                </a:solidFill>
              </a:rPr>
              <a:t>www.Olay.com</a:t>
            </a:r>
            <a:endParaRPr lang="en-US" dirty="0">
              <a:solidFill>
                <a:srgbClr val="000000">
                  <a:lumMod val="95000"/>
                  <a:lumOff val="5000"/>
                </a:srgbClr>
              </a:solidFill>
            </a:endParaRPr>
          </a:p>
        </p:txBody>
      </p:sp>
      <p:pic>
        <p:nvPicPr>
          <p:cNvPr id="19" name="Picture 2" descr="C:\Documents and Settings\jalbrech\Desktop\Body Whos\Sophisticated Perfectionist\85631066.jpg"/>
          <p:cNvPicPr>
            <a:picLocks noChangeAspect="1" noChangeArrowheads="1"/>
          </p:cNvPicPr>
          <p:nvPr/>
        </p:nvPicPr>
        <p:blipFill>
          <a:blip r:embed="rId3" cstate="print"/>
          <a:srcRect/>
          <a:stretch>
            <a:fillRect/>
          </a:stretch>
        </p:blipFill>
        <p:spPr bwMode="gray">
          <a:xfrm>
            <a:off x="6080868" y="1752600"/>
            <a:ext cx="2453532" cy="1752600"/>
          </a:xfrm>
          <a:prstGeom prst="rect">
            <a:avLst/>
          </a:prstGeom>
          <a:noFill/>
        </p:spPr>
      </p:pic>
      <p:sp>
        <p:nvSpPr>
          <p:cNvPr id="23" name="Rectangle 22"/>
          <p:cNvSpPr>
            <a:spLocks noChangeArrowheads="1"/>
          </p:cNvSpPr>
          <p:nvPr/>
        </p:nvSpPr>
        <p:spPr bwMode="gray">
          <a:xfrm>
            <a:off x="6096000" y="3505200"/>
            <a:ext cx="2438400" cy="152400"/>
          </a:xfrm>
          <a:prstGeom prst="rect">
            <a:avLst/>
          </a:prstGeom>
          <a:gradFill flip="none" rotWithShape="1">
            <a:gsLst>
              <a:gs pos="0">
                <a:srgbClr val="735E40"/>
              </a:gs>
              <a:gs pos="32001">
                <a:srgbClr val="EADCA8"/>
              </a:gs>
              <a:gs pos="100000">
                <a:srgbClr val="866D4C"/>
              </a:gs>
            </a:gsLst>
            <a:lin ang="0" scaled="1"/>
            <a:tileRect/>
          </a:gradFill>
          <a:ln w="9525">
            <a:noFill/>
            <a:miter lim="800000"/>
            <a:headEnd/>
            <a:tailEnd/>
          </a:ln>
          <a:effectLst/>
        </p:spPr>
        <p:txBody>
          <a:bodyPr anchor="ctr"/>
          <a:lstStyle/>
          <a:p>
            <a:pPr fontAlgn="auto">
              <a:spcBef>
                <a:spcPts val="0"/>
              </a:spcBef>
              <a:spcAft>
                <a:spcPts val="0"/>
              </a:spcAft>
              <a:defRPr/>
            </a:pPr>
            <a:r>
              <a:rPr lang="en-US" sz="1000" b="1" i="1" dirty="0" smtClean="0">
                <a:latin typeface="Calibri"/>
                <a:ea typeface="ＭＳ Ｐゴシック" charset="-128"/>
              </a:rPr>
              <a:t>PRIORITY</a:t>
            </a:r>
            <a:endParaRPr lang="en-US" sz="1000" b="1" i="1" dirty="0">
              <a:latin typeface="Calibri"/>
              <a:ea typeface="ＭＳ Ｐゴシック" charset="-128"/>
            </a:endParaRPr>
          </a:p>
        </p:txBody>
      </p:sp>
      <p:sp>
        <p:nvSpPr>
          <p:cNvPr id="14" name="Rectangle 13"/>
          <p:cNvSpPr/>
          <p:nvPr/>
        </p:nvSpPr>
        <p:spPr bwMode="auto">
          <a:xfrm>
            <a:off x="304800" y="4495800"/>
            <a:ext cx="2133600" cy="144780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200" b="0" i="0" u="none" strike="noStrike" cap="none" normalizeH="0" baseline="0" dirty="0" smtClean="0">
                <a:ln>
                  <a:noFill/>
                </a:ln>
                <a:solidFill>
                  <a:schemeClr val="bg1"/>
                </a:solidFill>
                <a:effectLst/>
                <a:latin typeface="Arial" charset="0"/>
              </a:rPr>
              <a:t>Ad Copy</a:t>
            </a:r>
            <a:r>
              <a:rPr kumimoji="0" lang="en-US" sz="1200" b="0" i="0" u="none" strike="noStrike" cap="none" normalizeH="0" dirty="0" smtClean="0">
                <a:ln>
                  <a:noFill/>
                </a:ln>
                <a:solidFill>
                  <a:schemeClr val="bg1"/>
                </a:solidFill>
                <a:effectLst/>
                <a:latin typeface="Arial" charset="0"/>
              </a:rPr>
              <a:t> should call out any scientific or medical endorsements or awards. The quality should be weighed against the price, and any deals should be included. </a:t>
            </a:r>
            <a:endParaRPr kumimoji="0" lang="en-US" sz="1200" b="0" i="0" u="none" strike="noStrike" cap="none" normalizeH="0" baseline="0" dirty="0" smtClean="0">
              <a:ln>
                <a:noFill/>
              </a:ln>
              <a:solidFill>
                <a:schemeClr val="bg1"/>
              </a:solidFill>
              <a:effectLst/>
              <a:latin typeface="Arial" charset="0"/>
            </a:endParaRPr>
          </a:p>
        </p:txBody>
      </p:sp>
    </p:spTree>
  </p:cSld>
  <p:clrMapOvr>
    <a:masterClrMapping/>
  </p:clrMapOvr>
  <p:transition spd="med"/>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3" cstate="print"/>
          <a:srcRect/>
          <a:stretch>
            <a:fillRect/>
          </a:stretch>
        </p:blipFill>
        <p:spPr bwMode="auto">
          <a:xfrm>
            <a:off x="4143375" y="1219200"/>
            <a:ext cx="5000625" cy="2952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210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a:t>
            </a:r>
            <a:endParaRPr lang="en-US" sz="3000" dirty="0"/>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a:t>
            </a:r>
            <a:r>
              <a:rPr lang="en-US" sz="2000" b="1" dirty="0" err="1" smtClean="0">
                <a:latin typeface="Calibri"/>
              </a:rPr>
              <a:t>AdWords</a:t>
            </a:r>
            <a:r>
              <a:rPr lang="en-US" sz="2000" b="1" dirty="0" smtClean="0">
                <a:latin typeface="Calibri"/>
              </a:rPr>
              <a:t>: Keyword Tool</a:t>
            </a:r>
          </a:p>
        </p:txBody>
      </p:sp>
      <p:sp>
        <p:nvSpPr>
          <p:cNvPr id="11" name="Content Placeholder 2"/>
          <p:cNvSpPr txBox="1">
            <a:spLocks/>
          </p:cNvSpPr>
          <p:nvPr/>
        </p:nvSpPr>
        <p:spPr>
          <a:xfrm>
            <a:off x="381000" y="1219200"/>
            <a:ext cx="8229600" cy="4876800"/>
          </a:xfrm>
          <a:prstGeom prst="rect">
            <a:avLst/>
          </a:prstGeom>
        </p:spPr>
        <p:txBody>
          <a:bodyPr/>
          <a:lstStyle/>
          <a:p>
            <a:pPr marL="63500" lvl="1" eaLnBrk="0" hangingPunct="0">
              <a:spcBef>
                <a:spcPts val="0"/>
              </a:spcBef>
              <a:buFont typeface="Arial" pitchFamily="34" charset="0"/>
              <a:buChar char="•"/>
              <a:defRPr/>
            </a:pPr>
            <a:r>
              <a:rPr lang="en-US" sz="1600" b="1" kern="0" dirty="0" smtClean="0">
                <a:solidFill>
                  <a:sysClr val="windowText" lastClr="000000"/>
                </a:solidFill>
                <a:latin typeface="Calibri"/>
              </a:rPr>
              <a:t> </a:t>
            </a:r>
            <a:r>
              <a:rPr lang="en-US" sz="1600" b="1" kern="0" dirty="0" smtClean="0">
                <a:latin typeface="Calibri" pitchFamily="34" charset="0"/>
                <a:cs typeface="Arial" pitchFamily="34" charset="0"/>
              </a:rPr>
              <a:t>Where to Look:</a:t>
            </a:r>
          </a:p>
          <a:p>
            <a:pPr marL="457200" lvl="2" eaLnBrk="0" hangingPunct="0">
              <a:spcBef>
                <a:spcPts val="0"/>
              </a:spcBef>
              <a:buFont typeface="Arial" pitchFamily="34" charset="0"/>
              <a:buChar char="•"/>
              <a:defRPr/>
            </a:pPr>
            <a:r>
              <a:rPr lang="en-US" sz="1200" b="1" kern="0" dirty="0" smtClean="0">
                <a:latin typeface="Calibri" pitchFamily="34" charset="0"/>
                <a:cs typeface="Arial" pitchFamily="34" charset="0"/>
              </a:rPr>
              <a:t> </a:t>
            </a:r>
            <a:r>
              <a:rPr lang="en-US" kern="0" dirty="0" smtClean="0">
                <a:latin typeface="Calibri" pitchFamily="34" charset="0"/>
                <a:cs typeface="Arial" pitchFamily="34" charset="0"/>
              </a:rPr>
              <a:t>Olay Google </a:t>
            </a:r>
            <a:r>
              <a:rPr lang="en-US" kern="0" dirty="0" err="1" smtClean="0">
                <a:latin typeface="Calibri" pitchFamily="34" charset="0"/>
                <a:cs typeface="Arial" pitchFamily="34" charset="0"/>
              </a:rPr>
              <a:t>AdWords</a:t>
            </a:r>
            <a:r>
              <a:rPr lang="en-US" kern="0" dirty="0" smtClean="0">
                <a:latin typeface="Calibri" pitchFamily="34" charset="0"/>
                <a:cs typeface="Arial" pitchFamily="34" charset="0"/>
              </a:rPr>
              <a:t> Account</a:t>
            </a:r>
          </a:p>
          <a:p>
            <a:pPr marL="63500" lvl="1" eaLnBrk="0" hangingPunct="0">
              <a:spcBef>
                <a:spcPts val="0"/>
              </a:spcBef>
              <a:buFont typeface="Arial" pitchFamily="34" charset="0"/>
              <a:buChar char="•"/>
              <a:defRPr/>
            </a:pPr>
            <a:r>
              <a:rPr lang="en-US" sz="1600" b="1" kern="0" dirty="0" smtClean="0">
                <a:latin typeface="Calibri" pitchFamily="34" charset="0"/>
                <a:cs typeface="Arial" pitchFamily="34" charset="0"/>
              </a:rPr>
              <a:t> How to Get There:</a:t>
            </a:r>
          </a:p>
          <a:p>
            <a:pPr marL="457200" lvl="2" eaLnBrk="0" hangingPunct="0">
              <a:spcBef>
                <a:spcPts val="0"/>
              </a:spcBef>
              <a:buFont typeface="Arial" pitchFamily="34" charset="0"/>
              <a:buChar char="•"/>
              <a:defRPr/>
            </a:pPr>
            <a:r>
              <a:rPr lang="en-US" sz="1200" kern="0" dirty="0" smtClean="0">
                <a:latin typeface="Calibri" pitchFamily="34" charset="0"/>
                <a:cs typeface="Arial" pitchFamily="34" charset="0"/>
              </a:rPr>
              <a:t> </a:t>
            </a:r>
            <a:r>
              <a:rPr lang="en-US" kern="0" dirty="0" smtClean="0">
                <a:latin typeface="Calibri" pitchFamily="34" charset="0"/>
                <a:cs typeface="Arial" pitchFamily="34" charset="0"/>
              </a:rPr>
              <a:t>Opportunities Tab</a:t>
            </a:r>
          </a:p>
          <a:p>
            <a:pPr marL="914400" lvl="3" eaLnBrk="0" hangingPunct="0">
              <a:spcBef>
                <a:spcPts val="0"/>
              </a:spcBef>
              <a:buFont typeface="Arial" pitchFamily="34" charset="0"/>
              <a:buChar char="•"/>
            </a:pPr>
            <a:r>
              <a:rPr lang="en-US" b="1" kern="0" dirty="0" smtClean="0">
                <a:latin typeface="Calibri" pitchFamily="34" charset="0"/>
                <a:cs typeface="Arial" pitchFamily="34" charset="0"/>
              </a:rPr>
              <a:t> </a:t>
            </a:r>
            <a:r>
              <a:rPr lang="en-US" kern="0" dirty="0" smtClean="0">
                <a:latin typeface="Calibri" pitchFamily="34" charset="0"/>
                <a:cs typeface="Arial" pitchFamily="34" charset="0"/>
              </a:rPr>
              <a:t>Under </a:t>
            </a:r>
            <a:r>
              <a:rPr lang="en-US" b="1" kern="0" dirty="0" smtClean="0">
                <a:latin typeface="Calibri" pitchFamily="34" charset="0"/>
                <a:cs typeface="Arial" pitchFamily="34" charset="0"/>
              </a:rPr>
              <a:t>Tools</a:t>
            </a:r>
            <a:r>
              <a:rPr lang="en-US" kern="0" dirty="0" smtClean="0">
                <a:latin typeface="Calibri" pitchFamily="34" charset="0"/>
                <a:cs typeface="Arial" pitchFamily="34" charset="0"/>
              </a:rPr>
              <a:t> on Left Side of Screen</a:t>
            </a:r>
          </a:p>
          <a:p>
            <a:pPr marL="1371600" lvl="4" eaLnBrk="0" hangingPunct="0">
              <a:spcBef>
                <a:spcPts val="0"/>
              </a:spcBef>
              <a:buFont typeface="Arial" pitchFamily="34" charset="0"/>
              <a:buChar char="•"/>
            </a:pPr>
            <a:r>
              <a:rPr lang="en-US" sz="1200" kern="0" dirty="0" smtClean="0">
                <a:latin typeface="Calibri" pitchFamily="34" charset="0"/>
                <a:cs typeface="Arial" pitchFamily="34" charset="0"/>
              </a:rPr>
              <a:t> Click </a:t>
            </a:r>
            <a:r>
              <a:rPr lang="en-US" sz="1200" b="1" kern="0" dirty="0" smtClean="0">
                <a:latin typeface="Calibri" pitchFamily="34" charset="0"/>
                <a:cs typeface="Arial" pitchFamily="34" charset="0"/>
              </a:rPr>
              <a:t>Keyword Tool</a:t>
            </a:r>
          </a:p>
          <a:p>
            <a:pPr marL="0" lvl="1" eaLnBrk="0" hangingPunct="0">
              <a:spcBef>
                <a:spcPts val="0"/>
              </a:spcBef>
              <a:buFont typeface="Arial" pitchFamily="34" charset="0"/>
              <a:buChar char="•"/>
            </a:pPr>
            <a:r>
              <a:rPr lang="en-US" sz="1600" kern="0" dirty="0" smtClean="0">
                <a:latin typeface="Calibri" pitchFamily="34" charset="0"/>
                <a:cs typeface="Arial" pitchFamily="34" charset="0"/>
              </a:rPr>
              <a:t> </a:t>
            </a:r>
            <a:r>
              <a:rPr lang="en-US" sz="1600" b="1" kern="0" dirty="0" smtClean="0">
                <a:latin typeface="Calibri" pitchFamily="34" charset="0"/>
                <a:cs typeface="Arial" pitchFamily="34" charset="0"/>
              </a:rPr>
              <a:t>What to Choose:</a:t>
            </a:r>
          </a:p>
          <a:p>
            <a:pPr marL="457200" lvl="2" eaLnBrk="0" hangingPunct="0">
              <a:spcBef>
                <a:spcPts val="0"/>
              </a:spcBef>
              <a:buFont typeface="Arial" pitchFamily="34" charset="0"/>
              <a:buChar char="•"/>
            </a:pPr>
            <a:r>
              <a:rPr lang="en-US" b="1" kern="0" dirty="0" smtClean="0">
                <a:latin typeface="Calibri" pitchFamily="34" charset="0"/>
                <a:cs typeface="Arial" pitchFamily="34" charset="0"/>
              </a:rPr>
              <a:t> </a:t>
            </a:r>
            <a:r>
              <a:rPr lang="en-US" kern="0" dirty="0" smtClean="0">
                <a:latin typeface="Calibri" pitchFamily="34" charset="0"/>
                <a:cs typeface="Arial" pitchFamily="34" charset="0"/>
              </a:rPr>
              <a:t>Click </a:t>
            </a:r>
            <a:r>
              <a:rPr lang="en-US" b="1" kern="0" dirty="0" smtClean="0">
                <a:latin typeface="Calibri" pitchFamily="34" charset="0"/>
                <a:cs typeface="Arial" pitchFamily="34" charset="0"/>
              </a:rPr>
              <a:t>Advanced Options </a:t>
            </a:r>
          </a:p>
          <a:p>
            <a:pPr marL="457200" lvl="2" eaLnBrk="0" hangingPunct="0">
              <a:spcBef>
                <a:spcPts val="0"/>
              </a:spcBef>
              <a:buFont typeface="Arial" pitchFamily="34" charset="0"/>
              <a:buChar char="•"/>
            </a:pPr>
            <a:r>
              <a:rPr lang="en-US" kern="0" dirty="0" smtClean="0">
                <a:latin typeface="Calibri" pitchFamily="34" charset="0"/>
                <a:cs typeface="Arial" pitchFamily="34" charset="0"/>
              </a:rPr>
              <a:t> Specify </a:t>
            </a:r>
            <a:r>
              <a:rPr lang="en-US" b="1" kern="0" dirty="0" smtClean="0">
                <a:latin typeface="Calibri" pitchFamily="34" charset="0"/>
                <a:cs typeface="Arial" pitchFamily="34" charset="0"/>
              </a:rPr>
              <a:t>Language &amp; Location</a:t>
            </a:r>
          </a:p>
          <a:p>
            <a:pPr marL="457200" lvl="2" eaLnBrk="0" hangingPunct="0">
              <a:spcBef>
                <a:spcPts val="0"/>
              </a:spcBef>
              <a:buFont typeface="Arial" pitchFamily="34" charset="0"/>
              <a:buChar char="•"/>
            </a:pPr>
            <a:r>
              <a:rPr lang="en-US" kern="0" dirty="0" smtClean="0">
                <a:latin typeface="Calibri" pitchFamily="34" charset="0"/>
                <a:cs typeface="Arial" pitchFamily="34" charset="0"/>
              </a:rPr>
              <a:t> Enter a Keyword Phrase</a:t>
            </a:r>
          </a:p>
          <a:p>
            <a:pPr marL="914400" lvl="3" eaLnBrk="0" hangingPunct="0">
              <a:spcBef>
                <a:spcPts val="0"/>
              </a:spcBef>
              <a:buFont typeface="Arial" pitchFamily="34" charset="0"/>
              <a:buChar char="•"/>
            </a:pPr>
            <a:r>
              <a:rPr lang="en-US" sz="1200" kern="0" dirty="0" smtClean="0">
                <a:latin typeface="Calibri" pitchFamily="34" charset="0"/>
                <a:cs typeface="Arial" pitchFamily="34" charset="0"/>
              </a:rPr>
              <a:t> e.g., “body lotion”</a:t>
            </a:r>
          </a:p>
          <a:p>
            <a:pPr marL="457200" lvl="2" eaLnBrk="0" hangingPunct="0">
              <a:spcBef>
                <a:spcPts val="0"/>
              </a:spcBef>
              <a:buFont typeface="Arial" pitchFamily="34" charset="0"/>
              <a:buChar char="•"/>
            </a:pPr>
            <a:r>
              <a:rPr lang="en-US" kern="0" dirty="0" smtClean="0">
                <a:latin typeface="Calibri" pitchFamily="34" charset="0"/>
                <a:cs typeface="Arial" pitchFamily="34" charset="0"/>
              </a:rPr>
              <a:t> Click </a:t>
            </a:r>
            <a:r>
              <a:rPr lang="en-US" b="1" kern="0" dirty="0" smtClean="0">
                <a:latin typeface="Calibri" pitchFamily="34" charset="0"/>
                <a:cs typeface="Arial" pitchFamily="34" charset="0"/>
              </a:rPr>
              <a:t>Search</a:t>
            </a:r>
          </a:p>
          <a:p>
            <a:pPr marL="0" lvl="1" eaLnBrk="0" hangingPunct="0">
              <a:spcBef>
                <a:spcPts val="0"/>
              </a:spcBef>
              <a:buFont typeface="Arial" pitchFamily="34" charset="0"/>
              <a:buChar char="•"/>
            </a:pPr>
            <a:r>
              <a:rPr lang="en-US" sz="1600" kern="0" dirty="0" smtClean="0">
                <a:latin typeface="Calibri" pitchFamily="34" charset="0"/>
                <a:cs typeface="Arial" pitchFamily="34" charset="0"/>
              </a:rPr>
              <a:t> </a:t>
            </a:r>
            <a:r>
              <a:rPr lang="en-US" sz="1600" b="1" kern="0" dirty="0" smtClean="0">
                <a:latin typeface="Calibri" pitchFamily="34" charset="0"/>
                <a:cs typeface="Arial" pitchFamily="34" charset="0"/>
              </a:rPr>
              <a:t>What to Look For:</a:t>
            </a:r>
          </a:p>
          <a:p>
            <a:pPr marL="457200" lvl="2" eaLnBrk="0" hangingPunct="0">
              <a:spcBef>
                <a:spcPts val="0"/>
              </a:spcBef>
              <a:buFont typeface="Arial" pitchFamily="34" charset="0"/>
              <a:buChar char="•"/>
            </a:pPr>
            <a:r>
              <a:rPr lang="en-US" kern="0" dirty="0" smtClean="0">
                <a:latin typeface="Calibri" pitchFamily="34" charset="0"/>
                <a:cs typeface="Arial" pitchFamily="34" charset="0"/>
              </a:rPr>
              <a:t> Related Keywords</a:t>
            </a:r>
          </a:p>
          <a:p>
            <a:pPr marL="914400" lvl="3" eaLnBrk="0" hangingPunct="0">
              <a:spcBef>
                <a:spcPts val="0"/>
              </a:spcBef>
              <a:buFont typeface="Arial" pitchFamily="34" charset="0"/>
              <a:buChar char="•"/>
            </a:pPr>
            <a:r>
              <a:rPr lang="en-US" sz="1200" kern="0" dirty="0" smtClean="0">
                <a:latin typeface="Calibri" pitchFamily="34" charset="0"/>
                <a:cs typeface="Arial" pitchFamily="34" charset="0"/>
              </a:rPr>
              <a:t> High Local Monthly Search Volume</a:t>
            </a:r>
          </a:p>
          <a:p>
            <a:pPr marL="914400" lvl="3" eaLnBrk="0" hangingPunct="0">
              <a:spcBef>
                <a:spcPts val="0"/>
              </a:spcBef>
              <a:buFont typeface="Arial" pitchFamily="34" charset="0"/>
              <a:buChar char="•"/>
            </a:pPr>
            <a:r>
              <a:rPr lang="en-US" sz="1200" kern="0" dirty="0" smtClean="0">
                <a:latin typeface="Calibri" pitchFamily="34" charset="0"/>
                <a:cs typeface="Arial" pitchFamily="34" charset="0"/>
              </a:rPr>
              <a:t> Relevance to Olay</a:t>
            </a:r>
          </a:p>
          <a:p>
            <a:pPr marL="457200" lvl="2" eaLnBrk="0" hangingPunct="0">
              <a:spcBef>
                <a:spcPts val="0"/>
              </a:spcBef>
              <a:buFont typeface="Arial" pitchFamily="34" charset="0"/>
              <a:buChar char="•"/>
            </a:pPr>
            <a:r>
              <a:rPr lang="en-US" kern="0" dirty="0" smtClean="0">
                <a:latin typeface="Calibri" pitchFamily="34" charset="0"/>
                <a:cs typeface="Arial" pitchFamily="34" charset="0"/>
              </a:rPr>
              <a:t> Export the Report</a:t>
            </a:r>
          </a:p>
          <a:p>
            <a:pPr marL="914400" lvl="3" eaLnBrk="0" hangingPunct="0">
              <a:spcBef>
                <a:spcPts val="0"/>
              </a:spcBef>
              <a:buFont typeface="Arial" pitchFamily="34" charset="0"/>
              <a:buChar char="•"/>
            </a:pPr>
            <a:r>
              <a:rPr lang="en-US" sz="1200" kern="0" dirty="0" smtClean="0">
                <a:latin typeface="Calibri" pitchFamily="34" charset="0"/>
                <a:cs typeface="Arial" pitchFamily="34" charset="0"/>
              </a:rPr>
              <a:t> Click </a:t>
            </a:r>
            <a:r>
              <a:rPr lang="en-US" sz="1200" b="1" kern="0" dirty="0" smtClean="0">
                <a:latin typeface="Calibri" pitchFamily="34" charset="0"/>
                <a:cs typeface="Arial" pitchFamily="34" charset="0"/>
              </a:rPr>
              <a:t>Download</a:t>
            </a:r>
            <a:r>
              <a:rPr lang="en-US" sz="1200" kern="0" dirty="0" smtClean="0">
                <a:latin typeface="Calibri" pitchFamily="34" charset="0"/>
                <a:cs typeface="Arial" pitchFamily="34" charset="0"/>
              </a:rPr>
              <a:t> (All Keywords)</a:t>
            </a:r>
          </a:p>
          <a:p>
            <a:pPr marL="457200" lvl="2" eaLnBrk="0" hangingPunct="0">
              <a:spcBef>
                <a:spcPts val="0"/>
              </a:spcBef>
              <a:buFont typeface="Arial" pitchFamily="34" charset="0"/>
              <a:buChar char="•"/>
            </a:pPr>
            <a:r>
              <a:rPr lang="en-US" kern="0" dirty="0" smtClean="0">
                <a:latin typeface="Calibri" pitchFamily="34" charset="0"/>
                <a:cs typeface="Arial" pitchFamily="34" charset="0"/>
              </a:rPr>
              <a:t> Example Report Export on Next Slide</a:t>
            </a:r>
          </a:p>
        </p:txBody>
      </p:sp>
      <p:sp>
        <p:nvSpPr>
          <p:cNvPr id="15" name="Rectangle 14"/>
          <p:cNvSpPr/>
          <p:nvPr/>
        </p:nvSpPr>
        <p:spPr bwMode="auto">
          <a:xfrm>
            <a:off x="5410200" y="1295400"/>
            <a:ext cx="8382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5126" name="Picture 6"/>
          <p:cNvPicPr>
            <a:picLocks noChangeAspect="1" noChangeArrowheads="1"/>
          </p:cNvPicPr>
          <p:nvPr/>
        </p:nvPicPr>
        <p:blipFill>
          <a:blip r:embed="rId4" cstate="print"/>
          <a:srcRect/>
          <a:stretch>
            <a:fillRect/>
          </a:stretch>
        </p:blipFill>
        <p:spPr bwMode="auto">
          <a:xfrm>
            <a:off x="5410200" y="1524000"/>
            <a:ext cx="1239673" cy="127635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p:cNvSpPr/>
          <p:nvPr/>
        </p:nvSpPr>
        <p:spPr bwMode="auto">
          <a:xfrm>
            <a:off x="5410200" y="1676400"/>
            <a:ext cx="7620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5127" name="Picture 7"/>
          <p:cNvPicPr>
            <a:picLocks noChangeAspect="1" noChangeArrowheads="1"/>
          </p:cNvPicPr>
          <p:nvPr/>
        </p:nvPicPr>
        <p:blipFill>
          <a:blip r:embed="rId5" cstate="print"/>
          <a:srcRect/>
          <a:stretch>
            <a:fillRect/>
          </a:stretch>
        </p:blipFill>
        <p:spPr bwMode="auto">
          <a:xfrm>
            <a:off x="4214813" y="2438400"/>
            <a:ext cx="4929187" cy="179967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0" name="Rectangle 19"/>
          <p:cNvSpPr/>
          <p:nvPr/>
        </p:nvSpPr>
        <p:spPr bwMode="auto">
          <a:xfrm>
            <a:off x="4191000" y="2895600"/>
            <a:ext cx="14478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21" name="Rectangle 20"/>
          <p:cNvSpPr/>
          <p:nvPr/>
        </p:nvSpPr>
        <p:spPr bwMode="auto">
          <a:xfrm>
            <a:off x="5715000" y="3733800"/>
            <a:ext cx="14478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23" name="Rectangle 22"/>
          <p:cNvSpPr/>
          <p:nvPr/>
        </p:nvSpPr>
        <p:spPr bwMode="auto">
          <a:xfrm>
            <a:off x="7467600" y="3733800"/>
            <a:ext cx="14478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5129" name="Picture 9"/>
          <p:cNvPicPr>
            <a:picLocks noChangeAspect="1" noChangeArrowheads="1"/>
          </p:cNvPicPr>
          <p:nvPr/>
        </p:nvPicPr>
        <p:blipFill>
          <a:blip r:embed="rId6" cstate="print"/>
          <a:srcRect/>
          <a:stretch>
            <a:fillRect/>
          </a:stretch>
        </p:blipFill>
        <p:spPr bwMode="auto">
          <a:xfrm>
            <a:off x="4343400" y="4495800"/>
            <a:ext cx="4352925" cy="88582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6" name="Rectangle 25"/>
          <p:cNvSpPr/>
          <p:nvPr/>
        </p:nvSpPr>
        <p:spPr bwMode="auto">
          <a:xfrm>
            <a:off x="5181600" y="5181600"/>
            <a:ext cx="6858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Tree>
  </p:cSld>
  <p:clrMapOvr>
    <a:masterClrMapping/>
  </p:clrMapOvr>
  <p:transition spd="med"/>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762000" y="1219200"/>
            <a:ext cx="7729276" cy="493588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211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a:t>
            </a:r>
            <a:endParaRPr lang="en-US" sz="3000" dirty="0"/>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Keyword Tool Output Example</a:t>
            </a:r>
          </a:p>
        </p:txBody>
      </p:sp>
      <p:sp>
        <p:nvSpPr>
          <p:cNvPr id="7" name="Rectangle 6"/>
          <p:cNvSpPr/>
          <p:nvPr/>
        </p:nvSpPr>
        <p:spPr bwMode="auto">
          <a:xfrm>
            <a:off x="1066800" y="3733800"/>
            <a:ext cx="73914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2" name="Rectangle 11"/>
          <p:cNvSpPr/>
          <p:nvPr/>
        </p:nvSpPr>
        <p:spPr bwMode="auto">
          <a:xfrm>
            <a:off x="1066800" y="3200400"/>
            <a:ext cx="73914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4" name="Rectangle 13"/>
          <p:cNvSpPr/>
          <p:nvPr/>
        </p:nvSpPr>
        <p:spPr bwMode="auto">
          <a:xfrm>
            <a:off x="1066800" y="4800600"/>
            <a:ext cx="73914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Tree>
  </p:cSld>
  <p:clrMapOvr>
    <a:masterClrMapping/>
  </p:clrMapOvr>
  <p:transition spd="med"/>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212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 – Xenu Link Sleuth</a:t>
            </a:r>
            <a:endParaRPr lang="en-US" sz="3000" dirty="0"/>
          </a:p>
        </p:txBody>
      </p:sp>
      <p:sp>
        <p:nvSpPr>
          <p:cNvPr id="9" name="TextBox 8"/>
          <p:cNvSpPr txBox="1"/>
          <p:nvPr/>
        </p:nvSpPr>
        <p:spPr>
          <a:xfrm>
            <a:off x="304800" y="838200"/>
            <a:ext cx="8534400" cy="738664"/>
          </a:xfrm>
          <a:prstGeom prst="rect">
            <a:avLst/>
          </a:prstGeom>
          <a:noFill/>
        </p:spPr>
        <p:txBody>
          <a:bodyPr wrap="square" rtlCol="0">
            <a:spAutoFit/>
          </a:bodyPr>
          <a:lstStyle/>
          <a:p>
            <a:pPr fontAlgn="auto">
              <a:spcBef>
                <a:spcPts val="0"/>
              </a:spcBef>
              <a:spcAft>
                <a:spcPts val="0"/>
              </a:spcAft>
            </a:pPr>
            <a:r>
              <a:rPr lang="en-US" dirty="0" smtClean="0">
                <a:latin typeface="Calibri"/>
                <a:cs typeface="Arial" pitchFamily="34" charset="0"/>
              </a:rPr>
              <a:t>Xenu Link Sleuth (</a:t>
            </a:r>
            <a:r>
              <a:rPr lang="en-US" u="sng" dirty="0" smtClean="0">
                <a:solidFill>
                  <a:srgbClr val="586DB2"/>
                </a:solidFill>
                <a:latin typeface="Calibri"/>
                <a:cs typeface="Arial" pitchFamily="34" charset="0"/>
                <a:hlinkClick r:id="rId3"/>
              </a:rPr>
              <a:t>http://home.snafu.de/tilman/xenulink.html</a:t>
            </a:r>
            <a:r>
              <a:rPr lang="en-US" u="sng" dirty="0" smtClean="0">
                <a:latin typeface="Calibri"/>
                <a:cs typeface="Arial" pitchFamily="34" charset="0"/>
              </a:rPr>
              <a:t>)</a:t>
            </a:r>
            <a:r>
              <a:rPr lang="en-US" u="sng" dirty="0" smtClean="0">
                <a:solidFill>
                  <a:srgbClr val="586DB2"/>
                </a:solidFill>
                <a:latin typeface="Calibri"/>
                <a:cs typeface="Arial" pitchFamily="34" charset="0"/>
              </a:rPr>
              <a:t> </a:t>
            </a:r>
            <a:r>
              <a:rPr lang="en-US" dirty="0" smtClean="0">
                <a:latin typeface="Calibri"/>
                <a:cs typeface="Arial" pitchFamily="34" charset="0"/>
              </a:rPr>
              <a:t>is a free tool that has the capability to run a URL scan on a website and provide a report outlining all broken links, redirected links, and links that can be submitted for a Sitemap.XML file. Detailed steps on how to use the tool are outlined below:</a:t>
            </a:r>
            <a:endParaRPr lang="en-US" dirty="0">
              <a:latin typeface="Calibri"/>
              <a:cs typeface="Arial" pitchFamily="34" charset="0"/>
            </a:endParaRPr>
          </a:p>
        </p:txBody>
      </p:sp>
      <p:sp>
        <p:nvSpPr>
          <p:cNvPr id="16" name="Rounded Rectangle 15"/>
          <p:cNvSpPr/>
          <p:nvPr/>
        </p:nvSpPr>
        <p:spPr bwMode="auto">
          <a:xfrm>
            <a:off x="457200" y="1600200"/>
            <a:ext cx="27432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Download Xenu</a:t>
            </a:r>
          </a:p>
        </p:txBody>
      </p:sp>
      <p:sp>
        <p:nvSpPr>
          <p:cNvPr id="15" name="Right Arrow 14"/>
          <p:cNvSpPr/>
          <p:nvPr/>
        </p:nvSpPr>
        <p:spPr bwMode="auto">
          <a:xfrm>
            <a:off x="3352800" y="1600200"/>
            <a:ext cx="457200" cy="381000"/>
          </a:xfrm>
          <a:prstGeom prst="rightArrow">
            <a:avLst>
              <a:gd name="adj1" fmla="val 50000"/>
              <a:gd name="adj2" fmla="val 67188"/>
            </a:avLst>
          </a:prstGeom>
          <a:ln w="12700">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17" name="Rectangle 16"/>
          <p:cNvSpPr/>
          <p:nvPr/>
        </p:nvSpPr>
        <p:spPr bwMode="auto">
          <a:xfrm>
            <a:off x="3962400" y="1600200"/>
            <a:ext cx="4953000" cy="381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r>
              <a:rPr lang="en-US" b="1" u="sng" dirty="0" smtClean="0">
                <a:solidFill>
                  <a:sysClr val="windowText" lastClr="000000"/>
                </a:solidFill>
                <a:cs typeface="Arial" pitchFamily="34" charset="0"/>
              </a:rPr>
              <a:t>http://home.snafu.de/tilman/xenulink.html</a:t>
            </a:r>
            <a:endParaRPr lang="en-US" b="1" dirty="0" smtClean="0">
              <a:solidFill>
                <a:sysClr val="windowText" lastClr="000000"/>
              </a:solidFill>
              <a:latin typeface="Arial" charset="0"/>
            </a:endParaRPr>
          </a:p>
        </p:txBody>
      </p:sp>
      <p:sp>
        <p:nvSpPr>
          <p:cNvPr id="19" name="Rounded Rectangle 18"/>
          <p:cNvSpPr/>
          <p:nvPr/>
        </p:nvSpPr>
        <p:spPr bwMode="auto">
          <a:xfrm>
            <a:off x="457200" y="2057400"/>
            <a:ext cx="27432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Open Xenu</a:t>
            </a:r>
          </a:p>
        </p:txBody>
      </p:sp>
      <p:sp>
        <p:nvSpPr>
          <p:cNvPr id="21" name="Rectangle 20"/>
          <p:cNvSpPr/>
          <p:nvPr/>
        </p:nvSpPr>
        <p:spPr bwMode="auto">
          <a:xfrm>
            <a:off x="457200" y="2895600"/>
            <a:ext cx="2819400"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Font typeface="Arial" pitchFamily="34" charset="0"/>
              <a:buChar char="•"/>
            </a:pPr>
            <a:r>
              <a:rPr lang="en-US" sz="1200" dirty="0" smtClean="0">
                <a:solidFill>
                  <a:sysClr val="windowText" lastClr="000000"/>
                </a:solidFill>
                <a:cs typeface="Arial" pitchFamily="34" charset="0"/>
              </a:rPr>
              <a:t> Click the </a:t>
            </a:r>
            <a:r>
              <a:rPr lang="en-US" sz="1200" b="1" i="1" dirty="0" smtClean="0">
                <a:solidFill>
                  <a:sysClr val="windowText" lastClr="000000"/>
                </a:solidFill>
                <a:cs typeface="Arial" pitchFamily="34" charset="0"/>
              </a:rPr>
              <a:t>Show Tips on Start Up </a:t>
            </a:r>
            <a:r>
              <a:rPr lang="en-US" sz="1200" dirty="0" smtClean="0">
                <a:solidFill>
                  <a:sysClr val="windowText" lastClr="000000"/>
                </a:solidFill>
                <a:cs typeface="Arial" pitchFamily="34" charset="0"/>
              </a:rPr>
              <a:t>box to disable the </a:t>
            </a:r>
            <a:r>
              <a:rPr lang="en-US" sz="1200" b="1" i="1" dirty="0" smtClean="0">
                <a:solidFill>
                  <a:sysClr val="windowText" lastClr="000000"/>
                </a:solidFill>
                <a:cs typeface="Arial" pitchFamily="34" charset="0"/>
              </a:rPr>
              <a:t>Tips &amp; Tricks Pop Up</a:t>
            </a:r>
            <a:endParaRPr lang="en-US" sz="1200" b="1" i="1" dirty="0" smtClean="0">
              <a:solidFill>
                <a:sysClr val="windowText" lastClr="000000"/>
              </a:solidFill>
              <a:latin typeface="Arial" charset="0"/>
            </a:endParaRPr>
          </a:p>
        </p:txBody>
      </p:sp>
      <p:pic>
        <p:nvPicPr>
          <p:cNvPr id="2" name="Picture 4"/>
          <p:cNvPicPr>
            <a:picLocks noChangeAspect="1" noChangeArrowheads="1"/>
          </p:cNvPicPr>
          <p:nvPr/>
        </p:nvPicPr>
        <p:blipFill>
          <a:blip r:embed="rId4" cstate="print"/>
          <a:srcRect/>
          <a:stretch>
            <a:fillRect/>
          </a:stretch>
        </p:blipFill>
        <p:spPr bwMode="auto">
          <a:xfrm>
            <a:off x="4267200" y="2133600"/>
            <a:ext cx="2820653" cy="25146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3" name="Rectangle 22"/>
          <p:cNvSpPr/>
          <p:nvPr/>
        </p:nvSpPr>
        <p:spPr bwMode="auto">
          <a:xfrm>
            <a:off x="4419600" y="4343400"/>
            <a:ext cx="1066800" cy="228600"/>
          </a:xfrm>
          <a:prstGeom prst="rect">
            <a:avLst/>
          </a:prstGeom>
          <a:noFill/>
          <a:ln w="38100" cap="flat" cmpd="sng" algn="ctr">
            <a:solidFill>
              <a:srgbClr val="FD4817"/>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24" name="Rounded Rectangle 23"/>
          <p:cNvSpPr/>
          <p:nvPr/>
        </p:nvSpPr>
        <p:spPr bwMode="auto">
          <a:xfrm>
            <a:off x="381000" y="4572000"/>
            <a:ext cx="27432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Xenu Menu</a:t>
            </a:r>
          </a:p>
        </p:txBody>
      </p:sp>
      <p:sp>
        <p:nvSpPr>
          <p:cNvPr id="25" name="Rectangle 24"/>
          <p:cNvSpPr/>
          <p:nvPr/>
        </p:nvSpPr>
        <p:spPr bwMode="auto">
          <a:xfrm>
            <a:off x="228600" y="5334000"/>
            <a:ext cx="3429000" cy="5334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Font typeface="Arial" pitchFamily="34" charset="0"/>
              <a:buChar char="•"/>
            </a:pPr>
            <a:r>
              <a:rPr lang="en-US" sz="1200" dirty="0" smtClean="0">
                <a:solidFill>
                  <a:sysClr val="windowText" lastClr="000000"/>
                </a:solidFill>
                <a:cs typeface="Arial" pitchFamily="34" charset="0"/>
              </a:rPr>
              <a:t> Click </a:t>
            </a:r>
            <a:r>
              <a:rPr lang="en-US" sz="1200" b="1" i="1" dirty="0" smtClean="0">
                <a:solidFill>
                  <a:sysClr val="windowText" lastClr="000000"/>
                </a:solidFill>
                <a:cs typeface="Arial" pitchFamily="34" charset="0"/>
              </a:rPr>
              <a:t>File </a:t>
            </a:r>
            <a:r>
              <a:rPr lang="en-US" sz="1200" dirty="0" smtClean="0">
                <a:solidFill>
                  <a:sysClr val="windowText" lastClr="000000"/>
                </a:solidFill>
                <a:cs typeface="Arial" pitchFamily="34" charset="0"/>
              </a:rPr>
              <a:t>in the upper-left hand corner.</a:t>
            </a:r>
          </a:p>
          <a:p>
            <a:pPr algn="ctr">
              <a:spcBef>
                <a:spcPct val="25000"/>
              </a:spcBef>
              <a:buFont typeface="Arial" pitchFamily="34" charset="0"/>
              <a:buChar char="•"/>
            </a:pPr>
            <a:r>
              <a:rPr lang="en-US" sz="1200" dirty="0" smtClean="0">
                <a:solidFill>
                  <a:sysClr val="windowText" lastClr="000000"/>
                </a:solidFill>
                <a:latin typeface="Arial" charset="0"/>
                <a:cs typeface="Arial" pitchFamily="34" charset="0"/>
              </a:rPr>
              <a:t> </a:t>
            </a:r>
            <a:r>
              <a:rPr lang="en-US" sz="1200" dirty="0" smtClean="0">
                <a:solidFill>
                  <a:sysClr val="windowText" lastClr="000000"/>
                </a:solidFill>
                <a:cs typeface="Arial" pitchFamily="34" charset="0"/>
              </a:rPr>
              <a:t>Click </a:t>
            </a:r>
            <a:r>
              <a:rPr lang="en-US" sz="1200" b="1" i="1" dirty="0" smtClean="0">
                <a:solidFill>
                  <a:sysClr val="windowText" lastClr="000000"/>
                </a:solidFill>
                <a:cs typeface="Arial" pitchFamily="34" charset="0"/>
              </a:rPr>
              <a:t>Check URL </a:t>
            </a:r>
            <a:r>
              <a:rPr lang="en-US" sz="1200" dirty="0" smtClean="0">
                <a:solidFill>
                  <a:sysClr val="windowText" lastClr="000000"/>
                </a:solidFill>
                <a:cs typeface="Arial" pitchFamily="34" charset="0"/>
              </a:rPr>
              <a:t>from the </a:t>
            </a:r>
            <a:r>
              <a:rPr lang="en-US" sz="1200" b="1" i="1" dirty="0" smtClean="0">
                <a:solidFill>
                  <a:sysClr val="windowText" lastClr="000000"/>
                </a:solidFill>
                <a:cs typeface="Arial" pitchFamily="34" charset="0"/>
              </a:rPr>
              <a:t>File</a:t>
            </a:r>
            <a:r>
              <a:rPr lang="en-US" sz="1200" dirty="0" smtClean="0">
                <a:solidFill>
                  <a:sysClr val="windowText" lastClr="000000"/>
                </a:solidFill>
                <a:cs typeface="Arial" pitchFamily="34" charset="0"/>
              </a:rPr>
              <a:t> dropdown.</a:t>
            </a:r>
            <a:endParaRPr lang="en-US" sz="1200" dirty="0" smtClean="0">
              <a:solidFill>
                <a:sysClr val="windowText" lastClr="000000"/>
              </a:solidFill>
            </a:endParaRPr>
          </a:p>
        </p:txBody>
      </p:sp>
      <p:sp>
        <p:nvSpPr>
          <p:cNvPr id="26" name="Right Arrow 25"/>
          <p:cNvSpPr/>
          <p:nvPr/>
        </p:nvSpPr>
        <p:spPr bwMode="auto">
          <a:xfrm>
            <a:off x="3810000" y="5257800"/>
            <a:ext cx="685800" cy="609600"/>
          </a:xfrm>
          <a:prstGeom prst="rightArrow">
            <a:avLst>
              <a:gd name="adj1" fmla="val 50000"/>
              <a:gd name="adj2" fmla="val 67188"/>
            </a:avLst>
          </a:prstGeom>
          <a:ln w="12700">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8" name="Right Arrow 27"/>
          <p:cNvSpPr/>
          <p:nvPr/>
        </p:nvSpPr>
        <p:spPr bwMode="auto">
          <a:xfrm rot="5400000">
            <a:off x="1676400" y="2438400"/>
            <a:ext cx="381000" cy="381000"/>
          </a:xfrm>
          <a:prstGeom prst="rightArrow">
            <a:avLst>
              <a:gd name="adj1" fmla="val 50000"/>
              <a:gd name="adj2" fmla="val 67188"/>
            </a:avLst>
          </a:prstGeom>
          <a:ln w="12700">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30" name="Right Arrow 29"/>
          <p:cNvSpPr/>
          <p:nvPr/>
        </p:nvSpPr>
        <p:spPr bwMode="auto">
          <a:xfrm>
            <a:off x="3505200" y="2895600"/>
            <a:ext cx="685800" cy="533400"/>
          </a:xfrm>
          <a:prstGeom prst="rightArrow">
            <a:avLst>
              <a:gd name="adj1" fmla="val 50000"/>
              <a:gd name="adj2" fmla="val 67188"/>
            </a:avLst>
          </a:prstGeom>
          <a:ln w="12700">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31" name="Right Arrow 30"/>
          <p:cNvSpPr/>
          <p:nvPr/>
        </p:nvSpPr>
        <p:spPr bwMode="auto">
          <a:xfrm rot="5400000">
            <a:off x="1600200" y="4953000"/>
            <a:ext cx="381000" cy="381000"/>
          </a:xfrm>
          <a:prstGeom prst="rightArrow">
            <a:avLst>
              <a:gd name="adj1" fmla="val 50000"/>
              <a:gd name="adj2" fmla="val 67188"/>
            </a:avLst>
          </a:prstGeom>
          <a:ln w="12700">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pic>
        <p:nvPicPr>
          <p:cNvPr id="1031" name="Picture 7"/>
          <p:cNvPicPr>
            <a:picLocks noChangeAspect="1" noChangeArrowheads="1"/>
          </p:cNvPicPr>
          <p:nvPr/>
        </p:nvPicPr>
        <p:blipFill>
          <a:blip r:embed="rId5" cstate="print"/>
          <a:srcRect/>
          <a:stretch>
            <a:fillRect/>
          </a:stretch>
        </p:blipFill>
        <p:spPr bwMode="auto">
          <a:xfrm>
            <a:off x="4953000" y="5181600"/>
            <a:ext cx="2562225" cy="66675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33" name="Rectangle 32"/>
          <p:cNvSpPr/>
          <p:nvPr/>
        </p:nvSpPr>
        <p:spPr bwMode="auto">
          <a:xfrm>
            <a:off x="4953000" y="5410200"/>
            <a:ext cx="381000" cy="228600"/>
          </a:xfrm>
          <a:prstGeom prst="rect">
            <a:avLst/>
          </a:prstGeom>
          <a:noFill/>
          <a:ln w="38100" cap="flat" cmpd="sng" algn="ctr">
            <a:solidFill>
              <a:srgbClr val="FD4817"/>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Tree>
  </p:cSld>
  <p:clrMapOvr>
    <a:masterClrMapping/>
  </p:clrMapOvr>
  <p:transition spd="med"/>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048000" y="990600"/>
            <a:ext cx="5854118" cy="4376738"/>
          </a:xfrm>
          <a:prstGeom prst="rect">
            <a:avLst/>
          </a:prstGeom>
          <a:noFill/>
          <a:ln w="9525">
            <a:noFill/>
            <a:miter lim="800000"/>
            <a:headEnd/>
            <a:tailEnd/>
          </a:ln>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213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 – Xenu Link Sleuth</a:t>
            </a:r>
            <a:endParaRPr lang="en-US" sz="3000" dirty="0"/>
          </a:p>
        </p:txBody>
      </p:sp>
      <p:sp>
        <p:nvSpPr>
          <p:cNvPr id="16" name="Rounded Rectangle 15"/>
          <p:cNvSpPr/>
          <p:nvPr/>
        </p:nvSpPr>
        <p:spPr bwMode="auto">
          <a:xfrm>
            <a:off x="228600" y="990600"/>
            <a:ext cx="24384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Xenu Report Steps</a:t>
            </a:r>
          </a:p>
        </p:txBody>
      </p:sp>
      <p:sp>
        <p:nvSpPr>
          <p:cNvPr id="21" name="Rectangle 20"/>
          <p:cNvSpPr/>
          <p:nvPr/>
        </p:nvSpPr>
        <p:spPr bwMode="auto">
          <a:xfrm>
            <a:off x="228600" y="1981200"/>
            <a:ext cx="2438400" cy="381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marL="228600" indent="-228600" algn="ctr">
              <a:spcBef>
                <a:spcPct val="25000"/>
              </a:spcBef>
              <a:buFontTx/>
              <a:buAutoNum type="arabicPeriod"/>
            </a:pPr>
            <a:r>
              <a:rPr lang="en-US" sz="1200" dirty="0" smtClean="0">
                <a:solidFill>
                  <a:sysClr val="windowText" lastClr="000000"/>
                </a:solidFill>
                <a:cs typeface="Arial" pitchFamily="34" charset="0"/>
              </a:rPr>
              <a:t>Enter the Olay domain</a:t>
            </a:r>
          </a:p>
          <a:p>
            <a:pPr marL="228600" indent="-228600" algn="ctr">
              <a:spcBef>
                <a:spcPct val="25000"/>
              </a:spcBef>
            </a:pPr>
            <a:r>
              <a:rPr lang="en-US" sz="1200" dirty="0" smtClean="0">
                <a:solidFill>
                  <a:sysClr val="windowText" lastClr="000000"/>
                </a:solidFill>
                <a:cs typeface="Arial" pitchFamily="34" charset="0"/>
              </a:rPr>
              <a:t>(e.g., http://www.olay.com/)</a:t>
            </a:r>
            <a:endParaRPr lang="en-US" sz="1200" dirty="0" smtClean="0">
              <a:solidFill>
                <a:sysClr val="windowText" lastClr="000000"/>
              </a:solidFill>
            </a:endParaRPr>
          </a:p>
        </p:txBody>
      </p:sp>
      <p:sp>
        <p:nvSpPr>
          <p:cNvPr id="23" name="Rectangle 22"/>
          <p:cNvSpPr/>
          <p:nvPr/>
        </p:nvSpPr>
        <p:spPr bwMode="auto">
          <a:xfrm>
            <a:off x="4343400" y="2209800"/>
            <a:ext cx="3276600" cy="152400"/>
          </a:xfrm>
          <a:prstGeom prst="rect">
            <a:avLst/>
          </a:prstGeom>
          <a:noFill/>
          <a:ln w="38100" cap="flat" cmpd="sng" algn="ctr">
            <a:solidFill>
              <a:srgbClr val="FD4817"/>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8" name="Right Arrow 17"/>
          <p:cNvSpPr/>
          <p:nvPr/>
        </p:nvSpPr>
        <p:spPr bwMode="auto">
          <a:xfrm rot="5400000">
            <a:off x="1333500" y="1485900"/>
            <a:ext cx="304800" cy="381000"/>
          </a:xfrm>
          <a:prstGeom prst="rightArrow">
            <a:avLst>
              <a:gd name="adj1" fmla="val 50000"/>
              <a:gd name="adj2" fmla="val 67188"/>
            </a:avLst>
          </a:prstGeom>
          <a:ln w="12700">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cxnSp>
        <p:nvCxnSpPr>
          <p:cNvPr id="29" name="Straight Arrow Connector 28"/>
          <p:cNvCxnSpPr>
            <a:stCxn id="21" idx="3"/>
            <a:endCxn id="23" idx="1"/>
          </p:cNvCxnSpPr>
          <p:nvPr/>
        </p:nvCxnSpPr>
        <p:spPr bwMode="auto">
          <a:xfrm>
            <a:off x="2667000" y="2171700"/>
            <a:ext cx="1676400" cy="114300"/>
          </a:xfrm>
          <a:prstGeom prst="straightConnector1">
            <a:avLst/>
          </a:prstGeom>
          <a:solidFill>
            <a:schemeClr val="bg1"/>
          </a:solidFill>
          <a:ln w="38100" cap="flat" cmpd="sng" algn="ctr">
            <a:solidFill>
              <a:srgbClr val="FD4817"/>
            </a:solidFill>
            <a:prstDash val="solid"/>
            <a:round/>
            <a:headEnd type="none" w="med" len="med"/>
            <a:tailEnd type="arrow"/>
          </a:ln>
          <a:effectLst/>
        </p:spPr>
      </p:cxnSp>
      <p:sp>
        <p:nvSpPr>
          <p:cNvPr id="30" name="Right Arrow 29"/>
          <p:cNvSpPr/>
          <p:nvPr/>
        </p:nvSpPr>
        <p:spPr bwMode="auto">
          <a:xfrm rot="5400000">
            <a:off x="1257300" y="2781300"/>
            <a:ext cx="381000" cy="457200"/>
          </a:xfrm>
          <a:prstGeom prst="rightArrow">
            <a:avLst>
              <a:gd name="adj1" fmla="val 50000"/>
              <a:gd name="adj2" fmla="val 67188"/>
            </a:avLst>
          </a:prstGeom>
          <a:ln w="12700">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31" name="Rectangle 30"/>
          <p:cNvSpPr/>
          <p:nvPr/>
        </p:nvSpPr>
        <p:spPr bwMode="auto">
          <a:xfrm>
            <a:off x="228600" y="3352800"/>
            <a:ext cx="2438400" cy="838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pPr>
            <a:r>
              <a:rPr lang="en-US" sz="1200" dirty="0" smtClean="0">
                <a:solidFill>
                  <a:sysClr val="windowText" lastClr="000000"/>
                </a:solidFill>
                <a:cs typeface="Arial" pitchFamily="34" charset="0"/>
              </a:rPr>
              <a:t>2. OPTIONAL: Exclude any external links on the domain that Olay does not want included in the link report</a:t>
            </a:r>
          </a:p>
          <a:p>
            <a:pPr algn="ctr">
              <a:spcBef>
                <a:spcPct val="25000"/>
              </a:spcBef>
            </a:pPr>
            <a:r>
              <a:rPr lang="en-US" sz="1200" dirty="0" smtClean="0">
                <a:solidFill>
                  <a:sysClr val="windowText" lastClr="000000"/>
                </a:solidFill>
                <a:cs typeface="Arial" pitchFamily="34" charset="0"/>
              </a:rPr>
              <a:t>(e.g., www.bbb)</a:t>
            </a:r>
            <a:endParaRPr lang="en-US" sz="1200" dirty="0" smtClean="0">
              <a:solidFill>
                <a:sysClr val="windowText" lastClr="000000"/>
              </a:solidFill>
            </a:endParaRPr>
          </a:p>
        </p:txBody>
      </p:sp>
      <p:cxnSp>
        <p:nvCxnSpPr>
          <p:cNvPr id="32" name="Straight Arrow Connector 31"/>
          <p:cNvCxnSpPr>
            <a:stCxn id="31" idx="3"/>
          </p:cNvCxnSpPr>
          <p:nvPr/>
        </p:nvCxnSpPr>
        <p:spPr bwMode="auto">
          <a:xfrm>
            <a:off x="2667000" y="3771900"/>
            <a:ext cx="1676400" cy="190500"/>
          </a:xfrm>
          <a:prstGeom prst="straightConnector1">
            <a:avLst/>
          </a:prstGeom>
          <a:solidFill>
            <a:schemeClr val="bg1"/>
          </a:solidFill>
          <a:ln w="38100" cap="flat" cmpd="sng" algn="ctr">
            <a:solidFill>
              <a:srgbClr val="FD4817"/>
            </a:solidFill>
            <a:prstDash val="solid"/>
            <a:round/>
            <a:headEnd type="none" w="med" len="med"/>
            <a:tailEnd type="arrow"/>
          </a:ln>
          <a:effectLst/>
        </p:spPr>
      </p:cxnSp>
      <p:sp>
        <p:nvSpPr>
          <p:cNvPr id="34" name="Rectangle 33"/>
          <p:cNvSpPr/>
          <p:nvPr/>
        </p:nvSpPr>
        <p:spPr bwMode="auto">
          <a:xfrm>
            <a:off x="4419600" y="3657600"/>
            <a:ext cx="3200400" cy="609600"/>
          </a:xfrm>
          <a:prstGeom prst="rect">
            <a:avLst/>
          </a:prstGeom>
          <a:noFill/>
          <a:ln w="38100" cap="flat" cmpd="sng" algn="ctr">
            <a:solidFill>
              <a:srgbClr val="FD4817"/>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37" name="Rectangle 36"/>
          <p:cNvSpPr/>
          <p:nvPr/>
        </p:nvSpPr>
        <p:spPr bwMode="auto">
          <a:xfrm>
            <a:off x="228600" y="4419600"/>
            <a:ext cx="2438400" cy="381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pPr>
            <a:r>
              <a:rPr lang="en-US" sz="1200" dirty="0" smtClean="0">
                <a:solidFill>
                  <a:sysClr val="windowText" lastClr="000000"/>
                </a:solidFill>
                <a:cs typeface="Arial" pitchFamily="34" charset="0"/>
              </a:rPr>
              <a:t>3. Click OK to run the report</a:t>
            </a:r>
            <a:endParaRPr lang="en-US" sz="1200" b="1" i="1" dirty="0" smtClean="0">
              <a:solidFill>
                <a:sysClr val="windowText" lastClr="000000"/>
              </a:solidFill>
              <a:latin typeface="Arial" charset="0"/>
            </a:endParaRPr>
          </a:p>
        </p:txBody>
      </p:sp>
      <p:cxnSp>
        <p:nvCxnSpPr>
          <p:cNvPr id="43" name="Straight Arrow Connector 42"/>
          <p:cNvCxnSpPr/>
          <p:nvPr/>
        </p:nvCxnSpPr>
        <p:spPr bwMode="auto">
          <a:xfrm>
            <a:off x="2667000" y="4572000"/>
            <a:ext cx="2743200" cy="0"/>
          </a:xfrm>
          <a:prstGeom prst="straightConnector1">
            <a:avLst/>
          </a:prstGeom>
          <a:solidFill>
            <a:schemeClr val="bg1"/>
          </a:solidFill>
          <a:ln w="38100" cap="flat" cmpd="sng" algn="ctr">
            <a:solidFill>
              <a:srgbClr val="FD4817"/>
            </a:solidFill>
            <a:prstDash val="solid"/>
            <a:round/>
            <a:headEnd type="none" w="med" len="med"/>
            <a:tailEnd type="arrow"/>
          </a:ln>
          <a:effectLst/>
        </p:spPr>
      </p:cxnSp>
      <p:sp>
        <p:nvSpPr>
          <p:cNvPr id="45" name="Rectangle 44"/>
          <p:cNvSpPr/>
          <p:nvPr/>
        </p:nvSpPr>
        <p:spPr bwMode="auto">
          <a:xfrm>
            <a:off x="5410200" y="4419600"/>
            <a:ext cx="533400" cy="228600"/>
          </a:xfrm>
          <a:prstGeom prst="rect">
            <a:avLst/>
          </a:prstGeom>
          <a:noFill/>
          <a:ln w="38100" cap="flat" cmpd="sng" algn="ctr">
            <a:solidFill>
              <a:srgbClr val="FD4817"/>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9" name="Rectangle 18"/>
          <p:cNvSpPr/>
          <p:nvPr/>
        </p:nvSpPr>
        <p:spPr bwMode="auto">
          <a:xfrm>
            <a:off x="152400" y="5257800"/>
            <a:ext cx="8610600" cy="762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t" anchorCtr="0" compatLnSpc="1">
            <a:prstTxWarp prst="textNoShape">
              <a:avLst/>
            </a:prstTxWarp>
          </a:bodyPr>
          <a:lstStyle/>
          <a:p>
            <a:pPr>
              <a:spcBef>
                <a:spcPct val="25000"/>
              </a:spcBef>
            </a:pPr>
            <a:r>
              <a:rPr lang="en-US" sz="1200" dirty="0" smtClean="0">
                <a:solidFill>
                  <a:sysClr val="windowText" lastClr="000000"/>
                </a:solidFill>
                <a:cs typeface="Arial" pitchFamily="34" charset="0"/>
              </a:rPr>
              <a:t>4. When the report is finished running, click ok and the report will be exported into a web page.</a:t>
            </a:r>
          </a:p>
          <a:p>
            <a:pPr>
              <a:spcBef>
                <a:spcPct val="25000"/>
              </a:spcBef>
            </a:pPr>
            <a:r>
              <a:rPr lang="en-US" sz="1200" dirty="0" smtClean="0">
                <a:solidFill>
                  <a:sysClr val="windowText" lastClr="000000"/>
                </a:solidFill>
                <a:cs typeface="Arial" pitchFamily="34" charset="0"/>
              </a:rPr>
              <a:t>5. Copy the entire report and paste it into a new excel document.</a:t>
            </a:r>
          </a:p>
          <a:p>
            <a:pPr>
              <a:spcBef>
                <a:spcPct val="25000"/>
              </a:spcBef>
            </a:pPr>
            <a:r>
              <a:rPr lang="en-US" sz="1200" dirty="0" smtClean="0">
                <a:solidFill>
                  <a:sysClr val="windowText" lastClr="000000"/>
                </a:solidFill>
                <a:cs typeface="Arial" pitchFamily="34" charset="0"/>
              </a:rPr>
              <a:t>6. The Broken URLs, Redirected URLs and Sitemap Submission URLs will be called out before the links appear in the section.</a:t>
            </a:r>
          </a:p>
          <a:p>
            <a:pPr>
              <a:spcBef>
                <a:spcPct val="25000"/>
              </a:spcBef>
            </a:pPr>
            <a:endParaRPr lang="en-US" sz="1200" dirty="0" smtClean="0">
              <a:solidFill>
                <a:sysClr val="windowText" lastClr="000000"/>
              </a:solidFill>
              <a:latin typeface="Arial" charset="0"/>
            </a:endParaRPr>
          </a:p>
        </p:txBody>
      </p:sp>
    </p:spTree>
  </p:cSld>
  <p:clrMapOvr>
    <a:masterClrMapping/>
  </p:clrMapOvr>
  <p:transition spd="med"/>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153400" cy="457200"/>
          </a:xfrm>
        </p:spPr>
        <p:txBody>
          <a:bodyPr/>
          <a:lstStyle/>
          <a:p>
            <a:r>
              <a:rPr lang="en-US" dirty="0" smtClean="0"/>
              <a:t>Olay Helpful Tools</a:t>
            </a:r>
            <a:endParaRPr lang="en-US" dirty="0"/>
          </a:p>
        </p:txBody>
      </p:sp>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214</a:t>
            </a:fld>
            <a:endParaRPr lang="en-US" dirty="0">
              <a:solidFill>
                <a:srgbClr val="002C69"/>
              </a:solidFill>
            </a:endParaRPr>
          </a:p>
        </p:txBody>
      </p:sp>
      <p:sp>
        <p:nvSpPr>
          <p:cNvPr id="5" name="Rounded Rectangle 4"/>
          <p:cNvSpPr/>
          <p:nvPr/>
        </p:nvSpPr>
        <p:spPr bwMode="auto">
          <a:xfrm>
            <a:off x="2286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WebMaster Tools</a:t>
            </a:r>
          </a:p>
        </p:txBody>
      </p:sp>
      <p:sp>
        <p:nvSpPr>
          <p:cNvPr id="7" name="TextBox 6"/>
          <p:cNvSpPr txBox="1"/>
          <p:nvPr/>
        </p:nvSpPr>
        <p:spPr>
          <a:xfrm>
            <a:off x="228600" y="1143000"/>
            <a:ext cx="8305800" cy="830997"/>
          </a:xfrm>
          <a:prstGeom prst="rect">
            <a:avLst/>
          </a:prstGeom>
          <a:noFill/>
        </p:spPr>
        <p:txBody>
          <a:bodyPr wrap="square" rtlCol="0">
            <a:spAutoFit/>
          </a:bodyPr>
          <a:lstStyle/>
          <a:p>
            <a:r>
              <a:rPr lang="en-US" sz="1600" dirty="0" smtClean="0">
                <a:latin typeface="+mn-lt"/>
              </a:rPr>
              <a:t>Google WebMaster Tools provides detailed reports for organic visibility in Google, insight into the website performance, and suggestions for improving organic performance. Below is a list of the information WebMaster Tools provides:</a:t>
            </a:r>
          </a:p>
        </p:txBody>
      </p:sp>
      <p:sp>
        <p:nvSpPr>
          <p:cNvPr id="8" name="TextBox 7"/>
          <p:cNvSpPr txBox="1"/>
          <p:nvPr/>
        </p:nvSpPr>
        <p:spPr>
          <a:xfrm>
            <a:off x="609600" y="2362200"/>
            <a:ext cx="8534400" cy="2831544"/>
          </a:xfrm>
          <a:prstGeom prst="rect">
            <a:avLst/>
          </a:prstGeom>
          <a:noFill/>
        </p:spPr>
        <p:txBody>
          <a:bodyPr wrap="square" rtlCol="0">
            <a:spAutoFit/>
          </a:bodyPr>
          <a:lstStyle/>
          <a:p>
            <a:pPr lvl="0">
              <a:buFont typeface="Arial" pitchFamily="34" charset="0"/>
              <a:buChar char="•"/>
            </a:pPr>
            <a:r>
              <a:rPr lang="en-US" dirty="0" smtClean="0">
                <a:latin typeface="+mn-lt"/>
              </a:rPr>
              <a:t>  Top search queries, in Google, with impression and click data – can be filtered by country and date</a:t>
            </a:r>
          </a:p>
          <a:p>
            <a:pPr lvl="0">
              <a:buFont typeface="Arial" pitchFamily="34" charset="0"/>
              <a:buChar char="•"/>
            </a:pPr>
            <a:endParaRPr lang="en-US" sz="600" dirty="0" smtClean="0">
              <a:latin typeface="+mn-lt"/>
            </a:endParaRPr>
          </a:p>
          <a:p>
            <a:pPr lvl="0">
              <a:buFont typeface="Arial" pitchFamily="34" charset="0"/>
              <a:buChar char="•"/>
            </a:pPr>
            <a:r>
              <a:rPr lang="en-US" dirty="0" smtClean="0">
                <a:latin typeface="+mn-lt"/>
              </a:rPr>
              <a:t>  A list of internal and external links</a:t>
            </a:r>
          </a:p>
          <a:p>
            <a:pPr lvl="0">
              <a:buFont typeface="Arial" pitchFamily="34" charset="0"/>
              <a:buChar char="•"/>
            </a:pPr>
            <a:endParaRPr lang="en-US" sz="600" dirty="0" smtClean="0">
              <a:latin typeface="+mn-lt"/>
            </a:endParaRPr>
          </a:p>
          <a:p>
            <a:pPr lvl="0">
              <a:buFont typeface="Arial" pitchFamily="34" charset="0"/>
              <a:buChar char="•"/>
            </a:pPr>
            <a:r>
              <a:rPr lang="en-US" dirty="0" smtClean="0">
                <a:latin typeface="+mn-lt"/>
              </a:rPr>
              <a:t>  Spider crawling errors and crawler stats from the last 90 days:</a:t>
            </a:r>
          </a:p>
          <a:p>
            <a:pPr lvl="1">
              <a:buFont typeface="Arial" pitchFamily="34" charset="0"/>
              <a:buChar char="•"/>
            </a:pPr>
            <a:r>
              <a:rPr lang="en-US" dirty="0" smtClean="0">
                <a:latin typeface="+mn-lt"/>
              </a:rPr>
              <a:t> Pages crawled per day</a:t>
            </a:r>
          </a:p>
          <a:p>
            <a:pPr lvl="1">
              <a:buFont typeface="Arial" pitchFamily="34" charset="0"/>
              <a:buChar char="•"/>
            </a:pPr>
            <a:r>
              <a:rPr lang="en-US" dirty="0" smtClean="0">
                <a:latin typeface="+mn-lt"/>
              </a:rPr>
              <a:t> Kilobytes downloaded per day</a:t>
            </a:r>
          </a:p>
          <a:p>
            <a:pPr lvl="1">
              <a:buFont typeface="Arial" pitchFamily="34" charset="0"/>
              <a:buChar char="•"/>
            </a:pPr>
            <a:r>
              <a:rPr lang="en-US" dirty="0" smtClean="0">
                <a:latin typeface="+mn-lt"/>
              </a:rPr>
              <a:t> Time spend downloading a page</a:t>
            </a:r>
          </a:p>
          <a:p>
            <a:pPr lvl="1">
              <a:buFont typeface="Arial" pitchFamily="34" charset="0"/>
              <a:buChar char="•"/>
            </a:pPr>
            <a:endParaRPr lang="en-US" sz="600" dirty="0" smtClean="0">
              <a:latin typeface="+mn-lt"/>
            </a:endParaRPr>
          </a:p>
          <a:p>
            <a:pPr lvl="0">
              <a:buFont typeface="Arial" pitchFamily="34" charset="0"/>
              <a:buChar char="•"/>
            </a:pPr>
            <a:r>
              <a:rPr lang="en-US" dirty="0" smtClean="0">
                <a:latin typeface="+mn-lt"/>
              </a:rPr>
              <a:t>  The most common keywords Google found when crawling the Olay Website and recommendations for including these keywords within the content.</a:t>
            </a:r>
          </a:p>
          <a:p>
            <a:pPr lvl="0">
              <a:buFont typeface="Arial" pitchFamily="34" charset="0"/>
              <a:buChar char="•"/>
            </a:pPr>
            <a:endParaRPr lang="en-US" sz="600" dirty="0" smtClean="0">
              <a:latin typeface="+mn-lt"/>
            </a:endParaRPr>
          </a:p>
          <a:p>
            <a:pPr lvl="0">
              <a:buFont typeface="Arial" pitchFamily="34" charset="0"/>
              <a:buChar char="•"/>
            </a:pPr>
            <a:r>
              <a:rPr lang="en-US" dirty="0" smtClean="0">
                <a:latin typeface="+mn-lt"/>
              </a:rPr>
              <a:t>  Ability to submit an XML sitemap to provide Google with a map to crawling the Olay Web pages that should be indexed by Google</a:t>
            </a:r>
          </a:p>
          <a:p>
            <a:endParaRPr lang="en-US" dirty="0" smtClean="0">
              <a:latin typeface="+mn-lt"/>
            </a:endParaRPr>
          </a:p>
        </p:txBody>
      </p:sp>
    </p:spTree>
  </p:cSld>
  <p:clrMapOvr>
    <a:masterClrMapping/>
  </p:clrMapOvr>
  <p:transition spd="med"/>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153400" cy="457200"/>
          </a:xfrm>
        </p:spPr>
        <p:txBody>
          <a:bodyPr/>
          <a:lstStyle/>
          <a:p>
            <a:r>
              <a:rPr lang="en-US" dirty="0" smtClean="0"/>
              <a:t>Olay Helpful Tools</a:t>
            </a:r>
            <a:endParaRPr lang="en-US" dirty="0"/>
          </a:p>
        </p:txBody>
      </p:sp>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215</a:t>
            </a:fld>
            <a:endParaRPr lang="en-US" dirty="0">
              <a:solidFill>
                <a:srgbClr val="002C69"/>
              </a:solidFill>
            </a:endParaRPr>
          </a:p>
        </p:txBody>
      </p:sp>
      <p:sp>
        <p:nvSpPr>
          <p:cNvPr id="5" name="Rounded Rectangle 4"/>
          <p:cNvSpPr/>
          <p:nvPr/>
        </p:nvSpPr>
        <p:spPr bwMode="auto">
          <a:xfrm>
            <a:off x="2286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WebMaster Tools – cont’d</a:t>
            </a:r>
          </a:p>
        </p:txBody>
      </p:sp>
      <p:sp>
        <p:nvSpPr>
          <p:cNvPr id="8" name="TextBox 7"/>
          <p:cNvSpPr txBox="1"/>
          <p:nvPr/>
        </p:nvSpPr>
        <p:spPr>
          <a:xfrm>
            <a:off x="304800" y="1295400"/>
            <a:ext cx="8534400" cy="1169551"/>
          </a:xfrm>
          <a:prstGeom prst="rect">
            <a:avLst/>
          </a:prstGeom>
          <a:noFill/>
        </p:spPr>
        <p:txBody>
          <a:bodyPr wrap="square" rtlCol="0">
            <a:spAutoFit/>
          </a:bodyPr>
          <a:lstStyle/>
          <a:p>
            <a:pPr lvl="0">
              <a:buFont typeface="Arial" pitchFamily="34" charset="0"/>
              <a:buChar char="•"/>
            </a:pPr>
            <a:r>
              <a:rPr lang="en-US" dirty="0" smtClean="0">
                <a:latin typeface="+mn-lt"/>
              </a:rPr>
              <a:t> The naming convention Google uses for Olay Paid Search Sitelinks as well as the ability to remove </a:t>
            </a:r>
            <a:r>
              <a:rPr lang="en-US" dirty="0" err="1" smtClean="0">
                <a:latin typeface="+mn-lt"/>
              </a:rPr>
              <a:t>Sitelink</a:t>
            </a:r>
            <a:r>
              <a:rPr lang="en-US" dirty="0" smtClean="0">
                <a:latin typeface="+mn-lt"/>
              </a:rPr>
              <a:t> Names that Olay does not want to appear in search results</a:t>
            </a:r>
          </a:p>
          <a:p>
            <a:pPr lvl="1"/>
            <a:endParaRPr lang="en-US" sz="1200" dirty="0" smtClean="0">
              <a:latin typeface="+mn-lt"/>
            </a:endParaRPr>
          </a:p>
          <a:p>
            <a:pPr lvl="1">
              <a:buFont typeface="Arial" pitchFamily="34" charset="0"/>
              <a:buChar char="•"/>
            </a:pPr>
            <a:r>
              <a:rPr lang="en-US" dirty="0" smtClean="0">
                <a:latin typeface="+mn-lt"/>
              </a:rPr>
              <a:t> </a:t>
            </a:r>
            <a:r>
              <a:rPr lang="en-US" b="1" dirty="0" smtClean="0">
                <a:latin typeface="+mn-lt"/>
              </a:rPr>
              <a:t>Example of Olay Sitelinks:</a:t>
            </a:r>
          </a:p>
          <a:p>
            <a:endParaRPr lang="en-US" dirty="0" smtClean="0">
              <a:latin typeface="+mn-lt"/>
            </a:endParaRPr>
          </a:p>
        </p:txBody>
      </p:sp>
      <p:pic>
        <p:nvPicPr>
          <p:cNvPr id="5122" name="Picture 2"/>
          <p:cNvPicPr>
            <a:picLocks noChangeAspect="1" noChangeArrowheads="1"/>
          </p:cNvPicPr>
          <p:nvPr/>
        </p:nvPicPr>
        <p:blipFill>
          <a:blip r:embed="rId2" cstate="print"/>
          <a:srcRect/>
          <a:stretch>
            <a:fillRect/>
          </a:stretch>
        </p:blipFill>
        <p:spPr bwMode="auto">
          <a:xfrm>
            <a:off x="914400" y="2209800"/>
            <a:ext cx="7296150" cy="14382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bwMode="auto">
          <a:xfrm>
            <a:off x="2438400" y="3200400"/>
            <a:ext cx="3352800" cy="381000"/>
          </a:xfrm>
          <a:prstGeom prst="rect">
            <a:avLst/>
          </a:prstGeom>
          <a:noFill/>
          <a:ln w="38100" cap="flat" cmpd="sng" algn="ctr">
            <a:solidFill>
              <a:srgbClr val="FD4817"/>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0" name="TextBox 9"/>
          <p:cNvSpPr txBox="1"/>
          <p:nvPr/>
        </p:nvSpPr>
        <p:spPr>
          <a:xfrm>
            <a:off x="457200" y="3733800"/>
            <a:ext cx="8458200" cy="2462213"/>
          </a:xfrm>
          <a:prstGeom prst="rect">
            <a:avLst/>
          </a:prstGeom>
          <a:noFill/>
        </p:spPr>
        <p:txBody>
          <a:bodyPr wrap="square" rtlCol="0">
            <a:spAutoFit/>
          </a:bodyPr>
          <a:lstStyle/>
          <a:p>
            <a:pPr lvl="0">
              <a:buFont typeface="Arial" pitchFamily="34" charset="0"/>
              <a:buChar char="•"/>
            </a:pPr>
            <a:r>
              <a:rPr lang="en-US" dirty="0" smtClean="0">
                <a:latin typeface="+mn-lt"/>
              </a:rPr>
              <a:t> Malware detection</a:t>
            </a:r>
          </a:p>
          <a:p>
            <a:pPr>
              <a:buFont typeface="Arial" pitchFamily="34" charset="0"/>
              <a:buChar char="•"/>
            </a:pPr>
            <a:r>
              <a:rPr lang="en-US" dirty="0" smtClean="0">
                <a:latin typeface="+mn-lt"/>
              </a:rPr>
              <a:t> Ability to inform Google if you move your site to a new domain</a:t>
            </a:r>
          </a:p>
          <a:p>
            <a:pPr lvl="1">
              <a:buFont typeface="Arial" pitchFamily="34" charset="0"/>
              <a:buChar char="•"/>
            </a:pPr>
            <a:r>
              <a:rPr lang="en-US" dirty="0" smtClean="0">
                <a:latin typeface="+mn-lt"/>
              </a:rPr>
              <a:t>Help Google index faster for a smoother transition for spiders and users.</a:t>
            </a:r>
          </a:p>
          <a:p>
            <a:pPr lvl="0">
              <a:buFont typeface="Arial" pitchFamily="34" charset="0"/>
              <a:buChar char="•"/>
            </a:pPr>
            <a:r>
              <a:rPr lang="en-US" dirty="0" smtClean="0">
                <a:latin typeface="+mn-lt"/>
              </a:rPr>
              <a:t> HTML suggestions </a:t>
            </a:r>
          </a:p>
          <a:p>
            <a:pPr lvl="1">
              <a:buFont typeface="Arial" pitchFamily="34" charset="0"/>
              <a:buChar char="•"/>
            </a:pPr>
            <a:r>
              <a:rPr lang="en-US" dirty="0" smtClean="0">
                <a:latin typeface="+mn-lt"/>
              </a:rPr>
              <a:t> Suggestions to fixing issues found in the crawling errors</a:t>
            </a:r>
          </a:p>
          <a:p>
            <a:pPr lvl="0">
              <a:buFont typeface="Arial" pitchFamily="34" charset="0"/>
              <a:buChar char="•"/>
            </a:pPr>
            <a:r>
              <a:rPr lang="en-US" dirty="0" smtClean="0">
                <a:latin typeface="+mn-lt"/>
              </a:rPr>
              <a:t> Ability to see your site exactly how a </a:t>
            </a:r>
            <a:r>
              <a:rPr lang="en-US" dirty="0" err="1" smtClean="0">
                <a:latin typeface="+mn-lt"/>
              </a:rPr>
              <a:t>Googlebot</a:t>
            </a:r>
            <a:r>
              <a:rPr lang="en-US" dirty="0" smtClean="0">
                <a:latin typeface="+mn-lt"/>
              </a:rPr>
              <a:t> sees it.</a:t>
            </a:r>
          </a:p>
          <a:p>
            <a:pPr lvl="0">
              <a:buFont typeface="Arial" pitchFamily="34" charset="0"/>
              <a:buChar char="•"/>
            </a:pPr>
            <a:r>
              <a:rPr lang="en-US" dirty="0" smtClean="0">
                <a:latin typeface="+mn-lt"/>
              </a:rPr>
              <a:t> Site Performance data – site statistics:</a:t>
            </a:r>
          </a:p>
          <a:p>
            <a:pPr lvl="1">
              <a:buFont typeface="Arial" pitchFamily="34" charset="0"/>
              <a:buChar char="•"/>
            </a:pPr>
            <a:r>
              <a:rPr lang="en-US" dirty="0" smtClean="0">
                <a:latin typeface="+mn-lt"/>
              </a:rPr>
              <a:t> Load time – in comparison to other websites</a:t>
            </a:r>
          </a:p>
          <a:p>
            <a:pPr lvl="2">
              <a:buFont typeface="Arial" pitchFamily="34" charset="0"/>
              <a:buChar char="•"/>
            </a:pPr>
            <a:r>
              <a:rPr lang="en-US" dirty="0" smtClean="0">
                <a:latin typeface="+mn-lt"/>
              </a:rPr>
              <a:t> Individual page load times</a:t>
            </a:r>
          </a:p>
          <a:p>
            <a:pPr lvl="1">
              <a:buFont typeface="Arial" pitchFamily="34" charset="0"/>
              <a:buChar char="•"/>
            </a:pPr>
            <a:r>
              <a:rPr lang="en-US" dirty="0" smtClean="0">
                <a:latin typeface="+mn-lt"/>
              </a:rPr>
              <a:t> Page speed suggestions with example pages and optimization recommendations</a:t>
            </a:r>
          </a:p>
          <a:p>
            <a:endParaRPr lang="en-US" dirty="0" smtClean="0">
              <a:latin typeface="+mn-lt"/>
            </a:endParaRPr>
          </a:p>
        </p:txBody>
      </p:sp>
    </p:spTree>
  </p:cSld>
  <p:clrMapOvr>
    <a:masterClrMapping/>
  </p:clrMapOvr>
  <p:transition spd="med"/>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153400" cy="457200"/>
          </a:xfrm>
        </p:spPr>
        <p:txBody>
          <a:bodyPr/>
          <a:lstStyle/>
          <a:p>
            <a:r>
              <a:rPr lang="en-US" dirty="0" smtClean="0"/>
              <a:t>Olay Helpful Tools</a:t>
            </a:r>
            <a:endParaRPr lang="en-US" dirty="0"/>
          </a:p>
        </p:txBody>
      </p:sp>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216</a:t>
            </a:fld>
            <a:endParaRPr lang="en-US" dirty="0">
              <a:solidFill>
                <a:srgbClr val="002C69"/>
              </a:solidFill>
            </a:endParaRPr>
          </a:p>
        </p:txBody>
      </p:sp>
      <p:sp>
        <p:nvSpPr>
          <p:cNvPr id="5" name="Rounded Rectangle 4"/>
          <p:cNvSpPr/>
          <p:nvPr/>
        </p:nvSpPr>
        <p:spPr bwMode="auto">
          <a:xfrm>
            <a:off x="2286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WebMaster Tools – cont’d</a:t>
            </a:r>
          </a:p>
        </p:txBody>
      </p:sp>
      <p:sp>
        <p:nvSpPr>
          <p:cNvPr id="8" name="TextBox 7"/>
          <p:cNvSpPr txBox="1"/>
          <p:nvPr/>
        </p:nvSpPr>
        <p:spPr>
          <a:xfrm>
            <a:off x="304800" y="1295401"/>
            <a:ext cx="8534400" cy="307777"/>
          </a:xfrm>
          <a:prstGeom prst="rect">
            <a:avLst/>
          </a:prstGeom>
          <a:noFill/>
        </p:spPr>
        <p:txBody>
          <a:bodyPr wrap="square" rtlCol="0">
            <a:spAutoFit/>
          </a:bodyPr>
          <a:lstStyle/>
          <a:p>
            <a:pPr lvl="0">
              <a:buFont typeface="Arial" pitchFamily="34" charset="0"/>
              <a:buChar char="•"/>
            </a:pPr>
            <a:r>
              <a:rPr lang="en-US" dirty="0" smtClean="0">
                <a:latin typeface="+mn-lt"/>
              </a:rPr>
              <a:t> The ability to target each Olay country Website to geographic locations:</a:t>
            </a:r>
          </a:p>
        </p:txBody>
      </p:sp>
      <p:pic>
        <p:nvPicPr>
          <p:cNvPr id="5123" name="Picture 3"/>
          <p:cNvPicPr>
            <a:picLocks noChangeAspect="1" noChangeArrowheads="1"/>
          </p:cNvPicPr>
          <p:nvPr/>
        </p:nvPicPr>
        <p:blipFill>
          <a:blip r:embed="rId2" cstate="print"/>
          <a:srcRect/>
          <a:stretch>
            <a:fillRect/>
          </a:stretch>
        </p:blipFill>
        <p:spPr bwMode="auto">
          <a:xfrm>
            <a:off x="1066800" y="1828800"/>
            <a:ext cx="6643206" cy="37719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Analyzing search Metrics</a:t>
            </a:r>
            <a:br>
              <a:rPr lang="en-US" dirty="0" smtClean="0"/>
            </a:br>
            <a:r>
              <a:rPr lang="en-US" dirty="0" smtClean="0"/>
              <a:t>Paid &amp; Organic</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218</a:t>
            </a:fld>
            <a:endParaRPr lang="en-US" dirty="0">
              <a:solidFill>
                <a:srgbClr val="002C69"/>
              </a:solidFill>
            </a:endParaRPr>
          </a:p>
        </p:txBody>
      </p:sp>
      <p:sp>
        <p:nvSpPr>
          <p:cNvPr id="35" name="Title 1"/>
          <p:cNvSpPr>
            <a:spLocks noGrp="1"/>
          </p:cNvSpPr>
          <p:nvPr>
            <p:ph type="title"/>
          </p:nvPr>
        </p:nvSpPr>
        <p:spPr>
          <a:xfrm>
            <a:off x="304800" y="228600"/>
            <a:ext cx="8610600" cy="457200"/>
          </a:xfrm>
          <a:noFill/>
        </p:spPr>
        <p:txBody>
          <a:bodyPr/>
          <a:lstStyle/>
          <a:p>
            <a:r>
              <a:rPr lang="en-US" sz="2600" dirty="0" smtClean="0"/>
              <a:t>Who Should Know About Search Metrics?</a:t>
            </a:r>
            <a:endParaRPr lang="en-US" sz="2600" dirty="0"/>
          </a:p>
        </p:txBody>
      </p:sp>
      <p:sp>
        <p:nvSpPr>
          <p:cNvPr id="9" name="Content Placeholder 2"/>
          <p:cNvSpPr>
            <a:spLocks noGrp="1"/>
          </p:cNvSpPr>
          <p:nvPr>
            <p:ph idx="1"/>
          </p:nvPr>
        </p:nvSpPr>
        <p:spPr>
          <a:xfrm>
            <a:off x="304800" y="838200"/>
            <a:ext cx="8458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understanding what search metrics are important to the paid and organic search campaigns, what tools to use/where to look, how to monitor and analyze, and how to improve of each search metric for Olay paid and organic search campaign success.</a:t>
            </a:r>
          </a:p>
          <a:p>
            <a:pPr marL="0" indent="0">
              <a:spcBef>
                <a:spcPts val="0"/>
              </a:spcBef>
            </a:pPr>
            <a:endParaRPr lang="en-US" sz="600" b="1" dirty="0" smtClean="0"/>
          </a:p>
          <a:p>
            <a:pPr marL="0" indent="0">
              <a:spcBef>
                <a:spcPts val="0"/>
              </a:spcBef>
            </a:pPr>
            <a:endParaRPr lang="en-US" sz="1200" b="1"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each search metric and how they affect the success of the Olay paid and organic search campaigns.</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2" name="Straight Connector 11"/>
          <p:cNvCxnSpPr/>
          <p:nvPr/>
        </p:nvCxnSpPr>
        <p:spPr bwMode="auto">
          <a:xfrm>
            <a:off x="304800" y="1752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81000" y="2514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219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Search Metrics</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685800"/>
            <a:ext cx="87630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Organic Search Metrics</a:t>
            </a:r>
            <a:r>
              <a:rPr lang="en-US" sz="1400" dirty="0" smtClean="0">
                <a:latin typeface="+mn-lt"/>
              </a:rPr>
              <a:t>: How to analyze &amp; ways to improve organic traffic and quality of visitor metrics.</a:t>
            </a:r>
            <a:endParaRPr lang="en-US" sz="1800" b="1" dirty="0" smtClean="0">
              <a:latin typeface="+mn-lt"/>
            </a:endParaRPr>
          </a:p>
          <a:p>
            <a:pPr marL="0" indent="0">
              <a:spcBef>
                <a:spcPts val="0"/>
              </a:spcBef>
            </a:pPr>
            <a:endParaRPr lang="en-US" sz="600" b="1" dirty="0" smtClean="0">
              <a:latin typeface="+mn-lt"/>
            </a:endParaRPr>
          </a:p>
          <a:p>
            <a:pPr marL="0" indent="0">
              <a:spcBef>
                <a:spcPts val="0"/>
              </a:spcBef>
            </a:pPr>
            <a:r>
              <a:rPr lang="en-US" sz="1800" b="1" dirty="0" smtClean="0">
                <a:latin typeface="+mn-lt"/>
                <a:hlinkClick r:id="rId6" action="ppaction://hlinksldjump"/>
              </a:rPr>
              <a:t>Organic Search Metrics</a:t>
            </a:r>
            <a:r>
              <a:rPr lang="en-US" sz="1400" dirty="0" smtClean="0">
                <a:latin typeface="+mn-lt"/>
              </a:rPr>
              <a:t>:</a:t>
            </a:r>
            <a:r>
              <a:rPr lang="en-US" sz="1800" b="1" dirty="0" smtClean="0">
                <a:latin typeface="+mn-lt"/>
              </a:rPr>
              <a:t> </a:t>
            </a:r>
            <a:r>
              <a:rPr lang="en-US" sz="1400" dirty="0" smtClean="0">
                <a:latin typeface="+mn-lt"/>
              </a:rPr>
              <a:t>How to analyze &amp; ways to improve SearchMart organic rankings.</a:t>
            </a:r>
          </a:p>
          <a:p>
            <a:pPr marL="0" indent="0">
              <a:spcBef>
                <a:spcPts val="0"/>
              </a:spcBef>
            </a:pPr>
            <a:endParaRPr lang="en-US" sz="600" b="1" dirty="0" smtClean="0">
              <a:latin typeface="+mn-lt"/>
            </a:endParaRPr>
          </a:p>
          <a:p>
            <a:pPr marL="0" indent="0">
              <a:spcBef>
                <a:spcPts val="0"/>
              </a:spcBef>
            </a:pPr>
            <a:r>
              <a:rPr lang="en-US" sz="1800" b="1" dirty="0" smtClean="0">
                <a:hlinkClick r:id="rId7" action="ppaction://hlinksldjump"/>
              </a:rPr>
              <a:t>Paid Search Metrics - Daily</a:t>
            </a:r>
            <a:r>
              <a:rPr lang="en-US" sz="1400" dirty="0" smtClean="0"/>
              <a:t>: How to analyze &amp; ways to improve CTR, CPC, and average position .</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8" action="ppaction://hlinksldjump"/>
              </a:rPr>
              <a:t>Paid Search Metrics</a:t>
            </a:r>
            <a:r>
              <a:rPr lang="en-US" sz="1400" dirty="0" smtClean="0"/>
              <a:t>: How to analyze &amp; ways to improve share of shelf and quality of visitor metrics.</a:t>
            </a:r>
            <a:endParaRPr lang="en-US" sz="1800" b="1" dirty="0" smtClean="0"/>
          </a:p>
          <a:p>
            <a:pPr marL="0" indent="0">
              <a:spcBef>
                <a:spcPts val="0"/>
              </a:spcBef>
            </a:pPr>
            <a:endParaRPr lang="en-US" sz="600" b="1" dirty="0" smtClean="0"/>
          </a:p>
          <a:p>
            <a:pPr marL="0" indent="0">
              <a:spcBef>
                <a:spcPts val="0"/>
              </a:spcBef>
            </a:pPr>
            <a:endParaRPr lang="en-US" sz="1800" b="1" dirty="0" smtClean="0">
              <a:latin typeface="+mn-lt"/>
            </a:endParaRPr>
          </a:p>
          <a:p>
            <a:pPr marL="0" indent="0">
              <a:spcBef>
                <a:spcPts val="0"/>
              </a:spcBef>
            </a:pPr>
            <a:endParaRPr lang="en-US" sz="10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14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44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1828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209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Content Network</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The “</a:t>
            </a:r>
            <a:r>
              <a:rPr lang="en-US" sz="2400" b="1" dirty="0" err="1" smtClean="0">
                <a:latin typeface="Calibri"/>
              </a:rPr>
              <a:t>Whos</a:t>
            </a:r>
            <a:r>
              <a:rPr lang="en-US" sz="2400" b="1" dirty="0" smtClean="0">
                <a:latin typeface="Calibri"/>
              </a:rPr>
              <a:t>” Have It</a:t>
            </a:r>
          </a:p>
        </p:txBody>
      </p:sp>
      <p:sp>
        <p:nvSpPr>
          <p:cNvPr id="7" name="Content Placeholder 2"/>
          <p:cNvSpPr>
            <a:spLocks noGrp="1"/>
          </p:cNvSpPr>
          <p:nvPr>
            <p:ph idx="1"/>
          </p:nvPr>
        </p:nvSpPr>
        <p:spPr>
          <a:xfrm>
            <a:off x="381000" y="1600200"/>
            <a:ext cx="6172200" cy="457200"/>
          </a:xfrm>
        </p:spPr>
        <p:txBody>
          <a:bodyPr/>
          <a:lstStyle/>
          <a:p>
            <a:r>
              <a:rPr lang="en-US" cap="all" dirty="0" smtClean="0">
                <a:solidFill>
                  <a:schemeClr val="accent4"/>
                </a:solidFill>
                <a:ea typeface="ＭＳ Ｐゴシック" pitchFamily="34" charset="-128"/>
                <a:cs typeface="Helvetica 45 Light" charset="0"/>
              </a:rPr>
              <a:t>Confident experientialist shopper</a:t>
            </a:r>
          </a:p>
          <a:p>
            <a:endParaRPr lang="en-US" sz="1600" dirty="0" smtClean="0">
              <a:solidFill>
                <a:schemeClr val="accent4"/>
              </a:solidFill>
              <a:latin typeface="+mn-lt"/>
              <a:cs typeface="Arial" pitchFamily="34" charset="0"/>
            </a:endParaRPr>
          </a:p>
        </p:txBody>
      </p:sp>
      <p:sp>
        <p:nvSpPr>
          <p:cNvPr id="13" name="Round Diagonal Corner Rectangle 12"/>
          <p:cNvSpPr/>
          <p:nvPr/>
        </p:nvSpPr>
        <p:spPr bwMode="auto">
          <a:xfrm>
            <a:off x="3505200" y="4267200"/>
            <a:ext cx="4876800" cy="2057400"/>
          </a:xfrm>
          <a:prstGeom prst="round2DiagRect">
            <a:avLst>
              <a:gd name="adj1" fmla="val 32228"/>
              <a:gd name="adj2" fmla="val 0"/>
            </a:avLst>
          </a:prstGeom>
          <a:solidFill>
            <a:schemeClr val="accent6">
              <a:lumMod val="50000"/>
              <a:lumOff val="50000"/>
            </a:schemeClr>
          </a:solidFill>
          <a:ln w="28575" cap="flat" cmpd="sng" algn="ctr">
            <a:solidFill>
              <a:schemeClr val="accent2"/>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fontAlgn="auto">
              <a:spcBef>
                <a:spcPts val="0"/>
              </a:spcBef>
              <a:spcAft>
                <a:spcPts val="0"/>
              </a:spcAft>
              <a:buClr>
                <a:srgbClr val="BBAC87"/>
              </a:buClr>
              <a:buSzPct val="50000"/>
              <a:buFont typeface="Arial" pitchFamily="34" charset="0"/>
              <a:buChar char="•"/>
              <a:defRPr/>
            </a:pPr>
            <a:r>
              <a:rPr lang="en-US" dirty="0" smtClean="0">
                <a:latin typeface="Calibri"/>
              </a:rPr>
              <a:t>She seeks new beauty experiences to enrich her life and improve her skin. She is willing to try new things and splurge on the latest and greatest. </a:t>
            </a:r>
          </a:p>
          <a:p>
            <a:pPr marL="107950" indent="-107950" fontAlgn="auto">
              <a:spcBef>
                <a:spcPts val="0"/>
              </a:spcBef>
              <a:spcAft>
                <a:spcPts val="0"/>
              </a:spcAft>
              <a:buClr>
                <a:srgbClr val="BBAC87"/>
              </a:buClr>
              <a:buSzPct val="50000"/>
              <a:buFont typeface="Arial" pitchFamily="34" charset="0"/>
              <a:buChar char="•"/>
              <a:defRPr/>
            </a:pPr>
            <a:r>
              <a:rPr lang="en-US" dirty="0" smtClean="0">
                <a:latin typeface="Calibri"/>
              </a:rPr>
              <a:t>She likes to explore and browse beauty, fashion and celebrity/gossip sites to stay in the know on beauty news/buzz.  </a:t>
            </a:r>
          </a:p>
          <a:p>
            <a:pPr marL="107950" indent="-107950" fontAlgn="auto">
              <a:spcBef>
                <a:spcPts val="0"/>
              </a:spcBef>
              <a:spcAft>
                <a:spcPts val="0"/>
              </a:spcAft>
              <a:buClr>
                <a:srgbClr val="BBAC87"/>
              </a:buClr>
              <a:buSzPct val="50000"/>
              <a:buFont typeface="Arial" pitchFamily="34" charset="0"/>
              <a:buChar char="•"/>
              <a:defRPr/>
            </a:pPr>
            <a:r>
              <a:rPr lang="en-US" dirty="0" smtClean="0">
                <a:latin typeface="Calibri"/>
              </a:rPr>
              <a:t>She relies heavily on her social networks to get purchasing advice and share products that interest her with her friends.</a:t>
            </a:r>
          </a:p>
        </p:txBody>
      </p:sp>
      <p:sp>
        <p:nvSpPr>
          <p:cNvPr id="15" name="Round Diagonal Corner Rectangle 14"/>
          <p:cNvSpPr/>
          <p:nvPr/>
        </p:nvSpPr>
        <p:spPr bwMode="auto">
          <a:xfrm>
            <a:off x="3581400" y="3886200"/>
            <a:ext cx="4876800" cy="381000"/>
          </a:xfrm>
          <a:prstGeom prst="round2DiagRect">
            <a:avLst>
              <a:gd name="adj1" fmla="val 50000"/>
              <a:gd name="adj2" fmla="val 0"/>
            </a:avLst>
          </a:prstGeom>
          <a:solidFill>
            <a:schemeClr val="accent6">
              <a:lumMod val="25000"/>
              <a:lumOff val="75000"/>
            </a:schemeClr>
          </a:solidFill>
          <a:ln w="28575" cap="flat" cmpd="sng" algn="ctr">
            <a:solidFill>
              <a:schemeClr val="accent2"/>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algn="ctr" fontAlgn="auto">
              <a:spcBef>
                <a:spcPts val="0"/>
              </a:spcBef>
              <a:spcAft>
                <a:spcPts val="0"/>
              </a:spcAft>
              <a:buClr>
                <a:srgbClr val="BBAC87"/>
              </a:buClr>
              <a:buSzPct val="50000"/>
              <a:defRPr/>
            </a:pPr>
            <a:r>
              <a:rPr lang="en-US" dirty="0" smtClean="0">
                <a:latin typeface="Calibri"/>
              </a:rPr>
              <a:t>Online Behavior</a:t>
            </a:r>
          </a:p>
        </p:txBody>
      </p:sp>
      <p:sp>
        <p:nvSpPr>
          <p:cNvPr id="16" name="Round Same Side Corner Rectangle 15"/>
          <p:cNvSpPr/>
          <p:nvPr/>
        </p:nvSpPr>
        <p:spPr bwMode="auto">
          <a:xfrm>
            <a:off x="152400" y="2514600"/>
            <a:ext cx="31242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Olay® Anti-Aging Products</a:t>
            </a:r>
          </a:p>
          <a:p>
            <a:pPr fontAlgn="auto">
              <a:spcBef>
                <a:spcPts val="0"/>
              </a:spcBef>
              <a:spcAft>
                <a:spcPts val="0"/>
              </a:spcAft>
            </a:pPr>
            <a:r>
              <a:rPr lang="en-US" dirty="0" smtClean="0">
                <a:solidFill>
                  <a:srgbClr val="000000"/>
                </a:solidFill>
              </a:rPr>
              <a:t>Olay Anti-Aging Skincare Regimens</a:t>
            </a:r>
          </a:p>
          <a:p>
            <a:pPr fontAlgn="auto">
              <a:spcBef>
                <a:spcPts val="0"/>
              </a:spcBef>
              <a:spcAft>
                <a:spcPts val="0"/>
              </a:spcAft>
            </a:pPr>
            <a:r>
              <a:rPr lang="en-US" dirty="0" smtClean="0">
                <a:solidFill>
                  <a:srgbClr val="000000"/>
                </a:solidFill>
              </a:rPr>
              <a:t>Defy Age With Younger Looking Skin</a:t>
            </a:r>
          </a:p>
          <a:p>
            <a:pPr fontAlgn="auto">
              <a:spcBef>
                <a:spcPts val="0"/>
              </a:spcBef>
              <a:spcAft>
                <a:spcPts val="0"/>
              </a:spcAft>
            </a:pPr>
            <a:r>
              <a:rPr lang="en-US" dirty="0" smtClean="0">
                <a:solidFill>
                  <a:srgbClr val="000000"/>
                </a:solidFill>
              </a:rPr>
              <a:t>www.Olay.com/Age-Defying</a:t>
            </a:r>
            <a:endParaRPr lang="en-US" dirty="0">
              <a:solidFill>
                <a:srgbClr val="000000"/>
              </a:solidFill>
            </a:endParaRPr>
          </a:p>
        </p:txBody>
      </p:sp>
      <p:sp>
        <p:nvSpPr>
          <p:cNvPr id="17" name="Round Same Side Corner Rectangle 16"/>
          <p:cNvSpPr/>
          <p:nvPr/>
        </p:nvSpPr>
        <p:spPr bwMode="auto">
          <a:xfrm>
            <a:off x="152400" y="2133600"/>
            <a:ext cx="6324600" cy="304800"/>
          </a:xfrm>
          <a:prstGeom prst="round2SameRect">
            <a:avLst>
              <a:gd name="adj1" fmla="val 37371"/>
              <a:gd name="adj2" fmla="val 0"/>
            </a:avLst>
          </a:prstGeom>
          <a:gradFill flip="none"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5400000" scaled="1"/>
            <a:tileRect/>
          </a:gra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algn="ctr" fontAlgn="auto">
              <a:spcBef>
                <a:spcPts val="0"/>
              </a:spcBef>
              <a:spcAft>
                <a:spcPts val="0"/>
              </a:spcAft>
            </a:pPr>
            <a:r>
              <a:rPr lang="en-US" dirty="0" smtClean="0">
                <a:solidFill>
                  <a:srgbClr val="000000"/>
                </a:solidFill>
              </a:rPr>
              <a:t>Messages to Reach Her</a:t>
            </a:r>
            <a:endParaRPr lang="en-US" dirty="0">
              <a:solidFill>
                <a:srgbClr val="000000"/>
              </a:solidFill>
            </a:endParaRPr>
          </a:p>
        </p:txBody>
      </p:sp>
      <p:sp>
        <p:nvSpPr>
          <p:cNvPr id="18" name="Round Same Side Corner Rectangle 17"/>
          <p:cNvSpPr/>
          <p:nvPr/>
        </p:nvSpPr>
        <p:spPr bwMode="auto">
          <a:xfrm>
            <a:off x="3276600" y="2514600"/>
            <a:ext cx="32766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Olay® Total Effects</a:t>
            </a:r>
          </a:p>
          <a:p>
            <a:pPr fontAlgn="auto">
              <a:spcBef>
                <a:spcPts val="0"/>
              </a:spcBef>
              <a:spcAft>
                <a:spcPts val="0"/>
              </a:spcAft>
            </a:pPr>
            <a:r>
              <a:rPr lang="en-US" dirty="0" smtClean="0">
                <a:solidFill>
                  <a:srgbClr val="000000"/>
                </a:solidFill>
              </a:rPr>
              <a:t>Fight 7 Signs of Aging at Once with</a:t>
            </a:r>
          </a:p>
          <a:p>
            <a:pPr fontAlgn="auto">
              <a:spcBef>
                <a:spcPts val="0"/>
              </a:spcBef>
              <a:spcAft>
                <a:spcPts val="0"/>
              </a:spcAft>
            </a:pPr>
            <a:r>
              <a:rPr lang="en-US" dirty="0" smtClean="0">
                <a:solidFill>
                  <a:srgbClr val="000000"/>
                </a:solidFill>
              </a:rPr>
              <a:t>Total Effects Skincare Solution.</a:t>
            </a:r>
          </a:p>
          <a:p>
            <a:pPr fontAlgn="auto">
              <a:spcBef>
                <a:spcPts val="0"/>
              </a:spcBef>
              <a:spcAft>
                <a:spcPts val="0"/>
              </a:spcAft>
            </a:pPr>
            <a:r>
              <a:rPr lang="en-US" dirty="0" smtClean="0">
                <a:solidFill>
                  <a:srgbClr val="000000"/>
                </a:solidFill>
              </a:rPr>
              <a:t>www.Olay.com/Total-Effects</a:t>
            </a:r>
            <a:endParaRPr lang="en-US" dirty="0">
              <a:solidFill>
                <a:srgbClr val="000000"/>
              </a:solidFill>
            </a:endParaRPr>
          </a:p>
        </p:txBody>
      </p:sp>
      <p:pic>
        <p:nvPicPr>
          <p:cNvPr id="19" name="Picture 3" descr="C:\Documents and Settings\jalbrech\Desktop\Body Whos\Confident Experientialist\71918892.jpg"/>
          <p:cNvPicPr>
            <a:picLocks noChangeAspect="1" noChangeArrowheads="1"/>
          </p:cNvPicPr>
          <p:nvPr/>
        </p:nvPicPr>
        <p:blipFill>
          <a:blip r:embed="rId3" cstate="print"/>
          <a:srcRect/>
          <a:stretch>
            <a:fillRect/>
          </a:stretch>
        </p:blipFill>
        <p:spPr bwMode="gray">
          <a:xfrm>
            <a:off x="304800" y="3886200"/>
            <a:ext cx="2514600" cy="1911154"/>
          </a:xfrm>
          <a:prstGeom prst="rect">
            <a:avLst/>
          </a:prstGeom>
          <a:noFill/>
        </p:spPr>
      </p:pic>
      <p:sp>
        <p:nvSpPr>
          <p:cNvPr id="23" name="Rectangle 22"/>
          <p:cNvSpPr>
            <a:spLocks noChangeArrowheads="1"/>
          </p:cNvSpPr>
          <p:nvPr/>
        </p:nvSpPr>
        <p:spPr bwMode="gray">
          <a:xfrm>
            <a:off x="304800" y="5791200"/>
            <a:ext cx="2514600" cy="152400"/>
          </a:xfrm>
          <a:prstGeom prst="rect">
            <a:avLst/>
          </a:prstGeom>
          <a:gradFill flip="none" rotWithShape="1">
            <a:gsLst>
              <a:gs pos="0">
                <a:srgbClr val="735E40"/>
              </a:gs>
              <a:gs pos="32001">
                <a:srgbClr val="EADCA8"/>
              </a:gs>
              <a:gs pos="100000">
                <a:srgbClr val="866D4C"/>
              </a:gs>
            </a:gsLst>
            <a:lin ang="0" scaled="1"/>
            <a:tileRect/>
          </a:gradFill>
          <a:ln w="9525">
            <a:noFill/>
            <a:miter lim="800000"/>
            <a:headEnd/>
            <a:tailEnd/>
          </a:ln>
          <a:effectLst/>
        </p:spPr>
        <p:txBody>
          <a:bodyPr anchor="ctr"/>
          <a:lstStyle/>
          <a:p>
            <a:pPr fontAlgn="auto">
              <a:spcBef>
                <a:spcPts val="0"/>
              </a:spcBef>
              <a:spcAft>
                <a:spcPts val="0"/>
              </a:spcAft>
              <a:defRPr/>
            </a:pPr>
            <a:r>
              <a:rPr lang="en-US" sz="1000" b="1" i="1" dirty="0" smtClean="0">
                <a:latin typeface="Calibri"/>
                <a:ea typeface="ＭＳ Ｐゴシック" charset="-128"/>
              </a:rPr>
              <a:t>PRIORITY</a:t>
            </a:r>
            <a:endParaRPr lang="en-US" sz="1000" b="1" i="1" dirty="0">
              <a:latin typeface="Calibri"/>
              <a:ea typeface="ＭＳ Ｐゴシック" charset="-128"/>
            </a:endParaRPr>
          </a:p>
        </p:txBody>
      </p:sp>
      <p:sp>
        <p:nvSpPr>
          <p:cNvPr id="14" name="Rectangle 13"/>
          <p:cNvSpPr/>
          <p:nvPr/>
        </p:nvSpPr>
        <p:spPr bwMode="auto">
          <a:xfrm>
            <a:off x="6781800" y="2133600"/>
            <a:ext cx="2133600" cy="1524000"/>
          </a:xfrm>
          <a:prstGeom prst="rect">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400" b="0" i="0" u="none" strike="noStrike" cap="none" normalizeH="0" baseline="0" dirty="0" smtClean="0">
                <a:ln>
                  <a:noFill/>
                </a:ln>
                <a:solidFill>
                  <a:schemeClr val="bg1"/>
                </a:solidFill>
                <a:effectLst/>
                <a:latin typeface="Arial" charset="0"/>
              </a:rPr>
              <a:t>Ad copy should</a:t>
            </a:r>
            <a:r>
              <a:rPr kumimoji="0" lang="en-US" sz="1400" b="0" i="0" u="none" strike="noStrike" cap="none" normalizeH="0" dirty="0" smtClean="0">
                <a:ln>
                  <a:noFill/>
                </a:ln>
                <a:solidFill>
                  <a:schemeClr val="bg1"/>
                </a:solidFill>
                <a:effectLst/>
                <a:latin typeface="Arial" charset="0"/>
              </a:rPr>
              <a:t> emphasis new products and improvements</a:t>
            </a:r>
            <a:r>
              <a:rPr lang="en-US" dirty="0" smtClean="0">
                <a:solidFill>
                  <a:schemeClr val="bg1"/>
                </a:solidFill>
                <a:latin typeface="Arial" charset="0"/>
              </a:rPr>
              <a:t>.  Celebrity endorsements and any social buzz should be leveraged to reach her as well.</a:t>
            </a:r>
            <a:r>
              <a:rPr kumimoji="0" lang="en-US" sz="1400" b="0" i="0" u="none" strike="noStrike" cap="none" normalizeH="0" baseline="0" dirty="0" smtClean="0">
                <a:ln>
                  <a:noFill/>
                </a:ln>
                <a:solidFill>
                  <a:schemeClr val="bg1"/>
                </a:solidFill>
                <a:effectLst/>
                <a:latin typeface="Arial" charset="0"/>
              </a:rPr>
              <a:t> </a:t>
            </a:r>
          </a:p>
        </p:txBody>
      </p:sp>
    </p:spTree>
  </p:cSld>
  <p:clrMapOvr>
    <a:masterClrMapping/>
  </p:clrMapOvr>
  <p:transition spd="med"/>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220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Organic Search Metrics</a:t>
            </a:r>
            <a:endParaRPr lang="en-US" sz="3000" dirty="0"/>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What Metrics to Look At</a:t>
            </a:r>
          </a:p>
        </p:txBody>
      </p:sp>
      <p:sp>
        <p:nvSpPr>
          <p:cNvPr id="11" name="Content Placeholder 2"/>
          <p:cNvSpPr>
            <a:spLocks noGrp="1"/>
          </p:cNvSpPr>
          <p:nvPr>
            <p:ph idx="1"/>
          </p:nvPr>
        </p:nvSpPr>
        <p:spPr>
          <a:xfrm>
            <a:off x="381000" y="1066800"/>
            <a:ext cx="8229600" cy="4876800"/>
          </a:xfrm>
        </p:spPr>
        <p:txBody>
          <a:bodyPr/>
          <a:lstStyle/>
          <a:p>
            <a:pPr marL="63500" lvl="1" indent="0">
              <a:spcBef>
                <a:spcPts val="0"/>
              </a:spcBef>
              <a:buFont typeface="Arial" pitchFamily="34" charset="0"/>
              <a:buChar char="•"/>
            </a:pPr>
            <a:r>
              <a:rPr lang="en-US" sz="1400" b="1" dirty="0" smtClean="0">
                <a:solidFill>
                  <a:schemeClr val="tx1"/>
                </a:solidFill>
                <a:latin typeface="+mn-lt"/>
                <a:cs typeface="Arial" pitchFamily="34" charset="0"/>
              </a:rPr>
              <a:t> </a:t>
            </a:r>
            <a:r>
              <a:rPr lang="en-US" sz="1600" b="1" dirty="0" smtClean="0">
                <a:solidFill>
                  <a:schemeClr val="tx1"/>
                </a:solidFill>
                <a:latin typeface="+mn-lt"/>
                <a:cs typeface="Arial" pitchFamily="34" charset="0"/>
              </a:rPr>
              <a:t>Organic Traffic </a:t>
            </a:r>
            <a:r>
              <a:rPr lang="en-US" sz="1400" b="1" dirty="0" smtClean="0">
                <a:solidFill>
                  <a:schemeClr val="tx1"/>
                </a:solidFill>
                <a:latin typeface="+mn-lt"/>
                <a:cs typeface="Arial" pitchFamily="34" charset="0"/>
              </a:rPr>
              <a:t>(Google Analytics)</a:t>
            </a:r>
          </a:p>
          <a:p>
            <a:pPr marL="457200" lvl="2" indent="0">
              <a:spcBef>
                <a:spcPts val="0"/>
              </a:spcBef>
              <a:buFont typeface="Arial" pitchFamily="34" charset="0"/>
              <a:buChar char="•"/>
            </a:pPr>
            <a:r>
              <a:rPr lang="en-US" sz="1400" dirty="0" smtClean="0">
                <a:solidFill>
                  <a:schemeClr val="tx1"/>
                </a:solidFill>
                <a:latin typeface="+mn-lt"/>
                <a:cs typeface="Arial" pitchFamily="34" charset="0"/>
              </a:rPr>
              <a:t>Total traffic to Olay.com that arrives through organic search</a:t>
            </a:r>
          </a:p>
          <a:p>
            <a:pPr marL="863600" lvl="3" indent="0">
              <a:spcBef>
                <a:spcPts val="0"/>
              </a:spcBef>
              <a:buFont typeface="Arial" pitchFamily="34" charset="0"/>
              <a:buChar char="•"/>
            </a:pPr>
            <a:r>
              <a:rPr lang="en-US" sz="1400" dirty="0" smtClean="0">
                <a:solidFill>
                  <a:schemeClr val="tx1"/>
                </a:solidFill>
                <a:latin typeface="+mn-lt"/>
                <a:cs typeface="Arial" pitchFamily="34" charset="0"/>
              </a:rPr>
              <a:t> </a:t>
            </a:r>
            <a:r>
              <a:rPr lang="en-US" sz="1200" b="1" dirty="0" smtClean="0">
                <a:solidFill>
                  <a:schemeClr val="tx1"/>
                </a:solidFill>
                <a:latin typeface="+mn-lt"/>
                <a:cs typeface="Arial" pitchFamily="34" charset="0"/>
              </a:rPr>
              <a:t>Why Important: </a:t>
            </a:r>
            <a:r>
              <a:rPr lang="en-US" sz="1200" dirty="0" smtClean="0">
                <a:solidFill>
                  <a:schemeClr val="tx1"/>
                </a:solidFill>
                <a:latin typeface="+mn-lt"/>
                <a:cs typeface="Arial" pitchFamily="34" charset="0"/>
              </a:rPr>
              <a:t>To track monthly in order to measure effectiveness of SEO campaign</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a:t>
            </a:r>
            <a:r>
              <a:rPr lang="en-US" sz="1200" b="1" dirty="0" smtClean="0">
                <a:solidFill>
                  <a:schemeClr val="tx1"/>
                </a:solidFill>
                <a:latin typeface="+mn-lt"/>
                <a:cs typeface="Arial" pitchFamily="34" charset="0"/>
              </a:rPr>
              <a:t>Ways to Improve: </a:t>
            </a:r>
            <a:r>
              <a:rPr lang="en-US" sz="1200" dirty="0" smtClean="0">
                <a:solidFill>
                  <a:schemeClr val="tx1"/>
                </a:solidFill>
                <a:latin typeface="+mn-lt"/>
                <a:cs typeface="Arial" pitchFamily="34" charset="0"/>
              </a:rPr>
              <a:t>Look at gold keyword and PLP weaknesses and determine:</a:t>
            </a:r>
          </a:p>
          <a:p>
            <a:pPr marL="1257300" lvl="4" indent="0">
              <a:spcBef>
                <a:spcPts val="0"/>
              </a:spcBef>
              <a:buFont typeface="Arial" pitchFamily="34" charset="0"/>
              <a:buChar char="•"/>
            </a:pPr>
            <a:r>
              <a:rPr lang="en-US" sz="1200" dirty="0" smtClean="0">
                <a:solidFill>
                  <a:schemeClr val="tx1"/>
                </a:solidFill>
                <a:latin typeface="+mn-lt"/>
                <a:cs typeface="Arial" pitchFamily="34" charset="0"/>
              </a:rPr>
              <a:t> Gold keyword relevancy to the content – Consider mapping a new keyword or PLP if it is no longer relevant.</a:t>
            </a:r>
          </a:p>
          <a:p>
            <a:pPr marL="1257300" lvl="4" indent="0">
              <a:spcBef>
                <a:spcPts val="0"/>
              </a:spcBef>
              <a:buFont typeface="Arial" pitchFamily="34" charset="0"/>
              <a:buChar char="•"/>
            </a:pPr>
            <a:r>
              <a:rPr lang="en-US" sz="1200" dirty="0" smtClean="0">
                <a:solidFill>
                  <a:schemeClr val="tx1"/>
                </a:solidFill>
                <a:latin typeface="+mn-lt"/>
                <a:cs typeface="Arial" pitchFamily="34" charset="0"/>
              </a:rPr>
              <a:t> Content support of the gold keyword – Consider </a:t>
            </a:r>
            <a:r>
              <a:rPr lang="en-US" sz="1200" dirty="0" smtClean="0">
                <a:solidFill>
                  <a:schemeClr val="tx1"/>
                </a:solidFill>
                <a:cs typeface="Arial" pitchFamily="34" charset="0"/>
              </a:rPr>
              <a:t>building out content if it doesn’t support the gold keyword.</a:t>
            </a:r>
            <a:endParaRPr lang="en-US" sz="1200" dirty="0" smtClean="0">
              <a:solidFill>
                <a:schemeClr val="tx1"/>
              </a:solidFill>
              <a:latin typeface="+mn-lt"/>
              <a:cs typeface="Arial" pitchFamily="34" charset="0"/>
            </a:endParaRPr>
          </a:p>
          <a:p>
            <a:pPr marL="1257300" lvl="4" indent="0">
              <a:spcBef>
                <a:spcPts val="0"/>
              </a:spcBef>
              <a:buFont typeface="Arial" pitchFamily="34" charset="0"/>
              <a:buChar char="•"/>
            </a:pPr>
            <a:r>
              <a:rPr lang="en-US" sz="1200" dirty="0" smtClean="0">
                <a:solidFill>
                  <a:schemeClr val="tx1"/>
                </a:solidFill>
                <a:latin typeface="+mn-lt"/>
                <a:cs typeface="Arial" pitchFamily="34" charset="0"/>
              </a:rPr>
              <a:t> Gold Keyword PLP optimization so far – Consider further optimizations of the PLP.</a:t>
            </a:r>
          </a:p>
          <a:p>
            <a:pPr marL="457200" lvl="2" indent="0">
              <a:spcBef>
                <a:spcPts val="0"/>
              </a:spcBef>
              <a:buFont typeface="Arial" pitchFamily="34" charset="0"/>
              <a:buChar char="•"/>
            </a:pPr>
            <a:endParaRPr lang="en-US" sz="300" dirty="0" smtClean="0">
              <a:solidFill>
                <a:schemeClr val="tx1"/>
              </a:solidFill>
              <a:latin typeface="+mn-lt"/>
              <a:cs typeface="Arial" pitchFamily="34" charset="0"/>
            </a:endParaRPr>
          </a:p>
          <a:p>
            <a:pPr marL="63500" lvl="1" indent="0">
              <a:spcBef>
                <a:spcPts val="0"/>
              </a:spcBef>
              <a:buFont typeface="Arial" pitchFamily="34" charset="0"/>
              <a:buChar char="•"/>
            </a:pPr>
            <a:r>
              <a:rPr lang="en-US" sz="1600" b="1" dirty="0" smtClean="0">
                <a:solidFill>
                  <a:schemeClr val="tx1"/>
                </a:solidFill>
                <a:latin typeface="+mn-lt"/>
                <a:cs typeface="Arial" pitchFamily="34" charset="0"/>
              </a:rPr>
              <a:t> </a:t>
            </a:r>
            <a:r>
              <a:rPr lang="en-US" sz="1600" b="1" dirty="0" smtClean="0">
                <a:solidFill>
                  <a:schemeClr val="tx1"/>
                </a:solidFill>
                <a:cs typeface="Arial" pitchFamily="34" charset="0"/>
              </a:rPr>
              <a:t>Bounce Rate </a:t>
            </a:r>
            <a:r>
              <a:rPr lang="en-US" sz="1400" b="1" dirty="0" smtClean="0">
                <a:solidFill>
                  <a:schemeClr val="tx1"/>
                </a:solidFill>
                <a:cs typeface="Arial" pitchFamily="34" charset="0"/>
              </a:rPr>
              <a:t>(Google Analytics)</a:t>
            </a:r>
          </a:p>
          <a:p>
            <a:pPr marL="457200" lvl="2" indent="0">
              <a:spcBef>
                <a:spcPts val="0"/>
              </a:spcBef>
              <a:buFont typeface="Arial" pitchFamily="34" charset="0"/>
              <a:buChar char="•"/>
            </a:pPr>
            <a:r>
              <a:rPr lang="en-US" sz="1400" dirty="0" smtClean="0">
                <a:solidFill>
                  <a:schemeClr val="tx1"/>
                </a:solidFill>
                <a:cs typeface="Arial" pitchFamily="34" charset="0"/>
              </a:rPr>
              <a:t> Percentage of visitors who arrive on an Olay Web page and leave before visiting other Olay pages</a:t>
            </a:r>
          </a:p>
          <a:p>
            <a:pPr marL="863600" lvl="3" indent="0">
              <a:spcBef>
                <a:spcPts val="0"/>
              </a:spcBef>
              <a:buFont typeface="Arial" pitchFamily="34" charset="0"/>
              <a:buChar char="•"/>
            </a:pPr>
            <a:r>
              <a:rPr lang="en-US" sz="1200" dirty="0" smtClean="0">
                <a:solidFill>
                  <a:schemeClr val="tx1"/>
                </a:solidFill>
                <a:cs typeface="Arial" pitchFamily="34" charset="0"/>
              </a:rPr>
              <a:t> </a:t>
            </a:r>
            <a:r>
              <a:rPr lang="en-US" sz="1200" b="1" dirty="0" smtClean="0">
                <a:solidFill>
                  <a:schemeClr val="tx1"/>
                </a:solidFill>
                <a:cs typeface="Arial" pitchFamily="34" charset="0"/>
              </a:rPr>
              <a:t>Why Important: </a:t>
            </a:r>
            <a:r>
              <a:rPr lang="en-US" sz="1200" dirty="0" smtClean="0">
                <a:solidFill>
                  <a:schemeClr val="tx1"/>
                </a:solidFill>
                <a:cs typeface="Arial" pitchFamily="34" charset="0"/>
              </a:rPr>
              <a:t>to gain insight into what keywords and PLPs are not resonating with users</a:t>
            </a:r>
          </a:p>
          <a:p>
            <a:pPr marL="863600" lvl="3" indent="0">
              <a:spcBef>
                <a:spcPts val="0"/>
              </a:spcBef>
              <a:buFont typeface="Arial" pitchFamily="34" charset="0"/>
              <a:buChar char="•"/>
            </a:pPr>
            <a:r>
              <a:rPr lang="en-US" sz="1200" dirty="0" smtClean="0">
                <a:solidFill>
                  <a:schemeClr val="tx1"/>
                </a:solidFill>
                <a:cs typeface="Arial" pitchFamily="34" charset="0"/>
              </a:rPr>
              <a:t> </a:t>
            </a:r>
            <a:r>
              <a:rPr lang="en-US" sz="1200" b="1" dirty="0" smtClean="0">
                <a:solidFill>
                  <a:schemeClr val="tx1"/>
                </a:solidFill>
                <a:cs typeface="Arial" pitchFamily="34" charset="0"/>
              </a:rPr>
              <a:t>Ways to Improve: </a:t>
            </a:r>
            <a:r>
              <a:rPr lang="en-US" sz="1200" dirty="0" smtClean="0">
                <a:solidFill>
                  <a:schemeClr val="tx1"/>
                </a:solidFill>
                <a:cs typeface="Arial" pitchFamily="34" charset="0"/>
              </a:rPr>
              <a:t>Focus on gold keywords with high bounce rates to determine:</a:t>
            </a:r>
          </a:p>
          <a:p>
            <a:pPr marL="1257300" lvl="4" indent="0">
              <a:spcBef>
                <a:spcPts val="0"/>
              </a:spcBef>
              <a:buFont typeface="Arial" pitchFamily="34" charset="0"/>
              <a:buChar char="•"/>
            </a:pPr>
            <a:r>
              <a:rPr lang="en-US" sz="1200" dirty="0" smtClean="0">
                <a:solidFill>
                  <a:schemeClr val="tx1"/>
                </a:solidFill>
                <a:cs typeface="Arial" pitchFamily="34" charset="0"/>
              </a:rPr>
              <a:t> Content support of the gold keyword – Consider building out content if it doesn’t support the gold keyword.</a:t>
            </a:r>
          </a:p>
          <a:p>
            <a:pPr marL="1257300" lvl="4" indent="0">
              <a:spcBef>
                <a:spcPts val="0"/>
              </a:spcBef>
              <a:buFont typeface="Arial" pitchFamily="34" charset="0"/>
              <a:buChar char="•"/>
            </a:pPr>
            <a:r>
              <a:rPr lang="en-US" sz="1200" dirty="0" smtClean="0">
                <a:solidFill>
                  <a:schemeClr val="tx1"/>
                </a:solidFill>
                <a:cs typeface="Arial" pitchFamily="34" charset="0"/>
              </a:rPr>
              <a:t> Easy to follow navigation – Consider including additional links on the PLP for users to follow.</a:t>
            </a:r>
          </a:p>
          <a:p>
            <a:pPr marL="457200" lvl="2" indent="0">
              <a:spcBef>
                <a:spcPts val="0"/>
              </a:spcBef>
              <a:buFont typeface="Arial" pitchFamily="34" charset="0"/>
              <a:buChar char="•"/>
            </a:pPr>
            <a:endParaRPr lang="en-US" sz="300" dirty="0" smtClean="0">
              <a:solidFill>
                <a:schemeClr val="tx1"/>
              </a:solidFill>
              <a:cs typeface="Arial" pitchFamily="34" charset="0"/>
            </a:endParaRPr>
          </a:p>
          <a:p>
            <a:pPr marL="63500" lvl="1" indent="0">
              <a:spcBef>
                <a:spcPts val="0"/>
              </a:spcBef>
              <a:buFont typeface="Arial" pitchFamily="34" charset="0"/>
              <a:buChar char="•"/>
            </a:pPr>
            <a:r>
              <a:rPr lang="en-US" sz="1600" b="1" dirty="0" smtClean="0">
                <a:solidFill>
                  <a:schemeClr val="tx1"/>
                </a:solidFill>
                <a:cs typeface="Arial" pitchFamily="34" charset="0"/>
              </a:rPr>
              <a:t> Time on Site </a:t>
            </a:r>
            <a:r>
              <a:rPr lang="en-US" sz="1400" b="1" dirty="0" smtClean="0">
                <a:solidFill>
                  <a:schemeClr val="tx1"/>
                </a:solidFill>
                <a:cs typeface="Arial" pitchFamily="34" charset="0"/>
              </a:rPr>
              <a:t>(Google Analytics)</a:t>
            </a:r>
          </a:p>
          <a:p>
            <a:pPr marL="457200" lvl="2" indent="0">
              <a:spcBef>
                <a:spcPts val="0"/>
              </a:spcBef>
              <a:buFont typeface="Arial" pitchFamily="34" charset="0"/>
              <a:buChar char="•"/>
            </a:pPr>
            <a:r>
              <a:rPr lang="en-US" sz="1400" dirty="0" smtClean="0">
                <a:solidFill>
                  <a:schemeClr val="tx1"/>
                </a:solidFill>
                <a:cs typeface="Arial" pitchFamily="34" charset="0"/>
              </a:rPr>
              <a:t> The average amount of time visitors spend on the Olay Website</a:t>
            </a:r>
          </a:p>
          <a:p>
            <a:pPr marL="863600" lvl="3" indent="0">
              <a:spcBef>
                <a:spcPts val="0"/>
              </a:spcBef>
              <a:buFont typeface="Arial" pitchFamily="34" charset="0"/>
              <a:buChar char="•"/>
            </a:pPr>
            <a:r>
              <a:rPr lang="en-US" sz="1200" dirty="0" smtClean="0">
                <a:solidFill>
                  <a:schemeClr val="tx1"/>
                </a:solidFill>
                <a:cs typeface="Arial" pitchFamily="34" charset="0"/>
              </a:rPr>
              <a:t> </a:t>
            </a:r>
            <a:r>
              <a:rPr lang="en-US" sz="1200" b="1" dirty="0" smtClean="0">
                <a:solidFill>
                  <a:schemeClr val="tx1"/>
                </a:solidFill>
                <a:cs typeface="Arial" pitchFamily="34" charset="0"/>
              </a:rPr>
              <a:t>Why Important: </a:t>
            </a:r>
            <a:r>
              <a:rPr lang="en-US" sz="1200" dirty="0" smtClean="0">
                <a:solidFill>
                  <a:schemeClr val="tx1"/>
                </a:solidFill>
                <a:cs typeface="Arial" pitchFamily="34" charset="0"/>
              </a:rPr>
              <a:t>To gain insight into what keywords and PLPs are driving users to spend time on the site</a:t>
            </a:r>
          </a:p>
          <a:p>
            <a:pPr marL="863600" lvl="3" indent="0">
              <a:spcBef>
                <a:spcPts val="0"/>
              </a:spcBef>
              <a:buFont typeface="Arial" pitchFamily="34" charset="0"/>
              <a:buChar char="•"/>
            </a:pPr>
            <a:r>
              <a:rPr lang="en-US" sz="1200" b="1" dirty="0" smtClean="0">
                <a:solidFill>
                  <a:schemeClr val="tx1"/>
                </a:solidFill>
                <a:cs typeface="Arial" pitchFamily="34" charset="0"/>
              </a:rPr>
              <a:t>Ways to Improve: </a:t>
            </a:r>
            <a:r>
              <a:rPr lang="en-US" sz="1200" dirty="0" smtClean="0">
                <a:solidFill>
                  <a:schemeClr val="tx1"/>
                </a:solidFill>
                <a:cs typeface="Arial" pitchFamily="34" charset="0"/>
              </a:rPr>
              <a:t>Focus on gold keywords with high bounce rates to determine:</a:t>
            </a:r>
          </a:p>
          <a:p>
            <a:pPr marL="1257300" lvl="4" indent="0">
              <a:spcBef>
                <a:spcPts val="0"/>
              </a:spcBef>
              <a:buFont typeface="Arial" pitchFamily="34" charset="0"/>
              <a:buChar char="•"/>
            </a:pPr>
            <a:r>
              <a:rPr lang="en-US" sz="1200" dirty="0" smtClean="0">
                <a:solidFill>
                  <a:schemeClr val="tx1"/>
                </a:solidFill>
                <a:cs typeface="Arial" pitchFamily="34" charset="0"/>
              </a:rPr>
              <a:t> Easy Navigation – Consider including additional links on the PLP for users to follow.</a:t>
            </a:r>
          </a:p>
          <a:p>
            <a:pPr marL="1257300" lvl="4" indent="0">
              <a:spcBef>
                <a:spcPts val="0"/>
              </a:spcBef>
              <a:buFont typeface="Arial" pitchFamily="34" charset="0"/>
              <a:buChar char="•"/>
            </a:pPr>
            <a:r>
              <a:rPr lang="en-US" sz="1200" dirty="0" smtClean="0">
                <a:solidFill>
                  <a:schemeClr val="tx1"/>
                </a:solidFill>
                <a:cs typeface="Arial" pitchFamily="34" charset="0"/>
              </a:rPr>
              <a:t> Content support of the gold keyword – Consider building out content if it doesn’t support the gold keyword.</a:t>
            </a:r>
          </a:p>
          <a:p>
            <a:pPr marL="457200" lvl="2" indent="0">
              <a:spcBef>
                <a:spcPts val="0"/>
              </a:spcBef>
              <a:buFont typeface="Arial" pitchFamily="34" charset="0"/>
              <a:buChar char="•"/>
            </a:pPr>
            <a:endParaRPr lang="en-US" sz="300" dirty="0" smtClean="0">
              <a:solidFill>
                <a:schemeClr val="tx1"/>
              </a:solidFill>
              <a:cs typeface="Arial" pitchFamily="34" charset="0"/>
            </a:endParaRPr>
          </a:p>
          <a:p>
            <a:pPr marL="63500" lvl="1" indent="0">
              <a:spcBef>
                <a:spcPts val="0"/>
              </a:spcBef>
              <a:buFont typeface="Arial" pitchFamily="34" charset="0"/>
              <a:buChar char="•"/>
            </a:pPr>
            <a:r>
              <a:rPr lang="en-US" sz="1600" b="1" dirty="0" smtClean="0">
                <a:solidFill>
                  <a:schemeClr val="tx1"/>
                </a:solidFill>
                <a:cs typeface="Arial" pitchFamily="34" charset="0"/>
              </a:rPr>
              <a:t> Pages per Visit </a:t>
            </a:r>
            <a:r>
              <a:rPr lang="en-US" sz="1400" b="1" dirty="0" smtClean="0">
                <a:solidFill>
                  <a:schemeClr val="tx1"/>
                </a:solidFill>
                <a:cs typeface="Arial" pitchFamily="34" charset="0"/>
              </a:rPr>
              <a:t>(Google Analytics)</a:t>
            </a:r>
            <a:endParaRPr lang="en-US" sz="1600" b="1" dirty="0" smtClean="0">
              <a:solidFill>
                <a:schemeClr val="tx1"/>
              </a:solidFill>
              <a:cs typeface="Arial" pitchFamily="34" charset="0"/>
            </a:endParaRPr>
          </a:p>
          <a:p>
            <a:pPr marL="457200" lvl="2" indent="0">
              <a:spcBef>
                <a:spcPts val="0"/>
              </a:spcBef>
              <a:buFont typeface="Arial" pitchFamily="34" charset="0"/>
              <a:buChar char="•"/>
            </a:pPr>
            <a:r>
              <a:rPr lang="en-US" sz="1400" dirty="0" smtClean="0">
                <a:solidFill>
                  <a:schemeClr val="tx1"/>
                </a:solidFill>
                <a:cs typeface="Arial" pitchFamily="34" charset="0"/>
              </a:rPr>
              <a:t> The average pages a visitor looks at during their time on the Olay Website</a:t>
            </a:r>
          </a:p>
          <a:p>
            <a:pPr marL="863600" lvl="3" indent="0">
              <a:spcBef>
                <a:spcPts val="0"/>
              </a:spcBef>
              <a:buFont typeface="Arial" pitchFamily="34" charset="0"/>
              <a:buChar char="•"/>
            </a:pPr>
            <a:r>
              <a:rPr lang="en-US" sz="1200" dirty="0" smtClean="0">
                <a:solidFill>
                  <a:schemeClr val="tx1"/>
                </a:solidFill>
                <a:cs typeface="Arial" pitchFamily="34" charset="0"/>
              </a:rPr>
              <a:t> </a:t>
            </a:r>
            <a:r>
              <a:rPr lang="en-US" sz="1200" b="1" dirty="0" smtClean="0">
                <a:solidFill>
                  <a:schemeClr val="tx1"/>
                </a:solidFill>
                <a:cs typeface="Arial" pitchFamily="34" charset="0"/>
              </a:rPr>
              <a:t>Why Important: </a:t>
            </a:r>
            <a:r>
              <a:rPr lang="en-US" sz="1200" dirty="0" smtClean="0">
                <a:solidFill>
                  <a:schemeClr val="tx1"/>
                </a:solidFill>
                <a:cs typeface="Arial" pitchFamily="34" charset="0"/>
              </a:rPr>
              <a:t>To gain insight into what keywords and PLPs are driving users to visit multiple pages</a:t>
            </a:r>
          </a:p>
          <a:p>
            <a:pPr marL="863600" lvl="3" indent="0">
              <a:spcBef>
                <a:spcPts val="0"/>
              </a:spcBef>
              <a:buFont typeface="Arial" pitchFamily="34" charset="0"/>
              <a:buChar char="•"/>
            </a:pPr>
            <a:r>
              <a:rPr lang="en-US" sz="1200" b="1" dirty="0" smtClean="0">
                <a:solidFill>
                  <a:schemeClr val="tx1"/>
                </a:solidFill>
                <a:cs typeface="Arial" pitchFamily="34" charset="0"/>
              </a:rPr>
              <a:t>Ways to Improve: </a:t>
            </a:r>
            <a:r>
              <a:rPr lang="en-US" sz="1200" dirty="0" smtClean="0">
                <a:solidFill>
                  <a:schemeClr val="tx1"/>
                </a:solidFill>
                <a:cs typeface="Arial" pitchFamily="34" charset="0"/>
              </a:rPr>
              <a:t>Focus on gold keywords with high bounce rates to determine:</a:t>
            </a:r>
          </a:p>
          <a:p>
            <a:pPr marL="1257300" lvl="4" indent="0">
              <a:spcBef>
                <a:spcPts val="0"/>
              </a:spcBef>
              <a:buFont typeface="Arial" pitchFamily="34" charset="0"/>
              <a:buChar char="•"/>
            </a:pPr>
            <a:r>
              <a:rPr lang="en-US" sz="1200" dirty="0" smtClean="0">
                <a:solidFill>
                  <a:schemeClr val="tx1"/>
                </a:solidFill>
                <a:cs typeface="Arial" pitchFamily="34" charset="0"/>
              </a:rPr>
              <a:t> Easy Navigation – Consider including additional links on the PLP for users to follow.</a:t>
            </a:r>
          </a:p>
          <a:p>
            <a:pPr marL="1257300" lvl="4" indent="0">
              <a:spcBef>
                <a:spcPts val="0"/>
              </a:spcBef>
              <a:buFont typeface="Arial" pitchFamily="34" charset="0"/>
              <a:buChar char="•"/>
            </a:pPr>
            <a:r>
              <a:rPr lang="en-US" sz="1200" dirty="0" smtClean="0">
                <a:solidFill>
                  <a:schemeClr val="tx1"/>
                </a:solidFill>
                <a:cs typeface="Arial" pitchFamily="34" charset="0"/>
              </a:rPr>
              <a:t> Content support of the gold keyword – Consider building out content if it doesn’t support the gold keyword.</a:t>
            </a:r>
          </a:p>
          <a:p>
            <a:pPr marL="1257300" lvl="4" indent="0">
              <a:spcBef>
                <a:spcPts val="0"/>
              </a:spcBef>
              <a:buFont typeface="Arial" pitchFamily="34" charset="0"/>
              <a:buChar char="•"/>
            </a:pPr>
            <a:endParaRPr lang="en-US" sz="1200" dirty="0" smtClean="0">
              <a:solidFill>
                <a:schemeClr val="tx1"/>
              </a:solidFill>
              <a:cs typeface="Arial" pitchFamily="34" charset="0"/>
            </a:endParaRPr>
          </a:p>
          <a:p>
            <a:pPr marL="457200" lvl="2" indent="0">
              <a:spcBef>
                <a:spcPts val="0"/>
              </a:spcBef>
              <a:buFont typeface="Arial" pitchFamily="34" charset="0"/>
              <a:buChar char="•"/>
            </a:pPr>
            <a:endParaRPr lang="en-US" sz="300" dirty="0" smtClean="0">
              <a:solidFill>
                <a:schemeClr val="tx1"/>
              </a:solidFill>
              <a:latin typeface="+mn-lt"/>
              <a:cs typeface="Arial" pitchFamily="34" charset="0"/>
            </a:endParaRPr>
          </a:p>
        </p:txBody>
      </p:sp>
      <p:cxnSp>
        <p:nvCxnSpPr>
          <p:cNvPr id="15" name="Straight Connector 14"/>
          <p:cNvCxnSpPr/>
          <p:nvPr/>
        </p:nvCxnSpPr>
        <p:spPr bwMode="auto">
          <a:xfrm>
            <a:off x="381000" y="2590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381000" y="3810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8" name="Straight Connector 17"/>
          <p:cNvCxnSpPr/>
          <p:nvPr/>
        </p:nvCxnSpPr>
        <p:spPr bwMode="auto">
          <a:xfrm>
            <a:off x="381000" y="502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221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Organic Search Metrics</a:t>
            </a:r>
            <a:endParaRPr lang="en-US" sz="3000" dirty="0"/>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What Metrics to Look At</a:t>
            </a:r>
          </a:p>
        </p:txBody>
      </p:sp>
      <p:sp>
        <p:nvSpPr>
          <p:cNvPr id="11" name="Content Placeholder 2"/>
          <p:cNvSpPr>
            <a:spLocks noGrp="1"/>
          </p:cNvSpPr>
          <p:nvPr>
            <p:ph idx="1"/>
          </p:nvPr>
        </p:nvSpPr>
        <p:spPr>
          <a:xfrm>
            <a:off x="381000" y="1143000"/>
            <a:ext cx="8229600" cy="4876800"/>
          </a:xfrm>
        </p:spPr>
        <p:txBody>
          <a:bodyPr/>
          <a:lstStyle/>
          <a:p>
            <a:pPr marL="457200" lvl="2" indent="0">
              <a:spcBef>
                <a:spcPts val="0"/>
              </a:spcBef>
              <a:buFont typeface="Arial" pitchFamily="34" charset="0"/>
              <a:buChar char="•"/>
            </a:pPr>
            <a:endParaRPr lang="en-US" sz="300" dirty="0" smtClean="0">
              <a:solidFill>
                <a:schemeClr val="tx1"/>
              </a:solidFill>
              <a:latin typeface="+mn-lt"/>
              <a:cs typeface="Arial" pitchFamily="34" charset="0"/>
            </a:endParaRPr>
          </a:p>
          <a:p>
            <a:pPr marL="63500" lvl="1" indent="0">
              <a:spcBef>
                <a:spcPts val="0"/>
              </a:spcBef>
              <a:buFont typeface="Arial" pitchFamily="34" charset="0"/>
              <a:buChar char="•"/>
            </a:pPr>
            <a:r>
              <a:rPr lang="en-US" sz="1600" b="1" dirty="0" smtClean="0">
                <a:solidFill>
                  <a:schemeClr val="tx1"/>
                </a:solidFill>
                <a:latin typeface="+mn-lt"/>
                <a:cs typeface="Arial" pitchFamily="34" charset="0"/>
              </a:rPr>
              <a:t> Total Organic Rankings </a:t>
            </a:r>
            <a:r>
              <a:rPr lang="en-US" sz="1400" b="1" dirty="0" smtClean="0">
                <a:solidFill>
                  <a:schemeClr val="tx1"/>
                </a:solidFill>
                <a:latin typeface="+mn-lt"/>
                <a:cs typeface="Arial" pitchFamily="34" charset="0"/>
              </a:rPr>
              <a:t>(Search Mart)</a:t>
            </a:r>
            <a:endParaRPr lang="en-US" sz="1600" b="1" dirty="0" smtClean="0">
              <a:solidFill>
                <a:schemeClr val="tx1"/>
              </a:solidFill>
              <a:latin typeface="+mn-lt"/>
              <a:cs typeface="Arial" pitchFamily="34" charset="0"/>
            </a:endParaRPr>
          </a:p>
          <a:p>
            <a:pPr marL="457200" lvl="2" indent="0">
              <a:spcBef>
                <a:spcPts val="0"/>
              </a:spcBef>
              <a:buFont typeface="Arial" pitchFamily="34" charset="0"/>
              <a:buChar char="•"/>
            </a:pPr>
            <a:r>
              <a:rPr lang="en-US" sz="1400" dirty="0" smtClean="0">
                <a:solidFill>
                  <a:schemeClr val="tx1"/>
                </a:solidFill>
                <a:latin typeface="+mn-lt"/>
                <a:cs typeface="Arial" pitchFamily="34" charset="0"/>
              </a:rPr>
              <a:t> What Olay gold keywords are ranking in the first three pages of the top search properties.</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a:t>
            </a:r>
            <a:r>
              <a:rPr lang="en-US" sz="1200" b="1" dirty="0" smtClean="0">
                <a:solidFill>
                  <a:schemeClr val="tx1"/>
                </a:solidFill>
                <a:cs typeface="Arial" pitchFamily="34" charset="0"/>
              </a:rPr>
              <a:t>Why Important:  </a:t>
            </a:r>
            <a:r>
              <a:rPr lang="en-US" sz="1200" dirty="0" smtClean="0">
                <a:solidFill>
                  <a:schemeClr val="tx1"/>
                </a:solidFill>
                <a:cs typeface="Arial" pitchFamily="34" charset="0"/>
              </a:rPr>
              <a:t>T</a:t>
            </a:r>
            <a:r>
              <a:rPr lang="en-US" sz="1200" dirty="0" smtClean="0">
                <a:solidFill>
                  <a:schemeClr val="tx1"/>
                </a:solidFill>
                <a:latin typeface="+mn-lt"/>
                <a:cs typeface="Arial" pitchFamily="34" charset="0"/>
              </a:rPr>
              <a:t>o track monthly in order to measure effectiveness of SEO campaign.</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a:t>
            </a:r>
            <a:r>
              <a:rPr lang="en-US" sz="1200" b="1" dirty="0" smtClean="0">
                <a:solidFill>
                  <a:schemeClr val="tx1"/>
                </a:solidFill>
                <a:cs typeface="Arial" pitchFamily="34" charset="0"/>
              </a:rPr>
              <a:t>Ways to Improve: </a:t>
            </a:r>
            <a:r>
              <a:rPr lang="en-US" sz="1200" dirty="0" smtClean="0">
                <a:solidFill>
                  <a:schemeClr val="tx1"/>
                </a:solidFill>
                <a:cs typeface="Arial" pitchFamily="34" charset="0"/>
              </a:rPr>
              <a:t>Focus on gold keywords and PLPs that are not ranking to determine:</a:t>
            </a:r>
          </a:p>
          <a:p>
            <a:pPr marL="1257300" lvl="4" indent="0">
              <a:spcBef>
                <a:spcPts val="0"/>
              </a:spcBef>
              <a:buFont typeface="Arial" pitchFamily="34" charset="0"/>
              <a:buChar char="•"/>
            </a:pPr>
            <a:r>
              <a:rPr lang="en-US" sz="1200" dirty="0" smtClean="0">
                <a:solidFill>
                  <a:schemeClr val="tx1"/>
                </a:solidFill>
                <a:latin typeface="+mn-lt"/>
                <a:cs typeface="Arial" pitchFamily="34" charset="0"/>
              </a:rPr>
              <a:t> </a:t>
            </a:r>
            <a:r>
              <a:rPr lang="en-US" sz="1200" dirty="0" smtClean="0">
                <a:solidFill>
                  <a:schemeClr val="tx1"/>
                </a:solidFill>
                <a:cs typeface="Arial" pitchFamily="34" charset="0"/>
              </a:rPr>
              <a:t>Gold keyword relevancy to user intent – Consider a new gold keyword if users search intent changes.</a:t>
            </a:r>
          </a:p>
          <a:p>
            <a:pPr marL="1257300" lvl="4" indent="0">
              <a:spcBef>
                <a:spcPts val="0"/>
              </a:spcBef>
              <a:buFont typeface="Arial" pitchFamily="34" charset="0"/>
              <a:buChar char="•"/>
            </a:pPr>
            <a:r>
              <a:rPr lang="en-US" sz="1200" dirty="0" smtClean="0">
                <a:solidFill>
                  <a:schemeClr val="tx1"/>
                </a:solidFill>
                <a:cs typeface="Arial" pitchFamily="34" charset="0"/>
              </a:rPr>
              <a:t> PLP relevancy to user intent – Consider either building out content or finding a new PLP if the current PLP doesn’t support the users intent.</a:t>
            </a:r>
          </a:p>
          <a:p>
            <a:pPr marL="1257300" lvl="4" indent="0">
              <a:spcBef>
                <a:spcPts val="0"/>
              </a:spcBef>
              <a:buFont typeface="Arial" pitchFamily="34" charset="0"/>
              <a:buChar char="•"/>
            </a:pPr>
            <a:r>
              <a:rPr lang="en-US" sz="1200" dirty="0" smtClean="0">
                <a:solidFill>
                  <a:schemeClr val="tx1"/>
                </a:solidFill>
                <a:cs typeface="Arial" pitchFamily="34" charset="0"/>
              </a:rPr>
              <a:t> Gold Keyword PLP optimization so far – Consider making further optimizations of the PLP.</a:t>
            </a:r>
          </a:p>
          <a:p>
            <a:pPr marL="863600" lvl="3" indent="0">
              <a:spcBef>
                <a:spcPts val="0"/>
              </a:spcBef>
              <a:buFont typeface="Arial" pitchFamily="34" charset="0"/>
              <a:buChar char="•"/>
            </a:pPr>
            <a:endParaRPr lang="en-US" sz="300" dirty="0" smtClean="0">
              <a:solidFill>
                <a:schemeClr val="tx1"/>
              </a:solidFill>
              <a:latin typeface="+mn-lt"/>
              <a:cs typeface="Arial" pitchFamily="34" charset="0"/>
            </a:endParaRPr>
          </a:p>
          <a:p>
            <a:pPr marL="63500" lvl="1" indent="0">
              <a:spcBef>
                <a:spcPts val="0"/>
              </a:spcBef>
              <a:buNone/>
            </a:pPr>
            <a:r>
              <a:rPr lang="en-US" sz="1600" b="1" dirty="0" smtClean="0">
                <a:solidFill>
                  <a:schemeClr val="tx1"/>
                </a:solidFill>
                <a:latin typeface="+mn-lt"/>
                <a:cs typeface="Arial" pitchFamily="34" charset="0"/>
              </a:rPr>
              <a:t> </a:t>
            </a:r>
          </a:p>
          <a:p>
            <a:pPr marL="63500" lvl="1" indent="0">
              <a:spcBef>
                <a:spcPts val="0"/>
              </a:spcBef>
              <a:buFont typeface="Arial" pitchFamily="34" charset="0"/>
              <a:buChar char="•"/>
            </a:pPr>
            <a:r>
              <a:rPr lang="en-US" sz="1600" b="1" dirty="0" smtClean="0">
                <a:solidFill>
                  <a:schemeClr val="tx1"/>
                </a:solidFill>
                <a:latin typeface="+mn-lt"/>
                <a:cs typeface="Arial" pitchFamily="34" charset="0"/>
              </a:rPr>
              <a:t>Quality of Organic Rankings </a:t>
            </a:r>
            <a:r>
              <a:rPr lang="en-US" sz="1400" b="1" dirty="0" smtClean="0">
                <a:solidFill>
                  <a:schemeClr val="tx1"/>
                </a:solidFill>
                <a:latin typeface="+mn-lt"/>
                <a:cs typeface="Arial" pitchFamily="34" charset="0"/>
              </a:rPr>
              <a:t>(Search Mart)</a:t>
            </a:r>
            <a:endParaRPr lang="en-US" sz="1600" b="1" dirty="0" smtClean="0">
              <a:solidFill>
                <a:schemeClr val="tx1"/>
              </a:solidFill>
              <a:latin typeface="+mn-lt"/>
              <a:cs typeface="Arial" pitchFamily="34" charset="0"/>
            </a:endParaRPr>
          </a:p>
          <a:p>
            <a:pPr marL="457200" lvl="2" indent="0">
              <a:spcBef>
                <a:spcPts val="0"/>
              </a:spcBef>
              <a:buFont typeface="Arial" pitchFamily="34" charset="0"/>
              <a:buChar char="•"/>
            </a:pPr>
            <a:r>
              <a:rPr lang="en-US" sz="1400" dirty="0" smtClean="0">
                <a:solidFill>
                  <a:schemeClr val="tx1"/>
                </a:solidFill>
                <a:latin typeface="+mn-lt"/>
                <a:cs typeface="Arial" pitchFamily="34" charset="0"/>
              </a:rPr>
              <a:t> What position and page keywords and PLPs are ranking, in what search engine.</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a:t>
            </a:r>
            <a:r>
              <a:rPr lang="en-US" sz="1200" b="1" dirty="0" smtClean="0">
                <a:solidFill>
                  <a:schemeClr val="tx1"/>
                </a:solidFill>
                <a:cs typeface="Arial" pitchFamily="34" charset="0"/>
              </a:rPr>
              <a:t>Why Important:  </a:t>
            </a:r>
            <a:r>
              <a:rPr lang="en-US" sz="1200" dirty="0" smtClean="0">
                <a:solidFill>
                  <a:schemeClr val="tx1"/>
                </a:solidFill>
                <a:cs typeface="Arial" pitchFamily="34" charset="0"/>
              </a:rPr>
              <a:t>T</a:t>
            </a:r>
            <a:r>
              <a:rPr lang="en-US" sz="1200" dirty="0" smtClean="0">
                <a:solidFill>
                  <a:schemeClr val="tx1"/>
                </a:solidFill>
                <a:latin typeface="+mn-lt"/>
                <a:cs typeface="Arial" pitchFamily="34" charset="0"/>
              </a:rPr>
              <a:t>o track monthly in order to measure effectiveness of SEO campaign.</a:t>
            </a:r>
          </a:p>
          <a:p>
            <a:pPr marL="1257300" lvl="4" indent="0">
              <a:spcBef>
                <a:spcPts val="0"/>
              </a:spcBef>
              <a:buFont typeface="Arial" pitchFamily="34" charset="0"/>
              <a:buChar char="•"/>
            </a:pPr>
            <a:r>
              <a:rPr lang="en-US" sz="1200" dirty="0" smtClean="0">
                <a:solidFill>
                  <a:schemeClr val="tx1"/>
                </a:solidFill>
                <a:latin typeface="+mn-lt"/>
                <a:cs typeface="Arial" pitchFamily="34" charset="0"/>
              </a:rPr>
              <a:t> </a:t>
            </a:r>
            <a:r>
              <a:rPr lang="en-US" sz="1200" b="1" dirty="0" smtClean="0">
                <a:solidFill>
                  <a:schemeClr val="tx1"/>
                </a:solidFill>
                <a:cs typeface="Arial" pitchFamily="34" charset="0"/>
              </a:rPr>
              <a:t>Ways to Improve: </a:t>
            </a:r>
            <a:r>
              <a:rPr lang="en-US" sz="1200" dirty="0" smtClean="0">
                <a:solidFill>
                  <a:schemeClr val="tx1"/>
                </a:solidFill>
                <a:cs typeface="Arial" pitchFamily="34" charset="0"/>
              </a:rPr>
              <a:t>Focus on gold keywords and PLPs that are not ranking to determine:</a:t>
            </a:r>
          </a:p>
          <a:p>
            <a:pPr marL="1714500" lvl="5" indent="0">
              <a:spcBef>
                <a:spcPts val="0"/>
              </a:spcBef>
              <a:buFont typeface="Arial" pitchFamily="34" charset="0"/>
              <a:buChar char="•"/>
            </a:pPr>
            <a:r>
              <a:rPr lang="en-US" sz="1200" dirty="0" smtClean="0">
                <a:solidFill>
                  <a:schemeClr val="tx1"/>
                </a:solidFill>
                <a:latin typeface="+mn-lt"/>
                <a:cs typeface="Arial" pitchFamily="34" charset="0"/>
              </a:rPr>
              <a:t> </a:t>
            </a:r>
            <a:r>
              <a:rPr lang="en-US" sz="1200" dirty="0" smtClean="0">
                <a:solidFill>
                  <a:schemeClr val="tx1"/>
                </a:solidFill>
                <a:cs typeface="Arial" pitchFamily="34" charset="0"/>
              </a:rPr>
              <a:t>PLP relevance to gold keyword – Consider mapping a new gold keyword to the PLP or finding a new PLP for the gold keyword.</a:t>
            </a:r>
          </a:p>
          <a:p>
            <a:pPr marL="1714500" lvl="5" indent="0">
              <a:spcBef>
                <a:spcPts val="0"/>
              </a:spcBef>
              <a:buFont typeface="Arial" pitchFamily="34" charset="0"/>
              <a:buChar char="•"/>
            </a:pPr>
            <a:r>
              <a:rPr lang="en-US" sz="1200" dirty="0" smtClean="0">
                <a:solidFill>
                  <a:schemeClr val="tx1"/>
                </a:solidFill>
                <a:latin typeface="+mn-lt"/>
                <a:cs typeface="Arial" pitchFamily="34" charset="0"/>
              </a:rPr>
              <a:t> Gold Keyword PLP optimization so far – Consider making further optimizations on the PLP.</a:t>
            </a:r>
          </a:p>
        </p:txBody>
      </p:sp>
      <p:cxnSp>
        <p:nvCxnSpPr>
          <p:cNvPr id="12" name="Straight Connector 11"/>
          <p:cNvCxnSpPr/>
          <p:nvPr/>
        </p:nvCxnSpPr>
        <p:spPr bwMode="auto">
          <a:xfrm>
            <a:off x="381000" y="4648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3810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222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Paid Search Metrics</a:t>
            </a:r>
            <a:endParaRPr lang="en-US" sz="3000" dirty="0"/>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What Metrics to Look At Daily</a:t>
            </a:r>
          </a:p>
        </p:txBody>
      </p:sp>
      <p:sp>
        <p:nvSpPr>
          <p:cNvPr id="11" name="Content Placeholder 2"/>
          <p:cNvSpPr>
            <a:spLocks noGrp="1"/>
          </p:cNvSpPr>
          <p:nvPr>
            <p:ph idx="1"/>
          </p:nvPr>
        </p:nvSpPr>
        <p:spPr>
          <a:xfrm>
            <a:off x="381000" y="1066800"/>
            <a:ext cx="8229600" cy="4876800"/>
          </a:xfrm>
        </p:spPr>
        <p:txBody>
          <a:bodyPr/>
          <a:lstStyle/>
          <a:p>
            <a:pPr marL="63500" lvl="1" indent="0">
              <a:spcBef>
                <a:spcPts val="0"/>
              </a:spcBef>
              <a:buFont typeface="Arial" pitchFamily="34" charset="0"/>
              <a:buChar char="•"/>
            </a:pPr>
            <a:r>
              <a:rPr lang="en-US" sz="1400" b="1" dirty="0" smtClean="0">
                <a:solidFill>
                  <a:schemeClr val="tx1"/>
                </a:solidFill>
                <a:latin typeface="+mn-lt"/>
                <a:cs typeface="Arial" pitchFamily="34" charset="0"/>
              </a:rPr>
              <a:t> </a:t>
            </a:r>
            <a:r>
              <a:rPr lang="en-US" sz="1600" b="1" dirty="0" smtClean="0">
                <a:solidFill>
                  <a:schemeClr val="tx1"/>
                </a:solidFill>
                <a:latin typeface="+mn-lt"/>
                <a:cs typeface="Arial" pitchFamily="34" charset="0"/>
              </a:rPr>
              <a:t>Keyword Click-through-rate </a:t>
            </a:r>
            <a:r>
              <a:rPr lang="en-US" sz="1400" b="1" dirty="0" smtClean="0">
                <a:solidFill>
                  <a:schemeClr val="tx1"/>
                </a:solidFill>
                <a:latin typeface="+mn-lt"/>
                <a:cs typeface="Arial" pitchFamily="34" charset="0"/>
              </a:rPr>
              <a:t>(Google </a:t>
            </a:r>
            <a:r>
              <a:rPr lang="en-US" sz="1400" b="1" dirty="0" err="1" smtClean="0">
                <a:solidFill>
                  <a:schemeClr val="tx1"/>
                </a:solidFill>
                <a:latin typeface="+mn-lt"/>
                <a:cs typeface="Arial" pitchFamily="34" charset="0"/>
              </a:rPr>
              <a:t>AdWords</a:t>
            </a:r>
            <a:r>
              <a:rPr lang="en-US" sz="1400" b="1" dirty="0" smtClean="0">
                <a:solidFill>
                  <a:schemeClr val="tx1"/>
                </a:solidFill>
                <a:latin typeface="+mn-lt"/>
                <a:cs typeface="Arial" pitchFamily="34" charset="0"/>
              </a:rPr>
              <a:t>)</a:t>
            </a:r>
          </a:p>
          <a:p>
            <a:pPr marL="457200" lvl="2" indent="0">
              <a:spcBef>
                <a:spcPts val="0"/>
              </a:spcBef>
              <a:buFont typeface="Arial" pitchFamily="34" charset="0"/>
              <a:buChar char="•"/>
            </a:pPr>
            <a:r>
              <a:rPr lang="en-US" sz="1400" dirty="0" smtClean="0">
                <a:solidFill>
                  <a:schemeClr val="tx1"/>
                </a:solidFill>
                <a:latin typeface="+mn-lt"/>
                <a:cs typeface="Arial" pitchFamily="34" charset="0"/>
              </a:rPr>
              <a:t> The number of clicks an ad receives for a keyword divided by the number of times the ad was shown for the same keyword.</a:t>
            </a:r>
          </a:p>
          <a:p>
            <a:pPr marL="863600" lvl="3" indent="0">
              <a:spcBef>
                <a:spcPts val="0"/>
              </a:spcBef>
              <a:buFont typeface="Arial" pitchFamily="34" charset="0"/>
              <a:buChar char="•"/>
            </a:pPr>
            <a:r>
              <a:rPr lang="en-US" sz="1400" dirty="0" smtClean="0">
                <a:solidFill>
                  <a:schemeClr val="tx1"/>
                </a:solidFill>
                <a:latin typeface="+mn-lt"/>
                <a:cs typeface="Arial" pitchFamily="34" charset="0"/>
              </a:rPr>
              <a:t> </a:t>
            </a:r>
            <a:r>
              <a:rPr lang="en-US" sz="1200" b="1" dirty="0" smtClean="0">
                <a:solidFill>
                  <a:schemeClr val="tx1"/>
                </a:solidFill>
                <a:latin typeface="+mn-lt"/>
                <a:cs typeface="Arial" pitchFamily="34" charset="0"/>
              </a:rPr>
              <a:t>Why Important: </a:t>
            </a:r>
            <a:r>
              <a:rPr lang="en-US" sz="1200" dirty="0" smtClean="0">
                <a:solidFill>
                  <a:schemeClr val="tx1"/>
                </a:solidFill>
                <a:latin typeface="+mn-lt"/>
                <a:cs typeface="Arial" pitchFamily="34" charset="0"/>
              </a:rPr>
              <a:t>To track effectiveness of individual paid keywords.</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a:t>
            </a:r>
            <a:r>
              <a:rPr lang="en-US" sz="1200" b="1" dirty="0" smtClean="0">
                <a:solidFill>
                  <a:schemeClr val="tx1"/>
                </a:solidFill>
                <a:latin typeface="+mn-lt"/>
                <a:cs typeface="Arial" pitchFamily="34" charset="0"/>
              </a:rPr>
              <a:t>Ways to Improve: </a:t>
            </a:r>
            <a:r>
              <a:rPr lang="en-US" sz="1200" dirty="0" smtClean="0">
                <a:solidFill>
                  <a:schemeClr val="tx1"/>
                </a:solidFill>
                <a:latin typeface="+mn-lt"/>
                <a:cs typeface="Arial" pitchFamily="34" charset="0"/>
              </a:rPr>
              <a:t>Look at keyword variables:</a:t>
            </a:r>
          </a:p>
          <a:p>
            <a:pPr marL="1257300" lvl="4" indent="0">
              <a:spcBef>
                <a:spcPts val="0"/>
              </a:spcBef>
              <a:buFont typeface="Arial" pitchFamily="34" charset="0"/>
              <a:buChar char="•"/>
            </a:pPr>
            <a:r>
              <a:rPr lang="en-US" sz="1200" dirty="0" smtClean="0">
                <a:solidFill>
                  <a:schemeClr val="tx1"/>
                </a:solidFill>
                <a:latin typeface="+mn-lt"/>
                <a:cs typeface="Arial" pitchFamily="34" charset="0"/>
              </a:rPr>
              <a:t> Match Type: Consider changing match type if keyword CTR is too low.</a:t>
            </a:r>
          </a:p>
          <a:p>
            <a:pPr marL="1257300" lvl="4" indent="0">
              <a:spcBef>
                <a:spcPts val="0"/>
              </a:spcBef>
              <a:buFont typeface="Arial" pitchFamily="34" charset="0"/>
              <a:buChar char="•"/>
            </a:pPr>
            <a:r>
              <a:rPr lang="en-US" sz="1200" dirty="0" smtClean="0">
                <a:solidFill>
                  <a:schemeClr val="tx1"/>
                </a:solidFill>
                <a:latin typeface="+mn-lt"/>
                <a:cs typeface="Arial" pitchFamily="34" charset="0"/>
              </a:rPr>
              <a:t> Ad Copy: Consider re-writing ad copy to make it more click-enticing.</a:t>
            </a:r>
          </a:p>
          <a:p>
            <a:pPr marL="1257300" lvl="4" indent="0">
              <a:spcBef>
                <a:spcPts val="0"/>
              </a:spcBef>
              <a:buFont typeface="Arial" pitchFamily="34" charset="0"/>
              <a:buChar char="•"/>
            </a:pPr>
            <a:r>
              <a:rPr lang="en-US" sz="1200" dirty="0" smtClean="0">
                <a:solidFill>
                  <a:schemeClr val="tx1"/>
                </a:solidFill>
                <a:latin typeface="+mn-lt"/>
                <a:cs typeface="Arial" pitchFamily="34" charset="0"/>
              </a:rPr>
              <a:t> Search </a:t>
            </a:r>
            <a:r>
              <a:rPr lang="en-US" sz="1200" dirty="0" err="1" smtClean="0">
                <a:solidFill>
                  <a:schemeClr val="tx1"/>
                </a:solidFill>
                <a:latin typeface="+mn-lt"/>
                <a:cs typeface="Arial" pitchFamily="34" charset="0"/>
              </a:rPr>
              <a:t>Querires</a:t>
            </a:r>
            <a:r>
              <a:rPr lang="en-US" sz="1200" dirty="0" smtClean="0">
                <a:solidFill>
                  <a:schemeClr val="tx1"/>
                </a:solidFill>
                <a:latin typeface="+mn-lt"/>
                <a:cs typeface="Arial" pitchFamily="34" charset="0"/>
              </a:rPr>
              <a:t>: Consider adding negative keywords if the CTR is too low.</a:t>
            </a:r>
          </a:p>
          <a:p>
            <a:pPr marL="1257300" lvl="4" indent="0">
              <a:spcBef>
                <a:spcPts val="0"/>
              </a:spcBef>
              <a:buNone/>
            </a:pPr>
            <a:endParaRPr lang="en-US" sz="1600" b="1" dirty="0" smtClean="0">
              <a:solidFill>
                <a:schemeClr val="tx1"/>
              </a:solidFill>
              <a:latin typeface="+mn-lt"/>
              <a:cs typeface="Arial" pitchFamily="34" charset="0"/>
            </a:endParaRPr>
          </a:p>
          <a:p>
            <a:pPr marL="63500" lvl="1" indent="0">
              <a:spcBef>
                <a:spcPts val="0"/>
              </a:spcBef>
              <a:buFont typeface="Arial" pitchFamily="34" charset="0"/>
              <a:buChar char="•"/>
            </a:pPr>
            <a:r>
              <a:rPr lang="en-US" sz="1600" b="1" dirty="0" smtClean="0">
                <a:solidFill>
                  <a:schemeClr val="tx1"/>
                </a:solidFill>
                <a:cs typeface="Arial" pitchFamily="34" charset="0"/>
              </a:rPr>
              <a:t>Keyword Clicks </a:t>
            </a:r>
            <a:r>
              <a:rPr lang="en-US" sz="1400" b="1" dirty="0" smtClean="0">
                <a:solidFill>
                  <a:schemeClr val="tx1"/>
                </a:solidFill>
                <a:cs typeface="Arial" pitchFamily="34" charset="0"/>
              </a:rPr>
              <a:t>(Google </a:t>
            </a:r>
            <a:r>
              <a:rPr lang="en-US" sz="1400" b="1" dirty="0" err="1" smtClean="0">
                <a:solidFill>
                  <a:schemeClr val="tx1"/>
                </a:solidFill>
                <a:cs typeface="Arial" pitchFamily="34" charset="0"/>
              </a:rPr>
              <a:t>AdWords</a:t>
            </a:r>
            <a:r>
              <a:rPr lang="en-US" sz="1400" b="1" dirty="0" smtClean="0">
                <a:solidFill>
                  <a:schemeClr val="tx1"/>
                </a:solidFill>
                <a:cs typeface="Arial" pitchFamily="34" charset="0"/>
              </a:rPr>
              <a:t>)</a:t>
            </a:r>
          </a:p>
          <a:p>
            <a:pPr marL="457200" lvl="2" indent="0">
              <a:spcBef>
                <a:spcPts val="0"/>
              </a:spcBef>
              <a:buFont typeface="Arial" pitchFamily="34" charset="0"/>
              <a:buChar char="•"/>
            </a:pPr>
            <a:r>
              <a:rPr lang="en-US" sz="1400" dirty="0" smtClean="0">
                <a:solidFill>
                  <a:schemeClr val="tx1"/>
                </a:solidFill>
                <a:cs typeface="Arial" pitchFamily="34" charset="0"/>
              </a:rPr>
              <a:t> The number of clicks an ad receives for a keyword.</a:t>
            </a:r>
          </a:p>
          <a:p>
            <a:pPr marL="863600" lvl="3" indent="0">
              <a:spcBef>
                <a:spcPts val="0"/>
              </a:spcBef>
              <a:buFont typeface="Arial" pitchFamily="34" charset="0"/>
              <a:buChar char="•"/>
            </a:pPr>
            <a:r>
              <a:rPr lang="en-US" sz="1400" dirty="0" smtClean="0">
                <a:solidFill>
                  <a:schemeClr val="tx1"/>
                </a:solidFill>
                <a:cs typeface="Arial" pitchFamily="34" charset="0"/>
              </a:rPr>
              <a:t> </a:t>
            </a:r>
            <a:r>
              <a:rPr lang="en-US" sz="1200" b="1" dirty="0" smtClean="0">
                <a:solidFill>
                  <a:schemeClr val="tx1"/>
                </a:solidFill>
                <a:cs typeface="Arial" pitchFamily="34" charset="0"/>
              </a:rPr>
              <a:t>Why Important: </a:t>
            </a:r>
            <a:r>
              <a:rPr lang="en-US" sz="1200" dirty="0" smtClean="0">
                <a:solidFill>
                  <a:schemeClr val="tx1"/>
                </a:solidFill>
                <a:cs typeface="Arial" pitchFamily="34" charset="0"/>
              </a:rPr>
              <a:t>To track how effective individual paid keywords are.</a:t>
            </a:r>
          </a:p>
          <a:p>
            <a:pPr marL="863600" lvl="3" indent="0">
              <a:spcBef>
                <a:spcPts val="0"/>
              </a:spcBef>
              <a:buFont typeface="Arial" pitchFamily="34" charset="0"/>
              <a:buChar char="•"/>
            </a:pPr>
            <a:r>
              <a:rPr lang="en-US" sz="1200" dirty="0" smtClean="0">
                <a:solidFill>
                  <a:schemeClr val="tx1"/>
                </a:solidFill>
                <a:cs typeface="Arial" pitchFamily="34" charset="0"/>
              </a:rPr>
              <a:t> </a:t>
            </a:r>
            <a:r>
              <a:rPr lang="en-US" sz="1200" b="1" dirty="0" smtClean="0">
                <a:solidFill>
                  <a:schemeClr val="tx1"/>
                </a:solidFill>
                <a:cs typeface="Arial" pitchFamily="34" charset="0"/>
              </a:rPr>
              <a:t>Ways to Improve: </a:t>
            </a:r>
            <a:r>
              <a:rPr lang="en-US" sz="1200" dirty="0" smtClean="0">
                <a:solidFill>
                  <a:schemeClr val="tx1"/>
                </a:solidFill>
                <a:cs typeface="Arial" pitchFamily="34" charset="0"/>
              </a:rPr>
              <a:t>Look at keyword variables:</a:t>
            </a:r>
          </a:p>
          <a:p>
            <a:pPr marL="1257300" lvl="4" indent="0">
              <a:spcBef>
                <a:spcPts val="0"/>
              </a:spcBef>
              <a:buFont typeface="Arial" pitchFamily="34" charset="0"/>
              <a:buChar char="•"/>
            </a:pPr>
            <a:r>
              <a:rPr lang="en-US" sz="1200" dirty="0" smtClean="0">
                <a:solidFill>
                  <a:schemeClr val="tx1"/>
                </a:solidFill>
                <a:cs typeface="Arial" pitchFamily="34" charset="0"/>
              </a:rPr>
              <a:t> Average Positions: Consider increasing max bid if keyword is in a low position.</a:t>
            </a:r>
          </a:p>
          <a:p>
            <a:pPr marL="1257300" lvl="4" indent="0">
              <a:spcBef>
                <a:spcPts val="0"/>
              </a:spcBef>
              <a:buFont typeface="Arial" pitchFamily="34" charset="0"/>
              <a:buChar char="•"/>
            </a:pPr>
            <a:endParaRPr lang="en-US" sz="1200" dirty="0" smtClean="0">
              <a:solidFill>
                <a:schemeClr val="tx1"/>
              </a:solidFill>
              <a:cs typeface="Arial" pitchFamily="34" charset="0"/>
            </a:endParaRPr>
          </a:p>
          <a:p>
            <a:pPr marL="63500" lvl="1" indent="0">
              <a:spcBef>
                <a:spcPts val="0"/>
              </a:spcBef>
              <a:buFont typeface="Arial" pitchFamily="34" charset="0"/>
              <a:buChar char="•"/>
            </a:pPr>
            <a:r>
              <a:rPr lang="en-US" sz="1600" b="1" dirty="0" smtClean="0">
                <a:solidFill>
                  <a:schemeClr val="tx1"/>
                </a:solidFill>
                <a:cs typeface="Arial" pitchFamily="34" charset="0"/>
              </a:rPr>
              <a:t>Keyword Impressions </a:t>
            </a:r>
            <a:r>
              <a:rPr lang="en-US" sz="1400" b="1" dirty="0" smtClean="0">
                <a:solidFill>
                  <a:schemeClr val="tx1"/>
                </a:solidFill>
                <a:cs typeface="Arial" pitchFamily="34" charset="0"/>
              </a:rPr>
              <a:t>(Google </a:t>
            </a:r>
            <a:r>
              <a:rPr lang="en-US" sz="1400" b="1" dirty="0" err="1" smtClean="0">
                <a:solidFill>
                  <a:schemeClr val="tx1"/>
                </a:solidFill>
                <a:cs typeface="Arial" pitchFamily="34" charset="0"/>
              </a:rPr>
              <a:t>AdWords</a:t>
            </a:r>
            <a:r>
              <a:rPr lang="en-US" sz="1400" b="1" dirty="0" smtClean="0">
                <a:solidFill>
                  <a:schemeClr val="tx1"/>
                </a:solidFill>
                <a:cs typeface="Arial" pitchFamily="34" charset="0"/>
              </a:rPr>
              <a:t>)</a:t>
            </a:r>
          </a:p>
          <a:p>
            <a:pPr marL="457200" lvl="2" indent="0">
              <a:spcBef>
                <a:spcPts val="0"/>
              </a:spcBef>
              <a:buFont typeface="Arial" pitchFamily="34" charset="0"/>
              <a:buChar char="•"/>
            </a:pPr>
            <a:r>
              <a:rPr lang="en-US" sz="1400" dirty="0" smtClean="0">
                <a:solidFill>
                  <a:schemeClr val="tx1"/>
                </a:solidFill>
                <a:cs typeface="Arial" pitchFamily="34" charset="0"/>
              </a:rPr>
              <a:t> The number of impressions an ad receives for a keyword.</a:t>
            </a:r>
          </a:p>
          <a:p>
            <a:pPr marL="863600" lvl="3" indent="0">
              <a:spcBef>
                <a:spcPts val="0"/>
              </a:spcBef>
              <a:buFont typeface="Arial" pitchFamily="34" charset="0"/>
              <a:buChar char="•"/>
            </a:pPr>
            <a:r>
              <a:rPr lang="en-US" sz="1400" dirty="0" smtClean="0">
                <a:solidFill>
                  <a:schemeClr val="tx1"/>
                </a:solidFill>
                <a:cs typeface="Arial" pitchFamily="34" charset="0"/>
              </a:rPr>
              <a:t> </a:t>
            </a:r>
            <a:r>
              <a:rPr lang="en-US" sz="1200" b="1" dirty="0" smtClean="0">
                <a:solidFill>
                  <a:schemeClr val="tx1"/>
                </a:solidFill>
                <a:cs typeface="Arial" pitchFamily="34" charset="0"/>
              </a:rPr>
              <a:t>Why Important: </a:t>
            </a:r>
            <a:r>
              <a:rPr lang="en-US" sz="1200" dirty="0" smtClean="0">
                <a:solidFill>
                  <a:schemeClr val="tx1"/>
                </a:solidFill>
                <a:cs typeface="Arial" pitchFamily="34" charset="0"/>
              </a:rPr>
              <a:t>To track how popular individual paid keyword are.</a:t>
            </a:r>
          </a:p>
          <a:p>
            <a:pPr marL="863600" lvl="3" indent="0">
              <a:spcBef>
                <a:spcPts val="0"/>
              </a:spcBef>
              <a:buFont typeface="Arial" pitchFamily="34" charset="0"/>
              <a:buChar char="•"/>
            </a:pPr>
            <a:r>
              <a:rPr lang="en-US" sz="1200" dirty="0" smtClean="0">
                <a:solidFill>
                  <a:schemeClr val="tx1"/>
                </a:solidFill>
                <a:cs typeface="Arial" pitchFamily="34" charset="0"/>
              </a:rPr>
              <a:t> </a:t>
            </a:r>
            <a:r>
              <a:rPr lang="en-US" sz="1200" b="1" dirty="0" smtClean="0">
                <a:solidFill>
                  <a:schemeClr val="tx1"/>
                </a:solidFill>
                <a:cs typeface="Arial" pitchFamily="34" charset="0"/>
              </a:rPr>
              <a:t>Ways to Improve: </a:t>
            </a:r>
            <a:r>
              <a:rPr lang="en-US" sz="1200" dirty="0" smtClean="0">
                <a:solidFill>
                  <a:schemeClr val="tx1"/>
                </a:solidFill>
                <a:cs typeface="Arial" pitchFamily="34" charset="0"/>
              </a:rPr>
              <a:t>Look at keyword variables:</a:t>
            </a:r>
          </a:p>
          <a:p>
            <a:pPr marL="1257300" lvl="4" indent="0">
              <a:spcBef>
                <a:spcPts val="0"/>
              </a:spcBef>
              <a:buFont typeface="Arial" pitchFamily="34" charset="0"/>
              <a:buChar char="•"/>
            </a:pPr>
            <a:r>
              <a:rPr lang="en-US" sz="1200" dirty="0" smtClean="0">
                <a:solidFill>
                  <a:schemeClr val="tx1"/>
                </a:solidFill>
                <a:cs typeface="Arial" pitchFamily="34" charset="0"/>
              </a:rPr>
              <a:t> Average Positions: Consider increasing max bid if keyword is in a low position.</a:t>
            </a:r>
          </a:p>
          <a:p>
            <a:pPr marL="1257300" lvl="4" indent="0">
              <a:spcBef>
                <a:spcPts val="0"/>
              </a:spcBef>
              <a:buFont typeface="Arial" pitchFamily="34" charset="0"/>
              <a:buChar char="•"/>
            </a:pPr>
            <a:r>
              <a:rPr lang="en-US" sz="1200" dirty="0" smtClean="0">
                <a:solidFill>
                  <a:schemeClr val="tx1"/>
                </a:solidFill>
                <a:cs typeface="Arial" pitchFamily="34" charset="0"/>
              </a:rPr>
              <a:t> Ad Copy: Consider re-writing ad copy to make it more click-enticing.</a:t>
            </a:r>
          </a:p>
          <a:p>
            <a:pPr marL="1257300" lvl="4" indent="0">
              <a:spcBef>
                <a:spcPts val="0"/>
              </a:spcBef>
              <a:buFont typeface="Arial" pitchFamily="34" charset="0"/>
              <a:buChar char="•"/>
            </a:pPr>
            <a:endParaRPr lang="en-US" sz="1200" dirty="0" smtClean="0">
              <a:solidFill>
                <a:schemeClr val="tx1"/>
              </a:solidFill>
              <a:cs typeface="Arial" pitchFamily="34" charset="0"/>
            </a:endParaRPr>
          </a:p>
          <a:p>
            <a:pPr marL="1257300" lvl="4" indent="0">
              <a:spcBef>
                <a:spcPts val="0"/>
              </a:spcBef>
              <a:buFont typeface="Arial" pitchFamily="34" charset="0"/>
              <a:buChar char="•"/>
            </a:pPr>
            <a:endParaRPr lang="en-US" sz="1200" dirty="0" smtClean="0">
              <a:solidFill>
                <a:schemeClr val="tx1"/>
              </a:solidFill>
              <a:cs typeface="Arial" pitchFamily="34" charset="0"/>
            </a:endParaRPr>
          </a:p>
          <a:p>
            <a:pPr marL="1257300" lvl="4" indent="0">
              <a:spcBef>
                <a:spcPts val="0"/>
              </a:spcBef>
              <a:buFont typeface="Arial" pitchFamily="34" charset="0"/>
              <a:buChar char="•"/>
            </a:pPr>
            <a:endParaRPr lang="en-US" sz="1200" dirty="0" smtClean="0">
              <a:solidFill>
                <a:schemeClr val="tx1"/>
              </a:solidFill>
              <a:cs typeface="Arial" pitchFamily="34" charset="0"/>
            </a:endParaRPr>
          </a:p>
          <a:p>
            <a:pPr marL="63500" lvl="1" indent="0">
              <a:spcBef>
                <a:spcPts val="0"/>
              </a:spcBef>
              <a:buFont typeface="Arial" pitchFamily="34" charset="0"/>
              <a:buChar char="•"/>
            </a:pPr>
            <a:endParaRPr lang="en-US" sz="300" dirty="0" smtClean="0">
              <a:solidFill>
                <a:schemeClr val="tx1"/>
              </a:solidFill>
              <a:latin typeface="+mn-lt"/>
              <a:cs typeface="Arial" pitchFamily="34" charset="0"/>
            </a:endParaRPr>
          </a:p>
        </p:txBody>
      </p:sp>
      <p:cxnSp>
        <p:nvCxnSpPr>
          <p:cNvPr id="15" name="Straight Connector 14"/>
          <p:cNvCxnSpPr/>
          <p:nvPr/>
        </p:nvCxnSpPr>
        <p:spPr bwMode="auto">
          <a:xfrm>
            <a:off x="381000" y="2819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304800" y="4114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8" name="Straight Connector 17"/>
          <p:cNvCxnSpPr/>
          <p:nvPr/>
        </p:nvCxnSpPr>
        <p:spPr bwMode="auto">
          <a:xfrm>
            <a:off x="304800" y="5562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223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Paid Search Metrics</a:t>
            </a:r>
            <a:endParaRPr lang="en-US" sz="3000" dirty="0"/>
          </a:p>
        </p:txBody>
      </p:sp>
      <p:sp>
        <p:nvSpPr>
          <p:cNvPr id="6" name="Rounded Rectangle 5"/>
          <p:cNvSpPr/>
          <p:nvPr/>
        </p:nvSpPr>
        <p:spPr bwMode="auto">
          <a:xfrm>
            <a:off x="381000" y="7620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How to Measure Success of Search</a:t>
            </a:r>
          </a:p>
        </p:txBody>
      </p:sp>
      <p:sp>
        <p:nvSpPr>
          <p:cNvPr id="11" name="Content Placeholder 2"/>
          <p:cNvSpPr>
            <a:spLocks noGrp="1"/>
          </p:cNvSpPr>
          <p:nvPr>
            <p:ph idx="1"/>
          </p:nvPr>
        </p:nvSpPr>
        <p:spPr>
          <a:xfrm>
            <a:off x="381000" y="990600"/>
            <a:ext cx="8610600" cy="5029200"/>
          </a:xfrm>
        </p:spPr>
        <p:txBody>
          <a:bodyPr/>
          <a:lstStyle/>
          <a:p>
            <a:pPr marL="63500" lvl="1" indent="0">
              <a:spcBef>
                <a:spcPts val="0"/>
              </a:spcBef>
              <a:buFont typeface="Arial" pitchFamily="34" charset="0"/>
              <a:buChar char="•"/>
            </a:pPr>
            <a:r>
              <a:rPr lang="en-US" sz="1600" b="1" dirty="0" smtClean="0">
                <a:solidFill>
                  <a:schemeClr val="tx1"/>
                </a:solidFill>
                <a:latin typeface="+mn-lt"/>
                <a:cs typeface="Arial" pitchFamily="34" charset="0"/>
              </a:rPr>
              <a:t> Share of Digital Shelf </a:t>
            </a:r>
            <a:r>
              <a:rPr lang="en-US" sz="1400" b="1" dirty="0" smtClean="0">
                <a:solidFill>
                  <a:schemeClr val="tx1"/>
                </a:solidFill>
                <a:latin typeface="+mn-lt"/>
                <a:cs typeface="Arial" pitchFamily="34" charset="0"/>
              </a:rPr>
              <a:t>(Google Analytics)</a:t>
            </a:r>
          </a:p>
          <a:p>
            <a:pPr marL="457200" lvl="2" indent="0">
              <a:spcBef>
                <a:spcPts val="0"/>
              </a:spcBef>
              <a:buFont typeface="Arial" pitchFamily="34" charset="0"/>
              <a:buChar char="•"/>
            </a:pPr>
            <a:r>
              <a:rPr lang="en-US" sz="1400" dirty="0" smtClean="0">
                <a:solidFill>
                  <a:schemeClr val="tx1"/>
                </a:solidFill>
                <a:latin typeface="+mn-lt"/>
                <a:cs typeface="Arial" pitchFamily="34" charset="0"/>
              </a:rPr>
              <a:t> </a:t>
            </a:r>
            <a:r>
              <a:rPr lang="en-US" sz="1300" dirty="0" smtClean="0">
                <a:solidFill>
                  <a:schemeClr val="tx1"/>
                </a:solidFill>
                <a:latin typeface="+mn-lt"/>
                <a:cs typeface="Arial" pitchFamily="34" charset="0"/>
              </a:rPr>
              <a:t>Percentage of paid clicks and impressions vs. total paid clicks and impressions for the Olay gold keyword list.</a:t>
            </a:r>
          </a:p>
          <a:p>
            <a:pPr marL="863600" lvl="3" indent="0">
              <a:spcBef>
                <a:spcPts val="0"/>
              </a:spcBef>
              <a:buFont typeface="Arial" pitchFamily="34" charset="0"/>
              <a:buChar char="•"/>
            </a:pPr>
            <a:r>
              <a:rPr lang="en-US" sz="1200" b="1" dirty="0" smtClean="0">
                <a:solidFill>
                  <a:schemeClr val="tx1"/>
                </a:solidFill>
                <a:latin typeface="+mn-lt"/>
                <a:cs typeface="Arial" pitchFamily="34" charset="0"/>
              </a:rPr>
              <a:t> What to Look at for Impressions Data: </a:t>
            </a:r>
            <a:r>
              <a:rPr lang="en-US" sz="1200" dirty="0" smtClean="0">
                <a:solidFill>
                  <a:schemeClr val="tx1"/>
                </a:solidFill>
                <a:latin typeface="+mn-lt"/>
                <a:cs typeface="Arial" pitchFamily="34" charset="0"/>
              </a:rPr>
              <a:t>Google Analytics – Total paid impressions vs. Total Olay Website impressions.</a:t>
            </a:r>
          </a:p>
          <a:p>
            <a:pPr marL="863600" lvl="3" indent="0">
              <a:spcBef>
                <a:spcPts val="0"/>
              </a:spcBef>
              <a:buFont typeface="Arial" pitchFamily="34" charset="0"/>
              <a:buChar char="•"/>
            </a:pPr>
            <a:r>
              <a:rPr lang="en-US" sz="1200" b="1" dirty="0" smtClean="0">
                <a:solidFill>
                  <a:schemeClr val="tx1"/>
                </a:solidFill>
                <a:latin typeface="+mn-lt"/>
                <a:cs typeface="Arial" pitchFamily="34" charset="0"/>
              </a:rPr>
              <a:t> What to Look at for Click Data: </a:t>
            </a:r>
            <a:r>
              <a:rPr lang="en-US" sz="1200" dirty="0" smtClean="0">
                <a:solidFill>
                  <a:schemeClr val="tx1"/>
                </a:solidFill>
                <a:latin typeface="+mn-lt"/>
                <a:cs typeface="Arial" pitchFamily="34" charset="0"/>
              </a:rPr>
              <a:t>ComScore* Marketer - Term Destinations Tab; All Organic Clicks vs. Olay Organic Clicks</a:t>
            </a:r>
            <a:r>
              <a:rPr lang="en-US" sz="1200" b="1" dirty="0" smtClean="0">
                <a:solidFill>
                  <a:schemeClr val="tx1"/>
                </a:solidFill>
                <a:latin typeface="+mn-lt"/>
                <a:cs typeface="Arial" pitchFamily="34" charset="0"/>
              </a:rPr>
              <a:t> </a:t>
            </a:r>
          </a:p>
          <a:p>
            <a:pPr marL="863600" lvl="3" indent="0">
              <a:spcBef>
                <a:spcPts val="0"/>
              </a:spcBef>
              <a:buFont typeface="Arial" pitchFamily="34" charset="0"/>
              <a:buChar char="•"/>
            </a:pPr>
            <a:r>
              <a:rPr lang="en-US" sz="1200" b="1" dirty="0" smtClean="0">
                <a:solidFill>
                  <a:schemeClr val="tx1"/>
                </a:solidFill>
                <a:latin typeface="+mn-lt"/>
                <a:cs typeface="Arial" pitchFamily="34" charset="0"/>
              </a:rPr>
              <a:t>Ways to Improve: </a:t>
            </a:r>
            <a:r>
              <a:rPr lang="en-US" sz="1200" dirty="0" smtClean="0">
                <a:solidFill>
                  <a:schemeClr val="tx1"/>
                </a:solidFill>
                <a:latin typeface="+mn-lt"/>
                <a:cs typeface="Arial" pitchFamily="34" charset="0"/>
              </a:rPr>
              <a:t>Focus on Gold Keyword List and Ad Copy Language.</a:t>
            </a:r>
            <a:endParaRPr lang="en-US" sz="1200" b="1" dirty="0" smtClean="0">
              <a:solidFill>
                <a:schemeClr val="tx1"/>
              </a:solidFill>
              <a:latin typeface="+mn-lt"/>
              <a:cs typeface="Arial" pitchFamily="34" charset="0"/>
            </a:endParaRPr>
          </a:p>
          <a:p>
            <a:pPr marL="1257300" lvl="4" indent="0">
              <a:spcBef>
                <a:spcPts val="0"/>
              </a:spcBef>
              <a:buFont typeface="Arial" pitchFamily="34" charset="0"/>
              <a:buChar char="•"/>
            </a:pPr>
            <a:r>
              <a:rPr lang="en-US" sz="1200" dirty="0" smtClean="0">
                <a:solidFill>
                  <a:schemeClr val="tx1"/>
                </a:solidFill>
                <a:cs typeface="Arial" pitchFamily="34" charset="0"/>
              </a:rPr>
              <a:t> Gold keyword relevancy to the ad copy– Consider incorporating the gold keyword in the ad copy language.</a:t>
            </a:r>
          </a:p>
          <a:p>
            <a:pPr marL="1257300" lvl="4" indent="0">
              <a:spcBef>
                <a:spcPts val="0"/>
              </a:spcBef>
              <a:buFont typeface="Arial" pitchFamily="34" charset="0"/>
              <a:buChar char="•"/>
            </a:pPr>
            <a:r>
              <a:rPr lang="en-US" sz="1200" dirty="0" smtClean="0">
                <a:solidFill>
                  <a:schemeClr val="tx1"/>
                </a:solidFill>
                <a:cs typeface="Arial" pitchFamily="34" charset="0"/>
              </a:rPr>
              <a:t> Ad Copy Language – Consider re-writing ad copy to make it more click-enticing.</a:t>
            </a:r>
          </a:p>
          <a:p>
            <a:pPr marL="1257300" lvl="4" indent="0">
              <a:spcBef>
                <a:spcPts val="0"/>
              </a:spcBef>
              <a:buFont typeface="Arial" pitchFamily="34" charset="0"/>
              <a:buChar char="•"/>
            </a:pPr>
            <a:r>
              <a:rPr lang="en-US" sz="1200" dirty="0" smtClean="0">
                <a:solidFill>
                  <a:schemeClr val="tx1"/>
                </a:solidFill>
                <a:cs typeface="Arial" pitchFamily="34" charset="0"/>
              </a:rPr>
              <a:t> Average Position and CPC – Consider increasing max CPC to improve average position in paid search results.</a:t>
            </a:r>
          </a:p>
          <a:p>
            <a:pPr marL="457200" lvl="2" indent="0">
              <a:spcBef>
                <a:spcPts val="0"/>
              </a:spcBef>
              <a:buFont typeface="Arial" pitchFamily="34" charset="0"/>
              <a:buChar char="•"/>
            </a:pPr>
            <a:endParaRPr lang="en-US" sz="300" dirty="0" smtClean="0">
              <a:solidFill>
                <a:schemeClr val="tx1"/>
              </a:solidFill>
              <a:latin typeface="+mn-lt"/>
              <a:cs typeface="Arial" pitchFamily="34" charset="0"/>
            </a:endParaRPr>
          </a:p>
          <a:p>
            <a:pPr marL="63500" lvl="1" indent="0">
              <a:spcBef>
                <a:spcPts val="0"/>
              </a:spcBef>
              <a:buFont typeface="Arial" pitchFamily="34" charset="0"/>
              <a:buChar char="•"/>
            </a:pPr>
            <a:r>
              <a:rPr lang="en-US" sz="1600" b="1" dirty="0" smtClean="0">
                <a:solidFill>
                  <a:schemeClr val="tx1"/>
                </a:solidFill>
                <a:latin typeface="+mn-lt"/>
                <a:cs typeface="Arial" pitchFamily="34" charset="0"/>
              </a:rPr>
              <a:t> </a:t>
            </a:r>
            <a:r>
              <a:rPr lang="en-US" sz="1600" b="1" dirty="0" smtClean="0">
                <a:solidFill>
                  <a:schemeClr val="tx1"/>
                </a:solidFill>
                <a:cs typeface="Arial" pitchFamily="34" charset="0"/>
              </a:rPr>
              <a:t>Quality of Visitor Metrics </a:t>
            </a:r>
            <a:r>
              <a:rPr lang="en-US" sz="1400" b="1" dirty="0" smtClean="0">
                <a:solidFill>
                  <a:schemeClr val="tx1"/>
                </a:solidFill>
                <a:cs typeface="Arial" pitchFamily="34" charset="0"/>
              </a:rPr>
              <a:t>(Google Analytics)</a:t>
            </a:r>
          </a:p>
          <a:p>
            <a:pPr marL="457200" lvl="2" indent="0">
              <a:spcBef>
                <a:spcPts val="0"/>
              </a:spcBef>
              <a:buFont typeface="Arial" pitchFamily="34" charset="0"/>
              <a:buChar char="•"/>
            </a:pPr>
            <a:r>
              <a:rPr lang="en-US" sz="1400" b="1" dirty="0" smtClean="0">
                <a:solidFill>
                  <a:schemeClr val="tx1"/>
                </a:solidFill>
                <a:cs typeface="Arial" pitchFamily="34" charset="0"/>
              </a:rPr>
              <a:t> Bounce Rate: </a:t>
            </a:r>
            <a:r>
              <a:rPr lang="en-US" sz="1200" dirty="0" smtClean="0">
                <a:solidFill>
                  <a:schemeClr val="tx1"/>
                </a:solidFill>
                <a:cs typeface="Arial" pitchFamily="34" charset="0"/>
              </a:rPr>
              <a:t>Percentage of visitors who arrive on an Olay page and leave before visiting other Olay pages.</a:t>
            </a:r>
          </a:p>
          <a:p>
            <a:pPr marL="863600" lvl="3" indent="0">
              <a:spcBef>
                <a:spcPts val="0"/>
              </a:spcBef>
              <a:buFont typeface="Arial" pitchFamily="34" charset="0"/>
              <a:buChar char="•"/>
            </a:pPr>
            <a:r>
              <a:rPr lang="en-US" sz="1200" dirty="0" smtClean="0">
                <a:solidFill>
                  <a:schemeClr val="tx1"/>
                </a:solidFill>
                <a:cs typeface="Arial" pitchFamily="34" charset="0"/>
              </a:rPr>
              <a:t> </a:t>
            </a:r>
            <a:r>
              <a:rPr lang="en-US" sz="1200" b="1" dirty="0" smtClean="0">
                <a:solidFill>
                  <a:schemeClr val="tx1"/>
                </a:solidFill>
                <a:cs typeface="Arial" pitchFamily="34" charset="0"/>
              </a:rPr>
              <a:t>Why Important: </a:t>
            </a:r>
            <a:r>
              <a:rPr lang="en-US" sz="1200" dirty="0" smtClean="0">
                <a:solidFill>
                  <a:schemeClr val="tx1"/>
                </a:solidFill>
                <a:cs typeface="Arial" pitchFamily="34" charset="0"/>
              </a:rPr>
              <a:t>to gain insight into what keywords, ad copy and landing pages that are not resonating with users</a:t>
            </a:r>
          </a:p>
          <a:p>
            <a:pPr marL="863600" lvl="3" indent="0">
              <a:spcBef>
                <a:spcPts val="0"/>
              </a:spcBef>
              <a:buFont typeface="Arial" pitchFamily="34" charset="0"/>
              <a:buChar char="•"/>
            </a:pPr>
            <a:r>
              <a:rPr lang="en-US" sz="1200" dirty="0" smtClean="0">
                <a:solidFill>
                  <a:schemeClr val="tx1"/>
                </a:solidFill>
                <a:cs typeface="Arial" pitchFamily="34" charset="0"/>
              </a:rPr>
              <a:t> </a:t>
            </a:r>
            <a:r>
              <a:rPr lang="en-US" sz="1200" b="1" dirty="0" smtClean="0">
                <a:solidFill>
                  <a:schemeClr val="tx1"/>
                </a:solidFill>
                <a:cs typeface="Arial" pitchFamily="34" charset="0"/>
              </a:rPr>
              <a:t>Ways to Improve: </a:t>
            </a:r>
            <a:r>
              <a:rPr lang="en-US" sz="1200" dirty="0" smtClean="0">
                <a:solidFill>
                  <a:schemeClr val="tx1"/>
                </a:solidFill>
                <a:cs typeface="Arial" pitchFamily="34" charset="0"/>
              </a:rPr>
              <a:t>Focus on keywords with high bounce rates to determine:</a:t>
            </a:r>
          </a:p>
          <a:p>
            <a:pPr marL="1257300" lvl="4" indent="0">
              <a:spcBef>
                <a:spcPts val="0"/>
              </a:spcBef>
              <a:buFont typeface="Arial" pitchFamily="34" charset="0"/>
              <a:buChar char="•"/>
            </a:pPr>
            <a:r>
              <a:rPr lang="en-US" sz="1200" dirty="0" smtClean="0">
                <a:solidFill>
                  <a:schemeClr val="tx1"/>
                </a:solidFill>
                <a:cs typeface="Arial" pitchFamily="34" charset="0"/>
              </a:rPr>
              <a:t> Ad Copy Language – Consider re-writing ad copy to support landing page content and keyword</a:t>
            </a:r>
          </a:p>
          <a:p>
            <a:pPr marL="1257300" lvl="4" indent="0">
              <a:spcBef>
                <a:spcPts val="0"/>
              </a:spcBef>
              <a:buFont typeface="Arial" pitchFamily="34" charset="0"/>
              <a:buChar char="•"/>
            </a:pPr>
            <a:r>
              <a:rPr lang="en-US" sz="1200" dirty="0" smtClean="0">
                <a:solidFill>
                  <a:schemeClr val="tx1"/>
                </a:solidFill>
                <a:cs typeface="Arial" pitchFamily="34" charset="0"/>
              </a:rPr>
              <a:t> Landing Page – Consider testing different landing pages to see what drives users to interact with the site more.</a:t>
            </a:r>
          </a:p>
          <a:p>
            <a:pPr marL="1257300" lvl="4" indent="0">
              <a:spcBef>
                <a:spcPts val="0"/>
              </a:spcBef>
              <a:buFont typeface="Arial" pitchFamily="34" charset="0"/>
              <a:buChar char="•"/>
            </a:pPr>
            <a:r>
              <a:rPr lang="en-US" sz="1200" dirty="0" smtClean="0">
                <a:solidFill>
                  <a:schemeClr val="tx1"/>
                </a:solidFill>
                <a:cs typeface="Arial" pitchFamily="34" charset="0"/>
              </a:rPr>
              <a:t> User Intent – Consider adding negative keywords so that Olay ads are not served for unrelated search queries.</a:t>
            </a:r>
          </a:p>
          <a:p>
            <a:pPr marL="457200" lvl="2" indent="0">
              <a:spcBef>
                <a:spcPts val="0"/>
              </a:spcBef>
              <a:buFont typeface="Arial" pitchFamily="34" charset="0"/>
              <a:buChar char="•"/>
            </a:pPr>
            <a:r>
              <a:rPr lang="en-US" sz="1600" b="1" dirty="0" smtClean="0">
                <a:solidFill>
                  <a:schemeClr val="tx1"/>
                </a:solidFill>
                <a:cs typeface="Arial" pitchFamily="34" charset="0"/>
              </a:rPr>
              <a:t> </a:t>
            </a:r>
            <a:r>
              <a:rPr lang="en-US" sz="1400" b="1" dirty="0" smtClean="0">
                <a:solidFill>
                  <a:schemeClr val="tx1"/>
                </a:solidFill>
                <a:cs typeface="Arial" pitchFamily="34" charset="0"/>
              </a:rPr>
              <a:t>Time on Site: </a:t>
            </a:r>
            <a:r>
              <a:rPr lang="en-US" sz="1200" dirty="0" smtClean="0">
                <a:solidFill>
                  <a:schemeClr val="tx1"/>
                </a:solidFill>
                <a:cs typeface="Arial" pitchFamily="34" charset="0"/>
              </a:rPr>
              <a:t>The average amount of time visitors spend on the Olay Website.</a:t>
            </a:r>
            <a:endParaRPr lang="en-US" sz="1400" b="1" dirty="0" smtClean="0">
              <a:solidFill>
                <a:schemeClr val="tx1"/>
              </a:solidFill>
              <a:cs typeface="Arial" pitchFamily="34" charset="0"/>
            </a:endParaRPr>
          </a:p>
          <a:p>
            <a:pPr marL="863600" lvl="3" indent="0">
              <a:spcBef>
                <a:spcPts val="0"/>
              </a:spcBef>
              <a:buFont typeface="Arial" pitchFamily="34" charset="0"/>
              <a:buChar char="•"/>
            </a:pPr>
            <a:r>
              <a:rPr lang="en-US" sz="1400" dirty="0" smtClean="0">
                <a:solidFill>
                  <a:schemeClr val="tx1"/>
                </a:solidFill>
                <a:cs typeface="Arial" pitchFamily="34" charset="0"/>
              </a:rPr>
              <a:t> </a:t>
            </a:r>
            <a:r>
              <a:rPr lang="en-US" sz="1200" b="1" dirty="0" smtClean="0">
                <a:solidFill>
                  <a:schemeClr val="tx1"/>
                </a:solidFill>
                <a:cs typeface="Arial" pitchFamily="34" charset="0"/>
              </a:rPr>
              <a:t>Why Important: </a:t>
            </a:r>
            <a:r>
              <a:rPr lang="en-US" sz="1200" dirty="0" smtClean="0">
                <a:solidFill>
                  <a:schemeClr val="tx1"/>
                </a:solidFill>
                <a:cs typeface="Arial" pitchFamily="34" charset="0"/>
              </a:rPr>
              <a:t>To gain insight into what keywords, ad copy, and landing pages drive users to spend time on the site.</a:t>
            </a:r>
          </a:p>
          <a:p>
            <a:pPr marL="863600" lvl="3" indent="0">
              <a:spcBef>
                <a:spcPts val="0"/>
              </a:spcBef>
              <a:buFont typeface="Arial" pitchFamily="34" charset="0"/>
              <a:buChar char="•"/>
            </a:pPr>
            <a:r>
              <a:rPr lang="en-US" sz="1200" b="1" dirty="0" smtClean="0">
                <a:solidFill>
                  <a:schemeClr val="tx1"/>
                </a:solidFill>
                <a:cs typeface="Arial" pitchFamily="34" charset="0"/>
              </a:rPr>
              <a:t> Ways to Improve: </a:t>
            </a:r>
            <a:r>
              <a:rPr lang="en-US" sz="1200" dirty="0" smtClean="0">
                <a:solidFill>
                  <a:schemeClr val="tx1"/>
                </a:solidFill>
                <a:cs typeface="Arial" pitchFamily="34" charset="0"/>
              </a:rPr>
              <a:t>Focus on keywords with low time on site to determine:</a:t>
            </a:r>
          </a:p>
          <a:p>
            <a:pPr marL="1257300" lvl="4" indent="0">
              <a:spcBef>
                <a:spcPts val="0"/>
              </a:spcBef>
              <a:buFont typeface="Arial" pitchFamily="34" charset="0"/>
              <a:buChar char="•"/>
            </a:pPr>
            <a:r>
              <a:rPr lang="en-US" sz="1200" dirty="0" smtClean="0">
                <a:solidFill>
                  <a:schemeClr val="tx1"/>
                </a:solidFill>
                <a:cs typeface="Arial" pitchFamily="34" charset="0"/>
              </a:rPr>
              <a:t> Landing Page Support – Consider testing different landing pages to see what drives users to spend more time.</a:t>
            </a:r>
          </a:p>
          <a:p>
            <a:pPr marL="1257300" lvl="4" indent="0">
              <a:spcBef>
                <a:spcPts val="0"/>
              </a:spcBef>
              <a:buFont typeface="Arial" pitchFamily="34" charset="0"/>
              <a:buChar char="•"/>
            </a:pPr>
            <a:r>
              <a:rPr lang="en-US" sz="1200" dirty="0" smtClean="0">
                <a:solidFill>
                  <a:schemeClr val="tx1"/>
                </a:solidFill>
                <a:cs typeface="Arial" pitchFamily="34" charset="0"/>
              </a:rPr>
              <a:t> Easy Landing Page Navigation – Consider providing intuitive internal links on each landing page.</a:t>
            </a:r>
          </a:p>
          <a:p>
            <a:pPr marL="457200" lvl="2" indent="0">
              <a:spcBef>
                <a:spcPts val="0"/>
              </a:spcBef>
              <a:buFont typeface="Arial" pitchFamily="34" charset="0"/>
              <a:buChar char="•"/>
            </a:pPr>
            <a:r>
              <a:rPr lang="en-US" sz="1600" b="1" dirty="0" smtClean="0">
                <a:solidFill>
                  <a:schemeClr val="tx1"/>
                </a:solidFill>
                <a:cs typeface="Arial" pitchFamily="34" charset="0"/>
              </a:rPr>
              <a:t> </a:t>
            </a:r>
            <a:r>
              <a:rPr lang="en-US" sz="1400" b="1" dirty="0" smtClean="0">
                <a:solidFill>
                  <a:schemeClr val="tx1"/>
                </a:solidFill>
                <a:cs typeface="Arial" pitchFamily="34" charset="0"/>
              </a:rPr>
              <a:t>Pages per Visit:</a:t>
            </a:r>
            <a:r>
              <a:rPr lang="en-US" sz="1400" dirty="0" smtClean="0">
                <a:solidFill>
                  <a:schemeClr val="tx1"/>
                </a:solidFill>
                <a:cs typeface="Arial" pitchFamily="34" charset="0"/>
              </a:rPr>
              <a:t> </a:t>
            </a:r>
            <a:r>
              <a:rPr lang="en-US" sz="1200" dirty="0" smtClean="0">
                <a:solidFill>
                  <a:schemeClr val="tx1"/>
                </a:solidFill>
                <a:cs typeface="Arial" pitchFamily="34" charset="0"/>
              </a:rPr>
              <a:t>The average number of pages a user visits when they reach the Olay Website through paid search.</a:t>
            </a:r>
            <a:endParaRPr lang="en-US" sz="1600" b="1" dirty="0" smtClean="0">
              <a:solidFill>
                <a:schemeClr val="tx1"/>
              </a:solidFill>
              <a:cs typeface="Arial" pitchFamily="34" charset="0"/>
            </a:endParaRPr>
          </a:p>
          <a:p>
            <a:pPr marL="863600" lvl="3" indent="0">
              <a:spcBef>
                <a:spcPts val="0"/>
              </a:spcBef>
              <a:buFont typeface="Arial" pitchFamily="34" charset="0"/>
              <a:buChar char="•"/>
            </a:pPr>
            <a:r>
              <a:rPr lang="en-US" sz="1200" dirty="0" smtClean="0">
                <a:solidFill>
                  <a:schemeClr val="tx1"/>
                </a:solidFill>
                <a:cs typeface="Arial" pitchFamily="34" charset="0"/>
              </a:rPr>
              <a:t> </a:t>
            </a:r>
            <a:r>
              <a:rPr lang="en-US" sz="1200" b="1" dirty="0" smtClean="0">
                <a:solidFill>
                  <a:schemeClr val="tx1"/>
                </a:solidFill>
                <a:cs typeface="Arial" pitchFamily="34" charset="0"/>
              </a:rPr>
              <a:t>Why Important: </a:t>
            </a:r>
            <a:r>
              <a:rPr lang="en-US" sz="1200" dirty="0" smtClean="0">
                <a:solidFill>
                  <a:schemeClr val="tx1"/>
                </a:solidFill>
                <a:cs typeface="Arial" pitchFamily="34" charset="0"/>
              </a:rPr>
              <a:t>To gain insight into what keywords, ad copy, and landing pages drive users to visit multiple pages.</a:t>
            </a:r>
          </a:p>
          <a:p>
            <a:pPr marL="863600" lvl="3" indent="0">
              <a:spcBef>
                <a:spcPts val="0"/>
              </a:spcBef>
              <a:buFont typeface="Arial" pitchFamily="34" charset="0"/>
              <a:buChar char="•"/>
            </a:pPr>
            <a:r>
              <a:rPr lang="en-US" sz="1200" b="1" dirty="0" smtClean="0">
                <a:solidFill>
                  <a:schemeClr val="tx1"/>
                </a:solidFill>
                <a:cs typeface="Arial" pitchFamily="34" charset="0"/>
              </a:rPr>
              <a:t> Ways to Improve: </a:t>
            </a:r>
            <a:r>
              <a:rPr lang="en-US" sz="1200" dirty="0" smtClean="0">
                <a:solidFill>
                  <a:schemeClr val="tx1"/>
                </a:solidFill>
                <a:cs typeface="Arial" pitchFamily="34" charset="0"/>
              </a:rPr>
              <a:t>Focus on keywords with low pages per visit to determine:</a:t>
            </a:r>
          </a:p>
          <a:p>
            <a:pPr marL="1257300" lvl="4" indent="0">
              <a:spcBef>
                <a:spcPts val="0"/>
              </a:spcBef>
              <a:buFont typeface="Arial" pitchFamily="34" charset="0"/>
              <a:buChar char="•"/>
            </a:pPr>
            <a:r>
              <a:rPr lang="en-US" sz="1200" dirty="0" smtClean="0">
                <a:solidFill>
                  <a:schemeClr val="tx1"/>
                </a:solidFill>
                <a:cs typeface="Arial" pitchFamily="34" charset="0"/>
              </a:rPr>
              <a:t> Landing Page Support – Consider testing different landing pages to see what drives users to visit more pages.</a:t>
            </a:r>
          </a:p>
          <a:p>
            <a:pPr marL="1257300" lvl="4" indent="0">
              <a:spcBef>
                <a:spcPts val="0"/>
              </a:spcBef>
              <a:buFont typeface="Arial" pitchFamily="34" charset="0"/>
              <a:buChar char="•"/>
            </a:pPr>
            <a:r>
              <a:rPr lang="en-US" sz="1200" dirty="0" smtClean="0">
                <a:solidFill>
                  <a:schemeClr val="tx1"/>
                </a:solidFill>
                <a:cs typeface="Arial" pitchFamily="34" charset="0"/>
              </a:rPr>
              <a:t> Navigation – Consider implementing internal links on each landing page to entice users to visit more pages.</a:t>
            </a:r>
          </a:p>
          <a:p>
            <a:pPr marL="1257300" lvl="4" indent="0">
              <a:spcBef>
                <a:spcPts val="0"/>
              </a:spcBef>
              <a:buFont typeface="Arial" pitchFamily="34" charset="0"/>
              <a:buChar char="•"/>
            </a:pPr>
            <a:endParaRPr lang="en-US" sz="1200" dirty="0" smtClean="0">
              <a:solidFill>
                <a:schemeClr val="tx1"/>
              </a:solidFill>
              <a:cs typeface="Arial" pitchFamily="34" charset="0"/>
            </a:endParaRPr>
          </a:p>
          <a:p>
            <a:pPr marL="457200" lvl="2" indent="0">
              <a:spcBef>
                <a:spcPts val="0"/>
              </a:spcBef>
              <a:buFont typeface="Arial" pitchFamily="34" charset="0"/>
              <a:buChar char="•"/>
            </a:pPr>
            <a:endParaRPr lang="en-US" sz="300" dirty="0" smtClean="0">
              <a:solidFill>
                <a:schemeClr val="tx1"/>
              </a:solidFill>
              <a:latin typeface="+mn-lt"/>
              <a:cs typeface="Arial" pitchFamily="34" charset="0"/>
            </a:endParaRPr>
          </a:p>
        </p:txBody>
      </p:sp>
      <p:cxnSp>
        <p:nvCxnSpPr>
          <p:cNvPr id="15" name="Straight Connector 14"/>
          <p:cNvCxnSpPr/>
          <p:nvPr/>
        </p:nvCxnSpPr>
        <p:spPr bwMode="auto">
          <a:xfrm>
            <a:off x="304800" y="2590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Olay Us paid and organic search baseline</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225</a:t>
            </a:fld>
            <a:endParaRPr lang="en-US" dirty="0">
              <a:solidFill>
                <a:srgbClr val="002C69"/>
              </a:solidFill>
            </a:endParaRPr>
          </a:p>
        </p:txBody>
      </p:sp>
      <p:sp>
        <p:nvSpPr>
          <p:cNvPr id="35" name="Title 1"/>
          <p:cNvSpPr>
            <a:spLocks noGrp="1"/>
          </p:cNvSpPr>
          <p:nvPr>
            <p:ph type="title"/>
          </p:nvPr>
        </p:nvSpPr>
        <p:spPr>
          <a:xfrm>
            <a:off x="304800" y="228600"/>
            <a:ext cx="8610600" cy="457200"/>
          </a:xfrm>
          <a:noFill/>
        </p:spPr>
        <p:txBody>
          <a:bodyPr/>
          <a:lstStyle/>
          <a:p>
            <a:r>
              <a:rPr lang="en-US" sz="2600" dirty="0" smtClean="0"/>
              <a:t>Who Should Know About Olay US Baseline?</a:t>
            </a:r>
            <a:endParaRPr lang="en-US" sz="2600" dirty="0"/>
          </a:p>
        </p:txBody>
      </p:sp>
      <p:sp>
        <p:nvSpPr>
          <p:cNvPr id="9" name="Content Placeholder 2"/>
          <p:cNvSpPr>
            <a:spLocks noGrp="1"/>
          </p:cNvSpPr>
          <p:nvPr>
            <p:ph idx="1"/>
          </p:nvPr>
        </p:nvSpPr>
        <p:spPr>
          <a:xfrm>
            <a:off x="304800" y="838200"/>
            <a:ext cx="8458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Olay US Baseline provides a benchmark for all Olay search agencies to measure the effectiveness of their respective Olay paid and organic search campaigns. The benchmarks set a standard for which the Olay search agencies should strive to meet or exceed.</a:t>
            </a:r>
          </a:p>
          <a:p>
            <a:pPr marL="0" indent="0">
              <a:spcBef>
                <a:spcPts val="0"/>
              </a:spcBef>
            </a:pPr>
            <a:endParaRPr lang="en-US" sz="600" b="1" dirty="0" smtClean="0"/>
          </a:p>
          <a:p>
            <a:pPr marL="0" indent="0">
              <a:spcBef>
                <a:spcPts val="0"/>
              </a:spcBef>
            </a:pPr>
            <a:endParaRPr lang="en-US" sz="1200" b="1"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be aware of the Olay US baseline and hold their respective search agencies responsible for reaching or exceeding the Olay US benchmarks.</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2" name="Straight Connector 11"/>
          <p:cNvCxnSpPr/>
          <p:nvPr/>
        </p:nvCxnSpPr>
        <p:spPr bwMode="auto">
          <a:xfrm>
            <a:off x="304800" y="1752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04800" y="2514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226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US Baseline</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685800"/>
            <a:ext cx="87630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Baseline Overview</a:t>
            </a:r>
            <a:r>
              <a:rPr lang="en-US" sz="1400" dirty="0" smtClean="0">
                <a:latin typeface="+mn-lt"/>
              </a:rPr>
              <a:t>: What it is &amp; how it can be used as a benchmark for other Olay Websites.</a:t>
            </a:r>
            <a:endParaRPr lang="en-US" sz="1800" b="1" dirty="0" smtClean="0">
              <a:latin typeface="+mn-lt"/>
            </a:endParaRPr>
          </a:p>
          <a:p>
            <a:pPr marL="0" indent="0">
              <a:spcBef>
                <a:spcPts val="0"/>
              </a:spcBef>
            </a:pPr>
            <a:endParaRPr lang="en-US" sz="600" b="1" dirty="0" smtClean="0">
              <a:latin typeface="+mn-lt"/>
            </a:endParaRPr>
          </a:p>
          <a:p>
            <a:pPr marL="0" indent="0">
              <a:spcBef>
                <a:spcPts val="0"/>
              </a:spcBef>
            </a:pPr>
            <a:r>
              <a:rPr lang="en-US" sz="1800" b="1" dirty="0" smtClean="0">
                <a:latin typeface="+mn-lt"/>
                <a:hlinkClick r:id="rId6" action="ppaction://hlinksldjump"/>
              </a:rPr>
              <a:t>Share of Organic Search Digital Shelf</a:t>
            </a:r>
            <a:r>
              <a:rPr lang="en-US" sz="1400" dirty="0" smtClean="0">
                <a:latin typeface="+mn-lt"/>
              </a:rPr>
              <a:t>:</a:t>
            </a:r>
            <a:r>
              <a:rPr lang="en-US" sz="1800" b="1" dirty="0" smtClean="0">
                <a:latin typeface="+mn-lt"/>
              </a:rPr>
              <a:t> </a:t>
            </a:r>
            <a:r>
              <a:rPr lang="en-US" sz="1400" dirty="0" smtClean="0">
                <a:latin typeface="+mn-lt"/>
              </a:rPr>
              <a:t>Olay US share of organic impressions and clicks for 2010.</a:t>
            </a:r>
          </a:p>
          <a:p>
            <a:pPr marL="0" indent="0">
              <a:spcBef>
                <a:spcPts val="0"/>
              </a:spcBef>
            </a:pPr>
            <a:endParaRPr lang="en-US" sz="600" b="1" dirty="0" smtClean="0">
              <a:latin typeface="+mn-lt"/>
            </a:endParaRPr>
          </a:p>
          <a:p>
            <a:pPr marL="0" indent="0">
              <a:spcBef>
                <a:spcPts val="0"/>
              </a:spcBef>
            </a:pPr>
            <a:r>
              <a:rPr lang="en-US" sz="1800" b="1" dirty="0" smtClean="0">
                <a:hlinkClick r:id="rId7" action="ppaction://hlinksldjump"/>
              </a:rPr>
              <a:t>Google Analytics Paid Search Metrics</a:t>
            </a:r>
            <a:r>
              <a:rPr lang="en-US" sz="1400" dirty="0" smtClean="0"/>
              <a:t>: Olay US quality of visitor and organic traffic data for 2010.</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8" action="ppaction://hlinksldjump"/>
              </a:rPr>
              <a:t>SearchMart</a:t>
            </a:r>
            <a:r>
              <a:rPr lang="en-US" sz="1400" dirty="0" smtClean="0"/>
              <a:t>: Olay US gold keyword and PLP rankings for December.</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9" action="ppaction://hlinksldjump"/>
              </a:rPr>
              <a:t>SearchMart</a:t>
            </a:r>
            <a:r>
              <a:rPr lang="en-US" sz="1300" dirty="0" smtClean="0"/>
              <a:t>: </a:t>
            </a:r>
            <a:r>
              <a:rPr lang="en-US" sz="1400" dirty="0" smtClean="0"/>
              <a:t>Olay US audit scores over a year and a half period of time.</a:t>
            </a:r>
            <a:endParaRPr lang="en-US" sz="1400" b="1" dirty="0" smtClean="0"/>
          </a:p>
          <a:p>
            <a:pPr marL="0" indent="0">
              <a:spcBef>
                <a:spcPts val="0"/>
              </a:spcBef>
            </a:pPr>
            <a:endParaRPr lang="en-US" sz="600" b="1" dirty="0" smtClean="0"/>
          </a:p>
          <a:p>
            <a:pPr marL="0" indent="0">
              <a:spcBef>
                <a:spcPts val="0"/>
              </a:spcBef>
            </a:pPr>
            <a:r>
              <a:rPr lang="en-US" sz="1800" b="1" dirty="0" smtClean="0">
                <a:hlinkClick r:id="rId10" action="ppaction://hlinksldjump"/>
              </a:rPr>
              <a:t>Share of Paid Search Digital Shelf</a:t>
            </a:r>
            <a:r>
              <a:rPr lang="en-US" sz="1400" dirty="0" smtClean="0"/>
              <a:t>: Olay US share of paid search impressions and clicks for 2010.</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1" action="ppaction://hlinksldjump"/>
              </a:rPr>
              <a:t>Share of Paid Search Clicks</a:t>
            </a:r>
            <a:r>
              <a:rPr lang="en-US" sz="1400" dirty="0" smtClean="0"/>
              <a:t>: Olay US share of paid search clicks for 2010.</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2" action="ppaction://hlinksldjump"/>
              </a:rPr>
              <a:t>Share of Paid Search Impressions</a:t>
            </a:r>
            <a:r>
              <a:rPr lang="en-US" sz="1400" dirty="0" smtClean="0"/>
              <a:t>:  Olay US share of paid search impressions for 2010.</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3" action="ppaction://hlinksldjump"/>
              </a:rPr>
              <a:t>Google Analytics Organic Search Metrics</a:t>
            </a:r>
            <a:r>
              <a:rPr lang="en-US" sz="1400" dirty="0" smtClean="0"/>
              <a:t>: Olay US quality of visitor and paid traffic data for 2010.</a:t>
            </a:r>
            <a:endParaRPr lang="en-US" sz="1800" b="1" dirty="0" smtClean="0"/>
          </a:p>
          <a:p>
            <a:pPr marL="0" indent="0">
              <a:spcBef>
                <a:spcPts val="0"/>
              </a:spcBef>
            </a:pPr>
            <a:endParaRPr lang="en-US" sz="600" b="1" dirty="0" smtClean="0"/>
          </a:p>
          <a:p>
            <a:pPr marL="0" indent="0">
              <a:spcBef>
                <a:spcPts val="0"/>
              </a:spcBef>
            </a:pPr>
            <a:endParaRPr lang="en-US" sz="600" b="1" dirty="0" smtClean="0"/>
          </a:p>
          <a:p>
            <a:pPr marL="0" indent="0">
              <a:spcBef>
                <a:spcPts val="0"/>
              </a:spcBef>
            </a:pPr>
            <a:endParaRPr lang="en-US" sz="1800" b="1" dirty="0" smtClean="0"/>
          </a:p>
          <a:p>
            <a:pPr marL="0" indent="0">
              <a:spcBef>
                <a:spcPts val="0"/>
              </a:spcBef>
            </a:pPr>
            <a:endParaRPr lang="en-US" sz="1800" b="1" dirty="0" smtClean="0">
              <a:latin typeface="+mn-lt"/>
            </a:endParaRPr>
          </a:p>
          <a:p>
            <a:pPr marL="0" indent="0">
              <a:spcBef>
                <a:spcPts val="0"/>
              </a:spcBef>
            </a:pPr>
            <a:endParaRPr lang="en-US" sz="10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14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44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1828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209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2590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3276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3657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4038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227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US Organic Search Baseline</a:t>
            </a:r>
            <a:endParaRPr lang="en-US" sz="3000" dirty="0"/>
          </a:p>
        </p:txBody>
      </p:sp>
      <p:sp>
        <p:nvSpPr>
          <p:cNvPr id="9" name="Rounded Rectangle 8"/>
          <p:cNvSpPr/>
          <p:nvPr/>
        </p:nvSpPr>
        <p:spPr bwMode="auto">
          <a:xfrm>
            <a:off x="304800" y="1066800"/>
            <a:ext cx="8382000" cy="6096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US 2010 Percentage Share of Digital Shelf</a:t>
            </a:r>
          </a:p>
          <a:p>
            <a:pPr algn="ctr" fontAlgn="auto">
              <a:spcBef>
                <a:spcPts val="0"/>
              </a:spcBef>
              <a:spcAft>
                <a:spcPts val="0"/>
              </a:spcAft>
              <a:buClr>
                <a:srgbClr val="BA0000"/>
              </a:buClr>
            </a:pPr>
            <a:r>
              <a:rPr lang="en-US" sz="1800" b="1" dirty="0" smtClean="0">
                <a:latin typeface="Calibri"/>
              </a:rPr>
              <a:t>Paid &amp; Organic</a:t>
            </a:r>
          </a:p>
        </p:txBody>
      </p:sp>
      <p:pic>
        <p:nvPicPr>
          <p:cNvPr id="6" name="Picture 2"/>
          <p:cNvPicPr>
            <a:picLocks noChangeAspect="1" noChangeArrowheads="1"/>
          </p:cNvPicPr>
          <p:nvPr/>
        </p:nvPicPr>
        <p:blipFill>
          <a:blip r:embed="rId3" cstate="print"/>
          <a:srcRect/>
          <a:stretch>
            <a:fillRect/>
          </a:stretch>
        </p:blipFill>
        <p:spPr bwMode="auto">
          <a:xfrm>
            <a:off x="809625" y="1800225"/>
            <a:ext cx="7524750" cy="32575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228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US Organic Search Baseline</a:t>
            </a:r>
            <a:endParaRPr lang="en-US" sz="3000" dirty="0"/>
          </a:p>
        </p:txBody>
      </p:sp>
      <p:pic>
        <p:nvPicPr>
          <p:cNvPr id="7171" name="Picture 3"/>
          <p:cNvPicPr>
            <a:picLocks noChangeAspect="1" noChangeArrowheads="1"/>
          </p:cNvPicPr>
          <p:nvPr/>
        </p:nvPicPr>
        <p:blipFill>
          <a:blip r:embed="rId3" cstate="print"/>
          <a:srcRect/>
          <a:stretch>
            <a:fillRect/>
          </a:stretch>
        </p:blipFill>
        <p:spPr bwMode="auto">
          <a:xfrm>
            <a:off x="990600" y="1828800"/>
            <a:ext cx="7096125" cy="36195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9" name="Rounded Rectangle 8"/>
          <p:cNvSpPr/>
          <p:nvPr/>
        </p:nvSpPr>
        <p:spPr bwMode="auto">
          <a:xfrm>
            <a:off x="304800" y="10668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US 2010 Organic Share of Digital Shelf</a:t>
            </a:r>
          </a:p>
        </p:txBody>
      </p:sp>
    </p:spTree>
  </p:cSld>
  <p:clrMapOvr>
    <a:masterClrMapping/>
  </p:clrMapOvr>
  <p:transition spd="med"/>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229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US Organic Search Baseline</a:t>
            </a:r>
            <a:endParaRPr lang="en-US" sz="3000" dirty="0"/>
          </a:p>
        </p:txBody>
      </p:sp>
      <p:sp>
        <p:nvSpPr>
          <p:cNvPr id="9" name="Rounded Rectangle 8"/>
          <p:cNvSpPr/>
          <p:nvPr/>
        </p:nvSpPr>
        <p:spPr bwMode="auto">
          <a:xfrm>
            <a:off x="304800" y="9144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US 2010 Organic Search Google Analytics Metrics</a:t>
            </a:r>
          </a:p>
        </p:txBody>
      </p:sp>
      <p:pic>
        <p:nvPicPr>
          <p:cNvPr id="8194" name="Picture 2"/>
          <p:cNvPicPr>
            <a:picLocks noChangeAspect="1" noChangeArrowheads="1"/>
          </p:cNvPicPr>
          <p:nvPr/>
        </p:nvPicPr>
        <p:blipFill>
          <a:blip r:embed="rId3" cstate="print"/>
          <a:srcRect/>
          <a:stretch>
            <a:fillRect/>
          </a:stretch>
        </p:blipFill>
        <p:spPr bwMode="auto">
          <a:xfrm>
            <a:off x="1676400" y="1371600"/>
            <a:ext cx="4953000" cy="144427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8195" name="Picture 3"/>
          <p:cNvPicPr>
            <a:picLocks noChangeAspect="1" noChangeArrowheads="1"/>
          </p:cNvPicPr>
          <p:nvPr/>
        </p:nvPicPr>
        <p:blipFill>
          <a:blip r:embed="rId4" cstate="print"/>
          <a:srcRect/>
          <a:stretch>
            <a:fillRect/>
          </a:stretch>
        </p:blipFill>
        <p:spPr bwMode="auto">
          <a:xfrm>
            <a:off x="1143000" y="2971800"/>
            <a:ext cx="6791325" cy="30480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Content Network</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The “</a:t>
            </a:r>
            <a:r>
              <a:rPr lang="en-US" sz="2400" b="1" dirty="0" err="1" smtClean="0">
                <a:latin typeface="Calibri"/>
              </a:rPr>
              <a:t>Whos</a:t>
            </a:r>
            <a:r>
              <a:rPr lang="en-US" sz="2400" b="1" dirty="0" smtClean="0">
                <a:latin typeface="Calibri"/>
              </a:rPr>
              <a:t>” Have It</a:t>
            </a:r>
          </a:p>
        </p:txBody>
      </p:sp>
      <p:sp>
        <p:nvSpPr>
          <p:cNvPr id="7" name="Content Placeholder 2"/>
          <p:cNvSpPr>
            <a:spLocks noGrp="1"/>
          </p:cNvSpPr>
          <p:nvPr>
            <p:ph idx="1"/>
          </p:nvPr>
        </p:nvSpPr>
        <p:spPr>
          <a:xfrm>
            <a:off x="381000" y="1600200"/>
            <a:ext cx="6172200" cy="457200"/>
          </a:xfrm>
        </p:spPr>
        <p:txBody>
          <a:bodyPr/>
          <a:lstStyle/>
          <a:p>
            <a:r>
              <a:rPr lang="en-US" cap="all" dirty="0" smtClean="0">
                <a:solidFill>
                  <a:schemeClr val="accent4"/>
                </a:solidFill>
                <a:ea typeface="ＭＳ Ｐゴシック" pitchFamily="34" charset="-128"/>
                <a:cs typeface="Helvetica 45 Light" charset="0"/>
              </a:rPr>
              <a:t>Essential Well-being Seeker</a:t>
            </a:r>
          </a:p>
          <a:p>
            <a:endParaRPr lang="en-US" sz="1600" dirty="0" smtClean="0">
              <a:solidFill>
                <a:schemeClr val="accent4"/>
              </a:solidFill>
              <a:latin typeface="+mn-lt"/>
              <a:cs typeface="Arial" pitchFamily="34" charset="0"/>
            </a:endParaRPr>
          </a:p>
        </p:txBody>
      </p:sp>
      <p:sp>
        <p:nvSpPr>
          <p:cNvPr id="13" name="Round Diagonal Corner Rectangle 12"/>
          <p:cNvSpPr/>
          <p:nvPr/>
        </p:nvSpPr>
        <p:spPr bwMode="auto">
          <a:xfrm>
            <a:off x="381000" y="2362200"/>
            <a:ext cx="4876800" cy="1752600"/>
          </a:xfrm>
          <a:prstGeom prst="round2DiagRect">
            <a:avLst>
              <a:gd name="adj1" fmla="val 32228"/>
              <a:gd name="adj2" fmla="val 0"/>
            </a:avLst>
          </a:prstGeom>
          <a:solidFill>
            <a:schemeClr val="accent6">
              <a:lumMod val="25000"/>
              <a:lumOff val="75000"/>
            </a:schemeClr>
          </a:solidFill>
          <a:ln w="28575" cap="flat" cmpd="sng" algn="ctr">
            <a:solidFill>
              <a:schemeClr val="accent2"/>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fontAlgn="auto">
              <a:spcBef>
                <a:spcPts val="0"/>
              </a:spcBef>
              <a:spcAft>
                <a:spcPts val="0"/>
              </a:spcAft>
              <a:buClr>
                <a:srgbClr val="BBAC87"/>
              </a:buClr>
              <a:buSzPct val="50000"/>
              <a:buFont typeface="Arial" pitchFamily="34" charset="0"/>
              <a:buChar char="•"/>
              <a:defRPr/>
            </a:pPr>
            <a:r>
              <a:rPr lang="en-US" dirty="0" smtClean="0">
                <a:latin typeface="Calibri"/>
              </a:rPr>
              <a:t>She is active online primarily with entertainment, news, shopping and health related sites and is heavily influenced by her network of friends and family.</a:t>
            </a:r>
          </a:p>
          <a:p>
            <a:pPr marL="107950" indent="-107950" fontAlgn="auto">
              <a:spcBef>
                <a:spcPts val="0"/>
              </a:spcBef>
              <a:spcAft>
                <a:spcPts val="0"/>
              </a:spcAft>
              <a:buClr>
                <a:srgbClr val="BBAC87"/>
              </a:buClr>
              <a:buSzPct val="50000"/>
              <a:buFont typeface="Arial" pitchFamily="34" charset="0"/>
              <a:buChar char="•"/>
              <a:defRPr/>
            </a:pPr>
            <a:r>
              <a:rPr lang="en-US" dirty="0" smtClean="0">
                <a:latin typeface="Calibri"/>
              </a:rPr>
              <a:t>She defines beauty as holistic health and wellness rather than being external-focused. </a:t>
            </a:r>
          </a:p>
          <a:p>
            <a:pPr marL="107950" indent="-107950" fontAlgn="auto">
              <a:spcBef>
                <a:spcPts val="0"/>
              </a:spcBef>
              <a:spcAft>
                <a:spcPts val="0"/>
              </a:spcAft>
              <a:buClr>
                <a:srgbClr val="BBAC87"/>
              </a:buClr>
              <a:buSzPct val="50000"/>
              <a:buFont typeface="Arial" pitchFamily="34" charset="0"/>
              <a:buChar char="•"/>
              <a:defRPr/>
            </a:pPr>
            <a:r>
              <a:rPr lang="en-US" dirty="0" smtClean="0">
                <a:latin typeface="Calibri"/>
              </a:rPr>
              <a:t>She is interested in news and information that help her maintain her overall mental and spiritual health.</a:t>
            </a:r>
          </a:p>
        </p:txBody>
      </p:sp>
      <p:sp>
        <p:nvSpPr>
          <p:cNvPr id="15" name="Round Diagonal Corner Rectangle 14"/>
          <p:cNvSpPr/>
          <p:nvPr/>
        </p:nvSpPr>
        <p:spPr bwMode="auto">
          <a:xfrm>
            <a:off x="457200" y="1981200"/>
            <a:ext cx="4876800" cy="381000"/>
          </a:xfrm>
          <a:prstGeom prst="round2DiagRect">
            <a:avLst>
              <a:gd name="adj1" fmla="val 50000"/>
              <a:gd name="adj2" fmla="val 0"/>
            </a:avLst>
          </a:prstGeom>
          <a:solidFill>
            <a:schemeClr val="accent6">
              <a:lumMod val="50000"/>
              <a:lumOff val="50000"/>
            </a:schemeClr>
          </a:solidFill>
          <a:ln w="28575" cap="flat" cmpd="sng" algn="ctr">
            <a:solidFill>
              <a:schemeClr val="accent2"/>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algn="ctr" fontAlgn="auto">
              <a:spcBef>
                <a:spcPts val="0"/>
              </a:spcBef>
              <a:spcAft>
                <a:spcPts val="0"/>
              </a:spcAft>
              <a:buClr>
                <a:srgbClr val="BBAC87"/>
              </a:buClr>
              <a:buSzPct val="50000"/>
              <a:defRPr/>
            </a:pPr>
            <a:r>
              <a:rPr lang="en-US" dirty="0" smtClean="0">
                <a:latin typeface="Calibri"/>
              </a:rPr>
              <a:t>Online Behavior</a:t>
            </a:r>
          </a:p>
        </p:txBody>
      </p:sp>
      <p:sp>
        <p:nvSpPr>
          <p:cNvPr id="16" name="Round Same Side Corner Rectangle 15"/>
          <p:cNvSpPr/>
          <p:nvPr/>
        </p:nvSpPr>
        <p:spPr bwMode="auto">
          <a:xfrm>
            <a:off x="2743200" y="4800600"/>
            <a:ext cx="31242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Olay® Dry Skin</a:t>
            </a:r>
          </a:p>
          <a:p>
            <a:pPr fontAlgn="auto">
              <a:spcBef>
                <a:spcPts val="0"/>
              </a:spcBef>
              <a:spcAft>
                <a:spcPts val="0"/>
              </a:spcAft>
            </a:pPr>
            <a:r>
              <a:rPr lang="en-US" dirty="0" smtClean="0">
                <a:solidFill>
                  <a:srgbClr val="000000"/>
                </a:solidFill>
              </a:rPr>
              <a:t>Get Tips &amp; Advice on How to Deal w/</a:t>
            </a:r>
          </a:p>
          <a:p>
            <a:pPr fontAlgn="auto">
              <a:spcBef>
                <a:spcPts val="0"/>
              </a:spcBef>
              <a:spcAft>
                <a:spcPts val="0"/>
              </a:spcAft>
            </a:pPr>
            <a:r>
              <a:rPr lang="en-US" dirty="0" smtClean="0">
                <a:solidFill>
                  <a:srgbClr val="000000"/>
                </a:solidFill>
              </a:rPr>
              <a:t>Different Skin Issues at Olay.com!</a:t>
            </a:r>
          </a:p>
          <a:p>
            <a:pPr fontAlgn="auto">
              <a:spcBef>
                <a:spcPts val="0"/>
              </a:spcBef>
              <a:spcAft>
                <a:spcPts val="0"/>
              </a:spcAft>
            </a:pPr>
            <a:r>
              <a:rPr lang="en-US" dirty="0" smtClean="0">
                <a:solidFill>
                  <a:srgbClr val="000000"/>
                </a:solidFill>
              </a:rPr>
              <a:t>www.Olay.com/Dry-Skin</a:t>
            </a:r>
            <a:endParaRPr lang="en-US" dirty="0">
              <a:solidFill>
                <a:srgbClr val="000000"/>
              </a:solidFill>
            </a:endParaRPr>
          </a:p>
        </p:txBody>
      </p:sp>
      <p:sp>
        <p:nvSpPr>
          <p:cNvPr id="17" name="Round Same Side Corner Rectangle 16"/>
          <p:cNvSpPr/>
          <p:nvPr/>
        </p:nvSpPr>
        <p:spPr bwMode="auto">
          <a:xfrm>
            <a:off x="2743200" y="4419600"/>
            <a:ext cx="6248400" cy="304800"/>
          </a:xfrm>
          <a:prstGeom prst="round2SameRect">
            <a:avLst>
              <a:gd name="adj1" fmla="val 37371"/>
              <a:gd name="adj2" fmla="val 0"/>
            </a:avLst>
          </a:prstGeom>
          <a:gradFill flip="none"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5400000" scaled="1"/>
            <a:tileRect/>
          </a:gra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algn="ctr" fontAlgn="auto">
              <a:spcBef>
                <a:spcPts val="0"/>
              </a:spcBef>
              <a:spcAft>
                <a:spcPts val="0"/>
              </a:spcAft>
            </a:pPr>
            <a:r>
              <a:rPr lang="en-US" dirty="0" smtClean="0">
                <a:solidFill>
                  <a:srgbClr val="000000"/>
                </a:solidFill>
              </a:rPr>
              <a:t>Messages to Reach Her</a:t>
            </a:r>
            <a:endParaRPr lang="en-US" dirty="0">
              <a:solidFill>
                <a:srgbClr val="000000"/>
              </a:solidFill>
            </a:endParaRPr>
          </a:p>
        </p:txBody>
      </p:sp>
      <p:sp>
        <p:nvSpPr>
          <p:cNvPr id="18" name="Round Same Side Corner Rectangle 17"/>
          <p:cNvSpPr/>
          <p:nvPr/>
        </p:nvSpPr>
        <p:spPr bwMode="auto">
          <a:xfrm>
            <a:off x="5867400" y="4800600"/>
            <a:ext cx="31242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Olay® Healthy Skincare</a:t>
            </a:r>
          </a:p>
          <a:p>
            <a:pPr fontAlgn="auto">
              <a:spcBef>
                <a:spcPts val="0"/>
              </a:spcBef>
              <a:spcAft>
                <a:spcPts val="0"/>
              </a:spcAft>
            </a:pPr>
            <a:r>
              <a:rPr lang="en-US" dirty="0" smtClean="0">
                <a:solidFill>
                  <a:srgbClr val="000000"/>
                </a:solidFill>
              </a:rPr>
              <a:t>Learn About Which Olay® Skincare</a:t>
            </a:r>
          </a:p>
          <a:p>
            <a:pPr fontAlgn="auto">
              <a:spcBef>
                <a:spcPts val="0"/>
              </a:spcBef>
              <a:spcAft>
                <a:spcPts val="0"/>
              </a:spcAft>
            </a:pPr>
            <a:r>
              <a:rPr lang="en-US" dirty="0" smtClean="0">
                <a:solidFill>
                  <a:srgbClr val="000000"/>
                </a:solidFill>
              </a:rPr>
              <a:t>Line is Right for You at Olay.com.</a:t>
            </a:r>
          </a:p>
          <a:p>
            <a:pPr fontAlgn="auto">
              <a:spcBef>
                <a:spcPts val="0"/>
              </a:spcBef>
              <a:spcAft>
                <a:spcPts val="0"/>
              </a:spcAft>
            </a:pPr>
            <a:r>
              <a:rPr lang="en-US" dirty="0" smtClean="0">
                <a:solidFill>
                  <a:srgbClr val="000000"/>
                </a:solidFill>
              </a:rPr>
              <a:t>www.Olay.com</a:t>
            </a:r>
          </a:p>
        </p:txBody>
      </p:sp>
      <p:pic>
        <p:nvPicPr>
          <p:cNvPr id="19" name="Picture 2" descr="C:\Documents and Settings\jalbrech\Desktop\Body Whos\Essential Well-Being\103919193.jpg"/>
          <p:cNvPicPr>
            <a:picLocks noChangeAspect="1" noChangeArrowheads="1"/>
          </p:cNvPicPr>
          <p:nvPr/>
        </p:nvPicPr>
        <p:blipFill>
          <a:blip r:embed="rId3" cstate="print"/>
          <a:srcRect/>
          <a:stretch>
            <a:fillRect/>
          </a:stretch>
        </p:blipFill>
        <p:spPr bwMode="gray">
          <a:xfrm>
            <a:off x="5800784" y="1905000"/>
            <a:ext cx="2712589" cy="1981200"/>
          </a:xfrm>
          <a:prstGeom prst="rect">
            <a:avLst/>
          </a:prstGeom>
          <a:noFill/>
        </p:spPr>
      </p:pic>
      <p:sp>
        <p:nvSpPr>
          <p:cNvPr id="12" name="TextBox 11"/>
          <p:cNvSpPr txBox="1"/>
          <p:nvPr/>
        </p:nvSpPr>
        <p:spPr>
          <a:xfrm>
            <a:off x="381000" y="4419600"/>
            <a:ext cx="2209800" cy="160043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smtClean="0">
                <a:solidFill>
                  <a:schemeClr val="bg1"/>
                </a:solidFill>
              </a:rPr>
              <a:t>Ad Copy should concentrate on </a:t>
            </a:r>
            <a:r>
              <a:rPr lang="en-US" dirty="0" err="1" smtClean="0">
                <a:solidFill>
                  <a:schemeClr val="bg1"/>
                </a:solidFill>
              </a:rPr>
              <a:t>beuty</a:t>
            </a:r>
            <a:r>
              <a:rPr lang="en-US" dirty="0" smtClean="0">
                <a:solidFill>
                  <a:schemeClr val="bg1"/>
                </a:solidFill>
              </a:rPr>
              <a:t> as being part of general health. Calling out specific skin issues and remedies may be affective in trying to reach her.</a:t>
            </a:r>
          </a:p>
        </p:txBody>
      </p:sp>
    </p:spTree>
  </p:cSld>
  <p:clrMapOvr>
    <a:masterClrMapping/>
  </p:clrMapOvr>
  <p:transition spd="med"/>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230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US Organic Search Baseline</a:t>
            </a:r>
            <a:endParaRPr lang="en-US" sz="3000" dirty="0"/>
          </a:p>
        </p:txBody>
      </p:sp>
      <p:sp>
        <p:nvSpPr>
          <p:cNvPr id="9" name="Rounded Rectangle 8"/>
          <p:cNvSpPr/>
          <p:nvPr/>
        </p:nvSpPr>
        <p:spPr bwMode="auto">
          <a:xfrm>
            <a:off x="304800" y="9906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US SearchMart Gold Keyword Rankings</a:t>
            </a:r>
          </a:p>
        </p:txBody>
      </p:sp>
      <p:pic>
        <p:nvPicPr>
          <p:cNvPr id="9218" name="Picture 2"/>
          <p:cNvPicPr>
            <a:picLocks noChangeAspect="1" noChangeArrowheads="1"/>
          </p:cNvPicPr>
          <p:nvPr/>
        </p:nvPicPr>
        <p:blipFill>
          <a:blip r:embed="rId3" cstate="print"/>
          <a:srcRect/>
          <a:stretch>
            <a:fillRect/>
          </a:stretch>
        </p:blipFill>
        <p:spPr bwMode="auto">
          <a:xfrm>
            <a:off x="1371600" y="1524000"/>
            <a:ext cx="6248400" cy="4095841"/>
          </a:xfrm>
          <a:prstGeom prst="rect">
            <a:avLst/>
          </a:prstGeom>
          <a:noFill/>
          <a:ln w="3175">
            <a:solidFill>
              <a:schemeClr val="tx1"/>
            </a:solidFill>
            <a:miter lim="800000"/>
            <a:headEnd/>
            <a:tailEnd/>
          </a:ln>
        </p:spPr>
      </p:pic>
    </p:spTree>
  </p:cSld>
  <p:clrMapOvr>
    <a:masterClrMapping/>
  </p:clrMapOvr>
  <p:transition spd="med"/>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231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US Organic Search Baseline</a:t>
            </a:r>
            <a:endParaRPr lang="en-US" sz="3000" dirty="0"/>
          </a:p>
        </p:txBody>
      </p:sp>
      <p:sp>
        <p:nvSpPr>
          <p:cNvPr id="9" name="Rounded Rectangle 8"/>
          <p:cNvSpPr/>
          <p:nvPr/>
        </p:nvSpPr>
        <p:spPr bwMode="auto">
          <a:xfrm>
            <a:off x="304800" y="9906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US SearchMart Audit Scores</a:t>
            </a:r>
          </a:p>
        </p:txBody>
      </p:sp>
      <p:pic>
        <p:nvPicPr>
          <p:cNvPr id="10242" name="Picture 2"/>
          <p:cNvPicPr>
            <a:picLocks noChangeAspect="1" noChangeArrowheads="1"/>
          </p:cNvPicPr>
          <p:nvPr/>
        </p:nvPicPr>
        <p:blipFill>
          <a:blip r:embed="rId3" cstate="print"/>
          <a:srcRect/>
          <a:stretch>
            <a:fillRect/>
          </a:stretch>
        </p:blipFill>
        <p:spPr bwMode="auto">
          <a:xfrm>
            <a:off x="1066800" y="1600200"/>
            <a:ext cx="6812025" cy="402426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232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US Baseline</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9" name="Rounded Rectangle 8"/>
          <p:cNvSpPr/>
          <p:nvPr/>
        </p:nvSpPr>
        <p:spPr bwMode="auto">
          <a:xfrm>
            <a:off x="304800" y="10668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US 2010 Paid Search Share of Digital Shelf</a:t>
            </a:r>
          </a:p>
        </p:txBody>
      </p:sp>
      <p:pic>
        <p:nvPicPr>
          <p:cNvPr id="2050" name="Picture 2"/>
          <p:cNvPicPr>
            <a:picLocks noChangeAspect="1" noChangeArrowheads="1"/>
          </p:cNvPicPr>
          <p:nvPr/>
        </p:nvPicPr>
        <p:blipFill>
          <a:blip r:embed="rId4" cstate="print"/>
          <a:srcRect/>
          <a:stretch>
            <a:fillRect/>
          </a:stretch>
        </p:blipFill>
        <p:spPr bwMode="auto">
          <a:xfrm>
            <a:off x="614363" y="1571625"/>
            <a:ext cx="7915275" cy="371475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233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US Baseline</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9" name="Rounded Rectangle 8"/>
          <p:cNvSpPr/>
          <p:nvPr/>
        </p:nvSpPr>
        <p:spPr bwMode="auto">
          <a:xfrm>
            <a:off x="304800" y="9144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US 2010 Share of Paid Clicks</a:t>
            </a:r>
          </a:p>
        </p:txBody>
      </p:sp>
      <p:pic>
        <p:nvPicPr>
          <p:cNvPr id="3074" name="Picture 2"/>
          <p:cNvPicPr>
            <a:picLocks noChangeAspect="1" noChangeArrowheads="1"/>
          </p:cNvPicPr>
          <p:nvPr/>
        </p:nvPicPr>
        <p:blipFill>
          <a:blip r:embed="rId4" cstate="print"/>
          <a:srcRect/>
          <a:stretch>
            <a:fillRect/>
          </a:stretch>
        </p:blipFill>
        <p:spPr bwMode="auto">
          <a:xfrm>
            <a:off x="1219200" y="1676400"/>
            <a:ext cx="6838950" cy="37242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234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US Baseline</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9" name="Rounded Rectangle 8"/>
          <p:cNvSpPr/>
          <p:nvPr/>
        </p:nvSpPr>
        <p:spPr bwMode="auto">
          <a:xfrm>
            <a:off x="304800" y="9144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US 2010 Share of Paid Impressions</a:t>
            </a:r>
          </a:p>
        </p:txBody>
      </p:sp>
      <p:pic>
        <p:nvPicPr>
          <p:cNvPr id="4099" name="Picture 3"/>
          <p:cNvPicPr>
            <a:picLocks noChangeAspect="1" noChangeArrowheads="1"/>
          </p:cNvPicPr>
          <p:nvPr/>
        </p:nvPicPr>
        <p:blipFill>
          <a:blip r:embed="rId4" cstate="print"/>
          <a:srcRect/>
          <a:stretch>
            <a:fillRect/>
          </a:stretch>
        </p:blipFill>
        <p:spPr bwMode="auto">
          <a:xfrm>
            <a:off x="1143000" y="1524000"/>
            <a:ext cx="6858000" cy="43053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235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US Baseline</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9" name="Rounded Rectangle 8"/>
          <p:cNvSpPr/>
          <p:nvPr/>
        </p:nvSpPr>
        <p:spPr bwMode="auto">
          <a:xfrm>
            <a:off x="304800" y="9144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US 2010 Paid Search Google Analytics Metrics</a:t>
            </a:r>
          </a:p>
        </p:txBody>
      </p:sp>
      <p:pic>
        <p:nvPicPr>
          <p:cNvPr id="5122" name="Picture 2"/>
          <p:cNvPicPr>
            <a:picLocks noChangeAspect="1" noChangeArrowheads="1"/>
          </p:cNvPicPr>
          <p:nvPr/>
        </p:nvPicPr>
        <p:blipFill>
          <a:blip r:embed="rId4" cstate="print"/>
          <a:srcRect/>
          <a:stretch>
            <a:fillRect/>
          </a:stretch>
        </p:blipFill>
        <p:spPr bwMode="auto">
          <a:xfrm>
            <a:off x="1828800" y="1371600"/>
            <a:ext cx="5029200" cy="172644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5123" name="Picture 3"/>
          <p:cNvPicPr>
            <a:picLocks noChangeAspect="1" noChangeArrowheads="1"/>
          </p:cNvPicPr>
          <p:nvPr/>
        </p:nvPicPr>
        <p:blipFill>
          <a:blip r:embed="rId5" cstate="print"/>
          <a:srcRect/>
          <a:stretch>
            <a:fillRect/>
          </a:stretch>
        </p:blipFill>
        <p:spPr bwMode="auto">
          <a:xfrm>
            <a:off x="1752600" y="3200400"/>
            <a:ext cx="5334000" cy="313910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Appendix</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237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Appendix</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685800"/>
            <a:ext cx="87630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Workarounds</a:t>
            </a:r>
            <a:r>
              <a:rPr lang="en-US" sz="1400" dirty="0" smtClean="0">
                <a:latin typeface="+mn-lt"/>
              </a:rPr>
              <a:t>: Contains rich media workarounds, how they work, and how to implement them.</a:t>
            </a:r>
            <a:endParaRPr lang="en-US" sz="1800" b="1" dirty="0" smtClean="0">
              <a:latin typeface="+mn-lt"/>
            </a:endParaRPr>
          </a:p>
          <a:p>
            <a:pPr marL="0" indent="0">
              <a:spcBef>
                <a:spcPts val="0"/>
              </a:spcBef>
            </a:pPr>
            <a:endParaRPr lang="en-US" sz="600" b="1" dirty="0" smtClean="0">
              <a:latin typeface="+mn-lt"/>
            </a:endParaRPr>
          </a:p>
          <a:p>
            <a:pPr marL="0" indent="0">
              <a:spcBef>
                <a:spcPts val="0"/>
              </a:spcBef>
            </a:pPr>
            <a:r>
              <a:rPr lang="en-US" sz="1800" b="1" dirty="0" smtClean="0">
                <a:latin typeface="+mn-lt"/>
                <a:hlinkClick r:id="rId6" action="ppaction://hlinksldjump"/>
              </a:rPr>
              <a:t>Progressive Enhancement</a:t>
            </a:r>
            <a:r>
              <a:rPr lang="en-US" sz="1400" dirty="0" smtClean="0">
                <a:latin typeface="+mn-lt"/>
              </a:rPr>
              <a:t>:</a:t>
            </a:r>
            <a:r>
              <a:rPr lang="en-US" sz="1800" b="1" dirty="0" smtClean="0">
                <a:latin typeface="+mn-lt"/>
              </a:rPr>
              <a:t> </a:t>
            </a:r>
            <a:r>
              <a:rPr lang="en-US" sz="1400" dirty="0" smtClean="0">
                <a:latin typeface="+mn-lt"/>
              </a:rPr>
              <a:t>Overview, how it works, how it’s crawled, and additional resources.</a:t>
            </a:r>
          </a:p>
          <a:p>
            <a:pPr marL="0" indent="0">
              <a:spcBef>
                <a:spcPts val="0"/>
              </a:spcBef>
            </a:pPr>
            <a:endParaRPr lang="en-US" sz="600" b="1" dirty="0" smtClean="0">
              <a:latin typeface="+mn-lt"/>
            </a:endParaRPr>
          </a:p>
          <a:p>
            <a:pPr marL="0" indent="0">
              <a:spcBef>
                <a:spcPts val="0"/>
              </a:spcBef>
            </a:pPr>
            <a:r>
              <a:rPr lang="en-US" sz="1800" b="1" dirty="0" smtClean="0">
                <a:hlinkClick r:id="rId7" action="ppaction://hlinksldjump"/>
              </a:rPr>
              <a:t>Progressive Enhancement Example</a:t>
            </a:r>
            <a:r>
              <a:rPr lang="en-US" sz="1400" dirty="0" smtClean="0"/>
              <a:t>: </a:t>
            </a:r>
            <a:r>
              <a:rPr lang="en-US" sz="1400" i="1" dirty="0" smtClean="0"/>
              <a:t>A List Apart </a:t>
            </a:r>
            <a:r>
              <a:rPr lang="en-US" sz="1400" dirty="0" smtClean="0"/>
              <a:t>example of Progressive Enhancement.</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8" action="ppaction://hlinksldjump"/>
              </a:rPr>
              <a:t>Progressive Enhancement</a:t>
            </a:r>
            <a:r>
              <a:rPr lang="en-US" sz="1400" dirty="0" smtClean="0"/>
              <a:t>: Additional resources.</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9" action="ppaction://hlinksldjump"/>
              </a:rPr>
              <a:t>SWFObject 2.0</a:t>
            </a:r>
            <a:r>
              <a:rPr lang="en-US" sz="1400" dirty="0" smtClean="0"/>
              <a:t>: Overview, how it works, ways to embed content, and additional resources.</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0" action="ppaction://hlinksldjump"/>
              </a:rPr>
              <a:t>SWFObject 2.0</a:t>
            </a:r>
            <a:r>
              <a:rPr lang="en-US" sz="1400" dirty="0" smtClean="0"/>
              <a:t>: Additional resources.</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1" action="ppaction://hlinksldjump"/>
              </a:rPr>
              <a:t>Flash &amp; HTML Hybrid</a:t>
            </a:r>
            <a:r>
              <a:rPr lang="en-US" sz="1400" dirty="0" smtClean="0"/>
              <a:t>: Overview, how it works, and when to use it.</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2" action="ppaction://hlinksldjump"/>
              </a:rPr>
              <a:t>Additional Helpful Resources</a:t>
            </a:r>
            <a:r>
              <a:rPr lang="en-US" sz="1300" dirty="0" smtClean="0"/>
              <a:t>: </a:t>
            </a:r>
            <a:r>
              <a:rPr lang="en-US" sz="1400" dirty="0" smtClean="0"/>
              <a:t>Key takeaways from industry expert articles &amp; links to helpful resources.</a:t>
            </a:r>
            <a:endParaRPr lang="en-US" sz="1400" b="1" dirty="0" smtClean="0"/>
          </a:p>
          <a:p>
            <a:pPr marL="0" indent="0">
              <a:spcBef>
                <a:spcPts val="0"/>
              </a:spcBef>
            </a:pPr>
            <a:endParaRPr lang="en-US" sz="600" b="1" dirty="0" smtClean="0"/>
          </a:p>
          <a:p>
            <a:pPr marL="0" indent="0">
              <a:spcBef>
                <a:spcPts val="0"/>
              </a:spcBef>
            </a:pPr>
            <a:endParaRPr lang="en-US" sz="600" b="1" dirty="0" smtClean="0"/>
          </a:p>
          <a:p>
            <a:pPr marL="0" indent="0">
              <a:spcBef>
                <a:spcPts val="0"/>
              </a:spcBef>
            </a:pPr>
            <a:endParaRPr lang="en-US" sz="600" b="1" dirty="0" smtClean="0"/>
          </a:p>
          <a:p>
            <a:pPr marL="0" indent="0">
              <a:spcBef>
                <a:spcPts val="0"/>
              </a:spcBef>
            </a:pPr>
            <a:endParaRPr lang="en-US" sz="1800" b="1" dirty="0" smtClean="0"/>
          </a:p>
          <a:p>
            <a:pPr marL="0" indent="0">
              <a:spcBef>
                <a:spcPts val="0"/>
              </a:spcBef>
            </a:pPr>
            <a:endParaRPr lang="en-US" sz="1800" b="1" dirty="0" smtClean="0">
              <a:latin typeface="+mn-lt"/>
            </a:endParaRPr>
          </a:p>
          <a:p>
            <a:pPr marL="0" indent="0">
              <a:spcBef>
                <a:spcPts val="0"/>
              </a:spcBef>
            </a:pPr>
            <a:endParaRPr lang="en-US" sz="10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14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44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1828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209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2514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3276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3657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workarounds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239</a:t>
            </a:fld>
            <a:endParaRPr lang="en-US" dirty="0">
              <a:solidFill>
                <a:srgbClr val="002C69"/>
              </a:solidFill>
            </a:endParaRPr>
          </a:p>
        </p:txBody>
      </p:sp>
      <p:sp>
        <p:nvSpPr>
          <p:cNvPr id="35" name="Title 1"/>
          <p:cNvSpPr>
            <a:spLocks noGrp="1"/>
          </p:cNvSpPr>
          <p:nvPr>
            <p:ph type="title"/>
          </p:nvPr>
        </p:nvSpPr>
        <p:spPr>
          <a:xfrm>
            <a:off x="304800" y="228600"/>
            <a:ext cx="8610600" cy="457200"/>
          </a:xfrm>
          <a:noFill/>
        </p:spPr>
        <p:txBody>
          <a:bodyPr/>
          <a:lstStyle/>
          <a:p>
            <a:r>
              <a:rPr lang="en-US" sz="2600" dirty="0" smtClean="0"/>
              <a:t>Who Should Know About Workarounds?</a:t>
            </a:r>
            <a:endParaRPr lang="en-US" sz="2600" dirty="0"/>
          </a:p>
        </p:txBody>
      </p:sp>
      <p:sp>
        <p:nvSpPr>
          <p:cNvPr id="9" name="Content Placeholder 2"/>
          <p:cNvSpPr>
            <a:spLocks noGrp="1"/>
          </p:cNvSpPr>
          <p:nvPr>
            <p:ph idx="1"/>
          </p:nvPr>
        </p:nvSpPr>
        <p:spPr>
          <a:xfrm>
            <a:off x="304800" y="838200"/>
            <a:ext cx="8458200" cy="30480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should be aware of the possible workarounds and how they apply to the Olay Website. They search agency should also be able to effectively communicate why workarounds are imperative to the success of the Olay organic search campaign to the technical agency and Olay contacts.</a:t>
            </a:r>
          </a:p>
          <a:p>
            <a:pPr marL="0" indent="0">
              <a:spcBef>
                <a:spcPts val="0"/>
              </a:spcBef>
            </a:pPr>
            <a:endParaRPr lang="en-US" sz="600" b="1" dirty="0" smtClean="0"/>
          </a:p>
          <a:p>
            <a:pPr marL="0" indent="0">
              <a:spcBef>
                <a:spcPts val="0"/>
              </a:spcBef>
            </a:pPr>
            <a:endParaRPr lang="en-US" sz="1200" b="1" dirty="0" smtClean="0"/>
          </a:p>
          <a:p>
            <a:pPr marL="0" indent="0">
              <a:spcBef>
                <a:spcPts val="0"/>
              </a:spcBef>
            </a:pPr>
            <a:r>
              <a:rPr lang="en-US" sz="1800" b="1" dirty="0" smtClean="0"/>
              <a:t>Technical Agency</a:t>
            </a:r>
            <a:r>
              <a:rPr lang="en-US" sz="1400" dirty="0" smtClean="0"/>
              <a:t>: The technical agency is responsible for implementing the workarounds for all content that lives within rich media. It is imperative for the technical agency to understand the function of each workaround, why each workaround is critical to the accessibility of the Olay Website, and where/how to implement each workaround  in the Olay Website code.</a:t>
            </a:r>
            <a:endParaRPr lang="en-US" sz="1800" b="1" dirty="0" smtClean="0"/>
          </a:p>
          <a:p>
            <a:pPr marL="0" indent="0">
              <a:spcBef>
                <a:spcPts val="0"/>
              </a:spcBef>
            </a:pPr>
            <a:endParaRPr lang="en-US" sz="1800" b="1"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why workarounds are critical to the accessibility of the Olay Website and the success of the Olay organic search campaigns. </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2" name="Straight Connector 11"/>
          <p:cNvCxnSpPr/>
          <p:nvPr/>
        </p:nvCxnSpPr>
        <p:spPr bwMode="auto">
          <a:xfrm>
            <a:off x="304800" y="1752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04800" y="2971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Ad Copy Best Practices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Progressive Enhancement</a:t>
            </a:r>
          </a:p>
        </p:txBody>
      </p:sp>
      <p:sp>
        <p:nvSpPr>
          <p:cNvPr id="8" name="Content Placeholder 7"/>
          <p:cNvSpPr>
            <a:spLocks noGrp="1"/>
          </p:cNvSpPr>
          <p:nvPr>
            <p:ph idx="1"/>
          </p:nvPr>
        </p:nvSpPr>
        <p:spPr>
          <a:xfrm>
            <a:off x="457200" y="1066800"/>
            <a:ext cx="8229600" cy="4572000"/>
          </a:xfrm>
        </p:spPr>
        <p:txBody>
          <a:bodyPr>
            <a:normAutofit fontScale="25000" lnSpcReduction="20000"/>
          </a:bodyPr>
          <a:lstStyle/>
          <a:p>
            <a:r>
              <a:rPr lang="en-US" sz="7200" b="1" dirty="0" smtClean="0"/>
              <a:t>Progressive Enhancement</a:t>
            </a:r>
          </a:p>
          <a:p>
            <a:pPr lvl="1">
              <a:buFont typeface="Arial" pitchFamily="34" charset="0"/>
              <a:buChar char="•"/>
            </a:pPr>
            <a:r>
              <a:rPr lang="en-US" sz="6400" dirty="0" smtClean="0"/>
              <a:t>Emphasizes accessibility, semantic markup, and external </a:t>
            </a:r>
            <a:r>
              <a:rPr lang="en-US" sz="6400" dirty="0" err="1" smtClean="0"/>
              <a:t>stylesheet</a:t>
            </a:r>
            <a:r>
              <a:rPr lang="en-US" sz="6400" dirty="0" smtClean="0"/>
              <a:t> and scripting technologies</a:t>
            </a:r>
          </a:p>
          <a:p>
            <a:endParaRPr lang="en-US" sz="7200" b="1" dirty="0" smtClean="0"/>
          </a:p>
          <a:p>
            <a:r>
              <a:rPr lang="en-US" sz="7200" b="1" dirty="0" smtClean="0"/>
              <a:t>How Progressive Enhancement (PE) Works:</a:t>
            </a:r>
          </a:p>
          <a:p>
            <a:pPr lvl="1">
              <a:buFont typeface="Arial" pitchFamily="34" charset="0"/>
              <a:buChar char="•"/>
            </a:pPr>
            <a:r>
              <a:rPr lang="en-US" sz="6400" dirty="0" smtClean="0"/>
              <a:t>PE is a series of “layers” that starts with the content and builds out from there.</a:t>
            </a:r>
          </a:p>
          <a:p>
            <a:pPr lvl="1">
              <a:buFont typeface="Arial" pitchFamily="34" charset="0"/>
              <a:buChar char="•"/>
            </a:pPr>
            <a:r>
              <a:rPr lang="en-US" sz="6400" dirty="0" smtClean="0"/>
              <a:t>The “presentation” of that content in the form of </a:t>
            </a:r>
            <a:r>
              <a:rPr lang="en-US" sz="6400" dirty="0" err="1" smtClean="0"/>
              <a:t>stylesheets</a:t>
            </a:r>
            <a:r>
              <a:rPr lang="en-US" sz="6400" dirty="0" smtClean="0"/>
              <a:t> (CSS) is the next layer.</a:t>
            </a:r>
          </a:p>
          <a:p>
            <a:pPr lvl="1">
              <a:buFont typeface="Arial" pitchFamily="34" charset="0"/>
              <a:buChar char="•"/>
            </a:pPr>
            <a:r>
              <a:rPr lang="en-US" sz="6400" dirty="0" smtClean="0"/>
              <a:t>The next layer is the JavaScript-based functionality, making a website an “experience”.</a:t>
            </a:r>
          </a:p>
          <a:p>
            <a:r>
              <a:rPr lang="en-US" sz="7200" dirty="0" smtClean="0"/>
              <a:t> </a:t>
            </a:r>
          </a:p>
          <a:p>
            <a:r>
              <a:rPr lang="en-US" sz="7200" b="1" dirty="0" smtClean="0"/>
              <a:t>Google and Progressive Enhancement:</a:t>
            </a:r>
          </a:p>
          <a:p>
            <a:pPr lvl="1">
              <a:buFont typeface="Arial" pitchFamily="34" charset="0"/>
              <a:buChar char="•"/>
            </a:pPr>
            <a:r>
              <a:rPr lang="en-US" sz="6400" dirty="0" smtClean="0"/>
              <a:t>Google refers to progressive enhancement as Scalable Inman Flash Replacement (</a:t>
            </a:r>
            <a:r>
              <a:rPr lang="en-US" sz="6400" dirty="0" err="1" smtClean="0"/>
              <a:t>sIFR</a:t>
            </a:r>
            <a:r>
              <a:rPr lang="en-US" sz="6400" dirty="0" smtClean="0"/>
              <a:t>) and recommends its use to ensure Flash content is viewable by non-Flash users. </a:t>
            </a:r>
          </a:p>
          <a:p>
            <a:r>
              <a:rPr lang="en-US" sz="7200" dirty="0" smtClean="0"/>
              <a:t> </a:t>
            </a:r>
            <a:endParaRPr lang="en-US" sz="6400" dirty="0" smtClean="0"/>
          </a:p>
        </p:txBody>
      </p:sp>
    </p:spTree>
  </p:cSld>
  <p:clrMapOvr>
    <a:masterClrMapping/>
  </p:clrMapOvr>
  <p:transition spd="med"/>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Progressive Enhancement</a:t>
            </a:r>
          </a:p>
        </p:txBody>
      </p:sp>
      <p:sp>
        <p:nvSpPr>
          <p:cNvPr id="8" name="Content Placeholder 7"/>
          <p:cNvSpPr>
            <a:spLocks noGrp="1"/>
          </p:cNvSpPr>
          <p:nvPr>
            <p:ph idx="1"/>
          </p:nvPr>
        </p:nvSpPr>
        <p:spPr>
          <a:xfrm>
            <a:off x="381000" y="914400"/>
            <a:ext cx="8229600" cy="533400"/>
          </a:xfrm>
        </p:spPr>
        <p:txBody>
          <a:bodyPr>
            <a:normAutofit/>
          </a:bodyPr>
          <a:lstStyle/>
          <a:p>
            <a:r>
              <a:rPr lang="en-US" sz="2200" b="1" dirty="0" smtClean="0"/>
              <a:t>Progressive Enhancement Example</a:t>
            </a:r>
          </a:p>
        </p:txBody>
      </p:sp>
      <p:pic>
        <p:nvPicPr>
          <p:cNvPr id="4" name="Picture 3"/>
          <p:cNvPicPr/>
          <p:nvPr/>
        </p:nvPicPr>
        <p:blipFill>
          <a:blip r:embed="rId3" cstate="print"/>
          <a:srcRect/>
          <a:stretch>
            <a:fillRect/>
          </a:stretch>
        </p:blipFill>
        <p:spPr bwMode="auto">
          <a:xfrm>
            <a:off x="2057400" y="1981200"/>
            <a:ext cx="4419600" cy="2608350"/>
          </a:xfrm>
          <a:prstGeom prst="rect">
            <a:avLst/>
          </a:prstGeom>
          <a:noFill/>
          <a:ln w="9525">
            <a:solidFill>
              <a:schemeClr val="tx1"/>
            </a:solidFill>
            <a:miter lim="800000"/>
            <a:headEnd/>
            <a:tailEnd/>
          </a:ln>
        </p:spPr>
      </p:pic>
      <p:sp>
        <p:nvSpPr>
          <p:cNvPr id="5" name="Content Placeholder 7"/>
          <p:cNvSpPr txBox="1">
            <a:spLocks/>
          </p:cNvSpPr>
          <p:nvPr/>
        </p:nvSpPr>
        <p:spPr>
          <a:xfrm>
            <a:off x="381000" y="1371600"/>
            <a:ext cx="8229600" cy="533400"/>
          </a:xfrm>
          <a:prstGeom prst="rect">
            <a:avLst/>
          </a:prstGeom>
        </p:spPr>
        <p:txBody>
          <a:bodyPr>
            <a:normAutofit/>
          </a:bodyPr>
          <a:lstStyle/>
          <a:p>
            <a:pPr marL="342900" indent="-342900" eaLnBrk="0" hangingPunct="0">
              <a:spcBef>
                <a:spcPct val="75000"/>
              </a:spcBef>
              <a:buClr>
                <a:srgbClr val="BA0000"/>
              </a:buClr>
              <a:defRPr/>
            </a:pPr>
            <a:r>
              <a:rPr lang="en-US" sz="1800" i="1" kern="0" dirty="0" smtClean="0">
                <a:latin typeface="Calibri" pitchFamily="34" charset="0"/>
              </a:rPr>
              <a:t>“The content forms a solid base on which you layer your style and interactivity.”</a:t>
            </a:r>
          </a:p>
        </p:txBody>
      </p:sp>
      <p:sp>
        <p:nvSpPr>
          <p:cNvPr id="7" name="Content Placeholder 7"/>
          <p:cNvSpPr txBox="1">
            <a:spLocks/>
          </p:cNvSpPr>
          <p:nvPr/>
        </p:nvSpPr>
        <p:spPr>
          <a:xfrm>
            <a:off x="6705600" y="5181600"/>
            <a:ext cx="1905000" cy="533400"/>
          </a:xfrm>
          <a:prstGeom prst="rect">
            <a:avLst/>
          </a:prstGeom>
        </p:spPr>
        <p:txBody>
          <a:bodyPr>
            <a:normAutofit/>
          </a:bodyPr>
          <a:lstStyle/>
          <a:p>
            <a:pPr marL="342900" indent="-342900" eaLnBrk="0" hangingPunct="0">
              <a:spcBef>
                <a:spcPct val="75000"/>
              </a:spcBef>
              <a:buClr>
                <a:srgbClr val="BA0000"/>
              </a:buClr>
              <a:defRPr/>
            </a:pPr>
            <a:r>
              <a:rPr lang="en-US" sz="1200" b="1" kern="0" dirty="0" smtClean="0">
                <a:latin typeface="Calibri" pitchFamily="34" charset="0"/>
              </a:rPr>
              <a:t>Source: </a:t>
            </a:r>
            <a:r>
              <a:rPr lang="en-US" sz="1200" b="1" kern="0" dirty="0" smtClean="0">
                <a:latin typeface="Calibri" pitchFamily="34" charset="0"/>
                <a:hlinkClick r:id="rId4"/>
              </a:rPr>
              <a:t>A List Apart</a:t>
            </a:r>
            <a:endParaRPr lang="en-US" sz="1200" b="1" kern="0" dirty="0" smtClean="0">
              <a:latin typeface="Calibri" pitchFamily="34" charset="0"/>
            </a:endParaRPr>
          </a:p>
        </p:txBody>
      </p:sp>
    </p:spTree>
  </p:cSld>
  <p:clrMapOvr>
    <a:masterClrMapping/>
  </p:clrMapOvr>
  <p:transition spd="med"/>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Progressive Enhancement</a:t>
            </a:r>
          </a:p>
        </p:txBody>
      </p:sp>
      <p:sp>
        <p:nvSpPr>
          <p:cNvPr id="8" name="Content Placeholder 7"/>
          <p:cNvSpPr>
            <a:spLocks noGrp="1"/>
          </p:cNvSpPr>
          <p:nvPr>
            <p:ph idx="1"/>
          </p:nvPr>
        </p:nvSpPr>
        <p:spPr>
          <a:xfrm>
            <a:off x="152400" y="838200"/>
            <a:ext cx="8763000" cy="4800600"/>
          </a:xfrm>
        </p:spPr>
        <p:txBody>
          <a:bodyPr>
            <a:normAutofit fontScale="25000" lnSpcReduction="20000"/>
          </a:bodyPr>
          <a:lstStyle/>
          <a:p>
            <a:r>
              <a:rPr lang="en-US" sz="8000" b="1" dirty="0" smtClean="0"/>
              <a:t>Additional Resources for Progressive Enhancement</a:t>
            </a:r>
          </a:p>
          <a:p>
            <a:pPr lvl="1">
              <a:buFont typeface="Arial" pitchFamily="34" charset="0"/>
              <a:buChar char="•"/>
            </a:pPr>
            <a:r>
              <a:rPr lang="en-US" sz="6400" b="1" i="1" dirty="0" smtClean="0"/>
              <a:t>A List Apart – Understanding PE </a:t>
            </a:r>
            <a:r>
              <a:rPr lang="en-US" sz="4300" u="sng" dirty="0" smtClean="0">
                <a:hlinkClick r:id="rId3"/>
              </a:rPr>
              <a:t>http://www.alistapart.com/articles/understandingprogressiveenhancement</a:t>
            </a:r>
            <a:endParaRPr lang="en-US" sz="4300" dirty="0" smtClean="0"/>
          </a:p>
          <a:p>
            <a:pPr lvl="2">
              <a:buFont typeface="Arial" pitchFamily="34" charset="0"/>
              <a:buChar char="•"/>
            </a:pPr>
            <a:r>
              <a:rPr lang="en-US" sz="5600" b="1" i="1" dirty="0" smtClean="0"/>
              <a:t>Key Takeaway: </a:t>
            </a:r>
            <a:r>
              <a:rPr lang="en-US" sz="5600" dirty="0" smtClean="0"/>
              <a:t>“Progressive enhancement focuses on the content. Note [that] I didn’t even mention browsers. Content is the reason we create websites to begin with. Some sites disseminate it, some collect it, some request it, some manipulate it, and some even do all of the above, but they all require it.</a:t>
            </a:r>
          </a:p>
          <a:p>
            <a:pPr lvl="1">
              <a:buFont typeface="Arial" pitchFamily="34" charset="0"/>
              <a:buChar char="•"/>
            </a:pPr>
            <a:r>
              <a:rPr lang="en-US" sz="6400" b="1" i="1" dirty="0" smtClean="0"/>
              <a:t>Wikipedia – PE Article </a:t>
            </a:r>
            <a:r>
              <a:rPr lang="en-US" sz="4300" b="1" i="1" dirty="0" smtClean="0"/>
              <a:t> </a:t>
            </a:r>
            <a:r>
              <a:rPr lang="en-US" sz="4300" u="sng" dirty="0" smtClean="0">
                <a:hlinkClick r:id="rId4"/>
              </a:rPr>
              <a:t>http://en.wikipedia.org/wiki/Progressive_enhancement</a:t>
            </a:r>
            <a:endParaRPr lang="en-US" sz="4300" dirty="0" smtClean="0"/>
          </a:p>
          <a:p>
            <a:pPr lvl="2">
              <a:buFont typeface="Arial" pitchFamily="34" charset="0"/>
              <a:buChar char="•"/>
            </a:pPr>
            <a:r>
              <a:rPr lang="en-US" sz="5600" b="1" i="1" dirty="0" err="1" smtClean="0"/>
              <a:t>KeyTakeaways</a:t>
            </a:r>
            <a:r>
              <a:rPr lang="en-US" sz="5600" b="1" i="1" dirty="0" smtClean="0"/>
              <a:t>: </a:t>
            </a:r>
            <a:r>
              <a:rPr lang="en-US" sz="5600" dirty="0" smtClean="0"/>
              <a:t>“The strategy is an attempt to subvert the traditional web design strategy known as "</a:t>
            </a:r>
            <a:r>
              <a:rPr lang="en-US" sz="5600" u="sng" dirty="0" smtClean="0">
                <a:hlinkClick r:id="rId5" tooltip="Graceful degradation"/>
              </a:rPr>
              <a:t>graceful degradation</a:t>
            </a:r>
            <a:r>
              <a:rPr lang="en-US" sz="5600" dirty="0" smtClean="0"/>
              <a:t>", wherein designers would create Web pages for the latest browsers that would also work well in older versions of browser software. Graceful degradation was supposed to allow the page to "degrade", or remain presentable even if certain technologies assumed by the design were not present…”</a:t>
            </a:r>
          </a:p>
          <a:p>
            <a:pPr lvl="2">
              <a:buFont typeface="Arial" pitchFamily="34" charset="0"/>
              <a:buChar char="•"/>
            </a:pPr>
            <a:r>
              <a:rPr lang="en-US" sz="5600" dirty="0" smtClean="0"/>
              <a:t>“In Progressive Enhancement (PE) the strategy is deliberately reversed: a basic markup document is created, geared towards the lowest common denominator of browser software functionality, and then the designer adds in functionality or enhancements to the presentation and behavior of the page, using modern technologies such as </a:t>
            </a:r>
            <a:r>
              <a:rPr lang="en-US" sz="5600" u="sng" dirty="0" smtClean="0">
                <a:hlinkClick r:id="rId6" tooltip="Cascading Style Sheets"/>
              </a:rPr>
              <a:t>Cascading Style Sheets</a:t>
            </a:r>
            <a:r>
              <a:rPr lang="en-US" sz="5600" dirty="0" smtClean="0"/>
              <a:t> or </a:t>
            </a:r>
            <a:r>
              <a:rPr lang="en-US" sz="5600" u="sng" dirty="0" smtClean="0">
                <a:hlinkClick r:id="rId7" tooltip="JavaScript"/>
              </a:rPr>
              <a:t>JavaScript</a:t>
            </a:r>
            <a:r>
              <a:rPr lang="en-US" sz="5600" dirty="0" smtClean="0"/>
              <a:t> (or other advanced technologies, such as </a:t>
            </a:r>
            <a:r>
              <a:rPr lang="en-US" sz="5600" u="sng" dirty="0" smtClean="0">
                <a:hlinkClick r:id="rId8" tooltip="Macromedia Flash"/>
              </a:rPr>
              <a:t>Flash</a:t>
            </a:r>
            <a:r>
              <a:rPr lang="en-US" sz="5600" dirty="0" smtClean="0"/>
              <a:t> or </a:t>
            </a:r>
            <a:r>
              <a:rPr lang="en-US" sz="5600" u="sng" dirty="0" smtClean="0">
                <a:hlinkClick r:id="rId9" tooltip="Java applet"/>
              </a:rPr>
              <a:t>Java applets</a:t>
            </a:r>
            <a:r>
              <a:rPr lang="en-US" sz="5600" dirty="0" smtClean="0"/>
              <a:t> or </a:t>
            </a:r>
            <a:r>
              <a:rPr lang="en-US" sz="5600" u="sng" dirty="0" smtClean="0">
                <a:hlinkClick r:id="rId10" tooltip="Scalable Vector Graphics"/>
              </a:rPr>
              <a:t>SVG</a:t>
            </a:r>
            <a:r>
              <a:rPr lang="en-US" sz="5600" dirty="0" smtClean="0"/>
              <a:t>, etc.) All such enhancements are externally linked, in order to avoid forcing browsers of lesser capability to "eat" data they do not understand and cannot handle, or which would swamp their Internet connection.”</a:t>
            </a:r>
          </a:p>
          <a:p>
            <a:r>
              <a:rPr lang="en-US" sz="7200" dirty="0" smtClean="0"/>
              <a:t> </a:t>
            </a:r>
          </a:p>
          <a:p>
            <a:pPr lvl="1">
              <a:buNone/>
            </a:pPr>
            <a:endParaRPr lang="en-US" sz="6400" dirty="0" smtClean="0"/>
          </a:p>
        </p:txBody>
      </p:sp>
    </p:spTree>
  </p:cSld>
  <p:clrMapOvr>
    <a:masterClrMapping/>
  </p:clrMapOvr>
  <p:transition spd="med"/>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smtClean="0"/>
              <a:t>SWFObject</a:t>
            </a:r>
            <a:r>
              <a:rPr lang="en-US" dirty="0" smtClean="0"/>
              <a:t> 2.0</a:t>
            </a:r>
          </a:p>
        </p:txBody>
      </p:sp>
      <p:sp>
        <p:nvSpPr>
          <p:cNvPr id="8" name="Content Placeholder 7"/>
          <p:cNvSpPr>
            <a:spLocks noGrp="1"/>
          </p:cNvSpPr>
          <p:nvPr>
            <p:ph idx="1"/>
          </p:nvPr>
        </p:nvSpPr>
        <p:spPr>
          <a:xfrm>
            <a:off x="457200" y="914400"/>
            <a:ext cx="8229600" cy="4572000"/>
          </a:xfrm>
        </p:spPr>
        <p:txBody>
          <a:bodyPr>
            <a:normAutofit fontScale="25000" lnSpcReduction="20000"/>
          </a:bodyPr>
          <a:lstStyle/>
          <a:p>
            <a:r>
              <a:rPr lang="en-US" sz="5600" dirty="0" err="1" smtClean="0"/>
              <a:t>SWFObject</a:t>
            </a:r>
            <a:r>
              <a:rPr lang="en-US" sz="5600" dirty="0" smtClean="0"/>
              <a:t> 2.0 offers two optimized Flash Player embed methods (Markup-based approach, JavaScript approach)</a:t>
            </a:r>
          </a:p>
          <a:p>
            <a:r>
              <a:rPr lang="en-US" sz="7200" dirty="0" smtClean="0"/>
              <a:t> How </a:t>
            </a:r>
            <a:r>
              <a:rPr lang="en-US" sz="7200" dirty="0" err="1" smtClean="0"/>
              <a:t>SWFObject</a:t>
            </a:r>
            <a:r>
              <a:rPr lang="en-US" sz="7200" dirty="0" smtClean="0"/>
              <a:t> 2.0 works:</a:t>
            </a:r>
          </a:p>
          <a:p>
            <a:pPr lvl="1"/>
            <a:r>
              <a:rPr lang="en-US" sz="5600" dirty="0" smtClean="0"/>
              <a:t>Embeds a Flash file and layers it with alternate text for people who browse the web without plug-ins</a:t>
            </a:r>
          </a:p>
          <a:p>
            <a:pPr lvl="1"/>
            <a:r>
              <a:rPr lang="en-US" sz="5600" dirty="0" smtClean="0"/>
              <a:t>Can point users to the Flash Player download page</a:t>
            </a:r>
          </a:p>
          <a:p>
            <a:pPr lvl="1"/>
            <a:r>
              <a:rPr lang="en-US" sz="5600" dirty="0" err="1" smtClean="0"/>
              <a:t>SWFObject</a:t>
            </a:r>
            <a:r>
              <a:rPr lang="en-US" sz="5600" dirty="0" smtClean="0"/>
              <a:t> 2.0 can also help search engines index content that is otherwise invisible or difficult to crawl</a:t>
            </a:r>
          </a:p>
          <a:p>
            <a:pPr lvl="1"/>
            <a:r>
              <a:rPr lang="en-US" sz="5600" dirty="0" smtClean="0"/>
              <a:t>The Web page starts with alternative (HTML) content and </a:t>
            </a:r>
            <a:r>
              <a:rPr lang="en-US" sz="5600" dirty="0" err="1" smtClean="0"/>
              <a:t>SWFObject</a:t>
            </a:r>
            <a:r>
              <a:rPr lang="en-US" sz="5600" dirty="0" smtClean="0"/>
              <a:t> script detects whether the browser supports Flash</a:t>
            </a:r>
          </a:p>
          <a:p>
            <a:pPr lvl="1"/>
            <a:r>
              <a:rPr lang="en-US" sz="5600" dirty="0" smtClean="0"/>
              <a:t>If the browser is not Flash-capable, the alternative content is displayed</a:t>
            </a:r>
          </a:p>
          <a:p>
            <a:pPr lvl="0"/>
            <a:r>
              <a:rPr lang="en-US" sz="7200" dirty="0" smtClean="0"/>
              <a:t>Things to Consider:</a:t>
            </a:r>
          </a:p>
          <a:p>
            <a:pPr lvl="1"/>
            <a:r>
              <a:rPr lang="en-US" sz="5600" dirty="0" smtClean="0"/>
              <a:t>Alternative HTML content </a:t>
            </a:r>
            <a:r>
              <a:rPr lang="en-US" sz="5600" i="1" dirty="0" smtClean="0"/>
              <a:t>must</a:t>
            </a:r>
            <a:r>
              <a:rPr lang="en-US" sz="5600" dirty="0" smtClean="0"/>
              <a:t> represent the content within the Flash file exactly</a:t>
            </a:r>
          </a:p>
          <a:p>
            <a:pPr lvl="1"/>
            <a:r>
              <a:rPr lang="en-US" sz="5600" dirty="0" smtClean="0"/>
              <a:t>Alternative content can be embedded in multiple ways:</a:t>
            </a:r>
          </a:p>
          <a:p>
            <a:pPr lvl="2"/>
            <a:r>
              <a:rPr lang="en-US" sz="4800" b="1" i="1" dirty="0" smtClean="0"/>
              <a:t>&lt;div&gt; tags</a:t>
            </a:r>
            <a:r>
              <a:rPr lang="en-US" sz="4800" dirty="0" smtClean="0"/>
              <a:t> – This method will get the content to appear in the HTML source. (</a:t>
            </a:r>
            <a:r>
              <a:rPr lang="en-US" sz="4800" dirty="0" err="1" smtClean="0"/>
              <a:t>SWFObject</a:t>
            </a:r>
            <a:r>
              <a:rPr lang="en-US" sz="4800" dirty="0" smtClean="0"/>
              <a:t> 2 does this automatically.)</a:t>
            </a:r>
          </a:p>
          <a:p>
            <a:pPr lvl="2"/>
            <a:r>
              <a:rPr lang="en-US" sz="4800" b="1" i="1" dirty="0" smtClean="0"/>
              <a:t>&lt;</a:t>
            </a:r>
            <a:r>
              <a:rPr lang="en-US" sz="4800" b="1" i="1" dirty="0" err="1" smtClean="0"/>
              <a:t>noscript</a:t>
            </a:r>
            <a:r>
              <a:rPr lang="en-US" sz="4800" b="1" i="1" dirty="0" smtClean="0"/>
              <a:t>&gt; tags</a:t>
            </a:r>
            <a:r>
              <a:rPr lang="en-US" sz="4800" i="1" dirty="0" smtClean="0"/>
              <a:t> – </a:t>
            </a:r>
            <a:r>
              <a:rPr lang="en-US" sz="4800" dirty="0" smtClean="0"/>
              <a:t>Place Flash content (links, copy, etc.) into this tag, which will display to browsers and search engine spiders when JavaScript is disabled</a:t>
            </a:r>
          </a:p>
          <a:p>
            <a:r>
              <a:rPr lang="en-US" sz="5600" dirty="0" smtClean="0"/>
              <a:t> </a:t>
            </a:r>
            <a:endParaRPr lang="en-US" sz="4900" dirty="0" smtClean="0"/>
          </a:p>
          <a:p>
            <a:pPr lvl="1">
              <a:buNone/>
            </a:pPr>
            <a:endParaRPr lang="en-US" dirty="0" smtClean="0"/>
          </a:p>
        </p:txBody>
      </p:sp>
    </p:spTree>
  </p:cSld>
  <p:clrMapOvr>
    <a:masterClrMapping/>
  </p:clrMapOvr>
  <p:transition spd="med"/>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smtClean="0"/>
              <a:t>SWFObject</a:t>
            </a:r>
            <a:r>
              <a:rPr lang="en-US" dirty="0" smtClean="0"/>
              <a:t> 2.0</a:t>
            </a:r>
          </a:p>
        </p:txBody>
      </p:sp>
      <p:sp>
        <p:nvSpPr>
          <p:cNvPr id="8" name="Content Placeholder 7"/>
          <p:cNvSpPr>
            <a:spLocks noGrp="1"/>
          </p:cNvSpPr>
          <p:nvPr>
            <p:ph idx="1"/>
          </p:nvPr>
        </p:nvSpPr>
        <p:spPr>
          <a:xfrm>
            <a:off x="152400" y="762000"/>
            <a:ext cx="8839200" cy="5334000"/>
          </a:xfrm>
        </p:spPr>
        <p:txBody>
          <a:bodyPr>
            <a:normAutofit fontScale="70000" lnSpcReduction="20000"/>
          </a:bodyPr>
          <a:lstStyle/>
          <a:p>
            <a:pPr lvl="0"/>
            <a:r>
              <a:rPr lang="en-US" sz="2900" b="1" dirty="0" smtClean="0"/>
              <a:t>  Additional Resources from the Adobe Flash Player Developer Center: </a:t>
            </a:r>
          </a:p>
          <a:p>
            <a:pPr marL="63500" lvl="1" indent="0">
              <a:buFont typeface="Arial" pitchFamily="34" charset="0"/>
              <a:buChar char="•"/>
            </a:pPr>
            <a:r>
              <a:rPr lang="en-US" b="1" i="1" dirty="0" smtClean="0"/>
              <a:t>  </a:t>
            </a:r>
            <a:r>
              <a:rPr lang="en-US" sz="2600" b="1" i="1" dirty="0" smtClean="0"/>
              <a:t>Providing Alternative Content for SWF Files</a:t>
            </a:r>
          </a:p>
          <a:p>
            <a:pPr marL="0" indent="0">
              <a:spcBef>
                <a:spcPts val="0"/>
              </a:spcBef>
              <a:buClrTx/>
            </a:pPr>
            <a:r>
              <a:rPr lang="en-US" sz="1900" b="1" i="1" dirty="0" smtClean="0"/>
              <a:t>       </a:t>
            </a:r>
            <a:r>
              <a:rPr lang="en-US" sz="1900" u="sng" dirty="0" smtClean="0">
                <a:hlinkClick r:id="rId3"/>
              </a:rPr>
              <a:t>http://www.adobe.com/devnet/flashplayer/articles/alternative_content.html</a:t>
            </a:r>
            <a:endParaRPr lang="en-US" sz="1900" u="sng" dirty="0" smtClean="0"/>
          </a:p>
          <a:p>
            <a:pPr marL="0" indent="0">
              <a:spcBef>
                <a:spcPts val="0"/>
              </a:spcBef>
              <a:buClrTx/>
              <a:buFont typeface="Arial" pitchFamily="34" charset="0"/>
              <a:buChar char="•"/>
            </a:pPr>
            <a:endParaRPr lang="en-US" dirty="0" smtClean="0"/>
          </a:p>
          <a:p>
            <a:pPr marL="457200" lvl="2" indent="0">
              <a:spcBef>
                <a:spcPts val="0"/>
              </a:spcBef>
              <a:buFont typeface="Arial" pitchFamily="34" charset="0"/>
              <a:buChar char="•"/>
            </a:pPr>
            <a:r>
              <a:rPr lang="en-US" b="1" i="1" dirty="0" smtClean="0"/>
              <a:t>  Key Takeaways</a:t>
            </a:r>
            <a:r>
              <a:rPr lang="en-US" dirty="0" smtClean="0"/>
              <a:t>: “Although Flash Player 9 currently has more than a </a:t>
            </a:r>
            <a:r>
              <a:rPr lang="en-US" u="sng" dirty="0" smtClean="0">
                <a:hlinkClick r:id="rId4"/>
              </a:rPr>
              <a:t>97% ubiquity</a:t>
            </a:r>
            <a:r>
              <a:rPr lang="en-US" dirty="0" smtClean="0"/>
              <a:t>, it does not necessarily follow that 97% of all people worldwide can view rich media content created for Flash Player 9.”</a:t>
            </a:r>
          </a:p>
          <a:p>
            <a:pPr marL="457200" lvl="2" indent="0">
              <a:spcBef>
                <a:spcPts val="0"/>
              </a:spcBef>
              <a:buFont typeface="Arial" pitchFamily="34" charset="0"/>
              <a:buChar char="•"/>
            </a:pPr>
            <a:endParaRPr lang="en-US" dirty="0" smtClean="0"/>
          </a:p>
          <a:p>
            <a:pPr marL="457200" lvl="2" indent="0">
              <a:spcBef>
                <a:spcPts val="0"/>
              </a:spcBef>
              <a:buFont typeface="Arial" pitchFamily="34" charset="0"/>
              <a:buChar char="•"/>
            </a:pPr>
            <a:r>
              <a:rPr lang="en-US" dirty="0" smtClean="0"/>
              <a:t>  Not all devices support content created for the Flash plug-in. “For example, the Apple </a:t>
            </a:r>
            <a:r>
              <a:rPr lang="en-US" dirty="0" err="1" smtClean="0"/>
              <a:t>iPhone</a:t>
            </a:r>
            <a:r>
              <a:rPr lang="en-US" dirty="0" smtClean="0"/>
              <a:t> does not currently support content created for Flash Player and will display a Lego-like block if you use an outdated embed method. This is probably not something that you would like to show to your visitors.”</a:t>
            </a:r>
          </a:p>
          <a:p>
            <a:pPr marL="457200" lvl="2" indent="0">
              <a:spcBef>
                <a:spcPts val="0"/>
              </a:spcBef>
              <a:buFont typeface="Arial" pitchFamily="34" charset="0"/>
              <a:buChar char="•"/>
            </a:pPr>
            <a:endParaRPr lang="en-US" dirty="0" smtClean="0"/>
          </a:p>
          <a:p>
            <a:pPr marL="457200" lvl="2" indent="0">
              <a:spcBef>
                <a:spcPts val="0"/>
              </a:spcBef>
              <a:buFont typeface="Arial" pitchFamily="34" charset="0"/>
              <a:buChar char="•"/>
            </a:pPr>
            <a:r>
              <a:rPr lang="en-US" dirty="0" smtClean="0"/>
              <a:t>  “Fallback content (also known as </a:t>
            </a:r>
            <a:r>
              <a:rPr lang="en-US" i="1" dirty="0" smtClean="0"/>
              <a:t>alternative content</a:t>
            </a:r>
            <a:r>
              <a:rPr lang="en-US" dirty="0" smtClean="0"/>
              <a:t>) offers a best-practice solution to work around this problem.”</a:t>
            </a:r>
            <a:endParaRPr lang="en-US" sz="3200" dirty="0" smtClean="0"/>
          </a:p>
          <a:p>
            <a:pPr marL="0" lvl="1" indent="0">
              <a:spcBef>
                <a:spcPts val="0"/>
              </a:spcBef>
              <a:buNone/>
            </a:pPr>
            <a:endParaRPr lang="en-US" b="1" i="1" dirty="0" smtClean="0"/>
          </a:p>
          <a:p>
            <a:pPr marL="0" lvl="1" indent="0">
              <a:spcBef>
                <a:spcPts val="0"/>
              </a:spcBef>
              <a:buFont typeface="Arial" pitchFamily="34" charset="0"/>
              <a:buChar char="•"/>
            </a:pPr>
            <a:r>
              <a:rPr lang="en-US" sz="2300" b="1" i="1" dirty="0" smtClean="0"/>
              <a:t> </a:t>
            </a:r>
            <a:r>
              <a:rPr lang="en-US" sz="2600" b="1" i="1" dirty="0" smtClean="0"/>
              <a:t>Detecting Flash Player versions and embedding SWF files with SWFObject 2</a:t>
            </a:r>
            <a:endParaRPr lang="en-US" sz="2600" dirty="0" smtClean="0"/>
          </a:p>
          <a:p>
            <a:pPr marL="0" indent="0">
              <a:spcBef>
                <a:spcPts val="0"/>
              </a:spcBef>
            </a:pPr>
            <a:r>
              <a:rPr lang="en-US" sz="1900" dirty="0" smtClean="0"/>
              <a:t>     </a:t>
            </a:r>
            <a:r>
              <a:rPr lang="en-US" sz="1900" u="sng" dirty="0" smtClean="0">
                <a:hlinkClick r:id="rId5"/>
              </a:rPr>
              <a:t> http://www.adobe.com/devnet/flashplayer/articles/swfobject.html</a:t>
            </a:r>
            <a:r>
              <a:rPr lang="en-US" sz="1900" dirty="0" smtClean="0"/>
              <a:t> </a:t>
            </a:r>
          </a:p>
          <a:p>
            <a:pPr marL="0" indent="0">
              <a:spcBef>
                <a:spcPts val="0"/>
              </a:spcBef>
            </a:pPr>
            <a:endParaRPr lang="en-US" dirty="0" smtClean="0"/>
          </a:p>
          <a:p>
            <a:pPr marL="406400" lvl="3" indent="0">
              <a:spcBef>
                <a:spcPts val="0"/>
              </a:spcBef>
              <a:buFont typeface="Arial" pitchFamily="34" charset="0"/>
              <a:buChar char="•"/>
            </a:pPr>
            <a:r>
              <a:rPr lang="en-US" b="1" i="1" dirty="0" smtClean="0"/>
              <a:t> Key Takeaways</a:t>
            </a:r>
            <a:r>
              <a:rPr lang="en-US" i="1" dirty="0" smtClean="0"/>
              <a:t>:</a:t>
            </a:r>
            <a:r>
              <a:rPr lang="en-US" dirty="0" smtClean="0"/>
              <a:t> “SWFObject 2 offers multiple standards-friendly methods to embed SWF files into web pages. It uses JavaScript to detect Flash Player and avoid broken SWF content, and is designed to make embedding SWFs as easy as possible.” </a:t>
            </a:r>
          </a:p>
          <a:p>
            <a:pPr marL="406400" lvl="3" indent="0">
              <a:spcBef>
                <a:spcPts val="0"/>
              </a:spcBef>
              <a:buFont typeface="Arial" pitchFamily="34" charset="0"/>
              <a:buChar char="•"/>
            </a:pPr>
            <a:endParaRPr lang="en-US" dirty="0" smtClean="0"/>
          </a:p>
          <a:p>
            <a:pPr marL="406400" lvl="3" indent="0">
              <a:spcBef>
                <a:spcPts val="0"/>
              </a:spcBef>
              <a:buFont typeface="Arial" pitchFamily="34" charset="0"/>
              <a:buChar char="•"/>
            </a:pPr>
            <a:r>
              <a:rPr lang="en-US" i="1" dirty="0" smtClean="0"/>
              <a:t> “</a:t>
            </a:r>
            <a:r>
              <a:rPr lang="en-US" dirty="0" smtClean="0"/>
              <a:t>It supports the use of </a:t>
            </a:r>
            <a:r>
              <a:rPr lang="en-US" u="sng" dirty="0" smtClean="0">
                <a:hlinkClick r:id="rId3"/>
              </a:rPr>
              <a:t>alternative content</a:t>
            </a:r>
            <a:r>
              <a:rPr lang="en-US" dirty="0" smtClean="0"/>
              <a:t> to display content to people that browse the web without plug-ins, to help search engines index your content, or to point visitors to the Flash Player download page.”</a:t>
            </a:r>
            <a:endParaRPr lang="en-US" sz="3200" dirty="0" smtClean="0"/>
          </a:p>
          <a:p>
            <a:r>
              <a:rPr lang="en-US" sz="5600" dirty="0" smtClean="0"/>
              <a:t> </a:t>
            </a:r>
            <a:endParaRPr lang="en-US" sz="4900" dirty="0" smtClean="0"/>
          </a:p>
          <a:p>
            <a:pPr lvl="1">
              <a:buNone/>
            </a:pPr>
            <a:endParaRPr lang="en-US" dirty="0" smtClean="0"/>
          </a:p>
        </p:txBody>
      </p:sp>
    </p:spTree>
  </p:cSld>
  <p:clrMapOvr>
    <a:masterClrMapping/>
  </p:clrMapOvr>
  <p:transition spd="med"/>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Flash &amp; HTML Hybrid</a:t>
            </a:r>
          </a:p>
        </p:txBody>
      </p:sp>
      <p:sp>
        <p:nvSpPr>
          <p:cNvPr id="8" name="Content Placeholder 7"/>
          <p:cNvSpPr>
            <a:spLocks noGrp="1"/>
          </p:cNvSpPr>
          <p:nvPr>
            <p:ph idx="1"/>
          </p:nvPr>
        </p:nvSpPr>
        <p:spPr>
          <a:xfrm>
            <a:off x="304800" y="1066800"/>
            <a:ext cx="8229600" cy="4572000"/>
          </a:xfrm>
        </p:spPr>
        <p:txBody>
          <a:bodyPr>
            <a:normAutofit/>
          </a:bodyPr>
          <a:lstStyle/>
          <a:p>
            <a:r>
              <a:rPr lang="en-US" sz="1800" dirty="0" smtClean="0"/>
              <a:t>In a hybrid site, Flash is used only to visually enhance a normal HTML site</a:t>
            </a:r>
          </a:p>
          <a:p>
            <a:pPr lvl="1">
              <a:buFont typeface="Arial" pitchFamily="34" charset="0"/>
              <a:buChar char="•"/>
            </a:pPr>
            <a:r>
              <a:rPr lang="en-US" sz="1800" dirty="0" smtClean="0"/>
              <a:t>Each page is a blend of HTML text and Flash elements</a:t>
            </a:r>
          </a:p>
          <a:p>
            <a:pPr lvl="1">
              <a:buFont typeface="Arial" pitchFamily="34" charset="0"/>
              <a:buChar char="•"/>
            </a:pPr>
            <a:r>
              <a:rPr lang="en-US" sz="1800" dirty="0" smtClean="0"/>
              <a:t>All Flash navigation is duplicated with a visible and accessible HTML equivalent</a:t>
            </a:r>
          </a:p>
          <a:p>
            <a:pPr lvl="1">
              <a:buFont typeface="Arial" pitchFamily="34" charset="0"/>
              <a:buChar char="•"/>
            </a:pPr>
            <a:r>
              <a:rPr lang="en-US" sz="1800" dirty="0" smtClean="0"/>
              <a:t> Accessible HTML pages mean that a visitor will have use of the back and forward buttons</a:t>
            </a:r>
          </a:p>
          <a:p>
            <a:pPr lvl="1">
              <a:buFont typeface="Arial" pitchFamily="34" charset="0"/>
              <a:buChar char="•"/>
            </a:pPr>
            <a:r>
              <a:rPr lang="en-US" sz="1800" dirty="0" smtClean="0"/>
              <a:t>Search engine spiders will be able to access the links, improving the credibility of these pages  </a:t>
            </a:r>
          </a:p>
          <a:p>
            <a:r>
              <a:rPr lang="en-US" sz="1800" dirty="0" smtClean="0"/>
              <a:t>In cases where only a few elements need to be rendered in Flash, the hybrid model is a good solution</a:t>
            </a:r>
          </a:p>
          <a:p>
            <a:r>
              <a:rPr lang="en-US" sz="1800" dirty="0" smtClean="0"/>
              <a:t>However, this may not be the best solution where more complex Flash is being used.</a:t>
            </a:r>
          </a:p>
          <a:p>
            <a:endParaRPr lang="en-US" sz="2800" dirty="0" smtClean="0"/>
          </a:p>
          <a:p>
            <a:pPr lvl="1">
              <a:buNone/>
            </a:pPr>
            <a:endParaRPr lang="en-US" dirty="0" smtClean="0"/>
          </a:p>
        </p:txBody>
      </p:sp>
    </p:spTree>
  </p:cSld>
  <p:clrMapOvr>
    <a:masterClrMapping/>
  </p:clrMapOvr>
  <p:transition spd="med"/>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Additional Helpful Resources</a:t>
            </a:r>
          </a:p>
        </p:txBody>
      </p:sp>
      <p:sp>
        <p:nvSpPr>
          <p:cNvPr id="7" name="Content Placeholder 7"/>
          <p:cNvSpPr>
            <a:spLocks noGrp="1"/>
          </p:cNvSpPr>
          <p:nvPr>
            <p:ph idx="1"/>
          </p:nvPr>
        </p:nvSpPr>
        <p:spPr>
          <a:xfrm>
            <a:off x="0" y="762000"/>
            <a:ext cx="8991600" cy="4953000"/>
          </a:xfrm>
        </p:spPr>
        <p:txBody>
          <a:bodyPr>
            <a:normAutofit fontScale="40000" lnSpcReduction="20000"/>
          </a:bodyPr>
          <a:lstStyle/>
          <a:p>
            <a:pPr lvl="0"/>
            <a:r>
              <a:rPr lang="en-US" sz="3500" b="1" dirty="0" smtClean="0"/>
              <a:t>Google’s Webmaster Help Center – Flash and other rich media files</a:t>
            </a:r>
          </a:p>
          <a:p>
            <a:pPr marL="393700" lvl="2" indent="0">
              <a:spcBef>
                <a:spcPts val="0"/>
              </a:spcBef>
              <a:buFont typeface="Arial" pitchFamily="34" charset="0"/>
              <a:buChar char="•"/>
            </a:pPr>
            <a:r>
              <a:rPr lang="en-US" sz="3500" b="1" dirty="0" smtClean="0"/>
              <a:t> </a:t>
            </a:r>
            <a:r>
              <a:rPr lang="en-US" sz="3000" b="1" dirty="0" smtClean="0"/>
              <a:t>Key Takeaway: “</a:t>
            </a:r>
            <a:r>
              <a:rPr lang="en-US" sz="3000" dirty="0" smtClean="0"/>
              <a:t>Provide text equivalents for all non-text files. This will not only increase </a:t>
            </a:r>
            <a:r>
              <a:rPr lang="en-US" sz="3000" dirty="0" err="1" smtClean="0"/>
              <a:t>Googlebot's</a:t>
            </a:r>
            <a:r>
              <a:rPr lang="en-US" sz="3000" dirty="0" smtClean="0"/>
              <a:t> ability to successfully crawl and index your content; it will also make your content more accessible. </a:t>
            </a:r>
            <a:r>
              <a:rPr lang="en-US" sz="3000" b="1" i="1" dirty="0" smtClean="0"/>
              <a:t>Many people, for example users with visual impairments, who use screen readers, or have low bandwidth connections, cannot see images on web pages, and providing text equivalents widens your audience.</a:t>
            </a:r>
            <a:r>
              <a:rPr lang="en-US" sz="3000" i="1" dirty="0" smtClean="0"/>
              <a:t>”</a:t>
            </a:r>
          </a:p>
          <a:p>
            <a:pPr marL="393700" lvl="2" indent="0">
              <a:spcBef>
                <a:spcPts val="0"/>
              </a:spcBef>
              <a:buFont typeface="Arial" pitchFamily="34" charset="0"/>
              <a:buChar char="•"/>
            </a:pPr>
            <a:endParaRPr lang="en-US" sz="1000" dirty="0" smtClean="0"/>
          </a:p>
          <a:p>
            <a:pPr marL="393700" lvl="2" indent="0">
              <a:spcBef>
                <a:spcPts val="0"/>
              </a:spcBef>
              <a:buFont typeface="Arial" pitchFamily="34" charset="0"/>
              <a:buChar char="•"/>
            </a:pPr>
            <a:r>
              <a:rPr lang="en-US" dirty="0" smtClean="0"/>
              <a:t> </a:t>
            </a:r>
            <a:r>
              <a:rPr lang="en-US" sz="3000" dirty="0" smtClean="0"/>
              <a:t>“Google can now discover and index text content in SWF files of all kinds, including self-contained Flash websites and Flash gadgets such as buttons or menus. This includes all textual content visible to the user. In addition, we can now find and follow URLs embedded in Flash files. We'll crawl and index this content in the same way that we crawl and index other content on your site - webmasters don't need to take any special action. However, we don't guarantee that we'll crawl or index all the content, Flash or otherwise.”</a:t>
            </a:r>
          </a:p>
          <a:p>
            <a:pPr marL="393700" lvl="2" indent="0">
              <a:spcBef>
                <a:spcPts val="0"/>
              </a:spcBef>
              <a:buFont typeface="Arial" pitchFamily="34" charset="0"/>
              <a:buChar char="•"/>
            </a:pPr>
            <a:endParaRPr lang="en-US" sz="1000" dirty="0" smtClean="0"/>
          </a:p>
          <a:p>
            <a:pPr marL="393700" lvl="2" indent="0">
              <a:spcBef>
                <a:spcPts val="0"/>
              </a:spcBef>
              <a:buFont typeface="Arial" pitchFamily="34" charset="0"/>
              <a:buChar char="•"/>
            </a:pPr>
            <a:r>
              <a:rPr lang="en-US" sz="3000" b="1" dirty="0" smtClean="0"/>
              <a:t> Best practices according to Google: </a:t>
            </a:r>
            <a:r>
              <a:rPr lang="en-US" sz="3000" u="sng" dirty="0" smtClean="0">
                <a:hlinkClick r:id="rId3"/>
              </a:rPr>
              <a:t>http://www.google.com/support/webmasters/bin/answer.py?hl=en&amp;answer=72746</a:t>
            </a:r>
            <a:r>
              <a:rPr lang="en-US" sz="3000" dirty="0" smtClean="0"/>
              <a:t> </a:t>
            </a:r>
          </a:p>
          <a:p>
            <a:pPr marL="800100" lvl="4" indent="0">
              <a:spcBef>
                <a:spcPts val="0"/>
              </a:spcBef>
              <a:buFont typeface="Arial" pitchFamily="34" charset="0"/>
              <a:buChar char="•"/>
            </a:pPr>
            <a:r>
              <a:rPr lang="en-US" sz="3000" dirty="0" smtClean="0"/>
              <a:t>Provide text equivalents for all non-text files</a:t>
            </a:r>
          </a:p>
          <a:p>
            <a:pPr marL="800100" lvl="4" indent="0">
              <a:spcBef>
                <a:spcPts val="0"/>
              </a:spcBef>
              <a:buFont typeface="Arial" pitchFamily="34" charset="0"/>
              <a:buChar char="•"/>
            </a:pPr>
            <a:r>
              <a:rPr lang="en-US" sz="3000" dirty="0" smtClean="0"/>
              <a:t>Use rich media only where it is needed. Navigation should be HTML</a:t>
            </a:r>
          </a:p>
          <a:p>
            <a:pPr marL="800100" lvl="4" indent="0">
              <a:spcBef>
                <a:spcPts val="0"/>
              </a:spcBef>
              <a:buFont typeface="Arial" pitchFamily="34" charset="0"/>
              <a:buChar char="•"/>
            </a:pPr>
            <a:r>
              <a:rPr lang="en-US" sz="3000" dirty="0" smtClean="0"/>
              <a:t>Consider using robots.txt to block rich media if a text version of the content is provided</a:t>
            </a:r>
          </a:p>
          <a:p>
            <a:pPr>
              <a:spcBef>
                <a:spcPts val="0"/>
              </a:spcBef>
            </a:pPr>
            <a:r>
              <a:rPr lang="en-US" b="1" dirty="0" smtClean="0"/>
              <a:t> </a:t>
            </a:r>
          </a:p>
          <a:p>
            <a:pPr>
              <a:spcBef>
                <a:spcPts val="0"/>
              </a:spcBef>
            </a:pPr>
            <a:r>
              <a:rPr lang="en-US" sz="3500" b="1" dirty="0" smtClean="0"/>
              <a:t>Adobe Developer Connection –</a:t>
            </a:r>
            <a:r>
              <a:rPr lang="en-US" sz="3500" dirty="0" smtClean="0"/>
              <a:t> </a:t>
            </a:r>
            <a:r>
              <a:rPr lang="en-US" sz="3500" b="1" dirty="0" smtClean="0"/>
              <a:t>Search optimization techniques for RIAs</a:t>
            </a:r>
            <a:endParaRPr lang="en-US" sz="3500" dirty="0" smtClean="0"/>
          </a:p>
          <a:p>
            <a:pPr marL="393700" lvl="2" indent="0">
              <a:spcBef>
                <a:spcPts val="0"/>
              </a:spcBef>
              <a:buFont typeface="Arial" pitchFamily="34" charset="0"/>
              <a:buChar char="•"/>
            </a:pPr>
            <a:r>
              <a:rPr lang="en-US" sz="3000" dirty="0" smtClean="0"/>
              <a:t>“ Considering all the different criteria that need to be considered and prioritized when developing rich internet applications (RIAs) it is very important in the planning stages to outline exactly how your RIA will comply with search. You will benefit in the long run if you spend the time up front to create a search-friendly RIA. The goal of this article is not to add another discipline to juggle, but to provide you with search best practices that can be integrated into the development cycle.” </a:t>
            </a:r>
            <a:r>
              <a:rPr lang="en-US" sz="3000" u="sng" dirty="0" smtClean="0">
                <a:hlinkClick r:id="rId4"/>
              </a:rPr>
              <a:t>http://www.adobe.com/devnet/seo/articles/techniques_ria_04.html</a:t>
            </a:r>
            <a:r>
              <a:rPr lang="en-US" sz="3000" dirty="0" smtClean="0"/>
              <a:t> </a:t>
            </a:r>
          </a:p>
          <a:p>
            <a:r>
              <a:rPr lang="en-US" b="1" dirty="0" smtClean="0"/>
              <a:t> </a:t>
            </a:r>
            <a:r>
              <a:rPr lang="en-US" sz="3500" b="1" dirty="0" smtClean="0"/>
              <a:t>Adobe Developer Connection –</a:t>
            </a:r>
            <a:r>
              <a:rPr lang="en-US" sz="3500" dirty="0" smtClean="0"/>
              <a:t> </a:t>
            </a:r>
            <a:r>
              <a:rPr lang="en-US" sz="3500" b="1" dirty="0" smtClean="0"/>
              <a:t>Adobe Flash Player version checking protocol</a:t>
            </a:r>
            <a:endParaRPr lang="en-US" sz="3500" dirty="0" smtClean="0"/>
          </a:p>
          <a:p>
            <a:pPr marL="393700" lvl="2" indent="0">
              <a:spcBef>
                <a:spcPts val="0"/>
              </a:spcBef>
              <a:buFont typeface="Arial" pitchFamily="34" charset="0"/>
              <a:buChar char="•"/>
            </a:pPr>
            <a:r>
              <a:rPr lang="en-US" dirty="0" smtClean="0"/>
              <a:t> </a:t>
            </a:r>
            <a:r>
              <a:rPr lang="en-US" sz="3000" dirty="0" smtClean="0"/>
              <a:t>“A common issue with websites that contain SWF content is that search engine spiders cannot enter the site to crawl its content. It's like the website has a </a:t>
            </a:r>
            <a:r>
              <a:rPr lang="en-US" sz="3000" u="sng" dirty="0" smtClean="0">
                <a:hlinkClick r:id="rId5"/>
              </a:rPr>
              <a:t>bouncer</a:t>
            </a:r>
            <a:r>
              <a:rPr lang="en-US" sz="3000" dirty="0" smtClean="0"/>
              <a:t> and the spider doesn't have proper identification to gain entry to the club. To prevent this scenario from happening, you need to ensure that all of your detection scripts for checking browser compatibility and Adobe Flash Player versions follow established best practices. This article walks you through the topics to watch out for and explains techniques you can utilize now to ensure that search engine spiders can walk right in your website's front door.” </a:t>
            </a:r>
            <a:r>
              <a:rPr lang="en-US" sz="3000" u="sng" dirty="0" smtClean="0">
                <a:hlinkClick r:id="rId6"/>
              </a:rPr>
              <a:t>http://www.adobe.com/devnet/flashplayer/articles/version_checking_protocol.html</a:t>
            </a:r>
            <a:r>
              <a:rPr lang="en-US" sz="3000" dirty="0" smtClean="0"/>
              <a:t> </a:t>
            </a:r>
          </a:p>
          <a:p>
            <a:r>
              <a:rPr lang="en-US" b="1" dirty="0" smtClean="0"/>
              <a:t> </a:t>
            </a:r>
            <a:r>
              <a:rPr lang="en-US" sz="3500" b="1" dirty="0" smtClean="0"/>
              <a:t>Google Webmaster Central Blog – Best Uses of Flash</a:t>
            </a:r>
            <a:endParaRPr lang="en-US" sz="3500" dirty="0" smtClean="0"/>
          </a:p>
          <a:p>
            <a:pPr marL="393700" lvl="2" indent="0">
              <a:spcBef>
                <a:spcPts val="0"/>
              </a:spcBef>
              <a:buFont typeface="Arial" pitchFamily="34" charset="0"/>
              <a:buChar char="•"/>
            </a:pPr>
            <a:r>
              <a:rPr lang="en-US" sz="3500" u="sng" dirty="0" smtClean="0">
                <a:hlinkClick r:id="rId7"/>
              </a:rPr>
              <a:t> </a:t>
            </a:r>
            <a:r>
              <a:rPr lang="en-US" sz="3000" u="sng" dirty="0" smtClean="0">
                <a:hlinkClick r:id="rId7"/>
              </a:rPr>
              <a:t>http://googlewebmastercentral.blogspot.com/2007/07/best-uses-of-flash.html</a:t>
            </a:r>
            <a:r>
              <a:rPr lang="en-US" sz="3000" dirty="0" smtClean="0"/>
              <a:t> </a:t>
            </a:r>
          </a:p>
          <a:p>
            <a:pPr lvl="1">
              <a:buNone/>
            </a:pPr>
            <a:endParaRPr lang="en-US" dirty="0" smtClean="0"/>
          </a:p>
          <a:p>
            <a:pPr lvl="1">
              <a:buNone/>
            </a:pPr>
            <a:endParaRPr lang="en-US" dirty="0" smtClean="0"/>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Paid Search Ad Copy</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4" action="ppaction://hlinksldjump"/>
              </a:rPr>
              <a:t>Ad Copy Tips &amp; Tricks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5" action="ppaction://hlinksldjump"/>
              </a:rPr>
              <a:t>Ad Copy Best Practices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hlinkClick r:id="rId6" action="ppaction://hlinksldjump"/>
              </a:rPr>
              <a:t>Olay Ad Copy Test Examples</a:t>
            </a:r>
            <a:endParaRPr lang="en-US" sz="1800" b="1" dirty="0" smtClean="0"/>
          </a:p>
          <a:p>
            <a:pPr marL="0" indent="0">
              <a:spcBef>
                <a:spcPts val="0"/>
              </a:spcBef>
            </a:pPr>
            <a:endParaRPr lang="en-US" sz="1000" b="1" dirty="0" smtClean="0"/>
          </a:p>
          <a:p>
            <a:pPr marL="457200" lvl="2" indent="0">
              <a:spcBef>
                <a:spcPts val="0"/>
              </a:spcBef>
              <a:buNone/>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4" name="Straight Connector 23"/>
          <p:cNvCxnSpPr/>
          <p:nvPr/>
        </p:nvCxnSpPr>
        <p:spPr bwMode="auto">
          <a:xfrm>
            <a:off x="228600" y="205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26</a:t>
            </a:fld>
            <a:endParaRPr lang="en-US" dirty="0">
              <a:solidFill>
                <a:srgbClr val="002C69"/>
              </a:solidFill>
            </a:endParaRPr>
          </a:p>
        </p:txBody>
      </p:sp>
      <p:pic>
        <p:nvPicPr>
          <p:cNvPr id="5" name="Picture 2"/>
          <p:cNvPicPr>
            <a:picLocks noChangeAspect="1" noChangeArrowheads="1"/>
          </p:cNvPicPr>
          <p:nvPr/>
        </p:nvPicPr>
        <p:blipFill>
          <a:blip r:embed="rId2" cstate="print"/>
          <a:srcRect r="1671" b="40609"/>
          <a:stretch>
            <a:fillRect/>
          </a:stretch>
        </p:blipFill>
        <p:spPr bwMode="auto">
          <a:xfrm>
            <a:off x="1752600" y="990600"/>
            <a:ext cx="5982115" cy="208178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9" name="TextBox 11"/>
          <p:cNvSpPr txBox="1">
            <a:spLocks noChangeArrowheads="1"/>
          </p:cNvSpPr>
          <p:nvPr/>
        </p:nvSpPr>
        <p:spPr bwMode="auto">
          <a:xfrm>
            <a:off x="7162800" y="22926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pitchFamily="34" charset="0"/>
              </a:rPr>
              <a:t>28%</a:t>
            </a:r>
          </a:p>
        </p:txBody>
      </p:sp>
      <p:sp>
        <p:nvSpPr>
          <p:cNvPr id="10" name="TextBox 13"/>
          <p:cNvSpPr txBox="1">
            <a:spLocks noChangeArrowheads="1"/>
          </p:cNvSpPr>
          <p:nvPr/>
        </p:nvSpPr>
        <p:spPr bwMode="auto">
          <a:xfrm>
            <a:off x="7162800" y="2989546"/>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pitchFamily="34" charset="0"/>
              </a:rPr>
              <a:t>16%</a:t>
            </a:r>
          </a:p>
        </p:txBody>
      </p:sp>
      <p:sp>
        <p:nvSpPr>
          <p:cNvPr id="11" name="TextBox 14"/>
          <p:cNvSpPr txBox="1">
            <a:spLocks noChangeArrowheads="1"/>
          </p:cNvSpPr>
          <p:nvPr/>
        </p:nvSpPr>
        <p:spPr bwMode="auto">
          <a:xfrm>
            <a:off x="6172200" y="25974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pitchFamily="34" charset="0"/>
              </a:rPr>
              <a:t>56%</a:t>
            </a:r>
          </a:p>
        </p:txBody>
      </p:sp>
      <p:graphicFrame>
        <p:nvGraphicFramePr>
          <p:cNvPr id="12" name="Table 11"/>
          <p:cNvGraphicFramePr>
            <a:graphicFrameLocks noGrp="1"/>
          </p:cNvGraphicFramePr>
          <p:nvPr/>
        </p:nvGraphicFramePr>
        <p:xfrm>
          <a:off x="228600" y="3810000"/>
          <a:ext cx="8686800" cy="2557553"/>
        </p:xfrm>
        <a:graphic>
          <a:graphicData uri="http://schemas.openxmlformats.org/drawingml/2006/table">
            <a:tbl>
              <a:tblPr firstRow="1" bandRow="1">
                <a:tableStyleId>{5C22544A-7EE6-4342-B048-85BDC9FD1C3A}</a:tableStyleId>
              </a:tblPr>
              <a:tblGrid>
                <a:gridCol w="4343400"/>
                <a:gridCol w="4343400"/>
              </a:tblGrid>
              <a:tr h="217796">
                <a:tc>
                  <a:txBody>
                    <a:bodyPr/>
                    <a:lstStyle/>
                    <a:p>
                      <a:pPr marL="342900" indent="-342900">
                        <a:buFont typeface="Arial" pitchFamily="34" charset="0"/>
                        <a:buChar char="•"/>
                      </a:pPr>
                      <a:r>
                        <a:rPr lang="en-US" sz="1200" b="0" dirty="0" smtClean="0">
                          <a:solidFill>
                            <a:schemeClr val="tx1"/>
                          </a:solidFill>
                        </a:rPr>
                        <a:t>Ad Copy should be written in a language</a:t>
                      </a:r>
                      <a:r>
                        <a:rPr lang="en-US" sz="1200" b="0" baseline="0" dirty="0" smtClean="0">
                          <a:solidFill>
                            <a:schemeClr val="tx1"/>
                          </a:solidFill>
                        </a:rPr>
                        <a:t> that appeals to the target based on what they are searching</a:t>
                      </a:r>
                      <a:endParaRPr lang="en-US" sz="1200" b="0" dirty="0">
                        <a:solidFill>
                          <a:schemeClr val="tx1"/>
                        </a:solidFill>
                      </a:endParaRPr>
                    </a:p>
                  </a:txBody>
                  <a:tcPr>
                    <a:noFill/>
                  </a:tcPr>
                </a:tc>
                <a:tc>
                  <a:txBody>
                    <a:bodyPr/>
                    <a:lstStyle/>
                    <a:p>
                      <a:pPr marL="342900" indent="-342900">
                        <a:buFont typeface="Arial" pitchFamily="34" charset="0"/>
                        <a:buChar char="•"/>
                      </a:pPr>
                      <a:r>
                        <a:rPr lang="en-US" sz="1200" b="0" dirty="0" smtClean="0">
                          <a:solidFill>
                            <a:schemeClr val="tx1"/>
                          </a:solidFill>
                        </a:rPr>
                        <a:t>Ad</a:t>
                      </a:r>
                      <a:r>
                        <a:rPr lang="en-US" sz="1200" b="0" baseline="0" dirty="0" smtClean="0">
                          <a:solidFill>
                            <a:schemeClr val="tx1"/>
                          </a:solidFill>
                        </a:rPr>
                        <a:t> Copy should be written to be relevant to </a:t>
                      </a:r>
                      <a:r>
                        <a:rPr lang="en-US" sz="1200" b="0" i="1" u="sng" baseline="0" dirty="0" smtClean="0">
                          <a:solidFill>
                            <a:schemeClr val="tx1"/>
                          </a:solidFill>
                        </a:rPr>
                        <a:t>all</a:t>
                      </a:r>
                      <a:r>
                        <a:rPr lang="en-US" sz="1200" b="0" i="0" u="none" baseline="0" dirty="0" smtClean="0">
                          <a:solidFill>
                            <a:schemeClr val="tx1"/>
                          </a:solidFill>
                        </a:rPr>
                        <a:t> keywords within an Ad Group, as relevancy is key for Quality Score</a:t>
                      </a:r>
                      <a:endParaRPr lang="en-US" sz="1200" b="0" dirty="0">
                        <a:solidFill>
                          <a:schemeClr val="tx1"/>
                        </a:solidFill>
                      </a:endParaRPr>
                    </a:p>
                  </a:txBody>
                  <a:tcPr>
                    <a:noFill/>
                  </a:tcPr>
                </a:tc>
              </a:tr>
              <a:tr h="362993">
                <a:tc>
                  <a:txBody>
                    <a:bodyPr/>
                    <a:lstStyle/>
                    <a:p>
                      <a:pPr marL="342900" indent="-342900">
                        <a:buFont typeface="Arial" pitchFamily="34" charset="0"/>
                        <a:buChar char="•"/>
                      </a:pPr>
                      <a:r>
                        <a:rPr lang="en-US" sz="1200" dirty="0" smtClean="0">
                          <a:solidFill>
                            <a:schemeClr val="tx1"/>
                          </a:solidFill>
                        </a:rPr>
                        <a:t>Calls to Action need to be employed to create a</a:t>
                      </a:r>
                      <a:r>
                        <a:rPr lang="en-US" sz="1200" baseline="0" dirty="0" smtClean="0">
                          <a:solidFill>
                            <a:schemeClr val="tx1"/>
                          </a:solidFill>
                        </a:rPr>
                        <a:t> sense of urgency to entice the user to click on the ad</a:t>
                      </a:r>
                      <a:endParaRPr lang="en-US" sz="1200" dirty="0">
                        <a:solidFill>
                          <a:schemeClr val="tx1"/>
                        </a:solidFill>
                      </a:endParaRPr>
                    </a:p>
                  </a:txBody>
                  <a:tcPr>
                    <a:noFill/>
                  </a:tcPr>
                </a:tc>
                <a:tc>
                  <a:txBody>
                    <a:bodyPr/>
                    <a:lstStyle/>
                    <a:p>
                      <a:pPr marL="342900" indent="-342900">
                        <a:buFont typeface="Arial" pitchFamily="34" charset="0"/>
                        <a:buChar char="•"/>
                      </a:pPr>
                      <a:r>
                        <a:rPr lang="en-US" sz="1200" dirty="0" smtClean="0">
                          <a:solidFill>
                            <a:schemeClr val="tx1"/>
                          </a:solidFill>
                        </a:rPr>
                        <a:t>Use</a:t>
                      </a:r>
                      <a:r>
                        <a:rPr lang="en-US" sz="1200" baseline="0" dirty="0" smtClean="0">
                          <a:solidFill>
                            <a:schemeClr val="tx1"/>
                          </a:solidFill>
                        </a:rPr>
                        <a:t> of High Traffic Gold Keywords in the ad will help quality scores, which will in turn lower CPCs</a:t>
                      </a:r>
                      <a:endParaRPr lang="en-US" sz="1200" dirty="0">
                        <a:solidFill>
                          <a:schemeClr val="tx1"/>
                        </a:solidFill>
                      </a:endParaRPr>
                    </a:p>
                  </a:txBody>
                  <a:tcPr>
                    <a:noFill/>
                  </a:tcPr>
                </a:tc>
              </a:tr>
              <a:tr h="152400">
                <a:tc>
                  <a:txBody>
                    <a:bodyPr/>
                    <a:lstStyle/>
                    <a:p>
                      <a:pPr marL="342900" indent="-342900">
                        <a:buFont typeface="Arial" pitchFamily="34" charset="0"/>
                        <a:buChar char="•"/>
                      </a:pPr>
                      <a:r>
                        <a:rPr lang="en-US" sz="1200" dirty="0" smtClean="0">
                          <a:solidFill>
                            <a:schemeClr val="tx1"/>
                          </a:solidFill>
                        </a:rPr>
                        <a:t>Include Product attributes</a:t>
                      </a:r>
                      <a:r>
                        <a:rPr lang="en-US" sz="1200" baseline="0" dirty="0" smtClean="0">
                          <a:solidFill>
                            <a:schemeClr val="tx1"/>
                          </a:solidFill>
                        </a:rPr>
                        <a:t> or price points that differentiate the product form its competitors</a:t>
                      </a:r>
                      <a:endParaRPr lang="en-US" sz="1200" dirty="0">
                        <a:solidFill>
                          <a:schemeClr val="tx1"/>
                        </a:solidFill>
                      </a:endParaRPr>
                    </a:p>
                  </a:txBody>
                  <a:tcPr>
                    <a:lnB w="12700" cmpd="sng">
                      <a:noFill/>
                    </a:lnB>
                    <a:noFill/>
                  </a:tcPr>
                </a:tc>
                <a:tc>
                  <a:txBody>
                    <a:bodyPr/>
                    <a:lstStyle/>
                    <a:p>
                      <a:pPr marL="342900" indent="-342900">
                        <a:buFont typeface="Arial" pitchFamily="34" charset="0"/>
                        <a:buChar char="•"/>
                      </a:pPr>
                      <a:r>
                        <a:rPr lang="en-US" sz="1200" dirty="0" smtClean="0">
                          <a:solidFill>
                            <a:schemeClr val="tx1"/>
                          </a:solidFill>
                        </a:rPr>
                        <a:t>Using Site Links to increase</a:t>
                      </a:r>
                      <a:r>
                        <a:rPr lang="en-US" sz="1200" baseline="0" dirty="0" smtClean="0">
                          <a:solidFill>
                            <a:schemeClr val="tx1"/>
                          </a:solidFill>
                        </a:rPr>
                        <a:t> Links for users to see/click. Site links will also increase the amount of space the ad takes up making it more visually appealing to users</a:t>
                      </a:r>
                      <a:endParaRPr lang="en-US" sz="1200" dirty="0">
                        <a:solidFill>
                          <a:schemeClr val="tx1"/>
                        </a:solidFill>
                      </a:endParaRPr>
                    </a:p>
                  </a:txBody>
                  <a:tcPr>
                    <a:noFill/>
                  </a:tcPr>
                </a:tc>
              </a:tr>
              <a:tr h="362993">
                <a:tc>
                  <a:txBody>
                    <a:bodyPr/>
                    <a:lstStyle/>
                    <a:p>
                      <a:pPr marL="342900" indent="-342900">
                        <a:buFont typeface="Arial" pitchFamily="34" charset="0"/>
                        <a:buChar char="•"/>
                      </a:pPr>
                      <a:r>
                        <a:rPr lang="en-US" sz="1200" dirty="0" smtClean="0">
                          <a:solidFill>
                            <a:schemeClr val="tx1"/>
                          </a:solidFill>
                        </a:rPr>
                        <a:t>The use of the searched</a:t>
                      </a:r>
                      <a:r>
                        <a:rPr lang="en-US" sz="1200" baseline="0" dirty="0" smtClean="0">
                          <a:solidFill>
                            <a:schemeClr val="tx1"/>
                          </a:solidFill>
                        </a:rPr>
                        <a:t> keyword in the ad copy makes the ad more relatable to the user and increases their willingness to click the ad</a:t>
                      </a: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r>
                        <a:rPr lang="en-US" sz="1200" dirty="0" smtClean="0">
                          <a:solidFill>
                            <a:schemeClr val="tx1"/>
                          </a:solidFill>
                        </a:rPr>
                        <a:t>Dynamic</a:t>
                      </a:r>
                      <a:r>
                        <a:rPr lang="en-US" sz="1200" baseline="0" dirty="0" smtClean="0">
                          <a:solidFill>
                            <a:schemeClr val="tx1"/>
                          </a:solidFill>
                        </a:rPr>
                        <a:t> Keyword Insertion should be used to insert users search terms into the headline of the as. This will increase the relevancy to the search</a:t>
                      </a:r>
                      <a:endParaRPr lang="en-US" sz="1200" dirty="0">
                        <a:solidFill>
                          <a:schemeClr val="tx1"/>
                        </a:solidFill>
                      </a:endParaRPr>
                    </a:p>
                  </a:txBody>
                  <a:tcPr>
                    <a:lnL w="12700" cmpd="sng">
                      <a:noFill/>
                    </a:lnL>
                    <a:noFill/>
                  </a:tcPr>
                </a:tc>
              </a:tr>
              <a:tr h="362993">
                <a:tc>
                  <a:txBody>
                    <a:bodyPr/>
                    <a:lstStyle/>
                    <a:p>
                      <a:pPr marL="342900" indent="-342900">
                        <a:buFont typeface="Arial" pitchFamily="34" charset="0"/>
                        <a:buNone/>
                      </a:pPr>
                      <a:endParaRPr lang="en-US" sz="1200" dirty="0">
                        <a:solidFill>
                          <a:schemeClr val="tx1"/>
                        </a:solidFill>
                      </a:endParaRPr>
                    </a:p>
                  </a:txBody>
                  <a:tcPr>
                    <a:lnT w="12700" cmpd="sng">
                      <a:noFill/>
                    </a:lnT>
                    <a:noFill/>
                  </a:tcPr>
                </a:tc>
                <a:tc>
                  <a:txBody>
                    <a:bodyPr/>
                    <a:lstStyle/>
                    <a:p>
                      <a:pPr marL="342900" indent="-342900">
                        <a:buFont typeface="Arial" pitchFamily="34" charset="0"/>
                        <a:buNone/>
                      </a:pPr>
                      <a:endParaRPr lang="en-US" sz="1200" dirty="0">
                        <a:solidFill>
                          <a:schemeClr val="tx1"/>
                        </a:solidFill>
                      </a:endParaRPr>
                    </a:p>
                  </a:txBody>
                  <a:tcPr>
                    <a:noFill/>
                  </a:tcPr>
                </a:tc>
              </a:tr>
            </a:tbl>
          </a:graphicData>
        </a:graphic>
      </p:graphicFrame>
      <p:cxnSp>
        <p:nvCxnSpPr>
          <p:cNvPr id="13" name="Straight Connector 12"/>
          <p:cNvCxnSpPr/>
          <p:nvPr/>
        </p:nvCxnSpPr>
        <p:spPr bwMode="auto">
          <a:xfrm>
            <a:off x="304800" y="4267200"/>
            <a:ext cx="41148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bwMode="auto">
          <a:xfrm>
            <a:off x="304800" y="4724400"/>
            <a:ext cx="4191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304800" y="5257800"/>
            <a:ext cx="4191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304800" y="5943600"/>
            <a:ext cx="4114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23" name="Rectangle 22"/>
          <p:cNvSpPr/>
          <p:nvPr/>
        </p:nvSpPr>
        <p:spPr bwMode="auto">
          <a:xfrm>
            <a:off x="4461296" y="3657600"/>
            <a:ext cx="152400" cy="2438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Ad Copy</a:t>
            </a:r>
            <a:endParaRPr lang="en-US" sz="3000" b="1" kern="0" dirty="0">
              <a:solidFill>
                <a:sysClr val="windowText" lastClr="000000"/>
              </a:solidFill>
              <a:latin typeface="Calibri" pitchFamily="34" charset="0"/>
            </a:endParaRPr>
          </a:p>
        </p:txBody>
      </p:sp>
      <p:sp>
        <p:nvSpPr>
          <p:cNvPr id="25" name="Rounded Rectangle 24"/>
          <p:cNvSpPr/>
          <p:nvPr/>
        </p:nvSpPr>
        <p:spPr bwMode="auto">
          <a:xfrm>
            <a:off x="228600" y="3200400"/>
            <a:ext cx="41910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Relate to Users</a:t>
            </a:r>
          </a:p>
        </p:txBody>
      </p:sp>
      <p:sp>
        <p:nvSpPr>
          <p:cNvPr id="26" name="Rounded Rectangle 25"/>
          <p:cNvSpPr/>
          <p:nvPr/>
        </p:nvSpPr>
        <p:spPr bwMode="auto">
          <a:xfrm>
            <a:off x="4648200" y="3200400"/>
            <a:ext cx="41910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Search Engines Tips/Tricks</a:t>
            </a:r>
          </a:p>
        </p:txBody>
      </p:sp>
      <p:cxnSp>
        <p:nvCxnSpPr>
          <p:cNvPr id="44" name="Straight Connector 43"/>
          <p:cNvCxnSpPr/>
          <p:nvPr/>
        </p:nvCxnSpPr>
        <p:spPr bwMode="auto">
          <a:xfrm>
            <a:off x="4724400" y="4267200"/>
            <a:ext cx="41148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45" name="Straight Connector 44"/>
          <p:cNvCxnSpPr/>
          <p:nvPr/>
        </p:nvCxnSpPr>
        <p:spPr bwMode="auto">
          <a:xfrm>
            <a:off x="4724400" y="4724400"/>
            <a:ext cx="41148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bwMode="auto">
          <a:xfrm>
            <a:off x="4724400" y="5334000"/>
            <a:ext cx="41148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8" name="Straight Connector 27"/>
          <p:cNvCxnSpPr/>
          <p:nvPr/>
        </p:nvCxnSpPr>
        <p:spPr bwMode="auto">
          <a:xfrm>
            <a:off x="4724400" y="5943600"/>
            <a:ext cx="41148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Ad Copy Best Practices</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Monitoring and Testing Ad Copy</a:t>
            </a:r>
          </a:p>
        </p:txBody>
      </p:sp>
      <p:graphicFrame>
        <p:nvGraphicFramePr>
          <p:cNvPr id="20" name="Content Placeholder 19"/>
          <p:cNvGraphicFramePr>
            <a:graphicFrameLocks noGrp="1"/>
          </p:cNvGraphicFramePr>
          <p:nvPr>
            <p:ph idx="1"/>
          </p:nvPr>
        </p:nvGraphicFramePr>
        <p:xfrm>
          <a:off x="625475" y="1066800"/>
          <a:ext cx="8272463" cy="5018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Ad Copy Best Practices</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Olay US Ad Copy Test Example</a:t>
            </a:r>
          </a:p>
        </p:txBody>
      </p:sp>
      <p:pic>
        <p:nvPicPr>
          <p:cNvPr id="2050" name="Picture 3" descr="image003"/>
          <p:cNvPicPr>
            <a:picLocks noGrp="1" noChangeAspect="1" noChangeArrowheads="1"/>
          </p:cNvPicPr>
          <p:nvPr>
            <p:ph idx="1"/>
          </p:nvPr>
        </p:nvPicPr>
        <p:blipFill>
          <a:blip r:embed="rId3" cstate="print"/>
          <a:srcRect/>
          <a:stretch>
            <a:fillRect/>
          </a:stretch>
        </p:blipFill>
        <p:spPr bwMode="auto">
          <a:xfrm>
            <a:off x="1676400" y="1752600"/>
            <a:ext cx="6248400" cy="40254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Landing Page Best Practices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Global Toolkit Table of Contents</a:t>
            </a:r>
            <a:endParaRPr lang="en-US" sz="3000" dirty="0"/>
          </a:p>
        </p:txBody>
      </p:sp>
      <p:cxnSp>
        <p:nvCxnSpPr>
          <p:cNvPr id="10" name="Straight Connector 9"/>
          <p:cNvCxnSpPr/>
          <p:nvPr/>
        </p:nvCxnSpPr>
        <p:spPr bwMode="auto">
          <a:xfrm>
            <a:off x="228600" y="114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144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1752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205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2362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2667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228600" y="3276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8" name="Straight Connector 17"/>
          <p:cNvCxnSpPr/>
          <p:nvPr/>
        </p:nvCxnSpPr>
        <p:spPr bwMode="auto">
          <a:xfrm>
            <a:off x="228600" y="3581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9" name="Straight Connector 18"/>
          <p:cNvCxnSpPr/>
          <p:nvPr/>
        </p:nvCxnSpPr>
        <p:spPr bwMode="auto">
          <a:xfrm>
            <a:off x="228600" y="3886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228600" y="4191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228600" y="4495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2" name="Straight Connector 21"/>
          <p:cNvCxnSpPr/>
          <p:nvPr/>
        </p:nvCxnSpPr>
        <p:spPr bwMode="auto">
          <a:xfrm>
            <a:off x="228600" y="4800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5334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26" name="Content Placeholder 2"/>
          <p:cNvSpPr txBox="1">
            <a:spLocks/>
          </p:cNvSpPr>
          <p:nvPr/>
        </p:nvSpPr>
        <p:spPr>
          <a:xfrm>
            <a:off x="152400" y="762000"/>
            <a:ext cx="8839200" cy="5257800"/>
          </a:xfrm>
          <a:prstGeom prst="rect">
            <a:avLst/>
          </a:prstGeom>
        </p:spPr>
        <p:txBody>
          <a:bodyPr/>
          <a:lstStyle/>
          <a:p>
            <a:pPr eaLnBrk="0" hangingPunct="0">
              <a:spcBef>
                <a:spcPts val="0"/>
              </a:spcBef>
              <a:buClr>
                <a:srgbClr val="BA0000"/>
              </a:buClr>
              <a:defRPr/>
            </a:pPr>
            <a:r>
              <a:rPr lang="en-US" sz="1900" b="1" kern="0" dirty="0" smtClean="0">
                <a:latin typeface="Calibri"/>
                <a:hlinkClick r:id="rId3" action="ppaction://hlinksldjump"/>
              </a:rPr>
              <a:t>ORGANIC SEARCH BEST PRACTICES</a:t>
            </a:r>
            <a:endParaRPr lang="en-US" sz="19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pitchFamily="34" charset="0"/>
              </a:rPr>
              <a:t>	</a:t>
            </a:r>
            <a:r>
              <a:rPr lang="en-US" sz="1600" b="1" kern="0" dirty="0" smtClean="0">
                <a:latin typeface="Calibri" pitchFamily="34" charset="0"/>
                <a:hlinkClick r:id="rId4" action="ppaction://hlinksldjump"/>
              </a:rPr>
              <a:t>SEO Process</a:t>
            </a:r>
            <a:r>
              <a:rPr lang="en-US" sz="1300" kern="0" dirty="0" smtClean="0">
                <a:latin typeface="Calibri" pitchFamily="34" charset="0"/>
              </a:rPr>
              <a:t>: High level list of all that is involved in the SEO process</a:t>
            </a:r>
            <a:r>
              <a:rPr lang="en-US" kern="0" dirty="0" smtClean="0">
                <a:latin typeface="Calibri" pitchFamily="34" charset="0"/>
              </a:rPr>
              <a:t>.</a:t>
            </a: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a:hlinkClick r:id="rId5" action="ppaction://hlinksldjump"/>
              </a:rPr>
              <a:t>Gold Keywords</a:t>
            </a:r>
            <a:r>
              <a:rPr lang="en-US" sz="1300" kern="0" dirty="0" smtClean="0">
                <a:latin typeface="Calibri"/>
              </a:rPr>
              <a:t>: Best practices for selecting gold keywords, tools to use and detailed keyword selection steps.</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a:hlinkClick r:id="rId6" action="ppaction://hlinksldjump"/>
              </a:rPr>
              <a:t>Preferred Landing Pages (PLPs)</a:t>
            </a:r>
            <a:r>
              <a:rPr lang="en-US" sz="1300" kern="0" dirty="0" smtClean="0">
                <a:latin typeface="Calibri"/>
              </a:rPr>
              <a:t>: Best practices for PLP selection and example PLP mapping process.</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a:hlinkClick r:id="rId7" action="ppaction://hlinksldjump"/>
              </a:rPr>
              <a:t>Website Content</a:t>
            </a:r>
            <a:r>
              <a:rPr lang="en-US" sz="1300" kern="0" dirty="0" smtClean="0">
                <a:latin typeface="Calibri"/>
              </a:rPr>
              <a:t>: Best practices, content creation strategies, and examples of optimized content.</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a:hlinkClick r:id="rId8" action="ppaction://hlinksldjump"/>
              </a:rPr>
              <a:t>Meta Data</a:t>
            </a:r>
            <a:r>
              <a:rPr lang="en-US" sz="1300" kern="0" dirty="0" smtClean="0">
                <a:latin typeface="Calibri"/>
              </a:rPr>
              <a:t>: Best Practices and a checklist for writing and implementing meta data.</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a:hlinkClick r:id="rId9" action="ppaction://hlinksldjump"/>
              </a:rPr>
              <a:t>URL Naming</a:t>
            </a:r>
            <a:r>
              <a:rPr lang="en-US" sz="1300" kern="0" dirty="0" smtClean="0">
                <a:latin typeface="Calibri"/>
              </a:rPr>
              <a:t>: Best practices for naming and leveraging an optimized global template hierarchy.</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a:hlinkClick r:id="rId10" action="ppaction://hlinksldjump"/>
              </a:rPr>
              <a:t>Global URLs</a:t>
            </a:r>
            <a:r>
              <a:rPr lang="en-US" sz="1300" kern="0" dirty="0" smtClean="0">
                <a:latin typeface="Calibri"/>
              </a:rPr>
              <a:t>: Best practices for In-Country extensions, Olay examples and recommendations.</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a:hlinkClick r:id="rId11" action="ppaction://hlinksldjump"/>
              </a:rPr>
              <a:t>Internal Linking</a:t>
            </a:r>
            <a:r>
              <a:rPr lang="en-US" sz="1300" kern="0" dirty="0" smtClean="0">
                <a:latin typeface="Calibri"/>
              </a:rPr>
              <a:t>: Best practices, types of internal links, formats, Olay examples and recommendations.</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a:hlinkClick r:id="rId12" action="ppaction://hlinksldjump"/>
              </a:rPr>
              <a:t>Technical Best Practices</a:t>
            </a:r>
            <a:r>
              <a:rPr lang="en-US" sz="1300" kern="0" dirty="0" smtClean="0">
                <a:latin typeface="Calibri"/>
              </a:rPr>
              <a:t>: Best practices for all crawlability and navigation issues on the Global Template.</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a:hlinkClick r:id="rId13" action="ppaction://hlinksldjump"/>
              </a:rPr>
              <a:t>Olay Global Template Recommendations</a:t>
            </a:r>
            <a:r>
              <a:rPr lang="en-US" sz="1300" kern="0" dirty="0" smtClean="0">
                <a:latin typeface="Calibri"/>
              </a:rPr>
              <a:t>: Recommendations for optimization of the Global Template.</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a:hlinkClick r:id="rId14" action="ppaction://hlinksldjump"/>
              </a:rPr>
              <a:t>Digital Assets</a:t>
            </a:r>
            <a:r>
              <a:rPr lang="en-US" sz="1300" kern="0" dirty="0" smtClean="0">
                <a:latin typeface="Calibri"/>
              </a:rPr>
              <a:t>: Best practices for on-site and off-site image and video hosting.</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a:hlinkClick r:id="rId15" action="ppaction://hlinksldjump"/>
              </a:rPr>
              <a:t>SearchMart</a:t>
            </a:r>
            <a:r>
              <a:rPr lang="en-US" sz="1300" kern="0" dirty="0" smtClean="0">
                <a:latin typeface="Calibri"/>
              </a:rPr>
              <a:t>: Detailed steps for using SearchMart to monitor, track and optimize the Olay SEO campaign.</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pitchFamily="34" charset="0"/>
                <a:hlinkClick r:id="rId16" action="ppaction://hlinksldjump"/>
              </a:rPr>
              <a:t>Olay Helpful Tools</a:t>
            </a:r>
            <a:r>
              <a:rPr lang="en-US" sz="1300" kern="0" dirty="0" smtClean="0">
                <a:latin typeface="Calibri" pitchFamily="34" charset="0"/>
              </a:rPr>
              <a:t>: Detailed steps for using Google Analytics, Google Keyword Tool, Google Insights and Xenu</a:t>
            </a:r>
          </a:p>
          <a:p>
            <a:pPr eaLnBrk="0" hangingPunct="0">
              <a:spcBef>
                <a:spcPts val="0"/>
              </a:spcBef>
              <a:buClr>
                <a:srgbClr val="BA0000"/>
              </a:buClr>
              <a:defRPr/>
            </a:pPr>
            <a:r>
              <a:rPr lang="en-US" sz="1300" b="1" kern="0" dirty="0" smtClean="0">
                <a:latin typeface="Calibri" pitchFamily="34" charset="0"/>
              </a:rPr>
              <a:t>                        </a:t>
            </a:r>
            <a:r>
              <a:rPr lang="en-US" sz="1300" kern="0" dirty="0" smtClean="0">
                <a:latin typeface="Calibri" pitchFamily="34" charset="0"/>
              </a:rPr>
              <a:t>for SEO campaign monitoring, tracking and optimizing.</a:t>
            </a:r>
            <a:endParaRPr lang="en-US" sz="1600" b="1" kern="0" dirty="0" smtClean="0">
              <a:latin typeface="Calibri" pitchFamily="34" charset="0"/>
            </a:endParaRPr>
          </a:p>
          <a:p>
            <a:pPr eaLnBrk="0" hangingPunct="0">
              <a:spcBef>
                <a:spcPts val="0"/>
              </a:spcBef>
              <a:buClr>
                <a:srgbClr val="BA0000"/>
              </a:buClr>
              <a:defRPr/>
            </a:pPr>
            <a:endParaRPr lang="en-US" sz="400" b="1" kern="0" dirty="0" smtClean="0">
              <a:latin typeface="Calibri" pitchFamily="34" charset="0"/>
            </a:endParaRPr>
          </a:p>
          <a:p>
            <a:pPr eaLnBrk="0" hangingPunct="0">
              <a:spcBef>
                <a:spcPts val="0"/>
              </a:spcBef>
              <a:buClr>
                <a:srgbClr val="BA0000"/>
              </a:buClr>
              <a:defRPr/>
            </a:pPr>
            <a:r>
              <a:rPr lang="en-US" sz="1600" b="1" kern="0" dirty="0" smtClean="0">
                <a:latin typeface="Calibri" pitchFamily="34" charset="0"/>
              </a:rPr>
              <a:t>	</a:t>
            </a:r>
            <a:r>
              <a:rPr lang="en-US" sz="1600" b="1" kern="0" dirty="0" smtClean="0">
                <a:latin typeface="Calibri" pitchFamily="34" charset="0"/>
                <a:hlinkClick r:id="rId17" action="ppaction://hlinksldjump"/>
              </a:rPr>
              <a:t>Olay US Baseline</a:t>
            </a:r>
            <a:r>
              <a:rPr lang="en-US" sz="1300" kern="0" dirty="0" smtClean="0">
                <a:latin typeface="Calibri" pitchFamily="34" charset="0"/>
              </a:rPr>
              <a:t>: Measure of success metrics for Olay US and benchmarks for Olay Global Websites.</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a:hlinkClick r:id="rId18" action="ppaction://hlinksldjump"/>
              </a:rPr>
              <a:t>Appendix</a:t>
            </a:r>
            <a:r>
              <a:rPr lang="en-US" sz="1300" kern="0" dirty="0" smtClean="0">
                <a:latin typeface="Calibri"/>
              </a:rPr>
              <a:t>: Further information on all SEO topics not applicable to the toolkit.</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endParaRPr lang="en-US" b="1" kern="0" dirty="0" smtClean="0">
              <a:latin typeface="Calibri"/>
            </a:endParaRPr>
          </a:p>
          <a:p>
            <a:pPr eaLnBrk="0" hangingPunct="0">
              <a:spcBef>
                <a:spcPts val="0"/>
              </a:spcBef>
              <a:buClr>
                <a:srgbClr val="BA0000"/>
              </a:buClr>
              <a:defRPr/>
            </a:pPr>
            <a:endParaRPr lang="en-US" b="1" kern="0" dirty="0" smtClean="0">
              <a:latin typeface="Calibri"/>
            </a:endParaRPr>
          </a:p>
          <a:p>
            <a:pPr eaLnBrk="0" hangingPunct="0">
              <a:spcBef>
                <a:spcPts val="0"/>
              </a:spcBef>
              <a:buClr>
                <a:srgbClr val="BA0000"/>
              </a:buClr>
              <a:defRPr/>
            </a:pPr>
            <a:endParaRPr lang="en-US" b="1" kern="0" dirty="0" smtClean="0">
              <a:latin typeface="Calibri"/>
            </a:endParaRPr>
          </a:p>
          <a:p>
            <a:pPr marL="457200" lvl="2" eaLnBrk="0" hangingPunct="0">
              <a:spcBef>
                <a:spcPts val="0"/>
              </a:spcBef>
              <a:buFont typeface="Arial" pitchFamily="34" charset="0"/>
              <a:buNone/>
              <a:defRPr/>
            </a:pPr>
            <a:endParaRPr lang="en-US" kern="0" dirty="0" smtClean="0">
              <a:latin typeface="Calibri"/>
              <a:cs typeface="Arial" pitchFamily="34" charset="0"/>
            </a:endParaRPr>
          </a:p>
          <a:p>
            <a:pPr marL="457200" lvl="2" eaLnBrk="0" hangingPunct="0">
              <a:spcBef>
                <a:spcPts val="0"/>
              </a:spcBef>
              <a:buFont typeface="Arial" pitchFamily="34" charset="0"/>
              <a:buChar char="•"/>
              <a:defRPr/>
            </a:pPr>
            <a:endParaRPr lang="en-US" kern="0" dirty="0" smtClean="0">
              <a:latin typeface="Calibri"/>
              <a:cs typeface="Arial" pitchFamily="34" charset="0"/>
            </a:endParaRPr>
          </a:p>
          <a:p>
            <a:pPr marL="457200" lvl="2" eaLnBrk="0" hangingPunct="0">
              <a:spcBef>
                <a:spcPts val="0"/>
              </a:spcBef>
              <a:buFont typeface="Arial" pitchFamily="34" charset="0"/>
              <a:buChar char="•"/>
              <a:defRPr/>
            </a:pPr>
            <a:endParaRPr lang="en-US" kern="0" dirty="0" smtClean="0">
              <a:latin typeface="Calibri"/>
              <a:cs typeface="Arial" pitchFamily="34" charset="0"/>
            </a:endParaRPr>
          </a:p>
          <a:p>
            <a:pPr marL="457200" lvl="2" eaLnBrk="0" hangingPunct="0">
              <a:spcBef>
                <a:spcPts val="0"/>
              </a:spcBef>
              <a:buFont typeface="Arial" pitchFamily="34" charset="0"/>
              <a:buChar char="•"/>
              <a:defRPr/>
            </a:pPr>
            <a:endParaRPr lang="en-US" kern="0" dirty="0" smtClean="0">
              <a:latin typeface="Calibri"/>
              <a:cs typeface="Arial" pitchFamily="34" charset="0"/>
            </a:endParaRPr>
          </a:p>
        </p:txBody>
      </p:sp>
      <p:cxnSp>
        <p:nvCxnSpPr>
          <p:cNvPr id="27" name="Straight Connector 26"/>
          <p:cNvCxnSpPr/>
          <p:nvPr/>
        </p:nvCxnSpPr>
        <p:spPr bwMode="auto">
          <a:xfrm>
            <a:off x="304800" y="6019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8" name="Straight Connector 27"/>
          <p:cNvCxnSpPr/>
          <p:nvPr/>
        </p:nvCxnSpPr>
        <p:spPr bwMode="auto">
          <a:xfrm>
            <a:off x="228600" y="5638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Paid Search Landing Pages</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Determining Where to Send Users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6" action="ppaction://hlinksldjump"/>
              </a:rPr>
              <a:t>Landing Page Best Practices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endParaRPr lang="en-US" sz="1000" b="1" dirty="0" smtClean="0"/>
          </a:p>
          <a:p>
            <a:pPr marL="457200" lvl="2" indent="0">
              <a:spcBef>
                <a:spcPts val="0"/>
              </a:spcBef>
              <a:buNone/>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Landing Page Best Practices</a:t>
            </a:r>
            <a:endParaRPr lang="en-US" sz="3000" dirty="0"/>
          </a:p>
        </p:txBody>
      </p:sp>
      <p:sp>
        <p:nvSpPr>
          <p:cNvPr id="6" name="Rounded Rectangle 5"/>
          <p:cNvSpPr/>
          <p:nvPr/>
        </p:nvSpPr>
        <p:spPr bwMode="auto">
          <a:xfrm>
            <a:off x="304800" y="91440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Determining Where to Send the User</a:t>
            </a:r>
          </a:p>
        </p:txBody>
      </p:sp>
      <p:sp>
        <p:nvSpPr>
          <p:cNvPr id="11" name="TextBox 10"/>
          <p:cNvSpPr txBox="1"/>
          <p:nvPr/>
        </p:nvSpPr>
        <p:spPr>
          <a:xfrm>
            <a:off x="685800" y="1447800"/>
            <a:ext cx="7924800" cy="369332"/>
          </a:xfrm>
          <a:prstGeom prst="rect">
            <a:avLst/>
          </a:prstGeom>
          <a:noFill/>
        </p:spPr>
        <p:txBody>
          <a:bodyPr wrap="square" rtlCol="0">
            <a:spAutoFit/>
          </a:bodyPr>
          <a:lstStyle/>
          <a:p>
            <a:pPr fontAlgn="auto">
              <a:spcBef>
                <a:spcPts val="0"/>
              </a:spcBef>
              <a:spcAft>
                <a:spcPts val="0"/>
              </a:spcAft>
            </a:pPr>
            <a:r>
              <a:rPr lang="en-US" sz="1800" dirty="0" smtClean="0">
                <a:latin typeface="Calibri"/>
              </a:rPr>
              <a:t>Olay users should be sent to the most relevant landing page to the users query</a:t>
            </a:r>
          </a:p>
        </p:txBody>
      </p:sp>
      <p:pic>
        <p:nvPicPr>
          <p:cNvPr id="1026" name="Picture 2"/>
          <p:cNvPicPr>
            <a:picLocks noChangeAspect="1" noChangeArrowheads="1"/>
          </p:cNvPicPr>
          <p:nvPr/>
        </p:nvPicPr>
        <p:blipFill>
          <a:blip r:embed="rId3" cstate="print"/>
          <a:srcRect/>
          <a:stretch>
            <a:fillRect/>
          </a:stretch>
        </p:blipFill>
        <p:spPr bwMode="auto">
          <a:xfrm>
            <a:off x="914400" y="1828800"/>
            <a:ext cx="6858000" cy="1274496"/>
          </a:xfrm>
          <a:prstGeom prst="rect">
            <a:avLst/>
          </a:prstGeom>
          <a:noFill/>
          <a:ln w="28575">
            <a:solidFill>
              <a:schemeClr val="accent4"/>
            </a:solid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381000" y="3276600"/>
            <a:ext cx="4800600" cy="2781464"/>
          </a:xfrm>
          <a:prstGeom prst="rect">
            <a:avLst/>
          </a:prstGeom>
          <a:noFill/>
          <a:ln w="9525">
            <a:noFill/>
            <a:miter lim="800000"/>
            <a:headEnd/>
            <a:tailEnd/>
          </a:ln>
        </p:spPr>
      </p:pic>
      <p:sp>
        <p:nvSpPr>
          <p:cNvPr id="14" name="Oval 13"/>
          <p:cNvSpPr/>
          <p:nvPr/>
        </p:nvSpPr>
        <p:spPr bwMode="auto">
          <a:xfrm>
            <a:off x="228600" y="3733800"/>
            <a:ext cx="1524000" cy="152400"/>
          </a:xfrm>
          <a:prstGeom prst="ellipse">
            <a:avLst/>
          </a:prstGeom>
          <a:noFill/>
          <a:ln w="12700" cap="flat" cmpd="sng" algn="ctr">
            <a:solidFill>
              <a:srgbClr val="FFFF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5" name="Oval 14"/>
          <p:cNvSpPr/>
          <p:nvPr/>
        </p:nvSpPr>
        <p:spPr bwMode="auto">
          <a:xfrm>
            <a:off x="304800" y="5029200"/>
            <a:ext cx="914400" cy="152400"/>
          </a:xfrm>
          <a:prstGeom prst="ellipse">
            <a:avLst/>
          </a:prstGeom>
          <a:noFill/>
          <a:ln w="12700" cap="flat" cmpd="sng" algn="ctr">
            <a:solidFill>
              <a:srgbClr val="FFFF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cxnSp>
        <p:nvCxnSpPr>
          <p:cNvPr id="17" name="Straight Connector 16"/>
          <p:cNvCxnSpPr>
            <a:stCxn id="14" idx="6"/>
            <a:endCxn id="22" idx="1"/>
          </p:cNvCxnSpPr>
          <p:nvPr/>
        </p:nvCxnSpPr>
        <p:spPr bwMode="auto">
          <a:xfrm>
            <a:off x="1752600" y="3810000"/>
            <a:ext cx="4139362" cy="165474"/>
          </a:xfrm>
          <a:prstGeom prst="line">
            <a:avLst/>
          </a:prstGeom>
          <a:solidFill>
            <a:schemeClr val="bg1"/>
          </a:solidFill>
          <a:ln w="12700" cap="flat" cmpd="sng" algn="ctr">
            <a:solidFill>
              <a:srgbClr val="FFFF00"/>
            </a:solidFill>
            <a:prstDash val="solid"/>
            <a:round/>
            <a:headEnd type="none" w="med" len="med"/>
            <a:tailEnd type="none" w="med" len="med"/>
          </a:ln>
          <a:effectLst/>
        </p:spPr>
      </p:cxnSp>
      <p:cxnSp>
        <p:nvCxnSpPr>
          <p:cNvPr id="18" name="Straight Connector 17"/>
          <p:cNvCxnSpPr>
            <a:stCxn id="14" idx="6"/>
            <a:endCxn id="22" idx="3"/>
          </p:cNvCxnSpPr>
          <p:nvPr/>
        </p:nvCxnSpPr>
        <p:spPr bwMode="auto">
          <a:xfrm>
            <a:off x="1752600" y="3810000"/>
            <a:ext cx="4139362" cy="596526"/>
          </a:xfrm>
          <a:prstGeom prst="line">
            <a:avLst/>
          </a:prstGeom>
          <a:solidFill>
            <a:schemeClr val="bg1"/>
          </a:solidFill>
          <a:ln w="12700" cap="flat" cmpd="sng" algn="ctr">
            <a:solidFill>
              <a:srgbClr val="FFFF00"/>
            </a:solidFill>
            <a:prstDash val="solid"/>
            <a:round/>
            <a:headEnd type="none" w="med" len="med"/>
            <a:tailEnd type="none" w="med" len="med"/>
          </a:ln>
          <a:effectLst/>
        </p:spPr>
      </p:cxnSp>
      <p:sp>
        <p:nvSpPr>
          <p:cNvPr id="22" name="Oval 21"/>
          <p:cNvSpPr/>
          <p:nvPr/>
        </p:nvSpPr>
        <p:spPr bwMode="auto">
          <a:xfrm>
            <a:off x="5334000" y="3886200"/>
            <a:ext cx="3810000" cy="609600"/>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1029" name="Picture 5"/>
          <p:cNvPicPr>
            <a:picLocks noChangeAspect="1" noChangeArrowheads="1"/>
          </p:cNvPicPr>
          <p:nvPr/>
        </p:nvPicPr>
        <p:blipFill>
          <a:blip r:embed="rId5" cstate="print"/>
          <a:srcRect/>
          <a:stretch>
            <a:fillRect/>
          </a:stretch>
        </p:blipFill>
        <p:spPr bwMode="auto">
          <a:xfrm>
            <a:off x="5638800" y="4038600"/>
            <a:ext cx="3200400" cy="257659"/>
          </a:xfrm>
          <a:prstGeom prst="rect">
            <a:avLst/>
          </a:prstGeom>
          <a:noFill/>
          <a:ln w="9525">
            <a:noFill/>
            <a:miter lim="800000"/>
            <a:headEnd/>
            <a:tailEnd/>
          </a:ln>
        </p:spPr>
      </p:pic>
      <p:cxnSp>
        <p:nvCxnSpPr>
          <p:cNvPr id="25" name="Straight Connector 24"/>
          <p:cNvCxnSpPr>
            <a:stCxn id="15" idx="6"/>
            <a:endCxn id="31" idx="1"/>
          </p:cNvCxnSpPr>
          <p:nvPr/>
        </p:nvCxnSpPr>
        <p:spPr bwMode="auto">
          <a:xfrm>
            <a:off x="1219200" y="5105400"/>
            <a:ext cx="4745133" cy="252833"/>
          </a:xfrm>
          <a:prstGeom prst="line">
            <a:avLst/>
          </a:prstGeom>
          <a:solidFill>
            <a:schemeClr val="bg1"/>
          </a:solidFill>
          <a:ln w="12700" cap="flat" cmpd="sng" algn="ctr">
            <a:solidFill>
              <a:srgbClr val="FFFF00"/>
            </a:solidFill>
            <a:prstDash val="solid"/>
            <a:round/>
            <a:headEnd type="none" w="med" len="med"/>
            <a:tailEnd type="none" w="med" len="med"/>
          </a:ln>
          <a:effectLst/>
        </p:spPr>
      </p:cxnSp>
      <p:cxnSp>
        <p:nvCxnSpPr>
          <p:cNvPr id="26" name="Straight Connector 25"/>
          <p:cNvCxnSpPr>
            <a:stCxn id="15" idx="6"/>
            <a:endCxn id="31" idx="3"/>
          </p:cNvCxnSpPr>
          <p:nvPr/>
        </p:nvCxnSpPr>
        <p:spPr bwMode="auto">
          <a:xfrm>
            <a:off x="1219200" y="5105400"/>
            <a:ext cx="4745133" cy="737767"/>
          </a:xfrm>
          <a:prstGeom prst="line">
            <a:avLst/>
          </a:prstGeom>
          <a:solidFill>
            <a:schemeClr val="bg1"/>
          </a:solidFill>
          <a:ln w="12700" cap="flat" cmpd="sng" algn="ctr">
            <a:solidFill>
              <a:srgbClr val="FFFF00"/>
            </a:solidFill>
            <a:prstDash val="solid"/>
            <a:round/>
            <a:headEnd type="none" w="med" len="med"/>
            <a:tailEnd type="none" w="med" len="med"/>
          </a:ln>
          <a:effectLst/>
        </p:spPr>
      </p:cxnSp>
      <p:pic>
        <p:nvPicPr>
          <p:cNvPr id="1030" name="Picture 6"/>
          <p:cNvPicPr>
            <a:picLocks noChangeAspect="1" noChangeArrowheads="1"/>
          </p:cNvPicPr>
          <p:nvPr/>
        </p:nvPicPr>
        <p:blipFill>
          <a:blip r:embed="rId6" cstate="print"/>
          <a:srcRect/>
          <a:stretch>
            <a:fillRect/>
          </a:stretch>
        </p:blipFill>
        <p:spPr bwMode="auto">
          <a:xfrm>
            <a:off x="5867400" y="5448431"/>
            <a:ext cx="2133600" cy="323719"/>
          </a:xfrm>
          <a:prstGeom prst="rect">
            <a:avLst/>
          </a:prstGeom>
          <a:noFill/>
          <a:ln w="9525">
            <a:noFill/>
            <a:miter lim="800000"/>
            <a:headEnd/>
            <a:tailEnd/>
          </a:ln>
        </p:spPr>
      </p:pic>
      <p:sp>
        <p:nvSpPr>
          <p:cNvPr id="31" name="Oval 30"/>
          <p:cNvSpPr/>
          <p:nvPr/>
        </p:nvSpPr>
        <p:spPr bwMode="auto">
          <a:xfrm>
            <a:off x="5562600" y="5257800"/>
            <a:ext cx="2743200" cy="685800"/>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Landing Page Best Practices</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Testing Landing Pages</a:t>
            </a:r>
          </a:p>
        </p:txBody>
      </p:sp>
      <p:sp>
        <p:nvSpPr>
          <p:cNvPr id="11" name="TextBox 10"/>
          <p:cNvSpPr txBox="1"/>
          <p:nvPr/>
        </p:nvSpPr>
        <p:spPr>
          <a:xfrm>
            <a:off x="533400" y="1600200"/>
            <a:ext cx="7772400" cy="1754326"/>
          </a:xfrm>
          <a:prstGeom prst="rect">
            <a:avLst/>
          </a:prstGeom>
          <a:noFill/>
        </p:spPr>
        <p:txBody>
          <a:bodyPr wrap="square" rtlCol="0">
            <a:spAutoFit/>
          </a:bodyPr>
          <a:lstStyle/>
          <a:p>
            <a:pPr fontAlgn="auto">
              <a:spcBef>
                <a:spcPts val="0"/>
              </a:spcBef>
              <a:spcAft>
                <a:spcPts val="0"/>
              </a:spcAft>
            </a:pPr>
            <a:r>
              <a:rPr lang="en-US" sz="1800" dirty="0" smtClean="0">
                <a:latin typeface="Calibri"/>
              </a:rPr>
              <a:t>Olay users should be sent to the most relevant lading page to the users query.</a:t>
            </a:r>
          </a:p>
          <a:p>
            <a:pPr fontAlgn="auto">
              <a:spcBef>
                <a:spcPts val="0"/>
              </a:spcBef>
              <a:spcAft>
                <a:spcPts val="0"/>
              </a:spcAft>
              <a:buFont typeface="Arial" pitchFamily="34" charset="0"/>
              <a:buChar char="•"/>
            </a:pPr>
            <a:r>
              <a:rPr lang="en-US" sz="1800" dirty="0" smtClean="0">
                <a:latin typeface="Calibri"/>
              </a:rPr>
              <a:t> User’s search queries do not always indicate the intent</a:t>
            </a:r>
          </a:p>
          <a:p>
            <a:pPr lvl="1" fontAlgn="auto">
              <a:spcBef>
                <a:spcPts val="0"/>
              </a:spcBef>
              <a:spcAft>
                <a:spcPts val="0"/>
              </a:spcAft>
              <a:buFont typeface="Arial" pitchFamily="34" charset="0"/>
              <a:buChar char="•"/>
            </a:pPr>
            <a:r>
              <a:rPr lang="en-US" sz="1800" dirty="0" smtClean="0">
                <a:latin typeface="Calibri"/>
              </a:rPr>
              <a:t> Is the user looking for general skin care information? </a:t>
            </a:r>
          </a:p>
          <a:p>
            <a:pPr lvl="1" fontAlgn="auto">
              <a:spcBef>
                <a:spcPts val="0"/>
              </a:spcBef>
              <a:spcAft>
                <a:spcPts val="0"/>
              </a:spcAft>
              <a:buFont typeface="Arial" pitchFamily="34" charset="0"/>
              <a:buChar char="•"/>
            </a:pPr>
            <a:r>
              <a:rPr lang="en-US" sz="1800" dirty="0" smtClean="0">
                <a:latin typeface="Calibri"/>
              </a:rPr>
              <a:t> Is the user looking for information on skin care products?</a:t>
            </a:r>
          </a:p>
          <a:p>
            <a:pPr lvl="1" fontAlgn="auto">
              <a:spcBef>
                <a:spcPts val="0"/>
              </a:spcBef>
              <a:spcAft>
                <a:spcPts val="0"/>
              </a:spcAft>
              <a:buFont typeface="Arial" pitchFamily="34" charset="0"/>
              <a:buChar char="•"/>
            </a:pPr>
            <a:r>
              <a:rPr lang="en-US" sz="1800" dirty="0" smtClean="0">
                <a:latin typeface="Calibri"/>
              </a:rPr>
              <a:t> Or is the user looking to purchase a specific skin care product?</a:t>
            </a:r>
          </a:p>
          <a:p>
            <a:pPr fontAlgn="auto">
              <a:spcBef>
                <a:spcPts val="0"/>
              </a:spcBef>
              <a:spcAft>
                <a:spcPts val="0"/>
              </a:spcAft>
              <a:buFont typeface="Arial" pitchFamily="34" charset="0"/>
              <a:buChar char="•"/>
            </a:pPr>
            <a:r>
              <a:rPr lang="en-US" sz="1800" dirty="0" smtClean="0">
                <a:latin typeface="Calibri"/>
              </a:rPr>
              <a:t>For this reason, it is often necessary to test landing pages for certain keywords.</a:t>
            </a:r>
          </a:p>
        </p:txBody>
      </p:sp>
      <p:sp>
        <p:nvSpPr>
          <p:cNvPr id="23" name="TextBox 22"/>
          <p:cNvSpPr txBox="1"/>
          <p:nvPr/>
        </p:nvSpPr>
        <p:spPr>
          <a:xfrm>
            <a:off x="304800" y="3886200"/>
            <a:ext cx="4724400" cy="307777"/>
          </a:xfrm>
          <a:prstGeom prst="rect">
            <a:avLst/>
          </a:prstGeom>
          <a:noFill/>
        </p:spPr>
        <p:txBody>
          <a:bodyPr wrap="square" rtlCol="0">
            <a:spAutoFit/>
          </a:bodyPr>
          <a:lstStyle/>
          <a:p>
            <a:pPr algn="ctr" fontAlgn="auto">
              <a:spcBef>
                <a:spcPts val="0"/>
              </a:spcBef>
              <a:spcAft>
                <a:spcPts val="0"/>
              </a:spcAft>
            </a:pPr>
            <a:r>
              <a:rPr lang="en-US" dirty="0" smtClean="0">
                <a:latin typeface="Calibri"/>
              </a:rPr>
              <a:t>Landing Page A:  All Boutiques</a:t>
            </a:r>
          </a:p>
        </p:txBody>
      </p:sp>
      <p:sp>
        <p:nvSpPr>
          <p:cNvPr id="24" name="TextBox 23"/>
          <p:cNvSpPr txBox="1"/>
          <p:nvPr/>
        </p:nvSpPr>
        <p:spPr>
          <a:xfrm>
            <a:off x="4800600" y="3886200"/>
            <a:ext cx="4343400" cy="307777"/>
          </a:xfrm>
          <a:prstGeom prst="rect">
            <a:avLst/>
          </a:prstGeom>
          <a:noFill/>
        </p:spPr>
        <p:txBody>
          <a:bodyPr wrap="square" rtlCol="0">
            <a:spAutoFit/>
          </a:bodyPr>
          <a:lstStyle/>
          <a:p>
            <a:pPr algn="ctr" fontAlgn="auto">
              <a:spcBef>
                <a:spcPts val="0"/>
              </a:spcBef>
              <a:spcAft>
                <a:spcPts val="0"/>
              </a:spcAft>
            </a:pPr>
            <a:r>
              <a:rPr lang="en-US" dirty="0" smtClean="0">
                <a:latin typeface="Calibri"/>
              </a:rPr>
              <a:t>Landing Page B:  Specific Anti-Aging Boutique</a:t>
            </a:r>
          </a:p>
        </p:txBody>
      </p:sp>
      <p:pic>
        <p:nvPicPr>
          <p:cNvPr id="1026" name="Picture 2"/>
          <p:cNvPicPr>
            <a:picLocks noChangeAspect="1" noChangeArrowheads="1"/>
          </p:cNvPicPr>
          <p:nvPr/>
        </p:nvPicPr>
        <p:blipFill>
          <a:blip r:embed="rId3" cstate="print"/>
          <a:srcRect/>
          <a:stretch>
            <a:fillRect/>
          </a:stretch>
        </p:blipFill>
        <p:spPr bwMode="auto">
          <a:xfrm>
            <a:off x="762000" y="3352800"/>
            <a:ext cx="7543800" cy="513794"/>
          </a:xfrm>
          <a:prstGeom prst="rect">
            <a:avLst/>
          </a:prstGeom>
          <a:noFill/>
          <a:ln w="9525">
            <a:noFill/>
            <a:miter lim="800000"/>
            <a:headEnd/>
            <a:tailEnd/>
          </a:ln>
        </p:spPr>
      </p:pic>
      <p:pic>
        <p:nvPicPr>
          <p:cNvPr id="3" name="Picture 3"/>
          <p:cNvPicPr>
            <a:picLocks noChangeAspect="1" noChangeArrowheads="1"/>
          </p:cNvPicPr>
          <p:nvPr/>
        </p:nvPicPr>
        <p:blipFill>
          <a:blip r:embed="rId4" cstate="print"/>
          <a:srcRect/>
          <a:stretch>
            <a:fillRect/>
          </a:stretch>
        </p:blipFill>
        <p:spPr bwMode="auto">
          <a:xfrm>
            <a:off x="914400" y="4191000"/>
            <a:ext cx="3200400" cy="1989255"/>
          </a:xfrm>
          <a:prstGeom prst="rect">
            <a:avLst/>
          </a:prstGeom>
          <a:noFill/>
          <a:ln w="38100">
            <a:solidFill>
              <a:schemeClr val="tx2"/>
            </a:solid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5334000" y="4191000"/>
            <a:ext cx="3196318" cy="2057400"/>
          </a:xfrm>
          <a:prstGeom prst="rect">
            <a:avLst/>
          </a:prstGeom>
          <a:noFill/>
          <a:ln w="38100">
            <a:solidFill>
              <a:schemeClr val="tx2"/>
            </a:solidFill>
            <a:miter lim="800000"/>
            <a:headEnd/>
            <a:tailEnd/>
          </a:ln>
        </p:spPr>
      </p:pic>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97175"/>
            <a:ext cx="7772400" cy="1470025"/>
          </a:xfrm>
        </p:spPr>
        <p:txBody>
          <a:bodyPr anchor="ctr"/>
          <a:lstStyle/>
          <a:p>
            <a:r>
              <a:rPr lang="en-US" dirty="0" smtClean="0"/>
              <a:t>Budgeting Best Practices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Paid Search Budgeting</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Determining Paid Search Ad Budgets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6" action="ppaction://hlinksldjump"/>
              </a:rPr>
              <a:t>Budgeting Best Practices</a:t>
            </a:r>
            <a:endParaRPr lang="en-US" sz="1800" b="1" dirty="0" smtClean="0">
              <a:latin typeface="+mn-lt"/>
            </a:endParaRPr>
          </a:p>
          <a:p>
            <a:pPr marL="0" indent="0">
              <a:spcBef>
                <a:spcPts val="0"/>
              </a:spcBef>
            </a:pPr>
            <a:endParaRPr lang="en-US" sz="1000" b="1" dirty="0" smtClean="0"/>
          </a:p>
          <a:p>
            <a:pPr marL="0" indent="0">
              <a:spcBef>
                <a:spcPts val="0"/>
              </a:spcBef>
            </a:pPr>
            <a:r>
              <a:rPr lang="en-US" sz="1800" b="1" dirty="0" smtClean="0">
                <a:hlinkClick r:id="rId7" action="ppaction://hlinksldjump"/>
              </a:rPr>
              <a:t>Always On vs. Initiative Budgeting</a:t>
            </a:r>
            <a:endParaRPr lang="en-US" sz="1800" b="1" dirty="0" smtClean="0"/>
          </a:p>
          <a:p>
            <a:pPr marL="0" indent="0">
              <a:spcBef>
                <a:spcPts val="0"/>
              </a:spcBef>
            </a:pPr>
            <a:endParaRPr lang="en-US" sz="1000" b="1" dirty="0" smtClean="0"/>
          </a:p>
          <a:p>
            <a:pPr marL="0" indent="0">
              <a:spcBef>
                <a:spcPts val="0"/>
              </a:spcBef>
            </a:pPr>
            <a:r>
              <a:rPr lang="en-US" sz="1800" b="1" dirty="0" smtClean="0">
                <a:hlinkClick r:id="rId8" action="ppaction://hlinksldjump"/>
              </a:rPr>
              <a:t>Budgeting for Search &amp; Content Networks</a:t>
            </a:r>
            <a:endParaRPr lang="en-US" sz="1800" b="1" dirty="0" smtClean="0"/>
          </a:p>
          <a:p>
            <a:pPr marL="0" indent="0">
              <a:spcBef>
                <a:spcPts val="0"/>
              </a:spcBef>
            </a:pPr>
            <a:endParaRPr lang="en-US" sz="1800" b="1" dirty="0" smtClean="0"/>
          </a:p>
          <a:p>
            <a:pPr marL="0" indent="0">
              <a:spcBef>
                <a:spcPts val="0"/>
              </a:spcBef>
            </a:pP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endParaRPr lang="en-US" sz="1000" b="1" dirty="0" smtClean="0"/>
          </a:p>
          <a:p>
            <a:pPr marL="457200" lvl="2" indent="0">
              <a:spcBef>
                <a:spcPts val="0"/>
              </a:spcBef>
              <a:buNone/>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205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514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Budgeting Best Practices</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Determining Ad Budgets</a:t>
            </a:r>
          </a:p>
        </p:txBody>
      </p:sp>
      <p:graphicFrame>
        <p:nvGraphicFramePr>
          <p:cNvPr id="9" name="Diagram 8"/>
          <p:cNvGraphicFramePr/>
          <p:nvPr/>
        </p:nvGraphicFramePr>
        <p:xfrm>
          <a:off x="228600" y="1676400"/>
          <a:ext cx="8686800" cy="363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Budgeting Best Practices</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Make sure There is Enough to Go Around</a:t>
            </a:r>
          </a:p>
        </p:txBody>
      </p:sp>
      <p:graphicFrame>
        <p:nvGraphicFramePr>
          <p:cNvPr id="7" name="Diagram 6"/>
          <p:cNvGraphicFramePr/>
          <p:nvPr/>
        </p:nvGraphicFramePr>
        <p:xfrm>
          <a:off x="457200" y="1752600"/>
          <a:ext cx="82296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Budgeting Best Practices</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Always On vs. Initiative Budget Break</a:t>
            </a:r>
          </a:p>
        </p:txBody>
      </p:sp>
      <p:sp>
        <p:nvSpPr>
          <p:cNvPr id="12" name="TextBox 11"/>
          <p:cNvSpPr txBox="1"/>
          <p:nvPr/>
        </p:nvSpPr>
        <p:spPr>
          <a:xfrm>
            <a:off x="457200" y="1600200"/>
            <a:ext cx="8001000" cy="830997"/>
          </a:xfrm>
          <a:prstGeom prst="rect">
            <a:avLst/>
          </a:prstGeom>
          <a:noFill/>
        </p:spPr>
        <p:txBody>
          <a:bodyPr wrap="square" rtlCol="0">
            <a:spAutoFit/>
          </a:bodyPr>
          <a:lstStyle/>
          <a:p>
            <a:pPr fontAlgn="auto">
              <a:spcBef>
                <a:spcPts val="0"/>
              </a:spcBef>
              <a:spcAft>
                <a:spcPts val="0"/>
              </a:spcAft>
            </a:pPr>
            <a:r>
              <a:rPr lang="en-US" sz="1600" dirty="0" smtClean="0">
                <a:latin typeface="Calibri"/>
              </a:rPr>
              <a:t>Search budgeting breakouts can vary from month to month depending on the keywords, size, and importance of the new initiatives. A standard in the U.S. budget has been 75% of the budget to “Always On” campaigns and 25% to Initiatives.</a:t>
            </a:r>
          </a:p>
        </p:txBody>
      </p:sp>
      <p:sp>
        <p:nvSpPr>
          <p:cNvPr id="9" name="TextBox 13"/>
          <p:cNvSpPr txBox="1">
            <a:spLocks noChangeArrowheads="1"/>
          </p:cNvSpPr>
          <p:nvPr/>
        </p:nvSpPr>
        <p:spPr bwMode="auto">
          <a:xfrm>
            <a:off x="7162800" y="2989546"/>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pitchFamily="34" charset="0"/>
              </a:rPr>
              <a:t>16%</a:t>
            </a:r>
          </a:p>
        </p:txBody>
      </p:sp>
      <p:cxnSp>
        <p:nvCxnSpPr>
          <p:cNvPr id="13" name="Straight Connector 12"/>
          <p:cNvCxnSpPr/>
          <p:nvPr/>
        </p:nvCxnSpPr>
        <p:spPr bwMode="auto">
          <a:xfrm>
            <a:off x="152400" y="5181600"/>
            <a:ext cx="4191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6" name="Rounded Rectangle 15"/>
          <p:cNvSpPr/>
          <p:nvPr/>
        </p:nvSpPr>
        <p:spPr bwMode="auto">
          <a:xfrm>
            <a:off x="228600" y="3200400"/>
            <a:ext cx="41910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Always On</a:t>
            </a:r>
          </a:p>
        </p:txBody>
      </p:sp>
      <p:cxnSp>
        <p:nvCxnSpPr>
          <p:cNvPr id="38" name="Straight Connector 37"/>
          <p:cNvCxnSpPr/>
          <p:nvPr/>
        </p:nvCxnSpPr>
        <p:spPr bwMode="auto">
          <a:xfrm>
            <a:off x="4724400" y="5181600"/>
            <a:ext cx="4191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39" name="Rounded Rectangle 38"/>
          <p:cNvSpPr/>
          <p:nvPr/>
        </p:nvSpPr>
        <p:spPr bwMode="auto">
          <a:xfrm>
            <a:off x="4648200" y="3200400"/>
            <a:ext cx="41910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Initiatives</a:t>
            </a:r>
          </a:p>
        </p:txBody>
      </p:sp>
      <p:graphicFrame>
        <p:nvGraphicFramePr>
          <p:cNvPr id="41" name="Table 40"/>
          <p:cNvGraphicFramePr>
            <a:graphicFrameLocks noGrp="1"/>
          </p:cNvGraphicFramePr>
          <p:nvPr/>
        </p:nvGraphicFramePr>
        <p:xfrm>
          <a:off x="228600" y="3886200"/>
          <a:ext cx="4343400" cy="1188720"/>
        </p:xfrm>
        <a:graphic>
          <a:graphicData uri="http://schemas.openxmlformats.org/drawingml/2006/table">
            <a:tbl>
              <a:tblPr firstRow="1" bandRow="1">
                <a:tableStyleId>{5C22544A-7EE6-4342-B048-85BDC9FD1C3A}</a:tableStyleId>
              </a:tblPr>
              <a:tblGrid>
                <a:gridCol w="4343400"/>
              </a:tblGrid>
              <a:tr h="217796">
                <a:tc>
                  <a:txBody>
                    <a:bodyPr/>
                    <a:lstStyle/>
                    <a:p>
                      <a:pPr marL="342900" indent="-342900">
                        <a:buFont typeface="Arial" pitchFamily="34" charset="0"/>
                        <a:buChar char="•"/>
                      </a:pPr>
                      <a:r>
                        <a:rPr lang="en-US" sz="1200" b="0" dirty="0" smtClean="0">
                          <a:solidFill>
                            <a:schemeClr val="tx1"/>
                          </a:solidFill>
                        </a:rPr>
                        <a:t>Gen</a:t>
                      </a:r>
                      <a:r>
                        <a:rPr lang="en-US" sz="1200" b="0" baseline="0" dirty="0" smtClean="0">
                          <a:solidFill>
                            <a:schemeClr val="tx1"/>
                          </a:solidFill>
                        </a:rPr>
                        <a:t>eral Skin Care</a:t>
                      </a:r>
                    </a:p>
                    <a:p>
                      <a:pPr marL="342900" indent="-342900">
                        <a:buFont typeface="Arial" pitchFamily="34" charset="0"/>
                        <a:buChar char="•"/>
                      </a:pPr>
                      <a:r>
                        <a:rPr lang="en-US" sz="1200" b="0" baseline="0" dirty="0" smtClean="0">
                          <a:solidFill>
                            <a:schemeClr val="tx1"/>
                          </a:solidFill>
                        </a:rPr>
                        <a:t>Boutique Keywords</a:t>
                      </a:r>
                    </a:p>
                    <a:p>
                      <a:pPr marL="342900" indent="-342900">
                        <a:buFont typeface="Arial" pitchFamily="34" charset="0"/>
                        <a:buChar char="•"/>
                      </a:pPr>
                      <a:r>
                        <a:rPr lang="en-US" sz="1200" b="0" baseline="0" dirty="0" smtClean="0">
                          <a:solidFill>
                            <a:schemeClr val="tx1"/>
                          </a:solidFill>
                        </a:rPr>
                        <a:t>General Product Terms</a:t>
                      </a:r>
                    </a:p>
                    <a:p>
                      <a:pPr marL="342900" indent="-342900">
                        <a:buFont typeface="Arial" pitchFamily="34" charset="0"/>
                        <a:buChar char="•"/>
                      </a:pPr>
                      <a:r>
                        <a:rPr lang="en-US" sz="1200" b="0" baseline="0" dirty="0" smtClean="0">
                          <a:solidFill>
                            <a:schemeClr val="tx1"/>
                          </a:solidFill>
                        </a:rPr>
                        <a:t>General Branded Terms</a:t>
                      </a:r>
                    </a:p>
                    <a:p>
                      <a:pPr marL="342900" indent="-342900">
                        <a:buFont typeface="Arial" pitchFamily="34" charset="0"/>
                        <a:buChar char="•"/>
                      </a:pPr>
                      <a:r>
                        <a:rPr lang="en-US" sz="1200" b="0" baseline="0" dirty="0" smtClean="0">
                          <a:solidFill>
                            <a:schemeClr val="tx1"/>
                          </a:solidFill>
                        </a:rPr>
                        <a:t>Skin Care Advice and Tips</a:t>
                      </a:r>
                    </a:p>
                    <a:p>
                      <a:pPr marL="342900" indent="-342900">
                        <a:buFont typeface="Arial" pitchFamily="34" charset="0"/>
                        <a:buChar char="•"/>
                      </a:pPr>
                      <a:r>
                        <a:rPr lang="en-US" sz="1200" b="0" baseline="0" dirty="0" smtClean="0">
                          <a:solidFill>
                            <a:schemeClr val="tx1"/>
                          </a:solidFill>
                        </a:rPr>
                        <a:t>Skin Care Concerns</a:t>
                      </a:r>
                      <a:endParaRPr lang="en-US" sz="1200" b="0" dirty="0">
                        <a:solidFill>
                          <a:schemeClr val="tx1"/>
                        </a:solidFill>
                      </a:endParaRPr>
                    </a:p>
                  </a:txBody>
                  <a:tcPr>
                    <a:noFill/>
                  </a:tcPr>
                </a:tc>
              </a:tr>
            </a:tbl>
          </a:graphicData>
        </a:graphic>
      </p:graphicFrame>
      <p:graphicFrame>
        <p:nvGraphicFramePr>
          <p:cNvPr id="43" name="Table 42"/>
          <p:cNvGraphicFramePr>
            <a:graphicFrameLocks noGrp="1"/>
          </p:cNvGraphicFramePr>
          <p:nvPr/>
        </p:nvGraphicFramePr>
        <p:xfrm>
          <a:off x="4648200" y="3886200"/>
          <a:ext cx="4343400" cy="822960"/>
        </p:xfrm>
        <a:graphic>
          <a:graphicData uri="http://schemas.openxmlformats.org/drawingml/2006/table">
            <a:tbl>
              <a:tblPr firstRow="1" bandRow="1">
                <a:tableStyleId>{5C22544A-7EE6-4342-B048-85BDC9FD1C3A}</a:tableStyleId>
              </a:tblPr>
              <a:tblGrid>
                <a:gridCol w="4343400"/>
              </a:tblGrid>
              <a:tr h="217796">
                <a:tc>
                  <a:txBody>
                    <a:bodyPr/>
                    <a:lstStyle/>
                    <a:p>
                      <a:pPr marL="342900" indent="-342900">
                        <a:buFont typeface="Arial" pitchFamily="34" charset="0"/>
                        <a:buChar char="•"/>
                      </a:pPr>
                      <a:r>
                        <a:rPr lang="en-US" sz="1200" b="0" dirty="0" smtClean="0">
                          <a:solidFill>
                            <a:schemeClr val="tx1"/>
                          </a:solidFill>
                        </a:rPr>
                        <a:t>New Product Launches</a:t>
                      </a:r>
                    </a:p>
                    <a:p>
                      <a:pPr marL="342900" indent="-342900">
                        <a:buFont typeface="Arial" pitchFamily="34" charset="0"/>
                        <a:buChar char="•"/>
                      </a:pPr>
                      <a:r>
                        <a:rPr lang="en-US" sz="1200" b="0" dirty="0" smtClean="0">
                          <a:solidFill>
                            <a:schemeClr val="tx1"/>
                          </a:solidFill>
                        </a:rPr>
                        <a:t>Spokesperson Reveals</a:t>
                      </a:r>
                    </a:p>
                    <a:p>
                      <a:pPr marL="342900" indent="-342900">
                        <a:buFont typeface="Arial" pitchFamily="34" charset="0"/>
                        <a:buChar char="•"/>
                      </a:pPr>
                      <a:r>
                        <a:rPr lang="en-US" sz="1200" b="0" dirty="0" smtClean="0">
                          <a:solidFill>
                            <a:schemeClr val="tx1"/>
                          </a:solidFill>
                        </a:rPr>
                        <a:t>Contests</a:t>
                      </a:r>
                      <a:r>
                        <a:rPr lang="en-US" sz="1200" b="0" baseline="0" dirty="0" smtClean="0">
                          <a:solidFill>
                            <a:schemeClr val="tx1"/>
                          </a:solidFill>
                        </a:rPr>
                        <a:t> and Sweepstakes </a:t>
                      </a:r>
                    </a:p>
                    <a:p>
                      <a:pPr marL="342900" indent="-342900">
                        <a:buFont typeface="Arial" pitchFamily="34" charset="0"/>
                        <a:buChar char="•"/>
                      </a:pPr>
                      <a:r>
                        <a:rPr lang="en-US" sz="1200" b="0" baseline="0" dirty="0" smtClean="0">
                          <a:solidFill>
                            <a:schemeClr val="tx1"/>
                          </a:solidFill>
                        </a:rPr>
                        <a:t>PR Initiatives</a:t>
                      </a:r>
                    </a:p>
                  </a:txBody>
                  <a:tcPr>
                    <a:noFill/>
                  </a:tcPr>
                </a:tc>
              </a:tr>
            </a:tbl>
          </a:graphicData>
        </a:graphic>
      </p:graphicFrame>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Budgeting Best Practices</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Search Network vs. Campaign Network</a:t>
            </a:r>
          </a:p>
        </p:txBody>
      </p:sp>
      <p:sp>
        <p:nvSpPr>
          <p:cNvPr id="12" name="TextBox 11"/>
          <p:cNvSpPr txBox="1"/>
          <p:nvPr/>
        </p:nvSpPr>
        <p:spPr>
          <a:xfrm>
            <a:off x="304800" y="1828800"/>
            <a:ext cx="8839200" cy="3093154"/>
          </a:xfrm>
          <a:prstGeom prst="rect">
            <a:avLst/>
          </a:prstGeom>
          <a:noFill/>
        </p:spPr>
        <p:txBody>
          <a:bodyPr wrap="square" rtlCol="0">
            <a:spAutoFit/>
          </a:bodyPr>
          <a:lstStyle/>
          <a:p>
            <a:pPr fontAlgn="auto">
              <a:lnSpc>
                <a:spcPct val="150000"/>
              </a:lnSpc>
              <a:spcBef>
                <a:spcPts val="0"/>
              </a:spcBef>
              <a:spcAft>
                <a:spcPts val="0"/>
              </a:spcAft>
            </a:pPr>
            <a:r>
              <a:rPr lang="en-US" sz="1600" dirty="0" smtClean="0">
                <a:latin typeface="Calibri" pitchFamily="34" charset="0"/>
                <a:cs typeface="Calibri" pitchFamily="34" charset="0"/>
              </a:rPr>
              <a:t>Content and Search budget breakdowns should be based off of the engine’s market share in the country</a:t>
            </a:r>
          </a:p>
          <a:p>
            <a:pPr fontAlgn="auto">
              <a:lnSpc>
                <a:spcPct val="150000"/>
              </a:lnSpc>
              <a:spcBef>
                <a:spcPts val="0"/>
              </a:spcBef>
              <a:spcAft>
                <a:spcPts val="0"/>
              </a:spcAft>
            </a:pPr>
            <a:r>
              <a:rPr lang="en-US" sz="1600" b="1" dirty="0" smtClean="0">
                <a:latin typeface="Calibri" pitchFamily="34" charset="0"/>
                <a:cs typeface="Calibri" pitchFamily="34" charset="0"/>
              </a:rPr>
              <a:t>Search/Content Budget Allocation</a:t>
            </a:r>
          </a:p>
          <a:p>
            <a:pPr fontAlgn="auto">
              <a:lnSpc>
                <a:spcPct val="150000"/>
              </a:lnSpc>
              <a:spcBef>
                <a:spcPts val="0"/>
              </a:spcBef>
              <a:spcAft>
                <a:spcPts val="0"/>
              </a:spcAft>
              <a:buFont typeface="Arial" pitchFamily="34" charset="0"/>
              <a:buChar char="•"/>
            </a:pPr>
            <a:r>
              <a:rPr lang="en-US" dirty="0" smtClean="0">
                <a:latin typeface="Calibri" pitchFamily="34" charset="0"/>
                <a:cs typeface="Calibri" pitchFamily="34" charset="0"/>
              </a:rPr>
              <a:t> In markets where the engine has a high market share, such as Google’s 80% market share in the US, more investment should be allocated to the search network</a:t>
            </a:r>
          </a:p>
          <a:p>
            <a:pPr lvl="1" fontAlgn="auto">
              <a:lnSpc>
                <a:spcPct val="150000"/>
              </a:lnSpc>
              <a:spcBef>
                <a:spcPts val="0"/>
              </a:spcBef>
              <a:spcAft>
                <a:spcPts val="0"/>
              </a:spcAft>
              <a:buFont typeface="Arial" pitchFamily="34" charset="0"/>
              <a:buChar char="•"/>
            </a:pPr>
            <a:r>
              <a:rPr lang="en-US" dirty="0" smtClean="0">
                <a:latin typeface="Calibri" pitchFamily="34" charset="0"/>
                <a:cs typeface="Calibri" pitchFamily="34" charset="0"/>
              </a:rPr>
              <a:t>In the US, 80% of budget is allocated to Search and 20% is allocated to Content</a:t>
            </a:r>
          </a:p>
          <a:p>
            <a:pPr fontAlgn="auto">
              <a:lnSpc>
                <a:spcPct val="150000"/>
              </a:lnSpc>
              <a:spcBef>
                <a:spcPts val="0"/>
              </a:spcBef>
              <a:spcAft>
                <a:spcPts val="0"/>
              </a:spcAft>
              <a:buFont typeface="Arial" pitchFamily="34" charset="0"/>
              <a:buChar char="•"/>
            </a:pPr>
            <a:r>
              <a:rPr lang="en-US" dirty="0" smtClean="0">
                <a:latin typeface="Calibri" pitchFamily="34" charset="0"/>
                <a:cs typeface="Calibri" pitchFamily="34" charset="0"/>
              </a:rPr>
              <a:t> In markets where the engine has a small market share, such as Google’s 20-30% market share in Asia, more investment will need to be allocated to the Content Network</a:t>
            </a:r>
          </a:p>
          <a:p>
            <a:pPr fontAlgn="auto">
              <a:lnSpc>
                <a:spcPct val="150000"/>
              </a:lnSpc>
              <a:spcBef>
                <a:spcPts val="0"/>
              </a:spcBef>
              <a:spcAft>
                <a:spcPts val="0"/>
              </a:spcAft>
              <a:buFont typeface="Arial" pitchFamily="34" charset="0"/>
              <a:buChar char="•"/>
            </a:pPr>
            <a:r>
              <a:rPr lang="en-US" dirty="0" smtClean="0">
                <a:latin typeface="Calibri" pitchFamily="34" charset="0"/>
                <a:cs typeface="Calibri" pitchFamily="34" charset="0"/>
              </a:rPr>
              <a:t> Because the Search Network generally has higher CTR and higher conversion rate, allocate budget the search network when deciding between search and content</a:t>
            </a: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Bidding Best Practices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Paid Search Best Practices</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40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pPr algn="ctr"/>
            <a:r>
              <a:rPr lang="en-US" sz="3000" dirty="0" smtClean="0"/>
              <a:t>Bidding Best Practices</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You Get What You Pay For</a:t>
            </a:r>
          </a:p>
        </p:txBody>
      </p:sp>
      <p:sp>
        <p:nvSpPr>
          <p:cNvPr id="7" name="TextBox 6"/>
          <p:cNvSpPr txBox="1"/>
          <p:nvPr/>
        </p:nvSpPr>
        <p:spPr>
          <a:xfrm>
            <a:off x="304800" y="1676400"/>
            <a:ext cx="8305800" cy="4462760"/>
          </a:xfrm>
          <a:prstGeom prst="rect">
            <a:avLst/>
          </a:prstGeom>
          <a:noFill/>
        </p:spPr>
        <p:txBody>
          <a:bodyPr wrap="square" rtlCol="0">
            <a:spAutoFit/>
          </a:bodyPr>
          <a:lstStyle/>
          <a:p>
            <a:pPr fontAlgn="auto">
              <a:spcBef>
                <a:spcPts val="0"/>
              </a:spcBef>
              <a:spcAft>
                <a:spcPts val="0"/>
              </a:spcAft>
              <a:buFont typeface="Arial" pitchFamily="34" charset="0"/>
              <a:buChar char="•"/>
            </a:pPr>
            <a:r>
              <a:rPr lang="en-US" sz="2000" dirty="0" smtClean="0">
                <a:latin typeface="Calibri"/>
              </a:rPr>
              <a:t> Initially set keyword bids high so the ads will show, making sure that it still fits within the budget</a:t>
            </a:r>
          </a:p>
          <a:p>
            <a:pPr lvl="1" fontAlgn="auto">
              <a:spcBef>
                <a:spcPts val="0"/>
              </a:spcBef>
              <a:spcAft>
                <a:spcPts val="0"/>
              </a:spcAft>
              <a:buFont typeface="Arial" pitchFamily="34" charset="0"/>
              <a:buChar char="•"/>
            </a:pPr>
            <a:r>
              <a:rPr lang="en-US" sz="1600" dirty="0" smtClean="0">
                <a:latin typeface="Calibri"/>
              </a:rPr>
              <a:t>When a new campaign is started bids may need to be set higher and CPCs may be higher for a period of time while the new ads and keywords are gaining history with the search engine</a:t>
            </a:r>
          </a:p>
          <a:p>
            <a:pPr lvl="1" fontAlgn="auto">
              <a:spcBef>
                <a:spcPts val="0"/>
              </a:spcBef>
              <a:spcAft>
                <a:spcPts val="0"/>
              </a:spcAft>
              <a:buFont typeface="Arial" pitchFamily="34" charset="0"/>
              <a:buChar char="•"/>
            </a:pPr>
            <a:r>
              <a:rPr lang="en-US" sz="1600" dirty="0" smtClean="0">
                <a:latin typeface="Calibri"/>
              </a:rPr>
              <a:t> Determine a good starting CPC by using the traffic estimator tool in Google Reporting and Tools Tab</a:t>
            </a:r>
          </a:p>
          <a:p>
            <a:pPr fontAlgn="auto">
              <a:spcBef>
                <a:spcPts val="0"/>
              </a:spcBef>
              <a:spcAft>
                <a:spcPts val="0"/>
              </a:spcAft>
              <a:buFont typeface="Arial" pitchFamily="34" charset="0"/>
              <a:buChar char="•"/>
            </a:pPr>
            <a:r>
              <a:rPr lang="en-US" sz="1800" dirty="0" smtClean="0">
                <a:latin typeface="Calibri"/>
              </a:rPr>
              <a:t> </a:t>
            </a:r>
            <a:r>
              <a:rPr lang="en-US" sz="2000" dirty="0" smtClean="0">
                <a:latin typeface="Calibri"/>
              </a:rPr>
              <a:t>Once keywords begin to accrue data bids need to be optimized to performance and average position. Lower position keywords require higher bids to be more competitive</a:t>
            </a:r>
          </a:p>
          <a:p>
            <a:pPr fontAlgn="auto">
              <a:spcBef>
                <a:spcPts val="0"/>
              </a:spcBef>
              <a:spcAft>
                <a:spcPts val="0"/>
              </a:spcAft>
              <a:buFont typeface="Arial" pitchFamily="34" charset="0"/>
              <a:buChar char="•"/>
            </a:pPr>
            <a:r>
              <a:rPr lang="en-US" sz="1800" dirty="0" smtClean="0">
                <a:latin typeface="Calibri"/>
              </a:rPr>
              <a:t> </a:t>
            </a:r>
            <a:r>
              <a:rPr lang="en-US" sz="2000" dirty="0" smtClean="0">
                <a:latin typeface="Calibri"/>
              </a:rPr>
              <a:t>It is Important to remember that the max bid is not always going to be the amount paid for a placement</a:t>
            </a:r>
          </a:p>
          <a:p>
            <a:pPr lvl="1" fontAlgn="auto">
              <a:spcBef>
                <a:spcPts val="0"/>
              </a:spcBef>
              <a:spcAft>
                <a:spcPts val="0"/>
              </a:spcAft>
              <a:buFont typeface="Arial" pitchFamily="34" charset="0"/>
              <a:buChar char="•"/>
            </a:pPr>
            <a:r>
              <a:rPr lang="en-US" sz="1600" dirty="0" smtClean="0">
                <a:latin typeface="Calibri"/>
              </a:rPr>
              <a:t>Google’s automatic discounter lowers the bid to an amount slightly higher than the next highest bidder</a:t>
            </a:r>
          </a:p>
          <a:p>
            <a:pPr lvl="1" fontAlgn="auto">
              <a:spcBef>
                <a:spcPts val="0"/>
              </a:spcBef>
              <a:spcAft>
                <a:spcPts val="0"/>
              </a:spcAft>
              <a:buFont typeface="Arial" pitchFamily="34" charset="0"/>
              <a:buChar char="•"/>
            </a:pPr>
            <a:r>
              <a:rPr lang="en-US" sz="1600" dirty="0" smtClean="0">
                <a:latin typeface="Calibri"/>
              </a:rPr>
              <a:t>The higher the bid the higher the position of the ad will be, However there are other contributing factors to ad position than just the max bid. Quality Score being another big factor. Increasing relevancy and CTR will lower the amount needed to pay for high positions</a:t>
            </a:r>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Success Metrics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42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Paid Search Success Metrics</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Measuring Paid Search Success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6" action="ppaction://hlinksldjump"/>
              </a:rPr>
              <a:t>Analyzing Paid Search Quality of Visitor</a:t>
            </a:r>
            <a:endParaRPr lang="en-US" sz="1800" b="1" dirty="0" smtClean="0">
              <a:latin typeface="+mn-lt"/>
            </a:endParaRPr>
          </a:p>
          <a:p>
            <a:pPr marL="0" indent="0">
              <a:spcBef>
                <a:spcPts val="0"/>
              </a:spcBef>
            </a:pPr>
            <a:endParaRPr lang="en-US" sz="1000" b="1" dirty="0" smtClean="0"/>
          </a:p>
          <a:p>
            <a:pPr marL="0" indent="0">
              <a:spcBef>
                <a:spcPts val="0"/>
              </a:spcBef>
            </a:pPr>
            <a:endParaRPr lang="en-US" sz="1800" b="1" dirty="0" smtClean="0"/>
          </a:p>
          <a:p>
            <a:pPr marL="0" indent="0">
              <a:spcBef>
                <a:spcPts val="0"/>
              </a:spcBef>
            </a:pPr>
            <a:endParaRPr lang="en-US" sz="1800" b="1" dirty="0" smtClean="0"/>
          </a:p>
          <a:p>
            <a:pPr marL="0" indent="0">
              <a:spcBef>
                <a:spcPts val="0"/>
              </a:spcBef>
            </a:pP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endParaRPr lang="en-US" sz="1000" b="1" dirty="0" smtClean="0"/>
          </a:p>
          <a:p>
            <a:pPr marL="457200" lvl="2" indent="0">
              <a:spcBef>
                <a:spcPts val="0"/>
              </a:spcBef>
              <a:buNone/>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43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pPr algn="ctr"/>
            <a:r>
              <a:rPr lang="en-US" sz="3000" dirty="0" smtClean="0"/>
              <a:t>Success Metrics</a:t>
            </a:r>
            <a:endParaRPr lang="en-US" sz="3000" dirty="0"/>
          </a:p>
        </p:txBody>
      </p:sp>
      <p:sp>
        <p:nvSpPr>
          <p:cNvPr id="6" name="Rounded Rectangle 5"/>
          <p:cNvSpPr/>
          <p:nvPr/>
        </p:nvSpPr>
        <p:spPr bwMode="auto">
          <a:xfrm>
            <a:off x="304800" y="99060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How to Measure Campaign Success</a:t>
            </a:r>
          </a:p>
        </p:txBody>
      </p:sp>
      <p:sp>
        <p:nvSpPr>
          <p:cNvPr id="7" name="TextBox 6"/>
          <p:cNvSpPr txBox="1"/>
          <p:nvPr/>
        </p:nvSpPr>
        <p:spPr>
          <a:xfrm>
            <a:off x="0" y="3124200"/>
            <a:ext cx="8305800" cy="2431435"/>
          </a:xfrm>
          <a:prstGeom prst="rect">
            <a:avLst/>
          </a:prstGeom>
          <a:noFill/>
        </p:spPr>
        <p:txBody>
          <a:bodyPr wrap="square" rtlCol="0">
            <a:spAutoFit/>
          </a:bodyPr>
          <a:lstStyle/>
          <a:p>
            <a:pPr lvl="1" fontAlgn="auto">
              <a:spcBef>
                <a:spcPts val="0"/>
              </a:spcBef>
              <a:spcAft>
                <a:spcPts val="0"/>
              </a:spcAft>
              <a:buFont typeface="Arial" pitchFamily="34" charset="0"/>
              <a:buChar char="•"/>
            </a:pPr>
            <a:r>
              <a:rPr lang="en-US" sz="1800" dirty="0" smtClean="0">
                <a:latin typeface="Calibri"/>
              </a:rPr>
              <a:t> </a:t>
            </a:r>
            <a:r>
              <a:rPr lang="en-US" sz="1800" b="1" dirty="0" smtClean="0">
                <a:latin typeface="Calibri"/>
              </a:rPr>
              <a:t>CTR</a:t>
            </a:r>
            <a:r>
              <a:rPr lang="en-US" sz="1800" dirty="0" smtClean="0">
                <a:latin typeface="Calibri"/>
              </a:rPr>
              <a:t>: Click Through Rate- this is the amount of clicks divided by the total amount of impressions</a:t>
            </a:r>
          </a:p>
          <a:p>
            <a:pPr lvl="2" fontAlgn="auto">
              <a:spcBef>
                <a:spcPts val="0"/>
              </a:spcBef>
              <a:spcAft>
                <a:spcPts val="0"/>
              </a:spcAft>
              <a:buFont typeface="Arial" pitchFamily="34" charset="0"/>
              <a:buChar char="•"/>
            </a:pPr>
            <a:r>
              <a:rPr lang="en-US" dirty="0" smtClean="0">
                <a:latin typeface="Calibri"/>
              </a:rPr>
              <a:t>A CTR goal is set between 1-3% on the Search Network and 0</a:t>
            </a:r>
            <a:r>
              <a:rPr lang="en-US" b="1" dirty="0" smtClean="0">
                <a:latin typeface="Calibri"/>
              </a:rPr>
              <a:t>.</a:t>
            </a:r>
            <a:r>
              <a:rPr lang="en-US" dirty="0" smtClean="0">
                <a:latin typeface="Calibri"/>
              </a:rPr>
              <a:t>02-0</a:t>
            </a:r>
            <a:r>
              <a:rPr lang="en-US" b="1" dirty="0" smtClean="0">
                <a:latin typeface="Calibri"/>
              </a:rPr>
              <a:t>.</a:t>
            </a:r>
            <a:r>
              <a:rPr lang="en-US" dirty="0" smtClean="0">
                <a:latin typeface="Calibri"/>
              </a:rPr>
              <a:t>1% on the Content Network and varies based on how broad the keywords are or where the searcher is on the purchase funnel</a:t>
            </a:r>
          </a:p>
          <a:p>
            <a:pPr lvl="2" fontAlgn="auto">
              <a:spcBef>
                <a:spcPts val="0"/>
              </a:spcBef>
              <a:spcAft>
                <a:spcPts val="0"/>
              </a:spcAft>
            </a:pPr>
            <a:endParaRPr lang="en-US" dirty="0" smtClean="0">
              <a:latin typeface="Calibri"/>
            </a:endParaRPr>
          </a:p>
          <a:p>
            <a:pPr lvl="1" fontAlgn="auto">
              <a:spcBef>
                <a:spcPts val="0"/>
              </a:spcBef>
              <a:spcAft>
                <a:spcPts val="0"/>
              </a:spcAft>
              <a:buFont typeface="Arial" pitchFamily="34" charset="0"/>
              <a:buChar char="•"/>
            </a:pPr>
            <a:r>
              <a:rPr lang="en-US" sz="1800" dirty="0" smtClean="0">
                <a:latin typeface="Calibri"/>
              </a:rPr>
              <a:t> </a:t>
            </a:r>
            <a:r>
              <a:rPr lang="en-US" sz="1800" b="1" dirty="0" smtClean="0">
                <a:latin typeface="Calibri"/>
              </a:rPr>
              <a:t>CPC</a:t>
            </a:r>
            <a:r>
              <a:rPr lang="en-US" sz="1800" dirty="0" smtClean="0">
                <a:latin typeface="Calibri"/>
              </a:rPr>
              <a:t>: Cost Per Click- this is the total cost divided by the total clicks</a:t>
            </a:r>
          </a:p>
          <a:p>
            <a:pPr lvl="2" fontAlgn="auto">
              <a:spcBef>
                <a:spcPts val="0"/>
              </a:spcBef>
              <a:spcAft>
                <a:spcPts val="0"/>
              </a:spcAft>
              <a:buFont typeface="Arial" pitchFamily="34" charset="0"/>
              <a:buChar char="•"/>
            </a:pPr>
            <a:r>
              <a:rPr lang="en-US" dirty="0" smtClean="0">
                <a:latin typeface="Calibri"/>
              </a:rPr>
              <a:t>This can be calculated per keyword, ad group, and/or account level</a:t>
            </a:r>
          </a:p>
          <a:p>
            <a:pPr lvl="2" fontAlgn="auto">
              <a:spcBef>
                <a:spcPts val="0"/>
              </a:spcBef>
              <a:spcAft>
                <a:spcPts val="0"/>
              </a:spcAft>
              <a:buFont typeface="Arial" pitchFamily="34" charset="0"/>
              <a:buChar char="•"/>
            </a:pPr>
            <a:r>
              <a:rPr lang="en-US" dirty="0" smtClean="0">
                <a:latin typeface="Calibri"/>
              </a:rPr>
              <a:t>A CPC goal can be set according to benchmarks from the Google Keyword Tool</a:t>
            </a:r>
          </a:p>
          <a:p>
            <a:pPr lvl="1" fontAlgn="auto">
              <a:spcBef>
                <a:spcPts val="0"/>
              </a:spcBef>
              <a:spcAft>
                <a:spcPts val="0"/>
              </a:spcAft>
              <a:buFont typeface="Arial" pitchFamily="34" charset="0"/>
              <a:buChar char="•"/>
            </a:pPr>
            <a:endParaRPr lang="en-US" sz="2800" dirty="0" smtClean="0">
              <a:latin typeface="Calibri"/>
            </a:endParaRPr>
          </a:p>
        </p:txBody>
      </p:sp>
      <p:sp>
        <p:nvSpPr>
          <p:cNvPr id="9" name="TextBox 8"/>
          <p:cNvSpPr txBox="1"/>
          <p:nvPr/>
        </p:nvSpPr>
        <p:spPr>
          <a:xfrm>
            <a:off x="152400" y="1752600"/>
            <a:ext cx="8763000" cy="1200329"/>
          </a:xfrm>
          <a:prstGeom prst="rect">
            <a:avLst/>
          </a:prstGeom>
          <a:noFill/>
        </p:spPr>
        <p:txBody>
          <a:bodyPr wrap="square" rtlCol="0">
            <a:spAutoFit/>
          </a:bodyPr>
          <a:lstStyle/>
          <a:p>
            <a:pPr algn="ctr" fontAlgn="auto">
              <a:spcBef>
                <a:spcPts val="0"/>
              </a:spcBef>
              <a:spcAft>
                <a:spcPts val="0"/>
              </a:spcAft>
            </a:pPr>
            <a:r>
              <a:rPr lang="en-US" sz="1800" dirty="0" smtClean="0">
                <a:latin typeface="Calibri"/>
              </a:rPr>
              <a:t>There are certain metrics that paint the best picture a search campaigns performance. These metrics can be found in the AdWords account for Google and the AdCenter account for Bing. Examples of where to find campaign success metrics for can be found on the </a:t>
            </a:r>
            <a:r>
              <a:rPr lang="en-US" sz="1800" b="1" dirty="0" smtClean="0">
                <a:latin typeface="Calibri"/>
                <a:hlinkClick r:id="rId3" action="ppaction://hlinksldjump"/>
              </a:rPr>
              <a:t>Google AdWords</a:t>
            </a:r>
            <a:r>
              <a:rPr lang="en-US" sz="1800" b="1" dirty="0" smtClean="0">
                <a:latin typeface="Calibri"/>
              </a:rPr>
              <a:t> </a:t>
            </a:r>
            <a:r>
              <a:rPr lang="en-US" sz="1800" dirty="0" smtClean="0">
                <a:latin typeface="Calibri"/>
              </a:rPr>
              <a:t>slide and the </a:t>
            </a:r>
            <a:r>
              <a:rPr lang="en-US" sz="1800" b="1" dirty="0" smtClean="0">
                <a:latin typeface="Calibri"/>
                <a:hlinkClick r:id="rId4" action="ppaction://hlinksldjump"/>
              </a:rPr>
              <a:t>Microsoft AdCenter </a:t>
            </a:r>
            <a:r>
              <a:rPr lang="en-US" sz="1800" dirty="0" smtClean="0">
                <a:latin typeface="Calibri"/>
              </a:rPr>
              <a:t>slide.</a:t>
            </a:r>
            <a:endParaRPr lang="en-US" sz="2800" dirty="0" smtClean="0">
              <a:latin typeface="Calibri"/>
            </a:endParaRPr>
          </a:p>
        </p:txBody>
      </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44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pPr algn="ctr"/>
            <a:r>
              <a:rPr lang="en-US" sz="3000" dirty="0" smtClean="0"/>
              <a:t>Success Metrics</a:t>
            </a:r>
            <a:endParaRPr lang="en-US" sz="3000" dirty="0"/>
          </a:p>
        </p:txBody>
      </p:sp>
      <p:sp>
        <p:nvSpPr>
          <p:cNvPr id="6" name="Rounded Rectangle 5"/>
          <p:cNvSpPr/>
          <p:nvPr/>
        </p:nvSpPr>
        <p:spPr bwMode="auto">
          <a:xfrm>
            <a:off x="304800" y="91440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Measuring the Quality of Traffic</a:t>
            </a:r>
          </a:p>
        </p:txBody>
      </p:sp>
      <p:sp>
        <p:nvSpPr>
          <p:cNvPr id="7" name="TextBox 6"/>
          <p:cNvSpPr txBox="1"/>
          <p:nvPr/>
        </p:nvSpPr>
        <p:spPr>
          <a:xfrm>
            <a:off x="228600" y="1524000"/>
            <a:ext cx="8305800" cy="4939814"/>
          </a:xfrm>
          <a:prstGeom prst="rect">
            <a:avLst/>
          </a:prstGeom>
          <a:noFill/>
        </p:spPr>
        <p:txBody>
          <a:bodyPr wrap="square" rtlCol="0">
            <a:spAutoFit/>
          </a:bodyPr>
          <a:lstStyle/>
          <a:p>
            <a:pPr lvl="1" fontAlgn="auto">
              <a:spcBef>
                <a:spcPts val="0"/>
              </a:spcBef>
              <a:spcAft>
                <a:spcPts val="0"/>
              </a:spcAft>
            </a:pPr>
            <a:r>
              <a:rPr lang="en-US" sz="1800" b="1" u="sng" dirty="0" smtClean="0">
                <a:latin typeface="Calibri"/>
              </a:rPr>
              <a:t>Quality of Visitor Metrics</a:t>
            </a:r>
            <a:r>
              <a:rPr lang="en-US" sz="1800" dirty="0" smtClean="0">
                <a:latin typeface="Calibri"/>
              </a:rPr>
              <a:t>: </a:t>
            </a:r>
            <a:r>
              <a:rPr lang="en-US" sz="1600" dirty="0" smtClean="0">
                <a:latin typeface="Calibri"/>
              </a:rPr>
              <a:t>Bounce Rate, Time on Site, and Pages per Visit all contribute to quality of visitor. If the metrics are showing good number this indicates that the site is engaging to the user. Further details on how to analyze quality of visitor metrics can be found in Helpful Tools - </a:t>
            </a:r>
            <a:r>
              <a:rPr lang="en-US" sz="1600" b="1" dirty="0" smtClean="0">
                <a:latin typeface="Calibri"/>
                <a:hlinkClick r:id="rId3" action="ppaction://hlinksldjump"/>
              </a:rPr>
              <a:t>Google Analytics</a:t>
            </a:r>
            <a:r>
              <a:rPr lang="en-US" sz="1600" b="1" dirty="0" smtClean="0">
                <a:latin typeface="Calibri"/>
              </a:rPr>
              <a:t>.</a:t>
            </a:r>
          </a:p>
          <a:p>
            <a:pPr lvl="1" fontAlgn="auto">
              <a:spcBef>
                <a:spcPts val="0"/>
              </a:spcBef>
              <a:spcAft>
                <a:spcPts val="0"/>
              </a:spcAft>
            </a:pPr>
            <a:endParaRPr lang="en-US" sz="900" dirty="0" smtClean="0">
              <a:latin typeface="Calibri"/>
            </a:endParaRPr>
          </a:p>
          <a:p>
            <a:pPr lvl="1" fontAlgn="auto">
              <a:spcBef>
                <a:spcPts val="0"/>
              </a:spcBef>
              <a:spcAft>
                <a:spcPts val="0"/>
              </a:spcAft>
              <a:buFont typeface="Arial" pitchFamily="34" charset="0"/>
              <a:buChar char="•"/>
            </a:pPr>
            <a:r>
              <a:rPr lang="en-US" sz="1800" b="1" dirty="0" smtClean="0">
                <a:latin typeface="Calibri"/>
              </a:rPr>
              <a:t> Bounce Rate</a:t>
            </a:r>
            <a:r>
              <a:rPr lang="en-US" sz="1800" dirty="0" smtClean="0">
                <a:latin typeface="Calibri"/>
              </a:rPr>
              <a:t>: </a:t>
            </a:r>
            <a:r>
              <a:rPr lang="en-US" sz="1600" dirty="0" smtClean="0">
                <a:latin typeface="Calibri"/>
              </a:rPr>
              <a:t>The amount of “bounces” divided by the total number of visits to the site</a:t>
            </a:r>
          </a:p>
          <a:p>
            <a:pPr lvl="2" fontAlgn="auto">
              <a:spcBef>
                <a:spcPts val="0"/>
              </a:spcBef>
              <a:spcAft>
                <a:spcPts val="0"/>
              </a:spcAft>
              <a:buFont typeface="Arial" pitchFamily="34" charset="0"/>
              <a:buChar char="•"/>
            </a:pPr>
            <a:r>
              <a:rPr lang="en-US" dirty="0" smtClean="0">
                <a:latin typeface="Calibri"/>
              </a:rPr>
              <a:t>A “bounce” is a visit in which the user leaves the site from the landing page without navigating to any other pages on the site.</a:t>
            </a:r>
          </a:p>
          <a:p>
            <a:pPr lvl="2" fontAlgn="auto">
              <a:spcBef>
                <a:spcPts val="0"/>
              </a:spcBef>
              <a:spcAft>
                <a:spcPts val="0"/>
              </a:spcAft>
              <a:buFont typeface="Arial" pitchFamily="34" charset="0"/>
              <a:buChar char="•"/>
            </a:pPr>
            <a:r>
              <a:rPr lang="en-US" dirty="0" smtClean="0">
                <a:latin typeface="Calibri"/>
              </a:rPr>
              <a:t>Custom tailoring landing pages to keywords is a great way to lower bounce rates.</a:t>
            </a:r>
          </a:p>
          <a:p>
            <a:pPr lvl="2" fontAlgn="auto">
              <a:spcBef>
                <a:spcPts val="0"/>
              </a:spcBef>
              <a:spcAft>
                <a:spcPts val="0"/>
              </a:spcAft>
              <a:buFont typeface="Arial" pitchFamily="34" charset="0"/>
              <a:buChar char="•"/>
            </a:pPr>
            <a:r>
              <a:rPr lang="en-US" dirty="0" smtClean="0">
                <a:latin typeface="Calibri"/>
              </a:rPr>
              <a:t>A benchmark has been set to 50% for Olay’s bounce rate.</a:t>
            </a:r>
          </a:p>
          <a:p>
            <a:pPr lvl="2" fontAlgn="auto">
              <a:spcBef>
                <a:spcPts val="0"/>
              </a:spcBef>
              <a:spcAft>
                <a:spcPts val="0"/>
              </a:spcAft>
            </a:pPr>
            <a:endParaRPr lang="en-US" sz="900" dirty="0" smtClean="0">
              <a:latin typeface="Calibri"/>
            </a:endParaRPr>
          </a:p>
          <a:p>
            <a:pPr lvl="1" fontAlgn="auto">
              <a:spcBef>
                <a:spcPts val="0"/>
              </a:spcBef>
              <a:spcAft>
                <a:spcPts val="0"/>
              </a:spcAft>
              <a:buFont typeface="Arial" pitchFamily="34" charset="0"/>
              <a:buChar char="•"/>
            </a:pPr>
            <a:r>
              <a:rPr lang="en-US" sz="1800" b="1" dirty="0" smtClean="0">
                <a:latin typeface="Calibri"/>
              </a:rPr>
              <a:t> Time on Site</a:t>
            </a:r>
            <a:r>
              <a:rPr lang="en-US" sz="1800" dirty="0" smtClean="0">
                <a:latin typeface="Calibri"/>
              </a:rPr>
              <a:t>: </a:t>
            </a:r>
            <a:r>
              <a:rPr lang="en-US" sz="1600" dirty="0" smtClean="0">
                <a:latin typeface="Calibri"/>
              </a:rPr>
              <a:t>The average amount of time visitors spend on the site</a:t>
            </a:r>
          </a:p>
          <a:p>
            <a:pPr lvl="2" fontAlgn="auto">
              <a:spcBef>
                <a:spcPts val="0"/>
              </a:spcBef>
              <a:spcAft>
                <a:spcPts val="0"/>
              </a:spcAft>
              <a:buFont typeface="Arial" pitchFamily="34" charset="0"/>
              <a:buChar char="•"/>
            </a:pPr>
            <a:r>
              <a:rPr lang="en-US" dirty="0" smtClean="0">
                <a:latin typeface="Calibri"/>
              </a:rPr>
              <a:t>The more time spent on the site means that users are finding content they are looking for and engaging with the site.</a:t>
            </a:r>
          </a:p>
          <a:p>
            <a:pPr lvl="2" fontAlgn="auto">
              <a:spcBef>
                <a:spcPts val="0"/>
              </a:spcBef>
              <a:spcAft>
                <a:spcPts val="0"/>
              </a:spcAft>
              <a:buFont typeface="Arial" pitchFamily="34" charset="0"/>
              <a:buChar char="•"/>
            </a:pPr>
            <a:r>
              <a:rPr lang="en-US" dirty="0" smtClean="0">
                <a:latin typeface="Calibri"/>
              </a:rPr>
              <a:t>A good time on site is above 1</a:t>
            </a:r>
            <a:r>
              <a:rPr lang="en-US" b="1" dirty="0" smtClean="0">
                <a:latin typeface="Calibri"/>
              </a:rPr>
              <a:t>.</a:t>
            </a:r>
            <a:r>
              <a:rPr lang="en-US" dirty="0" smtClean="0">
                <a:latin typeface="Calibri"/>
              </a:rPr>
              <a:t>5 - 2 minutes on average.</a:t>
            </a:r>
          </a:p>
          <a:p>
            <a:pPr lvl="2" fontAlgn="auto">
              <a:spcBef>
                <a:spcPts val="0"/>
              </a:spcBef>
              <a:spcAft>
                <a:spcPts val="0"/>
              </a:spcAft>
            </a:pPr>
            <a:endParaRPr lang="en-US" sz="900" dirty="0" smtClean="0">
              <a:latin typeface="Calibri"/>
            </a:endParaRPr>
          </a:p>
          <a:p>
            <a:pPr lvl="1" fontAlgn="auto">
              <a:spcBef>
                <a:spcPts val="0"/>
              </a:spcBef>
              <a:spcAft>
                <a:spcPts val="0"/>
              </a:spcAft>
              <a:buFont typeface="Arial" pitchFamily="34" charset="0"/>
              <a:buChar char="•"/>
            </a:pPr>
            <a:r>
              <a:rPr lang="en-US" sz="1800" b="1" dirty="0" smtClean="0">
                <a:latin typeface="Calibri"/>
              </a:rPr>
              <a:t> Pages per Visit</a:t>
            </a:r>
            <a:r>
              <a:rPr lang="en-US" sz="1800" dirty="0" smtClean="0">
                <a:latin typeface="Calibri"/>
              </a:rPr>
              <a:t>: </a:t>
            </a:r>
            <a:r>
              <a:rPr lang="en-US" sz="1600" dirty="0" smtClean="0">
                <a:latin typeface="Calibri"/>
              </a:rPr>
              <a:t>The average number of pages a user navigates to per visit</a:t>
            </a:r>
          </a:p>
          <a:p>
            <a:pPr lvl="2" fontAlgn="auto">
              <a:spcBef>
                <a:spcPts val="0"/>
              </a:spcBef>
              <a:spcAft>
                <a:spcPts val="0"/>
              </a:spcAft>
              <a:buFont typeface="Arial" pitchFamily="34" charset="0"/>
              <a:buChar char="•"/>
            </a:pPr>
            <a:r>
              <a:rPr lang="en-US" dirty="0" smtClean="0">
                <a:latin typeface="Calibri"/>
              </a:rPr>
              <a:t>The more the user navigates through the site is a good indication to whether or not the site is engaging to users.</a:t>
            </a:r>
          </a:p>
          <a:p>
            <a:pPr lvl="2" fontAlgn="auto">
              <a:spcBef>
                <a:spcPts val="0"/>
              </a:spcBef>
              <a:spcAft>
                <a:spcPts val="0"/>
              </a:spcAft>
              <a:buFont typeface="Arial" pitchFamily="34" charset="0"/>
              <a:buChar char="•"/>
            </a:pPr>
            <a:r>
              <a:rPr lang="en-US" dirty="0" smtClean="0">
                <a:latin typeface="Calibri"/>
              </a:rPr>
              <a:t>A good pages per visit metric could be considered 3</a:t>
            </a:r>
            <a:r>
              <a:rPr lang="en-US" b="1" dirty="0" smtClean="0">
                <a:latin typeface="Calibri"/>
              </a:rPr>
              <a:t>.</a:t>
            </a:r>
            <a:r>
              <a:rPr lang="en-US" dirty="0" smtClean="0">
                <a:latin typeface="Calibri"/>
              </a:rPr>
              <a:t>5 plus pages per visit on average.</a:t>
            </a:r>
          </a:p>
          <a:p>
            <a:pPr lvl="1" fontAlgn="auto">
              <a:spcBef>
                <a:spcPts val="0"/>
              </a:spcBef>
              <a:spcAft>
                <a:spcPts val="0"/>
              </a:spcAft>
              <a:buFont typeface="Arial" pitchFamily="34" charset="0"/>
              <a:buChar char="•"/>
            </a:pPr>
            <a:endParaRPr lang="en-US" sz="2800" dirty="0" smtClean="0">
              <a:latin typeface="Calibri"/>
            </a:endParaRPr>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Optimization Best Practices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46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Paid Search Optimization</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Optimizing Campaign Performance</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6" action="ppaction://hlinksldjump"/>
              </a:rPr>
              <a:t>Optimizing for Quality of Visitor </a:t>
            </a:r>
            <a:endParaRPr lang="en-US" sz="1800" b="1" dirty="0" smtClean="0">
              <a:latin typeface="+mn-lt"/>
            </a:endParaRPr>
          </a:p>
          <a:p>
            <a:pPr marL="0" indent="0">
              <a:spcBef>
                <a:spcPts val="0"/>
              </a:spcBef>
            </a:pPr>
            <a:endParaRPr lang="en-US" sz="1000" b="1" dirty="0" smtClean="0"/>
          </a:p>
          <a:p>
            <a:pPr marL="0" indent="0">
              <a:spcBef>
                <a:spcPts val="0"/>
              </a:spcBef>
            </a:pPr>
            <a:endParaRPr lang="en-US" sz="1800" b="1" dirty="0" smtClean="0"/>
          </a:p>
          <a:p>
            <a:pPr marL="0" indent="0">
              <a:spcBef>
                <a:spcPts val="0"/>
              </a:spcBef>
            </a:pPr>
            <a:endParaRPr lang="en-US" sz="1800" b="1" dirty="0" smtClean="0"/>
          </a:p>
          <a:p>
            <a:pPr marL="0" indent="0">
              <a:spcBef>
                <a:spcPts val="0"/>
              </a:spcBef>
            </a:pP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endParaRPr lang="en-US" sz="1000" b="1" dirty="0" smtClean="0"/>
          </a:p>
          <a:p>
            <a:pPr marL="457200" lvl="2" indent="0">
              <a:spcBef>
                <a:spcPts val="0"/>
              </a:spcBef>
              <a:buNone/>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47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pPr algn="ctr"/>
            <a:r>
              <a:rPr lang="en-US" sz="3000" dirty="0" smtClean="0"/>
              <a:t>Optimization Best Practices</a:t>
            </a:r>
            <a:endParaRPr lang="en-US" sz="3000" dirty="0"/>
          </a:p>
        </p:txBody>
      </p:sp>
      <p:sp>
        <p:nvSpPr>
          <p:cNvPr id="6" name="Rounded Rectangle 5"/>
          <p:cNvSpPr/>
          <p:nvPr/>
        </p:nvSpPr>
        <p:spPr bwMode="auto">
          <a:xfrm>
            <a:off x="304800" y="91440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Optimizing Campaign Performance</a:t>
            </a:r>
          </a:p>
        </p:txBody>
      </p:sp>
      <p:sp>
        <p:nvSpPr>
          <p:cNvPr id="7" name="TextBox 6"/>
          <p:cNvSpPr txBox="1"/>
          <p:nvPr/>
        </p:nvSpPr>
        <p:spPr>
          <a:xfrm>
            <a:off x="228600" y="1524000"/>
            <a:ext cx="8305800" cy="1231106"/>
          </a:xfrm>
          <a:prstGeom prst="rect">
            <a:avLst/>
          </a:prstGeom>
          <a:noFill/>
        </p:spPr>
        <p:txBody>
          <a:bodyPr wrap="square" rtlCol="0">
            <a:spAutoFit/>
          </a:bodyPr>
          <a:lstStyle/>
          <a:p>
            <a:pPr fontAlgn="auto">
              <a:spcBef>
                <a:spcPts val="0"/>
              </a:spcBef>
              <a:spcAft>
                <a:spcPts val="0"/>
              </a:spcAft>
              <a:buFont typeface="Arial" pitchFamily="34" charset="0"/>
              <a:buChar char="•"/>
            </a:pPr>
            <a:r>
              <a:rPr lang="en-US" sz="1800" dirty="0" smtClean="0">
                <a:latin typeface="Calibri"/>
              </a:rPr>
              <a:t>A </a:t>
            </a:r>
            <a:r>
              <a:rPr lang="en-US" sz="1800" dirty="0" err="1" smtClean="0">
                <a:latin typeface="Calibri"/>
              </a:rPr>
              <a:t>flighted</a:t>
            </a:r>
            <a:r>
              <a:rPr lang="en-US" sz="1800" dirty="0" smtClean="0">
                <a:latin typeface="Calibri"/>
              </a:rPr>
              <a:t> implementation of optimizations must be utilized</a:t>
            </a:r>
          </a:p>
          <a:p>
            <a:pPr lvl="1" fontAlgn="auto">
              <a:spcBef>
                <a:spcPts val="0"/>
              </a:spcBef>
              <a:spcAft>
                <a:spcPts val="0"/>
              </a:spcAft>
              <a:buFont typeface="Arial" pitchFamily="34" charset="0"/>
              <a:buChar char="•"/>
            </a:pPr>
            <a:r>
              <a:rPr lang="en-US" dirty="0" smtClean="0">
                <a:latin typeface="Calibri"/>
              </a:rPr>
              <a:t>If too many different optimizations are implemented all at once there is no way to tell what change made had what effect</a:t>
            </a:r>
          </a:p>
          <a:p>
            <a:pPr lvl="1" fontAlgn="auto">
              <a:spcBef>
                <a:spcPts val="0"/>
              </a:spcBef>
              <a:spcAft>
                <a:spcPts val="0"/>
              </a:spcAft>
              <a:buFont typeface="Arial" pitchFamily="34" charset="0"/>
              <a:buChar char="•"/>
            </a:pPr>
            <a:r>
              <a:rPr lang="en-US" dirty="0" smtClean="0">
                <a:latin typeface="Calibri"/>
              </a:rPr>
              <a:t>Each change should be given between 1-2 weeks minimum (depending on the size of the change) to show its effect on the account before further optimizations are made.</a:t>
            </a:r>
          </a:p>
        </p:txBody>
      </p:sp>
      <p:graphicFrame>
        <p:nvGraphicFramePr>
          <p:cNvPr id="10" name="Diagram 9"/>
          <p:cNvGraphicFramePr/>
          <p:nvPr/>
        </p:nvGraphicFramePr>
        <p:xfrm>
          <a:off x="304800" y="2819400"/>
          <a:ext cx="8534400" cy="322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48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pPr algn="ctr"/>
            <a:r>
              <a:rPr lang="en-US" sz="3000" dirty="0" smtClean="0"/>
              <a:t>Optimizations Best Practices</a:t>
            </a:r>
            <a:endParaRPr lang="en-US" sz="3000" dirty="0"/>
          </a:p>
        </p:txBody>
      </p:sp>
      <p:sp>
        <p:nvSpPr>
          <p:cNvPr id="6" name="Rounded Rectangle 5"/>
          <p:cNvSpPr/>
          <p:nvPr/>
        </p:nvSpPr>
        <p:spPr bwMode="auto">
          <a:xfrm>
            <a:off x="304800" y="91440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Optimizing for Better Quality of Visitor</a:t>
            </a:r>
          </a:p>
        </p:txBody>
      </p:sp>
      <p:sp>
        <p:nvSpPr>
          <p:cNvPr id="7" name="TextBox 6"/>
          <p:cNvSpPr txBox="1"/>
          <p:nvPr/>
        </p:nvSpPr>
        <p:spPr>
          <a:xfrm>
            <a:off x="228600" y="1524000"/>
            <a:ext cx="8305800" cy="861774"/>
          </a:xfrm>
          <a:prstGeom prst="rect">
            <a:avLst/>
          </a:prstGeom>
          <a:noFill/>
        </p:spPr>
        <p:txBody>
          <a:bodyPr wrap="square" rtlCol="0">
            <a:spAutoFit/>
          </a:bodyPr>
          <a:lstStyle/>
          <a:p>
            <a:pPr lvl="1" fontAlgn="auto">
              <a:spcBef>
                <a:spcPts val="0"/>
              </a:spcBef>
              <a:spcAft>
                <a:spcPts val="0"/>
              </a:spcAft>
            </a:pPr>
            <a:r>
              <a:rPr lang="en-US" sz="1800" b="1" u="sng" dirty="0" smtClean="0">
                <a:latin typeface="Calibri"/>
              </a:rPr>
              <a:t>Quality of Visitor Metrics</a:t>
            </a:r>
            <a:r>
              <a:rPr lang="en-US" sz="1800" dirty="0" smtClean="0">
                <a:latin typeface="Calibri"/>
              </a:rPr>
              <a:t>: </a:t>
            </a:r>
            <a:r>
              <a:rPr lang="en-US" sz="1600" dirty="0" smtClean="0">
                <a:latin typeface="Calibri"/>
              </a:rPr>
              <a:t>Bounce Rate, Time on Site, and Pages per Visit are the first thing to look at when optimizing for quality of visitor. More information can be found in the Helpful Tools Slides – </a:t>
            </a:r>
            <a:r>
              <a:rPr lang="en-US" sz="1600" b="1" dirty="0" smtClean="0">
                <a:latin typeface="Calibri"/>
                <a:hlinkClick r:id="rId3" action="ppaction://hlinksldjump"/>
              </a:rPr>
              <a:t>Google Analytics Quality of Visitor</a:t>
            </a:r>
            <a:r>
              <a:rPr lang="en-US" sz="1600" b="1" dirty="0" smtClean="0">
                <a:latin typeface="Calibri"/>
              </a:rPr>
              <a:t>.</a:t>
            </a:r>
          </a:p>
        </p:txBody>
      </p:sp>
      <p:sp>
        <p:nvSpPr>
          <p:cNvPr id="9" name="Rounded Rectangle 8"/>
          <p:cNvSpPr/>
          <p:nvPr/>
        </p:nvSpPr>
        <p:spPr bwMode="auto">
          <a:xfrm>
            <a:off x="228600" y="2743200"/>
            <a:ext cx="3200400" cy="1981200"/>
          </a:xfrm>
          <a:prstGeom prst="roundRect">
            <a:avLst/>
          </a:prstGeom>
          <a:solidFill>
            <a:schemeClr val="tx1">
              <a:lumMod val="50000"/>
              <a:lumOff val="50000"/>
            </a:schemeClr>
          </a:solidFill>
          <a:ln>
            <a:headEnd type="none" w="med" len="med"/>
            <a:tailEnd type="none" w="med" len="med"/>
          </a:ln>
          <a:scene3d>
            <a:camera prst="orthographicFront"/>
            <a:lightRig rig="threePt" dir="t"/>
          </a:scene3d>
          <a:sp3d>
            <a:bevelT prst="slope"/>
          </a:sp3d>
        </p:spPr>
        <p:style>
          <a:lnRef idx="1">
            <a:schemeClr val="accent1"/>
          </a:lnRef>
          <a:fillRef idx="1002">
            <a:schemeClr val="dk2"/>
          </a:fillRef>
          <a:effectRef idx="1">
            <a:schemeClr val="accent1"/>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r>
              <a:rPr lang="en-US" sz="1600" dirty="0" smtClean="0">
                <a:solidFill>
                  <a:srgbClr val="000000"/>
                </a:solidFill>
                <a:latin typeface="Arial" charset="0"/>
              </a:rPr>
              <a:t>High Bounce Rates, Low Time on Site and Low Pages per Visit  means that the User is not finding what they are looking for or not engaged in the content provided</a:t>
            </a:r>
          </a:p>
        </p:txBody>
      </p:sp>
      <p:sp>
        <p:nvSpPr>
          <p:cNvPr id="10" name="Rounded Rectangle 9"/>
          <p:cNvSpPr/>
          <p:nvPr/>
        </p:nvSpPr>
        <p:spPr bwMode="auto">
          <a:xfrm>
            <a:off x="4419600" y="2667000"/>
            <a:ext cx="4191000" cy="3505200"/>
          </a:xfrm>
          <a:prstGeom prst="roundRect">
            <a:avLst/>
          </a:prstGeom>
          <a:solidFill>
            <a:schemeClr val="tx1">
              <a:lumMod val="50000"/>
              <a:lumOff val="50000"/>
            </a:schemeClr>
          </a:solidFill>
          <a:ln>
            <a:headEnd type="none" w="med" len="med"/>
            <a:tailEnd type="none" w="med" len="med"/>
          </a:ln>
          <a:scene3d>
            <a:camera prst="orthographicFront"/>
            <a:lightRig rig="threePt" dir="t"/>
          </a:scene3d>
          <a:sp3d>
            <a:bevelT prst="slope"/>
          </a:sp3d>
        </p:spPr>
        <p:style>
          <a:lnRef idx="1">
            <a:schemeClr val="accent1"/>
          </a:lnRef>
          <a:fillRef idx="2">
            <a:schemeClr val="accent1"/>
          </a:fillRef>
          <a:effectRef idx="1">
            <a:schemeClr val="accent1"/>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Wingdings" pitchFamily="2" charset="2"/>
              <a:buNone/>
            </a:pPr>
            <a:r>
              <a:rPr lang="en-US" b="1" dirty="0" smtClean="0">
                <a:solidFill>
                  <a:srgbClr val="000000"/>
                </a:solidFill>
                <a:cs typeface="Arial" pitchFamily="34" charset="0"/>
              </a:rPr>
              <a:t>Possible Solutions:</a:t>
            </a:r>
          </a:p>
          <a:p>
            <a:pPr>
              <a:spcBef>
                <a:spcPct val="25000"/>
              </a:spcBef>
              <a:buFont typeface="Arial" pitchFamily="34" charset="0"/>
              <a:buChar char="•"/>
            </a:pPr>
            <a:r>
              <a:rPr lang="en-US" dirty="0" smtClean="0">
                <a:solidFill>
                  <a:srgbClr val="000000"/>
                </a:solidFill>
                <a:cs typeface="Arial" pitchFamily="34" charset="0"/>
              </a:rPr>
              <a:t> New Ad Copy**</a:t>
            </a:r>
          </a:p>
          <a:p>
            <a:pPr marL="0" lvl="1">
              <a:spcBef>
                <a:spcPct val="25000"/>
              </a:spcBef>
              <a:buFont typeface="Arial" pitchFamily="34" charset="0"/>
              <a:buChar char="•"/>
            </a:pPr>
            <a:r>
              <a:rPr lang="en-US" dirty="0" smtClean="0">
                <a:solidFill>
                  <a:srgbClr val="000000"/>
                </a:solidFill>
                <a:cs typeface="Arial" pitchFamily="34" charset="0"/>
              </a:rPr>
              <a:t>More relevant landing page to what the user is searching</a:t>
            </a:r>
          </a:p>
          <a:p>
            <a:pPr marL="0" lvl="1">
              <a:spcBef>
                <a:spcPct val="25000"/>
              </a:spcBef>
              <a:buFont typeface="Arial" pitchFamily="34" charset="0"/>
              <a:buChar char="•"/>
            </a:pPr>
            <a:r>
              <a:rPr lang="en-US" dirty="0" smtClean="0">
                <a:solidFill>
                  <a:srgbClr val="000000"/>
                </a:solidFill>
                <a:cs typeface="Arial" pitchFamily="34" charset="0"/>
              </a:rPr>
              <a:t>Stronger call to action to entice the user</a:t>
            </a:r>
          </a:p>
          <a:p>
            <a:pPr>
              <a:spcBef>
                <a:spcPct val="25000"/>
              </a:spcBef>
              <a:buFont typeface="Arial" pitchFamily="34" charset="0"/>
              <a:buChar char="•"/>
            </a:pPr>
            <a:r>
              <a:rPr lang="en-US" dirty="0" smtClean="0">
                <a:solidFill>
                  <a:srgbClr val="000000"/>
                </a:solidFill>
                <a:cs typeface="Arial" pitchFamily="34" charset="0"/>
              </a:rPr>
              <a:t>New content for the search term</a:t>
            </a:r>
          </a:p>
          <a:p>
            <a:pPr marL="0" lvl="1">
              <a:spcBef>
                <a:spcPct val="25000"/>
              </a:spcBef>
              <a:buFont typeface="Arial" pitchFamily="34" charset="0"/>
              <a:buChar char="•"/>
            </a:pPr>
            <a:r>
              <a:rPr lang="en-US" dirty="0" smtClean="0">
                <a:solidFill>
                  <a:srgbClr val="000000"/>
                </a:solidFill>
                <a:cs typeface="Arial" pitchFamily="34" charset="0"/>
              </a:rPr>
              <a:t>Stronger CTR that informs the user of the designed action of the landing page</a:t>
            </a:r>
          </a:p>
        </p:txBody>
      </p:sp>
      <p:sp>
        <p:nvSpPr>
          <p:cNvPr id="11" name="Rounded Rectangle 10"/>
          <p:cNvSpPr/>
          <p:nvPr/>
        </p:nvSpPr>
        <p:spPr bwMode="auto">
          <a:xfrm>
            <a:off x="381000" y="5029200"/>
            <a:ext cx="3124200" cy="685800"/>
          </a:xfrm>
          <a:prstGeom prst="roundRect">
            <a:avLst/>
          </a:prstGeom>
          <a:solidFill>
            <a:schemeClr val="tx1">
              <a:lumMod val="50000"/>
              <a:lumOff val="50000"/>
            </a:schemeClr>
          </a:solidFill>
          <a:ln>
            <a:headEnd type="none" w="med" len="med"/>
            <a:tailEnd type="none" w="med" len="med"/>
          </a:ln>
          <a:scene3d>
            <a:camera prst="orthographicFront"/>
            <a:lightRig rig="threePt" dir="t"/>
          </a:scene3d>
          <a:sp3d>
            <a:bevelT prst="slope"/>
          </a:sp3d>
        </p:spPr>
        <p:style>
          <a:lnRef idx="1">
            <a:schemeClr val="accent1"/>
          </a:lnRef>
          <a:fillRef idx="2">
            <a:schemeClr val="accent1"/>
          </a:fillRef>
          <a:effectRef idx="1">
            <a:schemeClr val="accent1"/>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r>
              <a:rPr lang="en-US" b="1" dirty="0" smtClean="0">
                <a:solidFill>
                  <a:srgbClr val="000000"/>
                </a:solidFill>
                <a:cs typeface="Arial" pitchFamily="34" charset="0"/>
              </a:rPr>
              <a:t>**If CTR is strong then the ad copy should NOT be the problem.</a:t>
            </a:r>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Olay Best Practices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Paid Search Best Practices</a:t>
            </a:r>
            <a:endParaRPr lang="en-US" sz="3000" dirty="0"/>
          </a:p>
        </p:txBody>
      </p:sp>
      <p:cxnSp>
        <p:nvCxnSpPr>
          <p:cNvPr id="17" name="Straight Connector 16"/>
          <p:cNvCxnSpPr/>
          <p:nvPr/>
        </p:nvCxnSpPr>
        <p:spPr bwMode="auto">
          <a:xfrm>
            <a:off x="228600" y="1295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9" name="Content Placeholder 2"/>
          <p:cNvSpPr>
            <a:spLocks noGrp="1"/>
          </p:cNvSpPr>
          <p:nvPr>
            <p:ph idx="1"/>
          </p:nvPr>
        </p:nvSpPr>
        <p:spPr>
          <a:xfrm>
            <a:off x="304800" y="838200"/>
            <a:ext cx="8077200" cy="2971800"/>
          </a:xfrm>
        </p:spPr>
        <p:txBody>
          <a:bodyPr/>
          <a:lstStyle/>
          <a:p>
            <a:pPr marL="0" indent="0">
              <a:spcBef>
                <a:spcPts val="0"/>
              </a:spcBef>
            </a:pPr>
            <a:endParaRPr lang="en-US" sz="400" b="1" dirty="0" smtClean="0">
              <a:latin typeface="+mn-lt"/>
            </a:endParaRPr>
          </a:p>
          <a:p>
            <a:pPr marL="0" indent="0">
              <a:spcBef>
                <a:spcPts val="0"/>
              </a:spcBef>
            </a:pPr>
            <a:r>
              <a:rPr lang="en-US" sz="1600" b="1" dirty="0" smtClean="0">
                <a:latin typeface="+mn-lt"/>
                <a:hlinkClick r:id="rId3" action="ppaction://hlinksldjump"/>
              </a:rPr>
              <a:t>Account Structure</a:t>
            </a:r>
            <a:r>
              <a:rPr lang="en-US" sz="1600" dirty="0" smtClean="0">
                <a:latin typeface="+mn-lt"/>
              </a:rPr>
              <a:t>:</a:t>
            </a:r>
            <a:r>
              <a:rPr lang="en-US" sz="1400" b="1" dirty="0" smtClean="0">
                <a:latin typeface="+mn-lt"/>
              </a:rPr>
              <a:t> </a:t>
            </a:r>
            <a:r>
              <a:rPr lang="en-US" sz="1400" dirty="0" smtClean="0">
                <a:latin typeface="+mn-lt"/>
              </a:rPr>
              <a:t>The levels of a paid search account and the impact each level has on the account.</a:t>
            </a:r>
          </a:p>
          <a:p>
            <a:pPr marL="0" indent="0">
              <a:spcBef>
                <a:spcPts val="0"/>
              </a:spcBef>
            </a:pPr>
            <a:endParaRPr lang="en-US" sz="1400" b="1" dirty="0" smtClean="0">
              <a:latin typeface="+mn-lt"/>
            </a:endParaRPr>
          </a:p>
          <a:p>
            <a:pPr marL="0" indent="0">
              <a:spcBef>
                <a:spcPts val="0"/>
              </a:spcBef>
            </a:pPr>
            <a:r>
              <a:rPr lang="en-US" sz="1600" b="1" dirty="0" smtClean="0">
                <a:latin typeface="+mn-lt"/>
                <a:hlinkClick r:id="rId4" action="ppaction://hlinksldjump"/>
              </a:rPr>
              <a:t>Campaign Structure</a:t>
            </a:r>
            <a:r>
              <a:rPr lang="en-US" sz="1600" dirty="0" smtClean="0">
                <a:latin typeface="+mn-lt"/>
              </a:rPr>
              <a:t>:</a:t>
            </a:r>
            <a:r>
              <a:rPr lang="en-US" sz="1400" b="1" dirty="0" smtClean="0">
                <a:latin typeface="+mn-lt"/>
              </a:rPr>
              <a:t> </a:t>
            </a:r>
            <a:r>
              <a:rPr lang="en-US" sz="1400" dirty="0" smtClean="0">
                <a:latin typeface="+mn-lt"/>
              </a:rPr>
              <a:t>Structuring a paid search campaign with Path to Purchase in mind.</a:t>
            </a:r>
            <a:endParaRPr lang="en-US" sz="1400" b="1" dirty="0" smtClean="0">
              <a:latin typeface="+mn-lt"/>
            </a:endParaRPr>
          </a:p>
          <a:p>
            <a:pPr marL="0" indent="0">
              <a:spcBef>
                <a:spcPts val="0"/>
              </a:spcBef>
            </a:pPr>
            <a:endParaRPr lang="en-US" sz="1400" b="1" dirty="0" smtClean="0">
              <a:latin typeface="+mn-lt"/>
            </a:endParaRPr>
          </a:p>
          <a:p>
            <a:pPr marL="0" indent="0">
              <a:spcBef>
                <a:spcPts val="0"/>
              </a:spcBef>
            </a:pPr>
            <a:r>
              <a:rPr lang="en-US" sz="1600" b="1" dirty="0" smtClean="0">
                <a:latin typeface="+mn-lt"/>
                <a:hlinkClick r:id="rId5" action="ppaction://hlinksldjump"/>
              </a:rPr>
              <a:t>Ad Group Structure</a:t>
            </a:r>
            <a:r>
              <a:rPr lang="en-US" sz="1400" dirty="0" smtClean="0">
                <a:latin typeface="+mn-lt"/>
              </a:rPr>
              <a:t>:</a:t>
            </a:r>
            <a:r>
              <a:rPr lang="en-US" sz="1400" b="1" dirty="0" smtClean="0">
                <a:latin typeface="+mn-lt"/>
              </a:rPr>
              <a:t> </a:t>
            </a:r>
            <a:r>
              <a:rPr lang="en-US" sz="1400" dirty="0" smtClean="0">
                <a:latin typeface="+mn-lt"/>
              </a:rPr>
              <a:t>Best practices for structuring ad groups within the paid search campaign.</a:t>
            </a:r>
            <a:endParaRPr lang="en-US" sz="1400" b="1" dirty="0" smtClean="0">
              <a:latin typeface="+mn-lt"/>
            </a:endParaRPr>
          </a:p>
          <a:p>
            <a:pPr marL="0" indent="0">
              <a:spcBef>
                <a:spcPts val="0"/>
              </a:spcBef>
            </a:pPr>
            <a:endParaRPr lang="en-US" sz="1400" b="1" dirty="0" smtClean="0">
              <a:latin typeface="+mn-lt"/>
            </a:endParaRPr>
          </a:p>
          <a:p>
            <a:pPr marL="0" indent="0">
              <a:spcBef>
                <a:spcPts val="0"/>
              </a:spcBef>
            </a:pPr>
            <a:r>
              <a:rPr lang="en-US" sz="1600" b="1" dirty="0" smtClean="0">
                <a:latin typeface="+mn-lt"/>
                <a:hlinkClick r:id="rId6" action="ppaction://hlinksldjump"/>
              </a:rPr>
              <a:t>Keyword Generation</a:t>
            </a:r>
            <a:r>
              <a:rPr lang="en-US" sz="1600" dirty="0" smtClean="0">
                <a:latin typeface="+mn-lt"/>
              </a:rPr>
              <a:t>:</a:t>
            </a:r>
            <a:r>
              <a:rPr lang="en-US" sz="1400" b="1" dirty="0" smtClean="0">
                <a:latin typeface="+mn-lt"/>
              </a:rPr>
              <a:t> </a:t>
            </a:r>
            <a:r>
              <a:rPr lang="en-US" sz="1400" dirty="0" smtClean="0">
                <a:latin typeface="+mn-lt"/>
              </a:rPr>
              <a:t>Best practices and tools to use for building out paid keyword lists.</a:t>
            </a:r>
          </a:p>
          <a:p>
            <a:pPr marL="0" indent="0">
              <a:spcBef>
                <a:spcPts val="0"/>
              </a:spcBef>
            </a:pPr>
            <a:endParaRPr lang="en-US" sz="1400" dirty="0" smtClean="0">
              <a:latin typeface="+mn-lt"/>
            </a:endParaRPr>
          </a:p>
          <a:p>
            <a:pPr marL="0" indent="0">
              <a:spcBef>
                <a:spcPts val="0"/>
              </a:spcBef>
            </a:pPr>
            <a:r>
              <a:rPr lang="en-US" sz="1600" b="1" dirty="0" smtClean="0">
                <a:hlinkClick r:id="rId7" action="ppaction://hlinksldjump"/>
              </a:rPr>
              <a:t>Global Keywords</a:t>
            </a:r>
            <a:r>
              <a:rPr lang="en-US" sz="1400" dirty="0" smtClean="0"/>
              <a:t>: Example of how keywords have different meanings depending on the country.</a:t>
            </a:r>
            <a:r>
              <a:rPr lang="en-US" sz="1400" b="1" dirty="0" smtClean="0"/>
              <a:t>	</a:t>
            </a:r>
            <a:endParaRPr lang="en-US" sz="1400" b="1" dirty="0" smtClean="0">
              <a:latin typeface="+mn-lt"/>
            </a:endParaRPr>
          </a:p>
          <a:p>
            <a:pPr marL="0" indent="0">
              <a:spcBef>
                <a:spcPts val="0"/>
              </a:spcBef>
            </a:pPr>
            <a:endParaRPr lang="en-US" sz="1400" b="1" dirty="0" smtClean="0">
              <a:latin typeface="+mn-lt"/>
            </a:endParaRPr>
          </a:p>
          <a:p>
            <a:pPr marL="0" indent="0">
              <a:spcBef>
                <a:spcPts val="0"/>
              </a:spcBef>
            </a:pPr>
            <a:r>
              <a:rPr lang="en-US" sz="1600" b="1" dirty="0" smtClean="0">
                <a:latin typeface="+mn-lt"/>
                <a:hlinkClick r:id="rId8" action="ppaction://hlinksldjump"/>
              </a:rPr>
              <a:t>Match Types</a:t>
            </a:r>
            <a:r>
              <a:rPr lang="en-US" sz="1400" dirty="0" smtClean="0">
                <a:latin typeface="+mn-lt"/>
              </a:rPr>
              <a:t>: Descriptions of each match type and how each affects keyword performance.</a:t>
            </a:r>
            <a:endParaRPr lang="en-US" sz="1400" b="1" dirty="0" smtClean="0">
              <a:latin typeface="+mn-lt"/>
            </a:endParaRPr>
          </a:p>
          <a:p>
            <a:pPr marL="0" indent="0">
              <a:spcBef>
                <a:spcPts val="0"/>
              </a:spcBef>
            </a:pPr>
            <a:endParaRPr lang="en-US" sz="1400" b="1" dirty="0" smtClean="0">
              <a:latin typeface="+mn-lt"/>
            </a:endParaRPr>
          </a:p>
          <a:p>
            <a:pPr marL="0" indent="0">
              <a:spcBef>
                <a:spcPts val="0"/>
              </a:spcBef>
            </a:pPr>
            <a:r>
              <a:rPr lang="en-US" sz="1400" b="1" dirty="0" smtClean="0">
                <a:latin typeface="+mn-lt"/>
              </a:rPr>
              <a:t>	</a:t>
            </a:r>
            <a:endParaRPr lang="en-US" sz="1400" b="1" dirty="0" smtClean="0">
              <a:solidFill>
                <a:schemeClr val="tx1"/>
              </a:solidFill>
              <a:latin typeface="+mn-lt"/>
            </a:endParaRPr>
          </a:p>
          <a:p>
            <a:pPr marL="0" indent="0">
              <a:spcBef>
                <a:spcPts val="0"/>
              </a:spcBef>
            </a:pPr>
            <a:endParaRPr lang="en-US" sz="1400" b="1" dirty="0" smtClean="0">
              <a:solidFill>
                <a:schemeClr val="tx1"/>
              </a:solidFill>
              <a:latin typeface="+mn-lt"/>
            </a:endParaRPr>
          </a:p>
          <a:p>
            <a:pPr marL="457200" lvl="2" indent="0">
              <a:spcBef>
                <a:spcPts val="0"/>
              </a:spcBef>
              <a:buNone/>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p:txBody>
      </p:sp>
      <p:cxnSp>
        <p:nvCxnSpPr>
          <p:cNvPr id="10" name="Straight Connector 9"/>
          <p:cNvCxnSpPr/>
          <p:nvPr/>
        </p:nvCxnSpPr>
        <p:spPr bwMode="auto">
          <a:xfrm>
            <a:off x="228600" y="1752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2209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667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3200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3657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50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Paid Search Best Practices</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Initiative vs. Always On Campaigns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6" action="ppaction://hlinksldjump"/>
              </a:rPr>
              <a:t>Managing Multiple Boutiques</a:t>
            </a:r>
            <a:endParaRPr lang="en-US" sz="1800" b="1" dirty="0" smtClean="0">
              <a:latin typeface="+mn-lt"/>
            </a:endParaRPr>
          </a:p>
          <a:p>
            <a:pPr marL="0" indent="0">
              <a:spcBef>
                <a:spcPts val="0"/>
              </a:spcBef>
            </a:pPr>
            <a:endParaRPr lang="en-US" sz="1000" b="1" dirty="0" smtClean="0"/>
          </a:p>
          <a:p>
            <a:pPr marL="0" indent="0">
              <a:spcBef>
                <a:spcPts val="0"/>
              </a:spcBef>
            </a:pPr>
            <a:r>
              <a:rPr lang="en-US" sz="1800" b="1" dirty="0" smtClean="0">
                <a:hlinkClick r:id="rId7" action="ppaction://hlinksldjump"/>
              </a:rPr>
              <a:t>Managing Multiple Olay Accounts</a:t>
            </a:r>
            <a:endParaRPr lang="en-US" sz="1800" b="1" dirty="0" smtClean="0"/>
          </a:p>
          <a:p>
            <a:pPr marL="0" indent="0">
              <a:spcBef>
                <a:spcPts val="0"/>
              </a:spcBef>
            </a:pPr>
            <a:endParaRPr lang="en-US" sz="1000" b="1" dirty="0" smtClean="0"/>
          </a:p>
          <a:p>
            <a:pPr marL="0" indent="0">
              <a:spcBef>
                <a:spcPts val="0"/>
              </a:spcBef>
            </a:pPr>
            <a:r>
              <a:rPr lang="en-US" sz="1800" b="1" dirty="0" smtClean="0">
                <a:hlinkClick r:id="rId8" action="ppaction://hlinksldjump"/>
              </a:rPr>
              <a:t>Olay vs. e-Retailer</a:t>
            </a:r>
            <a:endParaRPr lang="en-US" sz="1800" b="1" dirty="0" smtClean="0"/>
          </a:p>
          <a:p>
            <a:pPr marL="0" indent="0">
              <a:spcBef>
                <a:spcPts val="0"/>
              </a:spcBef>
            </a:pPr>
            <a:endParaRPr lang="en-US" sz="1000" b="1" dirty="0" smtClean="0"/>
          </a:p>
          <a:p>
            <a:pPr marL="0" indent="0">
              <a:spcBef>
                <a:spcPts val="0"/>
              </a:spcBef>
            </a:pPr>
            <a:r>
              <a:rPr lang="en-US" sz="1800" b="1" dirty="0" smtClean="0">
                <a:hlinkClick r:id="rId9" action="ppaction://hlinksldjump"/>
              </a:rPr>
              <a:t>Breakthrough Ways to Use Paid Search</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10" action="ppaction://hlinksldjump"/>
              </a:rPr>
              <a:t>Monitoring Keyword Seasonality</a:t>
            </a:r>
            <a:endParaRPr lang="en-US" sz="1800" b="1" dirty="0" smtClean="0">
              <a:latin typeface="+mn-lt"/>
            </a:endParaRPr>
          </a:p>
          <a:p>
            <a:pPr marL="0" indent="0">
              <a:spcBef>
                <a:spcPts val="0"/>
              </a:spcBef>
            </a:pPr>
            <a:endParaRPr lang="en-US" sz="1000" b="1" dirty="0" smtClean="0"/>
          </a:p>
          <a:p>
            <a:pPr marL="457200" lvl="2" indent="0">
              <a:spcBef>
                <a:spcPts val="0"/>
              </a:spcBef>
              <a:buNone/>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205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514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3352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51</a:t>
            </a:fld>
            <a:endParaRPr lang="en-US" dirty="0">
              <a:solidFill>
                <a:srgbClr val="002C69"/>
              </a:solidFill>
            </a:endParaRPr>
          </a:p>
        </p:txBody>
      </p:sp>
      <p:sp>
        <p:nvSpPr>
          <p:cNvPr id="7" name="Rounded Rectangle 6"/>
          <p:cNvSpPr/>
          <p:nvPr/>
        </p:nvSpPr>
        <p:spPr>
          <a:xfrm>
            <a:off x="304800" y="990600"/>
            <a:ext cx="2057400" cy="2057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sz="2400" b="1" dirty="0" smtClean="0">
                <a:latin typeface="Calibri"/>
              </a:rPr>
              <a:t>Initiative</a:t>
            </a:r>
            <a:r>
              <a:rPr lang="en-US" sz="2400" b="1" dirty="0">
                <a:latin typeface="Calibri"/>
              </a:rPr>
              <a:t> </a:t>
            </a:r>
            <a:r>
              <a:rPr lang="en-US" sz="2400" b="1" dirty="0" smtClean="0">
                <a:latin typeface="Calibri"/>
              </a:rPr>
              <a:t>Campaigns</a:t>
            </a:r>
          </a:p>
        </p:txBody>
      </p:sp>
      <p:cxnSp>
        <p:nvCxnSpPr>
          <p:cNvPr id="12" name="Straight Connector 11"/>
          <p:cNvCxnSpPr/>
          <p:nvPr/>
        </p:nvCxnSpPr>
        <p:spPr bwMode="auto">
          <a:xfrm>
            <a:off x="304800" y="3733800"/>
            <a:ext cx="8305800" cy="0"/>
          </a:xfrm>
          <a:prstGeom prst="line">
            <a:avLst/>
          </a:prstGeom>
          <a:solidFill>
            <a:schemeClr val="bg1"/>
          </a:solidFill>
          <a:ln w="19050" cap="flat" cmpd="sng" algn="ctr">
            <a:solidFill>
              <a:srgbClr val="948A54"/>
            </a:solidFill>
            <a:prstDash val="solid"/>
            <a:round/>
            <a:headEnd type="none" w="med" len="med"/>
            <a:tailEnd type="none" w="med" len="med"/>
          </a:ln>
          <a:effectLst/>
        </p:spPr>
      </p:cxnSp>
      <p:cxnSp>
        <p:nvCxnSpPr>
          <p:cNvPr id="11" name="Straight Connector 10"/>
          <p:cNvCxnSpPr/>
          <p:nvPr/>
        </p:nvCxnSpPr>
        <p:spPr bwMode="auto">
          <a:xfrm>
            <a:off x="304800" y="3352800"/>
            <a:ext cx="8305800" cy="0"/>
          </a:xfrm>
          <a:prstGeom prst="line">
            <a:avLst/>
          </a:prstGeom>
          <a:solidFill>
            <a:schemeClr val="bg1"/>
          </a:solidFill>
          <a:ln w="19050" cap="flat" cmpd="sng" algn="ctr">
            <a:solidFill>
              <a:srgbClr val="948A54"/>
            </a:solidFill>
            <a:prstDash val="solid"/>
            <a:round/>
            <a:headEnd type="none" w="med" len="med"/>
            <a:tailEnd type="none" w="med" len="med"/>
          </a:ln>
          <a:effectLst/>
        </p:spPr>
      </p:cxnSp>
      <p:sp>
        <p:nvSpPr>
          <p:cNvPr id="13"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Paid Search Best Practices</a:t>
            </a:r>
            <a:endParaRPr lang="en-US" sz="3000" b="1" kern="0" dirty="0">
              <a:solidFill>
                <a:sysClr val="windowText" lastClr="000000"/>
              </a:solidFill>
              <a:latin typeface="Calibri" pitchFamily="34" charset="0"/>
            </a:endParaRPr>
          </a:p>
        </p:txBody>
      </p:sp>
      <p:sp>
        <p:nvSpPr>
          <p:cNvPr id="15" name="Rounded Rectangle 14"/>
          <p:cNvSpPr/>
          <p:nvPr/>
        </p:nvSpPr>
        <p:spPr>
          <a:xfrm>
            <a:off x="304800" y="3886200"/>
            <a:ext cx="2057400" cy="21336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sz="2400" b="1" dirty="0" smtClean="0">
                <a:latin typeface="Calibri"/>
              </a:rPr>
              <a:t>Always On</a:t>
            </a:r>
            <a:endParaRPr lang="en-US" sz="2400" b="1" dirty="0">
              <a:latin typeface="Calibri"/>
            </a:endParaRPr>
          </a:p>
        </p:txBody>
      </p:sp>
      <p:sp>
        <p:nvSpPr>
          <p:cNvPr id="20" name="TextBox 19"/>
          <p:cNvSpPr txBox="1"/>
          <p:nvPr/>
        </p:nvSpPr>
        <p:spPr>
          <a:xfrm>
            <a:off x="4038600" y="3352800"/>
            <a:ext cx="685800" cy="369332"/>
          </a:xfrm>
          <a:prstGeom prst="rect">
            <a:avLst/>
          </a:prstGeom>
          <a:noFill/>
        </p:spPr>
        <p:txBody>
          <a:bodyPr wrap="square" rtlCol="0">
            <a:spAutoFit/>
          </a:bodyPr>
          <a:lstStyle/>
          <a:p>
            <a:pPr algn="ctr" fontAlgn="auto">
              <a:spcBef>
                <a:spcPts val="0"/>
              </a:spcBef>
              <a:spcAft>
                <a:spcPts val="0"/>
              </a:spcAft>
            </a:pPr>
            <a:r>
              <a:rPr lang="en-US" sz="1800" b="1" dirty="0" smtClean="0">
                <a:latin typeface="Calibri"/>
              </a:rPr>
              <a:t>VS</a:t>
            </a:r>
            <a:r>
              <a:rPr lang="en-US" sz="1800" dirty="0" smtClean="0">
                <a:latin typeface="Calibri"/>
              </a:rPr>
              <a:t>.</a:t>
            </a:r>
          </a:p>
        </p:txBody>
      </p:sp>
      <p:sp>
        <p:nvSpPr>
          <p:cNvPr id="21" name="Rounded Rectangle 20"/>
          <p:cNvSpPr/>
          <p:nvPr/>
        </p:nvSpPr>
        <p:spPr bwMode="auto">
          <a:xfrm>
            <a:off x="2590800" y="914400"/>
            <a:ext cx="1752600" cy="2286000"/>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b="1" u="sng" dirty="0" smtClean="0">
                <a:solidFill>
                  <a:srgbClr val="000000"/>
                </a:solidFill>
                <a:latin typeface="Arial" charset="0"/>
              </a:rPr>
              <a:t>Examples:</a:t>
            </a:r>
          </a:p>
          <a:p>
            <a:pPr>
              <a:spcBef>
                <a:spcPct val="25000"/>
              </a:spcBef>
              <a:buFont typeface="Arial" pitchFamily="34" charset="0"/>
              <a:buChar char="•"/>
            </a:pPr>
            <a:r>
              <a:rPr lang="en-US" dirty="0" smtClean="0">
                <a:solidFill>
                  <a:srgbClr val="000000"/>
                </a:solidFill>
                <a:latin typeface="Arial" charset="0"/>
              </a:rPr>
              <a:t> New Products</a:t>
            </a:r>
          </a:p>
          <a:p>
            <a:pPr>
              <a:spcBef>
                <a:spcPct val="25000"/>
              </a:spcBef>
              <a:buFont typeface="Arial" pitchFamily="34" charset="0"/>
              <a:buChar char="•"/>
            </a:pPr>
            <a:r>
              <a:rPr lang="en-US" dirty="0" smtClean="0">
                <a:solidFill>
                  <a:srgbClr val="000000"/>
                </a:solidFill>
                <a:latin typeface="Arial" charset="0"/>
              </a:rPr>
              <a:t> Sales</a:t>
            </a:r>
          </a:p>
          <a:p>
            <a:pPr>
              <a:spcBef>
                <a:spcPct val="25000"/>
              </a:spcBef>
              <a:buFont typeface="Arial" pitchFamily="34" charset="0"/>
              <a:buChar char="•"/>
            </a:pPr>
            <a:r>
              <a:rPr lang="en-US" dirty="0" smtClean="0">
                <a:solidFill>
                  <a:srgbClr val="000000"/>
                </a:solidFill>
                <a:latin typeface="Arial" charset="0"/>
              </a:rPr>
              <a:t> Seasonal Promotions</a:t>
            </a:r>
          </a:p>
        </p:txBody>
      </p:sp>
      <p:sp>
        <p:nvSpPr>
          <p:cNvPr id="22" name="Rounded Rectangle 21"/>
          <p:cNvSpPr/>
          <p:nvPr/>
        </p:nvSpPr>
        <p:spPr bwMode="auto">
          <a:xfrm>
            <a:off x="2590800" y="3886200"/>
            <a:ext cx="1752600" cy="2133600"/>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b="1" u="sng" dirty="0" smtClean="0">
                <a:solidFill>
                  <a:srgbClr val="000000"/>
                </a:solidFill>
                <a:latin typeface="Arial" charset="0"/>
              </a:rPr>
              <a:t>Examples:</a:t>
            </a:r>
          </a:p>
          <a:p>
            <a:pPr>
              <a:spcBef>
                <a:spcPct val="25000"/>
              </a:spcBef>
              <a:buFont typeface="Arial" pitchFamily="34" charset="0"/>
              <a:buChar char="•"/>
            </a:pPr>
            <a:r>
              <a:rPr lang="en-US" dirty="0" smtClean="0">
                <a:solidFill>
                  <a:srgbClr val="000000"/>
                </a:solidFill>
                <a:latin typeface="Arial" charset="0"/>
              </a:rPr>
              <a:t> Olay products</a:t>
            </a:r>
          </a:p>
          <a:p>
            <a:pPr>
              <a:spcBef>
                <a:spcPct val="25000"/>
              </a:spcBef>
              <a:buFont typeface="Arial" pitchFamily="34" charset="0"/>
              <a:buChar char="•"/>
            </a:pPr>
            <a:r>
              <a:rPr lang="en-US" dirty="0" smtClean="0">
                <a:solidFill>
                  <a:srgbClr val="000000"/>
                </a:solidFill>
                <a:latin typeface="Arial" charset="0"/>
              </a:rPr>
              <a:t> Olay </a:t>
            </a:r>
            <a:r>
              <a:rPr lang="en-US" dirty="0" err="1" smtClean="0">
                <a:solidFill>
                  <a:srgbClr val="000000"/>
                </a:solidFill>
                <a:latin typeface="Arial" charset="0"/>
              </a:rPr>
              <a:t>Regenerist</a:t>
            </a:r>
            <a:endParaRPr lang="en-US" dirty="0" smtClean="0">
              <a:solidFill>
                <a:srgbClr val="000000"/>
              </a:solidFill>
              <a:latin typeface="Arial" charset="0"/>
            </a:endParaRPr>
          </a:p>
          <a:p>
            <a:pPr>
              <a:spcBef>
                <a:spcPct val="25000"/>
              </a:spcBef>
              <a:buFont typeface="Arial" pitchFamily="34" charset="0"/>
              <a:buChar char="•"/>
            </a:pPr>
            <a:r>
              <a:rPr lang="en-US" dirty="0" smtClean="0">
                <a:solidFill>
                  <a:srgbClr val="000000"/>
                </a:solidFill>
                <a:latin typeface="Arial" charset="0"/>
              </a:rPr>
              <a:t> Crows Feet</a:t>
            </a:r>
          </a:p>
          <a:p>
            <a:pPr>
              <a:spcBef>
                <a:spcPct val="25000"/>
              </a:spcBef>
              <a:buFont typeface="Arial" pitchFamily="34" charset="0"/>
              <a:buChar char="•"/>
            </a:pPr>
            <a:r>
              <a:rPr lang="en-US" dirty="0" smtClean="0">
                <a:solidFill>
                  <a:srgbClr val="000000"/>
                </a:solidFill>
                <a:latin typeface="Arial" charset="0"/>
              </a:rPr>
              <a:t> Eye Cream</a:t>
            </a:r>
          </a:p>
          <a:p>
            <a:pPr>
              <a:spcBef>
                <a:spcPct val="25000"/>
              </a:spcBef>
              <a:buFont typeface="Arial" pitchFamily="34" charset="0"/>
              <a:buChar char="•"/>
            </a:pPr>
            <a:r>
              <a:rPr lang="en-US" dirty="0" smtClean="0">
                <a:solidFill>
                  <a:srgbClr val="000000"/>
                </a:solidFill>
                <a:latin typeface="Arial" charset="0"/>
              </a:rPr>
              <a:t> Oil of Olay</a:t>
            </a:r>
          </a:p>
        </p:txBody>
      </p:sp>
      <p:sp>
        <p:nvSpPr>
          <p:cNvPr id="25" name="Rounded Rectangle 24"/>
          <p:cNvSpPr/>
          <p:nvPr/>
        </p:nvSpPr>
        <p:spPr>
          <a:xfrm>
            <a:off x="4572000" y="990600"/>
            <a:ext cx="4343400" cy="2057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b="1" u="sng" dirty="0" smtClean="0">
                <a:cs typeface="Arial" pitchFamily="34" charset="0"/>
              </a:rPr>
              <a:t>Strategy:</a:t>
            </a:r>
          </a:p>
          <a:p>
            <a:pPr fontAlgn="auto">
              <a:spcBef>
                <a:spcPts val="0"/>
              </a:spcBef>
              <a:spcAft>
                <a:spcPts val="0"/>
              </a:spcAft>
              <a:defRPr/>
            </a:pPr>
            <a:r>
              <a:rPr lang="en-US" dirty="0" smtClean="0">
                <a:cs typeface="Arial" pitchFamily="34" charset="0"/>
              </a:rPr>
              <a:t>Flight Initiatives take precedent over existing campaigns as they are short term with solid goals that aggressively aim to drive awareness to a particular product or promotion. </a:t>
            </a:r>
          </a:p>
        </p:txBody>
      </p:sp>
      <p:sp>
        <p:nvSpPr>
          <p:cNvPr id="26" name="Rounded Rectangle 25"/>
          <p:cNvSpPr/>
          <p:nvPr/>
        </p:nvSpPr>
        <p:spPr>
          <a:xfrm>
            <a:off x="4572000" y="3886200"/>
            <a:ext cx="4343400" cy="2057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b="1" u="sng" dirty="0" smtClean="0">
                <a:cs typeface="Arial" pitchFamily="34" charset="0"/>
              </a:rPr>
              <a:t>Strategy:</a:t>
            </a:r>
          </a:p>
          <a:p>
            <a:pPr fontAlgn="auto">
              <a:spcBef>
                <a:spcPts val="0"/>
              </a:spcBef>
              <a:spcAft>
                <a:spcPts val="0"/>
              </a:spcAft>
              <a:defRPr/>
            </a:pPr>
            <a:r>
              <a:rPr lang="en-US" dirty="0" smtClean="0">
                <a:cs typeface="Arial" pitchFamily="34" charset="0"/>
              </a:rPr>
              <a:t>The “Always On” Campaigns Contain important keywords that are optimized based on performance. In the case a flight initiative comes up the “Always On” campaigns that contain overlapping keywords will be paused and allow the flight initiatives to take place.</a:t>
            </a:r>
            <a:endParaRPr lang="en-US" dirty="0">
              <a:cs typeface="Arial" pitchFamily="34" charset="0"/>
            </a:endParaRPr>
          </a:p>
        </p:txBody>
      </p:sp>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52</a:t>
            </a:fld>
            <a:endParaRPr lang="en-US" dirty="0">
              <a:solidFill>
                <a:srgbClr val="002C69"/>
              </a:solidFill>
            </a:endParaRPr>
          </a:p>
        </p:txBody>
      </p:sp>
      <p:sp>
        <p:nvSpPr>
          <p:cNvPr id="13"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Best Practices</a:t>
            </a:r>
            <a:endParaRPr lang="en-US" sz="3000" b="1" kern="0" dirty="0">
              <a:solidFill>
                <a:sysClr val="windowText" lastClr="000000"/>
              </a:solidFill>
              <a:latin typeface="Calibri" pitchFamily="34" charset="0"/>
            </a:endParaRPr>
          </a:p>
        </p:txBody>
      </p:sp>
      <p:sp>
        <p:nvSpPr>
          <p:cNvPr id="14" name="Rounded Rectangle 13"/>
          <p:cNvSpPr/>
          <p:nvPr/>
        </p:nvSpPr>
        <p:spPr bwMode="auto">
          <a:xfrm>
            <a:off x="304800" y="91440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Managing Multiple Boutiques</a:t>
            </a:r>
          </a:p>
        </p:txBody>
      </p:sp>
      <p:sp>
        <p:nvSpPr>
          <p:cNvPr id="16" name="TextBox 15"/>
          <p:cNvSpPr txBox="1"/>
          <p:nvPr/>
        </p:nvSpPr>
        <p:spPr>
          <a:xfrm>
            <a:off x="304800" y="1524000"/>
            <a:ext cx="8229600" cy="4524315"/>
          </a:xfrm>
          <a:prstGeom prst="rect">
            <a:avLst/>
          </a:prstGeom>
          <a:noFill/>
        </p:spPr>
        <p:txBody>
          <a:bodyPr wrap="square" rtlCol="0">
            <a:spAutoFit/>
          </a:bodyPr>
          <a:lstStyle/>
          <a:p>
            <a:pPr fontAlgn="auto">
              <a:spcBef>
                <a:spcPts val="0"/>
              </a:spcBef>
              <a:spcAft>
                <a:spcPts val="0"/>
              </a:spcAft>
            </a:pPr>
            <a:r>
              <a:rPr lang="en-US" sz="1800" dirty="0" smtClean="0">
                <a:latin typeface="Calibri"/>
              </a:rPr>
              <a:t>There is a simple strategy for dealing with two or more campaigns that contain the same or similar keywords for multiple boutiques. For example, the keyword “</a:t>
            </a:r>
            <a:r>
              <a:rPr lang="en-US" sz="1800" dirty="0" err="1" smtClean="0">
                <a:latin typeface="Calibri"/>
              </a:rPr>
              <a:t>olay</a:t>
            </a:r>
            <a:r>
              <a:rPr lang="en-US" sz="1800" dirty="0" smtClean="0">
                <a:latin typeface="Calibri"/>
              </a:rPr>
              <a:t> skin care” can be a part of Regenerist or Total Effects campaigns and ad groups</a:t>
            </a:r>
          </a:p>
          <a:p>
            <a:pPr marL="800100" lvl="1" indent="-342900" fontAlgn="auto">
              <a:spcBef>
                <a:spcPts val="0"/>
              </a:spcBef>
              <a:spcAft>
                <a:spcPts val="0"/>
              </a:spcAft>
              <a:buFont typeface="+mj-lt"/>
              <a:buAutoNum type="arabicPeriod"/>
            </a:pPr>
            <a:r>
              <a:rPr lang="en-US" sz="1800" dirty="0" smtClean="0">
                <a:latin typeface="Calibri"/>
              </a:rPr>
              <a:t>Implement Sitelinks for High Level Terms – </a:t>
            </a:r>
            <a:r>
              <a:rPr lang="en-US" sz="1800" b="1" dirty="0" smtClean="0">
                <a:latin typeface="Calibri"/>
                <a:hlinkClick r:id="rId2" action="ppaction://hlinksldjump"/>
              </a:rPr>
              <a:t>Google AdWords</a:t>
            </a:r>
            <a:endParaRPr lang="en-US" sz="1800" b="1" dirty="0" smtClean="0">
              <a:latin typeface="Calibri"/>
            </a:endParaRPr>
          </a:p>
          <a:p>
            <a:pPr marL="1257300" lvl="2" indent="-342900" fontAlgn="auto">
              <a:spcBef>
                <a:spcPts val="0"/>
              </a:spcBef>
              <a:spcAft>
                <a:spcPts val="0"/>
              </a:spcAft>
              <a:buFont typeface="+mj-lt"/>
              <a:buAutoNum type="alphaLcParenR"/>
            </a:pPr>
            <a:r>
              <a:rPr lang="en-US" sz="1200" dirty="0" err="1" smtClean="0">
                <a:latin typeface="Calibri"/>
              </a:rPr>
              <a:t>Sitelinks</a:t>
            </a:r>
            <a:r>
              <a:rPr lang="en-US" sz="1200" dirty="0" smtClean="0">
                <a:latin typeface="Calibri"/>
              </a:rPr>
              <a:t> allow for multiple boutiques to show for generic branded terms with boutique links in the ad</a:t>
            </a:r>
          </a:p>
          <a:p>
            <a:pPr marL="1257300" lvl="2" indent="-342900" fontAlgn="auto">
              <a:spcBef>
                <a:spcPts val="0"/>
              </a:spcBef>
              <a:spcAft>
                <a:spcPts val="0"/>
              </a:spcAft>
              <a:buFont typeface="+mj-lt"/>
              <a:buAutoNum type="alphaLcParenR"/>
            </a:pPr>
            <a:r>
              <a:rPr lang="en-US" sz="1200" dirty="0" smtClean="0">
                <a:latin typeface="Calibri"/>
              </a:rPr>
              <a:t>Track which boutique gets more clicks for the keyword to determine which boutiques should be in the ad </a:t>
            </a:r>
          </a:p>
          <a:p>
            <a:pPr marL="1257300" lvl="2" indent="-342900" fontAlgn="auto">
              <a:spcBef>
                <a:spcPts val="0"/>
              </a:spcBef>
              <a:spcAft>
                <a:spcPts val="0"/>
              </a:spcAft>
            </a:pPr>
            <a:endParaRPr lang="en-US" sz="1200" dirty="0" smtClean="0">
              <a:latin typeface="Calibri"/>
            </a:endParaRPr>
          </a:p>
          <a:p>
            <a:pPr marL="800100" lvl="1" indent="-342900" fontAlgn="auto">
              <a:spcBef>
                <a:spcPts val="0"/>
              </a:spcBef>
              <a:spcAft>
                <a:spcPts val="0"/>
              </a:spcAft>
              <a:buFont typeface="+mj-lt"/>
              <a:buAutoNum type="arabicPeriod"/>
            </a:pPr>
            <a:endParaRPr lang="en-US" sz="1800" dirty="0" smtClean="0">
              <a:latin typeface="Calibri"/>
            </a:endParaRPr>
          </a:p>
          <a:p>
            <a:pPr marL="800100" lvl="1" indent="-342900" fontAlgn="auto">
              <a:spcBef>
                <a:spcPts val="0"/>
              </a:spcBef>
              <a:spcAft>
                <a:spcPts val="0"/>
              </a:spcAft>
              <a:buFont typeface="+mj-lt"/>
              <a:buAutoNum type="arabicPeriod"/>
            </a:pPr>
            <a:endParaRPr lang="en-US" sz="1800" dirty="0" smtClean="0">
              <a:latin typeface="Calibri"/>
            </a:endParaRPr>
          </a:p>
          <a:p>
            <a:pPr marL="800100" lvl="1" indent="-342900" fontAlgn="auto">
              <a:spcBef>
                <a:spcPts val="0"/>
              </a:spcBef>
              <a:spcAft>
                <a:spcPts val="0"/>
              </a:spcAft>
              <a:buFont typeface="+mj-lt"/>
              <a:buAutoNum type="arabicPeriod"/>
            </a:pPr>
            <a:endParaRPr lang="en-US" sz="1800" dirty="0" smtClean="0">
              <a:latin typeface="Calibri"/>
            </a:endParaRPr>
          </a:p>
          <a:p>
            <a:pPr marL="800100" lvl="1" indent="-342900" fontAlgn="auto">
              <a:spcBef>
                <a:spcPts val="0"/>
              </a:spcBef>
              <a:spcAft>
                <a:spcPts val="0"/>
              </a:spcAft>
              <a:buFont typeface="+mj-lt"/>
              <a:buAutoNum type="arabicPeriod"/>
            </a:pPr>
            <a:r>
              <a:rPr lang="en-US" sz="1800" dirty="0" smtClean="0">
                <a:latin typeface="Calibri"/>
              </a:rPr>
              <a:t>Rotate Ad Copy</a:t>
            </a:r>
          </a:p>
          <a:p>
            <a:pPr marL="1257300" lvl="2" indent="-342900" fontAlgn="auto">
              <a:spcBef>
                <a:spcPts val="0"/>
              </a:spcBef>
              <a:spcAft>
                <a:spcPts val="0"/>
              </a:spcAft>
              <a:buFont typeface="+mj-lt"/>
              <a:buAutoNum type="alphaLcParenR"/>
            </a:pPr>
            <a:r>
              <a:rPr lang="en-US" sz="1200" dirty="0" smtClean="0">
                <a:latin typeface="Calibri"/>
              </a:rPr>
              <a:t>Separate generic keywords in ad groups where ad copy for different boutiques can be rotated</a:t>
            </a:r>
          </a:p>
          <a:p>
            <a:pPr marL="1257300" lvl="2" indent="-342900" fontAlgn="auto">
              <a:spcBef>
                <a:spcPts val="0"/>
              </a:spcBef>
              <a:spcAft>
                <a:spcPts val="0"/>
              </a:spcAft>
              <a:buFont typeface="+mj-lt"/>
              <a:buAutoNum type="alphaLcParenR"/>
            </a:pPr>
            <a:r>
              <a:rPr lang="en-US" sz="1200" dirty="0" smtClean="0">
                <a:latin typeface="Calibri"/>
              </a:rPr>
              <a:t>Monitor performance of the best performing boutique/ad copy for a keyword to see what boutique should win on the keyword</a:t>
            </a:r>
          </a:p>
          <a:p>
            <a:pPr marL="800100" lvl="1" indent="-342900" fontAlgn="auto">
              <a:spcBef>
                <a:spcPts val="0"/>
              </a:spcBef>
              <a:spcAft>
                <a:spcPts val="0"/>
              </a:spcAft>
              <a:buFont typeface="+mj-lt"/>
              <a:buAutoNum type="arabicPeriod"/>
            </a:pPr>
            <a:r>
              <a:rPr lang="en-US" sz="1800" dirty="0" smtClean="0">
                <a:latin typeface="Calibri"/>
              </a:rPr>
              <a:t>Day Part and Flight Keywords</a:t>
            </a:r>
          </a:p>
          <a:p>
            <a:pPr marL="1257300" lvl="2" indent="-342900" fontAlgn="auto">
              <a:spcBef>
                <a:spcPts val="0"/>
              </a:spcBef>
              <a:spcAft>
                <a:spcPts val="0"/>
              </a:spcAft>
              <a:buFont typeface="+mj-lt"/>
              <a:buAutoNum type="alphaLcParenR"/>
            </a:pPr>
            <a:r>
              <a:rPr lang="en-US" sz="1200" dirty="0" smtClean="0">
                <a:latin typeface="Calibri"/>
              </a:rPr>
              <a:t>Separate keywords into different campaigns and run boutiques at different times of the day to share high volume keywords</a:t>
            </a:r>
          </a:p>
          <a:p>
            <a:pPr marL="1257300" lvl="2" indent="-342900" fontAlgn="auto">
              <a:spcBef>
                <a:spcPts val="0"/>
              </a:spcBef>
              <a:spcAft>
                <a:spcPts val="0"/>
              </a:spcAft>
            </a:pPr>
            <a:endParaRPr lang="en-US" sz="1200" dirty="0" smtClean="0">
              <a:latin typeface="Calibri"/>
            </a:endParaRPr>
          </a:p>
          <a:p>
            <a:pPr marL="342900" indent="-342900" fontAlgn="auto">
              <a:spcBef>
                <a:spcPts val="0"/>
              </a:spcBef>
              <a:spcAft>
                <a:spcPts val="0"/>
              </a:spcAft>
            </a:pPr>
            <a:endParaRPr lang="en-US" sz="1800" dirty="0" smtClean="0">
              <a:latin typeface="Calibri"/>
            </a:endParaRPr>
          </a:p>
        </p:txBody>
      </p:sp>
      <p:pic>
        <p:nvPicPr>
          <p:cNvPr id="1026" name="Picture 2"/>
          <p:cNvPicPr>
            <a:picLocks noChangeAspect="1" noChangeArrowheads="1"/>
          </p:cNvPicPr>
          <p:nvPr/>
        </p:nvPicPr>
        <p:blipFill>
          <a:blip r:embed="rId3" cstate="print"/>
          <a:srcRect l="18797"/>
          <a:stretch>
            <a:fillRect/>
          </a:stretch>
        </p:blipFill>
        <p:spPr bwMode="auto">
          <a:xfrm>
            <a:off x="1981200" y="3048000"/>
            <a:ext cx="4583053" cy="990600"/>
          </a:xfrm>
          <a:prstGeom prst="rect">
            <a:avLst/>
          </a:prstGeom>
          <a:noFill/>
          <a:ln w="9525">
            <a:noFill/>
            <a:miter lim="800000"/>
            <a:headEnd/>
            <a:tailEnd/>
          </a:ln>
          <a:effectLst/>
        </p:spPr>
      </p:pic>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53</a:t>
            </a:fld>
            <a:endParaRPr lang="en-US" dirty="0">
              <a:solidFill>
                <a:srgbClr val="002C69"/>
              </a:solidFill>
            </a:endParaRPr>
          </a:p>
        </p:txBody>
      </p:sp>
      <p:sp>
        <p:nvSpPr>
          <p:cNvPr id="13"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Best Practices</a:t>
            </a:r>
            <a:endParaRPr lang="en-US" sz="3000" b="1" kern="0" dirty="0">
              <a:solidFill>
                <a:sysClr val="windowText" lastClr="000000"/>
              </a:solidFill>
              <a:latin typeface="Calibri" pitchFamily="34" charset="0"/>
            </a:endParaRPr>
          </a:p>
        </p:txBody>
      </p:sp>
      <p:sp>
        <p:nvSpPr>
          <p:cNvPr id="14" name="Rounded Rectangle 13"/>
          <p:cNvSpPr/>
          <p:nvPr/>
        </p:nvSpPr>
        <p:spPr bwMode="auto">
          <a:xfrm>
            <a:off x="304800" y="91440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Managing Multiple Olay Accounts</a:t>
            </a:r>
          </a:p>
        </p:txBody>
      </p:sp>
      <p:sp>
        <p:nvSpPr>
          <p:cNvPr id="16" name="TextBox 15"/>
          <p:cNvSpPr txBox="1"/>
          <p:nvPr/>
        </p:nvSpPr>
        <p:spPr>
          <a:xfrm>
            <a:off x="304800" y="1676400"/>
            <a:ext cx="8229600" cy="3970318"/>
          </a:xfrm>
          <a:prstGeom prst="rect">
            <a:avLst/>
          </a:prstGeom>
          <a:noFill/>
        </p:spPr>
        <p:txBody>
          <a:bodyPr wrap="square" rtlCol="0">
            <a:spAutoFit/>
          </a:bodyPr>
          <a:lstStyle/>
          <a:p>
            <a:pPr fontAlgn="auto">
              <a:spcBef>
                <a:spcPts val="0"/>
              </a:spcBef>
              <a:spcAft>
                <a:spcPts val="0"/>
              </a:spcAft>
            </a:pPr>
            <a:r>
              <a:rPr lang="en-US" sz="1800" dirty="0" smtClean="0">
                <a:latin typeface="Calibri"/>
              </a:rPr>
              <a:t>The strategy for managing multiple Olay domains from different </a:t>
            </a:r>
            <a:r>
              <a:rPr lang="en-US" sz="1800" dirty="0" err="1" smtClean="0">
                <a:latin typeface="Calibri"/>
              </a:rPr>
              <a:t>adword</a:t>
            </a:r>
            <a:r>
              <a:rPr lang="en-US" sz="1800" dirty="0" smtClean="0">
                <a:latin typeface="Calibri"/>
              </a:rPr>
              <a:t> accounts. One example in the US is Olay.com, Olayforyou.com and Olay Body</a:t>
            </a:r>
          </a:p>
          <a:p>
            <a:pPr fontAlgn="auto">
              <a:spcBef>
                <a:spcPts val="0"/>
              </a:spcBef>
              <a:spcAft>
                <a:spcPts val="0"/>
              </a:spcAft>
            </a:pPr>
            <a:endParaRPr lang="en-US" sz="1800" dirty="0" smtClean="0">
              <a:latin typeface="Calibri"/>
            </a:endParaRPr>
          </a:p>
          <a:p>
            <a:pPr marL="800100" lvl="1" indent="-342900" fontAlgn="auto">
              <a:spcBef>
                <a:spcPts val="0"/>
              </a:spcBef>
              <a:spcAft>
                <a:spcPts val="0"/>
              </a:spcAft>
              <a:buFont typeface="+mj-lt"/>
              <a:buAutoNum type="arabicPeriod"/>
            </a:pPr>
            <a:r>
              <a:rPr lang="en-US" sz="1800" dirty="0" smtClean="0">
                <a:latin typeface="Calibri"/>
              </a:rPr>
              <a:t>Decide which properties should “win” for different keyword groups</a:t>
            </a:r>
          </a:p>
          <a:p>
            <a:pPr marL="1257300" lvl="2" indent="-342900" fontAlgn="auto">
              <a:spcBef>
                <a:spcPts val="0"/>
              </a:spcBef>
              <a:spcAft>
                <a:spcPts val="0"/>
              </a:spcAft>
              <a:buFont typeface="+mj-lt"/>
              <a:buAutoNum type="alphaLcParenR"/>
            </a:pPr>
            <a:r>
              <a:rPr lang="en-US" sz="1200" dirty="0" smtClean="0">
                <a:latin typeface="Calibri"/>
              </a:rPr>
              <a:t>This can be determined by priority or by content</a:t>
            </a:r>
          </a:p>
          <a:p>
            <a:pPr marL="1257300" lvl="2" indent="-342900" fontAlgn="auto">
              <a:spcBef>
                <a:spcPts val="0"/>
              </a:spcBef>
              <a:spcAft>
                <a:spcPts val="0"/>
              </a:spcAft>
              <a:buFont typeface="+mj-lt"/>
              <a:buAutoNum type="alphaLcParenR"/>
            </a:pPr>
            <a:r>
              <a:rPr lang="en-US" sz="1200" dirty="0" smtClean="0">
                <a:latin typeface="Calibri"/>
              </a:rPr>
              <a:t>For example, Olay.com “wins” on skin care terms and Olayforyou.com “wins” on skin care routine terms</a:t>
            </a:r>
          </a:p>
          <a:p>
            <a:pPr marL="1257300" lvl="2" indent="-342900" fontAlgn="auto">
              <a:spcBef>
                <a:spcPts val="0"/>
              </a:spcBef>
              <a:spcAft>
                <a:spcPts val="0"/>
              </a:spcAft>
              <a:buFont typeface="+mj-lt"/>
              <a:buAutoNum type="alphaLcParenR"/>
            </a:pPr>
            <a:r>
              <a:rPr lang="en-US" sz="1200" dirty="0" smtClean="0">
                <a:latin typeface="Calibri"/>
              </a:rPr>
              <a:t>Test keyword performance in different accounts to help determine “right to win”</a:t>
            </a:r>
          </a:p>
          <a:p>
            <a:pPr marL="1257300" lvl="2" indent="-342900" fontAlgn="auto">
              <a:spcBef>
                <a:spcPts val="0"/>
              </a:spcBef>
              <a:spcAft>
                <a:spcPts val="0"/>
              </a:spcAft>
            </a:pPr>
            <a:endParaRPr lang="en-US" sz="1200" dirty="0" smtClean="0">
              <a:latin typeface="Calibri"/>
            </a:endParaRPr>
          </a:p>
          <a:p>
            <a:pPr marL="800100" lvl="1" indent="-342900" fontAlgn="auto">
              <a:spcBef>
                <a:spcPts val="0"/>
              </a:spcBef>
              <a:spcAft>
                <a:spcPts val="0"/>
              </a:spcAft>
              <a:buFont typeface="+mj-lt"/>
              <a:buAutoNum type="arabicPeriod"/>
            </a:pPr>
            <a:r>
              <a:rPr lang="en-US" sz="1800" dirty="0" smtClean="0">
                <a:latin typeface="Calibri"/>
              </a:rPr>
              <a:t>Adjust keyword bids accordingly, so the higher priority campaign will appear in a higher ad position</a:t>
            </a:r>
          </a:p>
          <a:p>
            <a:pPr marL="1257300" lvl="2" indent="-342900" fontAlgn="auto">
              <a:spcBef>
                <a:spcPts val="0"/>
              </a:spcBef>
              <a:spcAft>
                <a:spcPts val="0"/>
              </a:spcAft>
              <a:buFont typeface="+mj-lt"/>
              <a:buAutoNum type="alphaLcParenR"/>
            </a:pPr>
            <a:r>
              <a:rPr lang="en-US" sz="1200" dirty="0" smtClean="0">
                <a:latin typeface="Calibri"/>
              </a:rPr>
              <a:t>The highest priority gets the highest max bid then the next in line get a slightly lower (and so on if more than two campaigns are involved)</a:t>
            </a:r>
          </a:p>
          <a:p>
            <a:pPr marL="342900" indent="-342900" fontAlgn="auto">
              <a:spcBef>
                <a:spcPts val="0"/>
              </a:spcBef>
              <a:spcAft>
                <a:spcPts val="0"/>
              </a:spcAft>
            </a:pPr>
            <a:endParaRPr lang="en-US" sz="1800" dirty="0" smtClean="0">
              <a:latin typeface="Calibri"/>
            </a:endParaRPr>
          </a:p>
          <a:p>
            <a:pPr indent="-342900" fontAlgn="auto">
              <a:spcBef>
                <a:spcPts val="0"/>
              </a:spcBef>
              <a:spcAft>
                <a:spcPts val="0"/>
              </a:spcAft>
            </a:pPr>
            <a:r>
              <a:rPr lang="en-US" sz="1800" dirty="0" smtClean="0">
                <a:latin typeface="Calibri"/>
              </a:rPr>
              <a:t>This allows the brand to extend its share of shelf by taking up multiple positions for the same search query. At the same time the </a:t>
            </a:r>
            <a:r>
              <a:rPr lang="en-US" sz="1800" dirty="0" err="1" smtClean="0">
                <a:latin typeface="Calibri"/>
              </a:rPr>
              <a:t>flighted</a:t>
            </a:r>
            <a:r>
              <a:rPr lang="en-US" sz="1800" dirty="0" smtClean="0">
                <a:latin typeface="Calibri"/>
              </a:rPr>
              <a:t> bidding tactic makes it so the properties aren’t bidding against each other and driving up CPCs</a:t>
            </a:r>
          </a:p>
        </p:txBody>
      </p:sp>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54</a:t>
            </a:fld>
            <a:endParaRPr lang="en-US" dirty="0">
              <a:solidFill>
                <a:srgbClr val="002C69"/>
              </a:solidFill>
            </a:endParaRPr>
          </a:p>
        </p:txBody>
      </p:sp>
      <p:sp>
        <p:nvSpPr>
          <p:cNvPr id="13"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Best Practices</a:t>
            </a:r>
            <a:endParaRPr lang="en-US" sz="3000" b="1" kern="0" dirty="0">
              <a:solidFill>
                <a:sysClr val="windowText" lastClr="000000"/>
              </a:solidFill>
              <a:latin typeface="Calibri" pitchFamily="34" charset="0"/>
            </a:endParaRPr>
          </a:p>
        </p:txBody>
      </p:sp>
      <p:sp>
        <p:nvSpPr>
          <p:cNvPr id="14" name="Rounded Rectangle 13"/>
          <p:cNvSpPr/>
          <p:nvPr/>
        </p:nvSpPr>
        <p:spPr bwMode="auto">
          <a:xfrm>
            <a:off x="304800" y="91440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Managing Multiples</a:t>
            </a:r>
          </a:p>
        </p:txBody>
      </p:sp>
      <p:sp>
        <p:nvSpPr>
          <p:cNvPr id="16" name="TextBox 15"/>
          <p:cNvSpPr txBox="1"/>
          <p:nvPr/>
        </p:nvSpPr>
        <p:spPr>
          <a:xfrm>
            <a:off x="304800" y="1447800"/>
            <a:ext cx="8229600" cy="369332"/>
          </a:xfrm>
          <a:prstGeom prst="rect">
            <a:avLst/>
          </a:prstGeom>
          <a:noFill/>
        </p:spPr>
        <p:txBody>
          <a:bodyPr wrap="square" rtlCol="0">
            <a:spAutoFit/>
          </a:bodyPr>
          <a:lstStyle/>
          <a:p>
            <a:pPr fontAlgn="auto">
              <a:spcBef>
                <a:spcPts val="0"/>
              </a:spcBef>
              <a:spcAft>
                <a:spcPts val="0"/>
              </a:spcAft>
            </a:pPr>
            <a:r>
              <a:rPr lang="en-US" sz="1800" dirty="0" smtClean="0">
                <a:latin typeface="Calibri"/>
              </a:rPr>
              <a:t>For Example:</a:t>
            </a:r>
          </a:p>
        </p:txBody>
      </p:sp>
      <p:sp>
        <p:nvSpPr>
          <p:cNvPr id="7" name="Rounded Rectangle 6"/>
          <p:cNvSpPr/>
          <p:nvPr/>
        </p:nvSpPr>
        <p:spPr>
          <a:xfrm>
            <a:off x="304800" y="1905000"/>
            <a:ext cx="2057400" cy="1676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sz="2400" b="1" dirty="0" smtClean="0">
                <a:latin typeface="Calibri"/>
              </a:rPr>
              <a:t>Olay.com</a:t>
            </a:r>
          </a:p>
        </p:txBody>
      </p:sp>
      <p:sp>
        <p:nvSpPr>
          <p:cNvPr id="8" name="Rounded Rectangle 7"/>
          <p:cNvSpPr/>
          <p:nvPr/>
        </p:nvSpPr>
        <p:spPr>
          <a:xfrm>
            <a:off x="304800" y="4114800"/>
            <a:ext cx="2057400" cy="1828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sz="2400" b="1" dirty="0" smtClean="0">
                <a:latin typeface="Calibri"/>
              </a:rPr>
              <a:t>Olay 4 You</a:t>
            </a:r>
          </a:p>
        </p:txBody>
      </p:sp>
      <p:cxnSp>
        <p:nvCxnSpPr>
          <p:cNvPr id="10" name="Straight Connector 9"/>
          <p:cNvCxnSpPr/>
          <p:nvPr/>
        </p:nvCxnSpPr>
        <p:spPr bwMode="auto">
          <a:xfrm flipH="1">
            <a:off x="304800" y="3733800"/>
            <a:ext cx="2133600" cy="0"/>
          </a:xfrm>
          <a:prstGeom prst="line">
            <a:avLst/>
          </a:prstGeom>
          <a:solidFill>
            <a:schemeClr val="bg1"/>
          </a:solidFill>
          <a:ln w="12700" cap="flat" cmpd="sng" algn="ctr">
            <a:solidFill>
              <a:schemeClr val="folHlink"/>
            </a:solidFill>
            <a:prstDash val="solid"/>
            <a:round/>
            <a:headEnd type="none" w="med" len="med"/>
            <a:tailEnd type="none" w="med" len="med"/>
          </a:ln>
          <a:effectLst/>
        </p:spPr>
      </p:cxnSp>
      <p:cxnSp>
        <p:nvCxnSpPr>
          <p:cNvPr id="18" name="Straight Connector 17"/>
          <p:cNvCxnSpPr/>
          <p:nvPr/>
        </p:nvCxnSpPr>
        <p:spPr bwMode="auto">
          <a:xfrm flipH="1">
            <a:off x="304800" y="3962400"/>
            <a:ext cx="2133600" cy="0"/>
          </a:xfrm>
          <a:prstGeom prst="line">
            <a:avLst/>
          </a:prstGeom>
          <a:solidFill>
            <a:schemeClr val="bg1"/>
          </a:solidFill>
          <a:ln w="12700" cap="flat" cmpd="sng" algn="ctr">
            <a:solidFill>
              <a:schemeClr val="folHlink"/>
            </a:solidFill>
            <a:prstDash val="solid"/>
            <a:round/>
            <a:headEnd type="none" w="med" len="med"/>
            <a:tailEnd type="none" w="med" len="med"/>
          </a:ln>
          <a:effectLst/>
        </p:spPr>
      </p:cxnSp>
      <p:sp>
        <p:nvSpPr>
          <p:cNvPr id="19" name="Rounded Rectangle 18"/>
          <p:cNvSpPr/>
          <p:nvPr/>
        </p:nvSpPr>
        <p:spPr bwMode="auto">
          <a:xfrm>
            <a:off x="2743200" y="1752600"/>
            <a:ext cx="2133600" cy="4191000"/>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b="1" u="sng" dirty="0" smtClean="0">
                <a:solidFill>
                  <a:srgbClr val="000000"/>
                </a:solidFill>
                <a:latin typeface="Arial" charset="0"/>
              </a:rPr>
              <a:t>Overlap Examples:</a:t>
            </a:r>
          </a:p>
          <a:p>
            <a:pPr>
              <a:spcBef>
                <a:spcPct val="25000"/>
              </a:spcBef>
              <a:buFont typeface="Arial" pitchFamily="34" charset="0"/>
              <a:buChar char="•"/>
            </a:pPr>
            <a:r>
              <a:rPr lang="en-US" dirty="0" smtClean="0">
                <a:solidFill>
                  <a:srgbClr val="000000"/>
                </a:solidFill>
                <a:latin typeface="Arial" charset="0"/>
              </a:rPr>
              <a:t> </a:t>
            </a:r>
            <a:r>
              <a:rPr lang="en-US" dirty="0" err="1" smtClean="0">
                <a:solidFill>
                  <a:srgbClr val="000000"/>
                </a:solidFill>
              </a:rPr>
              <a:t>olay</a:t>
            </a:r>
            <a:r>
              <a:rPr lang="en-US" dirty="0" smtClean="0">
                <a:solidFill>
                  <a:srgbClr val="000000"/>
                </a:solidFill>
              </a:rPr>
              <a:t> com </a:t>
            </a:r>
          </a:p>
          <a:p>
            <a:pPr>
              <a:spcBef>
                <a:spcPct val="25000"/>
              </a:spcBef>
              <a:buFont typeface="Arial" pitchFamily="34" charset="0"/>
              <a:buChar char="•"/>
            </a:pPr>
            <a:r>
              <a:rPr lang="en-US" dirty="0" err="1" smtClean="0">
                <a:solidFill>
                  <a:srgbClr val="000000"/>
                </a:solidFill>
              </a:rPr>
              <a:t>oilofolay</a:t>
            </a:r>
            <a:r>
              <a:rPr lang="en-US" dirty="0" smtClean="0">
                <a:solidFill>
                  <a:srgbClr val="000000"/>
                </a:solidFill>
              </a:rPr>
              <a:t> com </a:t>
            </a:r>
          </a:p>
          <a:p>
            <a:pPr>
              <a:spcBef>
                <a:spcPct val="25000"/>
              </a:spcBef>
              <a:buFont typeface="Arial" pitchFamily="34" charset="0"/>
              <a:buChar char="•"/>
            </a:pPr>
            <a:r>
              <a:rPr lang="en-US" dirty="0" err="1" smtClean="0">
                <a:solidFill>
                  <a:srgbClr val="000000"/>
                </a:solidFill>
              </a:rPr>
              <a:t>SkinCare</a:t>
            </a:r>
            <a:r>
              <a:rPr lang="en-US" dirty="0" smtClean="0">
                <a:solidFill>
                  <a:srgbClr val="000000"/>
                </a:solidFill>
              </a:rPr>
              <a:t> Advice </a:t>
            </a:r>
          </a:p>
          <a:p>
            <a:pPr>
              <a:spcBef>
                <a:spcPct val="25000"/>
              </a:spcBef>
              <a:buFont typeface="Arial" pitchFamily="34" charset="0"/>
              <a:buChar char="•"/>
            </a:pPr>
            <a:r>
              <a:rPr lang="en-US" dirty="0" smtClean="0">
                <a:solidFill>
                  <a:srgbClr val="000000"/>
                </a:solidFill>
              </a:rPr>
              <a:t>skin advice </a:t>
            </a:r>
          </a:p>
          <a:p>
            <a:pPr>
              <a:spcBef>
                <a:spcPct val="25000"/>
              </a:spcBef>
              <a:buFont typeface="Arial" pitchFamily="34" charset="0"/>
              <a:buChar char="•"/>
            </a:pPr>
            <a:r>
              <a:rPr lang="en-US" dirty="0" smtClean="0">
                <a:solidFill>
                  <a:srgbClr val="000000"/>
                </a:solidFill>
              </a:rPr>
              <a:t>Skin Care Information </a:t>
            </a:r>
          </a:p>
          <a:p>
            <a:pPr>
              <a:spcBef>
                <a:spcPct val="25000"/>
              </a:spcBef>
              <a:buFont typeface="Arial" pitchFamily="34" charset="0"/>
              <a:buChar char="•"/>
            </a:pPr>
            <a:r>
              <a:rPr lang="en-US" dirty="0" smtClean="0">
                <a:solidFill>
                  <a:srgbClr val="000000"/>
                </a:solidFill>
              </a:rPr>
              <a:t>About Wrinkles </a:t>
            </a:r>
          </a:p>
          <a:p>
            <a:pPr>
              <a:spcBef>
                <a:spcPct val="25000"/>
              </a:spcBef>
              <a:buFont typeface="Arial" pitchFamily="34" charset="0"/>
              <a:buChar char="•"/>
            </a:pPr>
            <a:r>
              <a:rPr lang="en-US" dirty="0" smtClean="0">
                <a:solidFill>
                  <a:srgbClr val="000000"/>
                </a:solidFill>
              </a:rPr>
              <a:t>Information About Skin </a:t>
            </a:r>
          </a:p>
          <a:p>
            <a:pPr>
              <a:spcBef>
                <a:spcPct val="25000"/>
              </a:spcBef>
              <a:buFont typeface="Arial" pitchFamily="34" charset="0"/>
              <a:buChar char="•"/>
            </a:pPr>
            <a:r>
              <a:rPr lang="en-US" dirty="0" smtClean="0">
                <a:solidFill>
                  <a:srgbClr val="000000"/>
                </a:solidFill>
              </a:rPr>
              <a:t>Care Info About Skin </a:t>
            </a:r>
          </a:p>
          <a:p>
            <a:pPr>
              <a:spcBef>
                <a:spcPct val="25000"/>
              </a:spcBef>
              <a:buFont typeface="Arial" pitchFamily="34" charset="0"/>
              <a:buChar char="•"/>
            </a:pPr>
            <a:r>
              <a:rPr lang="en-US" dirty="0" smtClean="0">
                <a:solidFill>
                  <a:srgbClr val="000000"/>
                </a:solidFill>
              </a:rPr>
              <a:t>Treatment For Fine Lines </a:t>
            </a:r>
          </a:p>
          <a:p>
            <a:pPr>
              <a:spcBef>
                <a:spcPct val="25000"/>
              </a:spcBef>
              <a:buFont typeface="Arial" pitchFamily="34" charset="0"/>
              <a:buChar char="•"/>
            </a:pPr>
            <a:r>
              <a:rPr lang="en-US" dirty="0" smtClean="0">
                <a:solidFill>
                  <a:srgbClr val="000000"/>
                </a:solidFill>
              </a:rPr>
              <a:t>Non-Surgical Treatment For Wrinkles </a:t>
            </a:r>
          </a:p>
          <a:p>
            <a:pPr>
              <a:spcBef>
                <a:spcPct val="25000"/>
              </a:spcBef>
              <a:buFont typeface="Arial" pitchFamily="34" charset="0"/>
              <a:buChar char="•"/>
            </a:pPr>
            <a:r>
              <a:rPr lang="en-US" dirty="0" smtClean="0">
                <a:solidFill>
                  <a:srgbClr val="000000"/>
                </a:solidFill>
              </a:rPr>
              <a:t>Advanced Skincare </a:t>
            </a:r>
          </a:p>
          <a:p>
            <a:pPr>
              <a:spcBef>
                <a:spcPct val="25000"/>
              </a:spcBef>
              <a:buFont typeface="Arial" pitchFamily="34" charset="0"/>
              <a:buChar char="•"/>
            </a:pPr>
            <a:r>
              <a:rPr lang="en-US" dirty="0" smtClean="0">
                <a:solidFill>
                  <a:srgbClr val="000000"/>
                </a:solidFill>
              </a:rPr>
              <a:t>skin care basics</a:t>
            </a:r>
            <a:endParaRPr lang="en-US" dirty="0" smtClean="0">
              <a:solidFill>
                <a:srgbClr val="000000"/>
              </a:solidFill>
              <a:latin typeface="Arial" charset="0"/>
            </a:endParaRPr>
          </a:p>
        </p:txBody>
      </p:sp>
      <p:sp>
        <p:nvSpPr>
          <p:cNvPr id="22" name="TextBox 21"/>
          <p:cNvSpPr txBox="1"/>
          <p:nvPr/>
        </p:nvSpPr>
        <p:spPr>
          <a:xfrm>
            <a:off x="381000" y="3657600"/>
            <a:ext cx="1981200" cy="369332"/>
          </a:xfrm>
          <a:prstGeom prst="rect">
            <a:avLst/>
          </a:prstGeom>
          <a:noFill/>
        </p:spPr>
        <p:txBody>
          <a:bodyPr wrap="square" rtlCol="0">
            <a:spAutoFit/>
          </a:bodyPr>
          <a:lstStyle/>
          <a:p>
            <a:pPr algn="ctr" fontAlgn="auto">
              <a:spcBef>
                <a:spcPts val="0"/>
              </a:spcBef>
              <a:spcAft>
                <a:spcPts val="0"/>
              </a:spcAft>
            </a:pPr>
            <a:r>
              <a:rPr lang="en-US" sz="1800" dirty="0" smtClean="0">
                <a:latin typeface="Calibri"/>
              </a:rPr>
              <a:t>Versus</a:t>
            </a:r>
          </a:p>
        </p:txBody>
      </p:sp>
      <p:sp>
        <p:nvSpPr>
          <p:cNvPr id="20" name="Rounded Rectangle 19"/>
          <p:cNvSpPr/>
          <p:nvPr/>
        </p:nvSpPr>
        <p:spPr>
          <a:xfrm>
            <a:off x="5257800" y="1752600"/>
            <a:ext cx="3505200" cy="419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sz="2000" b="1" u="sng" dirty="0" smtClean="0">
                <a:latin typeface="Calibri"/>
              </a:rPr>
              <a:t>Strategy</a:t>
            </a:r>
          </a:p>
          <a:p>
            <a:pPr fontAlgn="auto">
              <a:spcBef>
                <a:spcPts val="0"/>
              </a:spcBef>
              <a:spcAft>
                <a:spcPts val="0"/>
              </a:spcAft>
              <a:defRPr/>
            </a:pPr>
            <a:r>
              <a:rPr lang="en-US" sz="1600" dirty="0" smtClean="0">
                <a:latin typeface="Calibri"/>
              </a:rPr>
              <a:t>For overlapping keywords , Olay is allowed to “win”  with Olay.com for top position. This is done by having a slightly higher bid on Olay.com then Olayforyou.com. Keywords that are more advice focused “belong” to Olay 4 you, where as general product terms “belong” to Olay.com. Overlapping bids allow Olay to take up more space on the digital shelf. Where the tiered bidding strategy allows for the two domains to coexist without bidding up each others CPCs.</a:t>
            </a:r>
          </a:p>
        </p:txBody>
      </p:sp>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55</a:t>
            </a:fld>
            <a:endParaRPr lang="en-US" dirty="0">
              <a:solidFill>
                <a:srgbClr val="002C69"/>
              </a:solidFill>
            </a:endParaRPr>
          </a:p>
        </p:txBody>
      </p:sp>
      <p:sp>
        <p:nvSpPr>
          <p:cNvPr id="13"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Best Practices</a:t>
            </a:r>
            <a:endParaRPr lang="en-US" sz="3000" b="1" kern="0" dirty="0">
              <a:solidFill>
                <a:sysClr val="windowText" lastClr="000000"/>
              </a:solidFill>
              <a:latin typeface="Calibri" pitchFamily="34" charset="0"/>
            </a:endParaRPr>
          </a:p>
        </p:txBody>
      </p:sp>
      <p:sp>
        <p:nvSpPr>
          <p:cNvPr id="14" name="Rounded Rectangle 13"/>
          <p:cNvSpPr/>
          <p:nvPr/>
        </p:nvSpPr>
        <p:spPr bwMode="auto">
          <a:xfrm>
            <a:off x="304800" y="91440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Olay vs. </a:t>
            </a:r>
            <a:r>
              <a:rPr lang="en-US" sz="2400" b="1" dirty="0" err="1" smtClean="0">
                <a:latin typeface="Calibri"/>
              </a:rPr>
              <a:t>eRetailer</a:t>
            </a:r>
            <a:endParaRPr lang="en-US" sz="2400" b="1" dirty="0" smtClean="0">
              <a:latin typeface="Calibri"/>
            </a:endParaRPr>
          </a:p>
        </p:txBody>
      </p:sp>
      <p:sp>
        <p:nvSpPr>
          <p:cNvPr id="16" name="TextBox 15"/>
          <p:cNvSpPr txBox="1"/>
          <p:nvPr/>
        </p:nvSpPr>
        <p:spPr>
          <a:xfrm>
            <a:off x="304800" y="1676400"/>
            <a:ext cx="8229600" cy="3508653"/>
          </a:xfrm>
          <a:prstGeom prst="rect">
            <a:avLst/>
          </a:prstGeom>
          <a:noFill/>
        </p:spPr>
        <p:txBody>
          <a:bodyPr wrap="square" rtlCol="0">
            <a:spAutoFit/>
          </a:bodyPr>
          <a:lstStyle/>
          <a:p>
            <a:pPr fontAlgn="auto">
              <a:spcBef>
                <a:spcPts val="0"/>
              </a:spcBef>
              <a:spcAft>
                <a:spcPts val="0"/>
              </a:spcAft>
            </a:pPr>
            <a:r>
              <a:rPr lang="en-US" sz="1800" dirty="0" smtClean="0">
                <a:latin typeface="Calibri"/>
              </a:rPr>
              <a:t>The strategy for driving traffic to either an Olay domain or an </a:t>
            </a:r>
            <a:r>
              <a:rPr lang="en-US" sz="1800" dirty="0" err="1" smtClean="0">
                <a:latin typeface="Calibri"/>
              </a:rPr>
              <a:t>eRetailer</a:t>
            </a:r>
            <a:r>
              <a:rPr lang="en-US" sz="1800" dirty="0" smtClean="0">
                <a:latin typeface="Calibri"/>
              </a:rPr>
              <a:t> domain is a mix of the strategies for managing multiple sites and landing page best practices.</a:t>
            </a:r>
          </a:p>
          <a:p>
            <a:pPr lvl="1" fontAlgn="auto">
              <a:spcBef>
                <a:spcPts val="0"/>
              </a:spcBef>
              <a:spcAft>
                <a:spcPts val="0"/>
              </a:spcAft>
              <a:buFont typeface="Arial" pitchFamily="34" charset="0"/>
              <a:buChar char="•"/>
            </a:pPr>
            <a:r>
              <a:rPr lang="en-US" sz="1600" dirty="0" smtClean="0">
                <a:latin typeface="Calibri"/>
              </a:rPr>
              <a:t> Olay.com houses a buy now page for all the products on the site. For this reason, any user queries that show purchase intent can be sent to the Olay “buy now” pages</a:t>
            </a:r>
          </a:p>
          <a:p>
            <a:pPr fontAlgn="auto">
              <a:spcBef>
                <a:spcPts val="0"/>
              </a:spcBef>
              <a:spcAft>
                <a:spcPts val="0"/>
              </a:spcAft>
              <a:buFont typeface="Arial" pitchFamily="34" charset="0"/>
              <a:buChar char="•"/>
            </a:pPr>
            <a:endParaRPr lang="en-US" sz="1600" dirty="0" smtClean="0">
              <a:latin typeface="Calibri"/>
            </a:endParaRPr>
          </a:p>
          <a:p>
            <a:pPr fontAlgn="auto">
              <a:spcBef>
                <a:spcPts val="0"/>
              </a:spcBef>
              <a:spcAft>
                <a:spcPts val="0"/>
              </a:spcAft>
              <a:buFont typeface="Arial" pitchFamily="34" charset="0"/>
              <a:buChar char="•"/>
            </a:pPr>
            <a:r>
              <a:rPr lang="en-US" sz="1800" dirty="0" smtClean="0">
                <a:latin typeface="Calibri"/>
              </a:rPr>
              <a:t>If special initiatives involve sending traffic to a particular </a:t>
            </a:r>
            <a:r>
              <a:rPr lang="en-US" sz="1800" dirty="0" err="1" smtClean="0">
                <a:latin typeface="Calibri"/>
              </a:rPr>
              <a:t>eRetailer</a:t>
            </a:r>
            <a:r>
              <a:rPr lang="en-US" sz="1800" dirty="0" smtClean="0">
                <a:latin typeface="Calibri"/>
              </a:rPr>
              <a:t> it can be done by changing landing pages in ad copy. It is best to tag the URL so paid search visits can still be tracked.</a:t>
            </a:r>
          </a:p>
          <a:p>
            <a:pPr fontAlgn="auto">
              <a:spcBef>
                <a:spcPts val="0"/>
              </a:spcBef>
              <a:spcAft>
                <a:spcPts val="0"/>
              </a:spcAft>
              <a:buFont typeface="Arial" pitchFamily="34" charset="0"/>
              <a:buChar char="•"/>
            </a:pPr>
            <a:endParaRPr lang="en-US" sz="1600" dirty="0" smtClean="0">
              <a:latin typeface="Calibri"/>
            </a:endParaRPr>
          </a:p>
          <a:p>
            <a:pPr fontAlgn="auto">
              <a:spcBef>
                <a:spcPts val="0"/>
              </a:spcBef>
              <a:spcAft>
                <a:spcPts val="0"/>
              </a:spcAft>
              <a:buFont typeface="Arial" pitchFamily="34" charset="0"/>
              <a:buChar char="•"/>
            </a:pPr>
            <a:r>
              <a:rPr lang="en-US" sz="1800" dirty="0" smtClean="0">
                <a:latin typeface="Calibri"/>
              </a:rPr>
              <a:t>Whether or not users are landed on the buy now or </a:t>
            </a:r>
            <a:r>
              <a:rPr lang="en-US" sz="1800" dirty="0" err="1" smtClean="0">
                <a:latin typeface="Calibri"/>
              </a:rPr>
              <a:t>eRetailer</a:t>
            </a:r>
            <a:r>
              <a:rPr lang="en-US" sz="1800" dirty="0" smtClean="0">
                <a:latin typeface="Calibri"/>
              </a:rPr>
              <a:t> pages is mostly dependent on the relevancy to the users query.</a:t>
            </a:r>
          </a:p>
          <a:p>
            <a:pPr lvl="1" fontAlgn="auto">
              <a:spcBef>
                <a:spcPts val="0"/>
              </a:spcBef>
              <a:spcAft>
                <a:spcPts val="0"/>
              </a:spcAft>
              <a:buFont typeface="Arial" pitchFamily="34" charset="0"/>
              <a:buChar char="•"/>
            </a:pPr>
            <a:r>
              <a:rPr lang="en-US" sz="1600" dirty="0" smtClean="0">
                <a:latin typeface="Calibri"/>
              </a:rPr>
              <a:t> If the users query does not show purchase intent, the users should not be sent to these landing pages.</a:t>
            </a:r>
          </a:p>
        </p:txBody>
      </p:sp>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56</a:t>
            </a:fld>
            <a:endParaRPr lang="en-US" dirty="0">
              <a:solidFill>
                <a:srgbClr val="002C69"/>
              </a:solidFill>
            </a:endParaRPr>
          </a:p>
        </p:txBody>
      </p:sp>
      <p:sp>
        <p:nvSpPr>
          <p:cNvPr id="13"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Best Practices</a:t>
            </a:r>
            <a:endParaRPr lang="en-US" sz="3000" b="1" kern="0" dirty="0">
              <a:solidFill>
                <a:sysClr val="windowText" lastClr="000000"/>
              </a:solidFill>
              <a:latin typeface="Calibri" pitchFamily="34" charset="0"/>
            </a:endParaRPr>
          </a:p>
        </p:txBody>
      </p:sp>
      <p:sp>
        <p:nvSpPr>
          <p:cNvPr id="14" name="Rounded Rectangle 13"/>
          <p:cNvSpPr/>
          <p:nvPr/>
        </p:nvSpPr>
        <p:spPr bwMode="auto">
          <a:xfrm>
            <a:off x="304800" y="91440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Using Paid Search in Breakthrough Ways</a:t>
            </a:r>
          </a:p>
        </p:txBody>
      </p:sp>
      <p:sp>
        <p:nvSpPr>
          <p:cNvPr id="8" name="TextBox 7"/>
          <p:cNvSpPr txBox="1"/>
          <p:nvPr/>
        </p:nvSpPr>
        <p:spPr>
          <a:xfrm>
            <a:off x="3429000" y="1676400"/>
            <a:ext cx="1981200" cy="369332"/>
          </a:xfrm>
          <a:prstGeom prst="rect">
            <a:avLst/>
          </a:prstGeom>
          <a:solidFill>
            <a:schemeClr val="tx1">
              <a:lumMod val="50000"/>
              <a:lumOff val="5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fontAlgn="auto">
              <a:spcBef>
                <a:spcPts val="0"/>
              </a:spcBef>
              <a:spcAft>
                <a:spcPts val="0"/>
              </a:spcAft>
            </a:pPr>
            <a:r>
              <a:rPr lang="en-US" sz="1800" dirty="0" smtClean="0">
                <a:solidFill>
                  <a:srgbClr val="FFFFFF"/>
                </a:solidFill>
              </a:rPr>
              <a:t>Awards Campaign</a:t>
            </a:r>
          </a:p>
        </p:txBody>
      </p:sp>
      <p:sp>
        <p:nvSpPr>
          <p:cNvPr id="10" name="TextBox 9"/>
          <p:cNvSpPr txBox="1"/>
          <p:nvPr/>
        </p:nvSpPr>
        <p:spPr>
          <a:xfrm>
            <a:off x="685800" y="2286000"/>
            <a:ext cx="7696200" cy="646331"/>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fontAlgn="auto">
              <a:spcBef>
                <a:spcPts val="0"/>
              </a:spcBef>
              <a:spcAft>
                <a:spcPts val="0"/>
              </a:spcAft>
            </a:pPr>
            <a:r>
              <a:rPr lang="en-US" sz="1800" dirty="0" smtClean="0">
                <a:solidFill>
                  <a:srgbClr val="000000"/>
                </a:solidFill>
              </a:rPr>
              <a:t>Search engines do not allow claims in ad copy that are not verified by a third party source on the landing page</a:t>
            </a:r>
          </a:p>
        </p:txBody>
      </p:sp>
      <p:sp>
        <p:nvSpPr>
          <p:cNvPr id="11" name="TextBox 10"/>
          <p:cNvSpPr txBox="1"/>
          <p:nvPr/>
        </p:nvSpPr>
        <p:spPr>
          <a:xfrm>
            <a:off x="685800" y="3124200"/>
            <a:ext cx="7696200" cy="646331"/>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fontAlgn="auto">
              <a:spcBef>
                <a:spcPts val="0"/>
              </a:spcBef>
              <a:spcAft>
                <a:spcPts val="0"/>
              </a:spcAft>
            </a:pPr>
            <a:r>
              <a:rPr lang="en-US" sz="1800" dirty="0" smtClean="0">
                <a:solidFill>
                  <a:srgbClr val="000000"/>
                </a:solidFill>
              </a:rPr>
              <a:t>Placing all of the awards won by Olay and Olay products on one landing page allows Olay to state its superiority in ad copy</a:t>
            </a:r>
          </a:p>
        </p:txBody>
      </p:sp>
      <p:sp>
        <p:nvSpPr>
          <p:cNvPr id="12" name="Rectangle 11"/>
          <p:cNvSpPr/>
          <p:nvPr/>
        </p:nvSpPr>
        <p:spPr>
          <a:xfrm>
            <a:off x="685800" y="3962400"/>
            <a:ext cx="2819400" cy="95410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fontAlgn="auto">
              <a:spcBef>
                <a:spcPts val="0"/>
              </a:spcBef>
              <a:spcAft>
                <a:spcPts val="0"/>
              </a:spcAft>
            </a:pPr>
            <a:r>
              <a:rPr lang="en-US" dirty="0" smtClean="0">
                <a:solidFill>
                  <a:srgbClr val="00B0F0"/>
                </a:solidFill>
              </a:rPr>
              <a:t>Try Award Winning Olay®</a:t>
            </a:r>
          </a:p>
          <a:p>
            <a:pPr fontAlgn="auto">
              <a:spcBef>
                <a:spcPts val="0"/>
              </a:spcBef>
              <a:spcAft>
                <a:spcPts val="0"/>
              </a:spcAft>
            </a:pPr>
            <a:r>
              <a:rPr lang="en-US" dirty="0" smtClean="0">
                <a:solidFill>
                  <a:srgbClr val="000000"/>
                </a:solidFill>
              </a:rPr>
              <a:t>Get Olay® </a:t>
            </a:r>
            <a:r>
              <a:rPr lang="en-US" dirty="0" err="1" smtClean="0">
                <a:solidFill>
                  <a:srgbClr val="000000"/>
                </a:solidFill>
              </a:rPr>
              <a:t>Regenerist</a:t>
            </a:r>
            <a:r>
              <a:rPr lang="en-US" dirty="0" smtClean="0">
                <a:solidFill>
                  <a:srgbClr val="000000"/>
                </a:solidFill>
              </a:rPr>
              <a:t> Cream, Voted</a:t>
            </a:r>
          </a:p>
          <a:p>
            <a:pPr fontAlgn="auto">
              <a:spcBef>
                <a:spcPts val="0"/>
              </a:spcBef>
              <a:spcAft>
                <a:spcPts val="0"/>
              </a:spcAft>
            </a:pPr>
            <a:r>
              <a:rPr lang="en-US" dirty="0" smtClean="0">
                <a:solidFill>
                  <a:srgbClr val="000000"/>
                </a:solidFill>
              </a:rPr>
              <a:t>Best New Anti Aging Moisturizer!</a:t>
            </a:r>
          </a:p>
          <a:p>
            <a:pPr fontAlgn="auto">
              <a:spcBef>
                <a:spcPts val="0"/>
              </a:spcBef>
              <a:spcAft>
                <a:spcPts val="0"/>
              </a:spcAft>
            </a:pPr>
            <a:r>
              <a:rPr lang="en-US" dirty="0" smtClean="0">
                <a:solidFill>
                  <a:srgbClr val="00B050"/>
                </a:solidFill>
              </a:rPr>
              <a:t>www.Olay.com</a:t>
            </a:r>
          </a:p>
        </p:txBody>
      </p:sp>
      <p:sp>
        <p:nvSpPr>
          <p:cNvPr id="15" name="Rectangle 14"/>
          <p:cNvSpPr/>
          <p:nvPr/>
        </p:nvSpPr>
        <p:spPr>
          <a:xfrm>
            <a:off x="685800" y="5105400"/>
            <a:ext cx="2819400" cy="95410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fontAlgn="auto">
              <a:spcBef>
                <a:spcPts val="0"/>
              </a:spcBef>
              <a:spcAft>
                <a:spcPts val="0"/>
              </a:spcAft>
            </a:pPr>
            <a:r>
              <a:rPr lang="en-US" dirty="0" smtClean="0">
                <a:solidFill>
                  <a:srgbClr val="00B0F0"/>
                </a:solidFill>
              </a:rPr>
              <a:t>Award Winning Olay®</a:t>
            </a:r>
          </a:p>
          <a:p>
            <a:pPr fontAlgn="auto">
              <a:spcBef>
                <a:spcPts val="0"/>
              </a:spcBef>
              <a:spcAft>
                <a:spcPts val="0"/>
              </a:spcAft>
            </a:pPr>
            <a:r>
              <a:rPr lang="en-US" dirty="0" smtClean="0">
                <a:solidFill>
                  <a:srgbClr val="000000"/>
                </a:solidFill>
              </a:rPr>
              <a:t>Try Award Winning Olay® Anti Aging</a:t>
            </a:r>
          </a:p>
          <a:p>
            <a:pPr fontAlgn="auto">
              <a:spcBef>
                <a:spcPts val="0"/>
              </a:spcBef>
              <a:spcAft>
                <a:spcPts val="0"/>
              </a:spcAft>
            </a:pPr>
            <a:r>
              <a:rPr lang="en-US" dirty="0" smtClean="0">
                <a:solidFill>
                  <a:srgbClr val="000000"/>
                </a:solidFill>
              </a:rPr>
              <a:t>Eye Roller to Reduce Eye Wrinkles.</a:t>
            </a:r>
          </a:p>
          <a:p>
            <a:pPr fontAlgn="auto">
              <a:spcBef>
                <a:spcPts val="0"/>
              </a:spcBef>
              <a:spcAft>
                <a:spcPts val="0"/>
              </a:spcAft>
            </a:pPr>
            <a:r>
              <a:rPr lang="en-US" dirty="0" smtClean="0">
                <a:solidFill>
                  <a:srgbClr val="00B050"/>
                </a:solidFill>
              </a:rPr>
              <a:t>www.Olay.com</a:t>
            </a:r>
          </a:p>
        </p:txBody>
      </p:sp>
      <p:sp>
        <p:nvSpPr>
          <p:cNvPr id="18" name="TextBox 17"/>
          <p:cNvSpPr txBox="1"/>
          <p:nvPr/>
        </p:nvSpPr>
        <p:spPr>
          <a:xfrm>
            <a:off x="3733800" y="3962400"/>
            <a:ext cx="4724400" cy="2031325"/>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fontAlgn="auto">
              <a:spcBef>
                <a:spcPts val="0"/>
              </a:spcBef>
              <a:spcAft>
                <a:spcPts val="0"/>
              </a:spcAft>
            </a:pPr>
            <a:r>
              <a:rPr lang="en-US" sz="1800" b="1" u="sng" dirty="0" smtClean="0">
                <a:solidFill>
                  <a:srgbClr val="000000"/>
                </a:solidFill>
              </a:rPr>
              <a:t>Key Take-</a:t>
            </a:r>
            <a:r>
              <a:rPr lang="en-US" sz="1800" b="1" u="sng" dirty="0" err="1" smtClean="0">
                <a:solidFill>
                  <a:srgbClr val="000000"/>
                </a:solidFill>
              </a:rPr>
              <a:t>Aways</a:t>
            </a:r>
            <a:r>
              <a:rPr lang="en-US" sz="1800" dirty="0" smtClean="0">
                <a:solidFill>
                  <a:srgbClr val="000000"/>
                </a:solidFill>
              </a:rPr>
              <a:t>: Ad Copy with “Try Award Winning Olay” and “Award Wining Olay” Saw the best response from internet users. In two weeks after the “award” ad copy was implemented  7 of the top 10 ad copy were “award” ad copy. “Award” ad copy owns the top 3 positions in terms of CTR.</a:t>
            </a:r>
          </a:p>
        </p:txBody>
      </p:sp>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57</a:t>
            </a:fld>
            <a:endParaRPr lang="en-US" dirty="0">
              <a:solidFill>
                <a:srgbClr val="002C69"/>
              </a:solidFill>
            </a:endParaRPr>
          </a:p>
        </p:txBody>
      </p:sp>
      <p:sp>
        <p:nvSpPr>
          <p:cNvPr id="13"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Keyword Seasonality</a:t>
            </a:r>
            <a:endParaRPr lang="en-US" sz="3000" b="1" kern="0" dirty="0">
              <a:solidFill>
                <a:sysClr val="windowText" lastClr="000000"/>
              </a:solidFill>
              <a:latin typeface="Calibri" pitchFamily="34" charset="0"/>
            </a:endParaRPr>
          </a:p>
        </p:txBody>
      </p:sp>
      <p:sp>
        <p:nvSpPr>
          <p:cNvPr id="14" name="Rounded Rectangle 13"/>
          <p:cNvSpPr/>
          <p:nvPr/>
        </p:nvSpPr>
        <p:spPr bwMode="auto">
          <a:xfrm>
            <a:off x="304800" y="91440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Monitoring Seasonality for Keywords and Terms</a:t>
            </a:r>
          </a:p>
        </p:txBody>
      </p:sp>
      <p:sp>
        <p:nvSpPr>
          <p:cNvPr id="8" name="TextBox 7"/>
          <p:cNvSpPr txBox="1"/>
          <p:nvPr/>
        </p:nvSpPr>
        <p:spPr>
          <a:xfrm>
            <a:off x="3429000" y="1600200"/>
            <a:ext cx="1981200" cy="369332"/>
          </a:xfrm>
          <a:prstGeom prst="rect">
            <a:avLst/>
          </a:prstGeom>
          <a:solidFill>
            <a:schemeClr val="tx1">
              <a:lumMod val="50000"/>
              <a:lumOff val="5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fontAlgn="auto">
              <a:spcBef>
                <a:spcPts val="0"/>
              </a:spcBef>
              <a:spcAft>
                <a:spcPts val="0"/>
              </a:spcAft>
            </a:pPr>
            <a:r>
              <a:rPr lang="en-US" sz="1800" dirty="0" smtClean="0">
                <a:solidFill>
                  <a:srgbClr val="FFFFFF"/>
                </a:solidFill>
              </a:rPr>
              <a:t>“Dry Skin” Example</a:t>
            </a:r>
          </a:p>
        </p:txBody>
      </p:sp>
      <p:pic>
        <p:nvPicPr>
          <p:cNvPr id="3074" name="Picture 2"/>
          <p:cNvPicPr>
            <a:picLocks noChangeAspect="1" noChangeArrowheads="1"/>
          </p:cNvPicPr>
          <p:nvPr/>
        </p:nvPicPr>
        <p:blipFill>
          <a:blip r:embed="rId2" cstate="print"/>
          <a:srcRect r="2439"/>
          <a:stretch>
            <a:fillRect/>
          </a:stretch>
        </p:blipFill>
        <p:spPr bwMode="auto">
          <a:xfrm>
            <a:off x="990600" y="2057400"/>
            <a:ext cx="7086600" cy="2905506"/>
          </a:xfrm>
          <a:prstGeom prst="rect">
            <a:avLst/>
          </a:prstGeom>
          <a:noFill/>
          <a:ln w="9525">
            <a:noFill/>
            <a:miter lim="800000"/>
            <a:headEnd/>
            <a:tailEnd/>
          </a:ln>
          <a:effectLst/>
        </p:spPr>
      </p:pic>
      <p:sp>
        <p:nvSpPr>
          <p:cNvPr id="16" name="TextBox 15"/>
          <p:cNvSpPr txBox="1"/>
          <p:nvPr/>
        </p:nvSpPr>
        <p:spPr>
          <a:xfrm>
            <a:off x="152400" y="5181600"/>
            <a:ext cx="8763000" cy="1200329"/>
          </a:xfrm>
          <a:prstGeom prst="rect">
            <a:avLst/>
          </a:prstGeom>
          <a:noFill/>
        </p:spPr>
        <p:txBody>
          <a:bodyPr wrap="square" rtlCol="0">
            <a:spAutoFit/>
          </a:bodyPr>
          <a:lstStyle/>
          <a:p>
            <a:pPr algn="ctr" fontAlgn="auto">
              <a:spcBef>
                <a:spcPts val="0"/>
              </a:spcBef>
              <a:spcAft>
                <a:spcPts val="0"/>
              </a:spcAft>
            </a:pPr>
            <a:r>
              <a:rPr lang="en-US" sz="1800" dirty="0" smtClean="0">
                <a:latin typeface="Calibri"/>
              </a:rPr>
              <a:t>According to Google Insights, the term “dry skin” has higher search volume around cold weather months. Many skin conditions such as “dry skin” or “oily skin” have higher searches according to weather. Monitor seasonality of keywords ad adjust budget to capture increase in clicks. More information can be found on  </a:t>
            </a:r>
            <a:r>
              <a:rPr lang="en-US" sz="1800" b="1" dirty="0" smtClean="0">
                <a:latin typeface="Calibri"/>
                <a:hlinkClick r:id="rId3" action="ppaction://hlinksldjump"/>
              </a:rPr>
              <a:t>Google Insights </a:t>
            </a:r>
            <a:r>
              <a:rPr lang="en-US" sz="1800" dirty="0" smtClean="0">
                <a:latin typeface="Calibri"/>
              </a:rPr>
              <a:t>slide.</a:t>
            </a:r>
            <a:endParaRPr lang="en-US" sz="2800" dirty="0" smtClean="0">
              <a:latin typeface="Calibri"/>
            </a:endParaRPr>
          </a:p>
        </p:txBody>
      </p:sp>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Olay global paid search example</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40386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59</a:t>
            </a:fld>
            <a:endParaRPr lang="en-US" dirty="0">
              <a:solidFill>
                <a:srgbClr val="002C69"/>
              </a:solidFill>
            </a:endParaRPr>
          </a:p>
        </p:txBody>
      </p:sp>
      <p:sp>
        <p:nvSpPr>
          <p:cNvPr id="6" name="Title 1"/>
          <p:cNvSpPr txBox="1">
            <a:spLocks/>
          </p:cNvSpPr>
          <p:nvPr/>
        </p:nvSpPr>
        <p:spPr bwMode="auto">
          <a:xfrm>
            <a:off x="304800" y="457200"/>
            <a:ext cx="8153400" cy="4572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90000"/>
              </a:lnSpc>
              <a:spcBef>
                <a:spcPct val="0"/>
              </a:spcBef>
              <a:spcAft>
                <a:spcPct val="0"/>
              </a:spcAft>
              <a:buClr>
                <a:schemeClr val="folHlink"/>
              </a:buClr>
              <a:buSzPct val="130000"/>
              <a:buFontTx/>
              <a:buNone/>
              <a:tabLst/>
              <a:defRPr/>
            </a:pPr>
            <a:r>
              <a:rPr lang="en-US" sz="2400" b="1" dirty="0" smtClean="0">
                <a:solidFill>
                  <a:sysClr val="windowText" lastClr="000000"/>
                </a:solidFill>
                <a:latin typeface="Calibri" pitchFamily="34" charset="0"/>
                <a:ea typeface="+mj-ea"/>
                <a:cs typeface="+mj-cs"/>
              </a:rPr>
              <a:t>Paid Search</a:t>
            </a:r>
            <a:r>
              <a:rPr lang="en-US" sz="2400" b="1" kern="0" cap="all" dirty="0" smtClean="0">
                <a:solidFill>
                  <a:sysClr val="windowText" lastClr="000000"/>
                </a:solidFill>
                <a:latin typeface="+mn-lt"/>
                <a:ea typeface="+mj-ea"/>
                <a:cs typeface="+mj-cs"/>
              </a:rPr>
              <a:t>: </a:t>
            </a:r>
            <a:r>
              <a:rPr lang="en-US" sz="2400" b="1" dirty="0" smtClean="0">
                <a:solidFill>
                  <a:sysClr val="windowText" lastClr="000000"/>
                </a:solidFill>
                <a:latin typeface="Calibri" pitchFamily="34" charset="0"/>
                <a:ea typeface="+mj-ea"/>
                <a:cs typeface="+mj-cs"/>
              </a:rPr>
              <a:t>Chinese keyword test in Canada</a:t>
            </a:r>
            <a:endParaRPr lang="en-US" sz="2400" b="1" dirty="0">
              <a:solidFill>
                <a:sysClr val="windowText" lastClr="000000"/>
              </a:solidFill>
              <a:latin typeface="Calibri" pitchFamily="34" charset="0"/>
              <a:ea typeface="+mj-ea"/>
              <a:cs typeface="+mj-cs"/>
            </a:endParaRPr>
          </a:p>
        </p:txBody>
      </p:sp>
      <p:sp>
        <p:nvSpPr>
          <p:cNvPr id="5" name="Rectangle 4"/>
          <p:cNvSpPr/>
          <p:nvPr/>
        </p:nvSpPr>
        <p:spPr>
          <a:xfrm>
            <a:off x="304800" y="990600"/>
            <a:ext cx="8382000" cy="1938992"/>
          </a:xfrm>
          <a:prstGeom prst="rect">
            <a:avLst/>
          </a:prstGeom>
        </p:spPr>
        <p:txBody>
          <a:bodyPr wrap="square">
            <a:spAutoFit/>
          </a:bodyPr>
          <a:lstStyle/>
          <a:p>
            <a:pPr marL="342900" lvl="0" indent="-342900">
              <a:spcBef>
                <a:spcPct val="20000"/>
              </a:spcBef>
              <a:buFont typeface="Arial" pitchFamily="34" charset="0"/>
              <a:buChar char="•"/>
              <a:defRPr/>
            </a:pPr>
            <a:r>
              <a:rPr lang="en-US" sz="1500" dirty="0" smtClean="0">
                <a:latin typeface="+mj-lt"/>
                <a:cs typeface="Calibri" pitchFamily="34" charset="0"/>
              </a:rPr>
              <a:t>The Chinese Keyword Test was launched to test Olay’s opportunity for skin care related keyword searches in the Chinese Canadian Market </a:t>
            </a:r>
          </a:p>
          <a:p>
            <a:pPr marL="800100" lvl="1" indent="-342900">
              <a:spcBef>
                <a:spcPct val="20000"/>
              </a:spcBef>
              <a:buFont typeface="Arial" pitchFamily="34" charset="0"/>
              <a:buChar char="•"/>
              <a:defRPr/>
            </a:pPr>
            <a:r>
              <a:rPr lang="en-US" sz="1500" dirty="0" smtClean="0">
                <a:latin typeface="+mj-lt"/>
                <a:cs typeface="Calibri" pitchFamily="34" charset="0"/>
              </a:rPr>
              <a:t>Targeted users with the following browser language settings:</a:t>
            </a:r>
          </a:p>
          <a:p>
            <a:pPr marL="1257300" lvl="2" indent="-342900">
              <a:spcBef>
                <a:spcPct val="20000"/>
              </a:spcBef>
              <a:buFont typeface="Arial" pitchFamily="34" charset="0"/>
              <a:buChar char="•"/>
              <a:defRPr/>
            </a:pPr>
            <a:r>
              <a:rPr lang="en-US" sz="1500" dirty="0" smtClean="0">
                <a:latin typeface="+mj-lt"/>
                <a:cs typeface="Calibri" pitchFamily="34" charset="0"/>
              </a:rPr>
              <a:t>Chinese Browsers – Simplified and Traditional Chinese</a:t>
            </a:r>
          </a:p>
          <a:p>
            <a:pPr marL="1257300" lvl="2" indent="-342900">
              <a:spcBef>
                <a:spcPct val="20000"/>
              </a:spcBef>
              <a:buFont typeface="Arial" pitchFamily="34" charset="0"/>
              <a:buChar char="•"/>
              <a:defRPr/>
            </a:pPr>
            <a:r>
              <a:rPr lang="en-US" sz="1500" dirty="0" smtClean="0">
                <a:latin typeface="+mj-lt"/>
                <a:cs typeface="Calibri" pitchFamily="34" charset="0"/>
              </a:rPr>
              <a:t>English to Chinese Browsers</a:t>
            </a:r>
          </a:p>
          <a:p>
            <a:pPr marL="1257300" lvl="2" indent="-342900">
              <a:spcBef>
                <a:spcPct val="20000"/>
              </a:spcBef>
              <a:buFont typeface="Arial" pitchFamily="34" charset="0"/>
              <a:buChar char="•"/>
              <a:defRPr/>
            </a:pPr>
            <a:r>
              <a:rPr lang="en-US" sz="1500" dirty="0" smtClean="0">
                <a:latin typeface="+mj-lt"/>
                <a:cs typeface="Calibri" pitchFamily="34" charset="0"/>
              </a:rPr>
              <a:t>Chinese to English Browsers </a:t>
            </a:r>
            <a:endParaRPr lang="en-US" sz="1000" dirty="0" smtClean="0">
              <a:latin typeface="+mj-lt"/>
              <a:cs typeface="Calibri" pitchFamily="34" charset="0"/>
            </a:endParaRPr>
          </a:p>
          <a:p>
            <a:pPr marL="342900" lvl="0" indent="-342900">
              <a:spcBef>
                <a:spcPct val="20000"/>
              </a:spcBef>
              <a:buFont typeface="Arial" pitchFamily="34" charset="0"/>
              <a:buChar char="•"/>
              <a:defRPr/>
            </a:pPr>
            <a:r>
              <a:rPr lang="en-US" sz="1500" dirty="0" smtClean="0">
                <a:latin typeface="+mj-lt"/>
                <a:cs typeface="Calibri" pitchFamily="34" charset="0"/>
              </a:rPr>
              <a:t>Chinese searchers were served English ads and driven to the English Olay Canada Website </a:t>
            </a:r>
          </a:p>
        </p:txBody>
      </p:sp>
      <p:graphicFrame>
        <p:nvGraphicFramePr>
          <p:cNvPr id="8" name="Table 7"/>
          <p:cNvGraphicFramePr>
            <a:graphicFrameLocks noGrp="1"/>
          </p:cNvGraphicFramePr>
          <p:nvPr/>
        </p:nvGraphicFramePr>
        <p:xfrm>
          <a:off x="609600" y="3605600"/>
          <a:ext cx="3276169" cy="966400"/>
        </p:xfrm>
        <a:graphic>
          <a:graphicData uri="http://schemas.openxmlformats.org/drawingml/2006/table">
            <a:tbl>
              <a:tblPr/>
              <a:tblGrid>
                <a:gridCol w="1521231"/>
                <a:gridCol w="643598"/>
                <a:gridCol w="625658"/>
                <a:gridCol w="485682"/>
              </a:tblGrid>
              <a:tr h="359658">
                <a:tc>
                  <a:txBody>
                    <a:bodyPr/>
                    <a:lstStyle/>
                    <a:p>
                      <a:pPr algn="ctr" fontAlgn="b"/>
                      <a:r>
                        <a:rPr lang="en-US" sz="1100" b="1" i="0" u="none" strike="noStrike" dirty="0" smtClean="0">
                          <a:solidFill>
                            <a:srgbClr val="000000"/>
                          </a:solidFill>
                          <a:latin typeface="+mn-lt"/>
                          <a:cs typeface="Calibri" pitchFamily="34" charset="0"/>
                        </a:rPr>
                        <a:t>Search Results</a:t>
                      </a:r>
                      <a:endParaRPr lang="en-US" sz="1100" b="1" i="0" u="none" strike="noStrike" dirty="0">
                        <a:solidFill>
                          <a:srgbClr val="000000"/>
                        </a:solidFill>
                        <a:latin typeface="+mn-lt"/>
                        <a:cs typeface="Calibri" pitchFamily="34" charset="0"/>
                      </a:endParaRP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b"/>
                      <a:r>
                        <a:rPr lang="en-US" sz="1100" b="1" i="0" u="none" strike="noStrike" dirty="0" smtClean="0">
                          <a:solidFill>
                            <a:srgbClr val="000000"/>
                          </a:solidFill>
                          <a:latin typeface="+mn-lt"/>
                          <a:cs typeface="Calibri" pitchFamily="34" charset="0"/>
                        </a:rPr>
                        <a:t>Imp</a:t>
                      </a:r>
                      <a:endParaRPr lang="en-US" sz="1100" b="1" i="0" u="none" strike="noStrike" dirty="0">
                        <a:solidFill>
                          <a:srgbClr val="000000"/>
                        </a:solidFill>
                        <a:latin typeface="+mn-lt"/>
                        <a:cs typeface="Calibri" pitchFamily="34" charset="0"/>
                      </a:endParaRP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b"/>
                      <a:r>
                        <a:rPr lang="en-US" sz="1100" b="1" i="0" u="none" strike="noStrike" dirty="0">
                          <a:solidFill>
                            <a:srgbClr val="000000"/>
                          </a:solidFill>
                          <a:latin typeface="+mn-lt"/>
                          <a:cs typeface="Calibri" pitchFamily="34" charset="0"/>
                        </a:rPr>
                        <a:t>CTR</a:t>
                      </a: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b"/>
                      <a:r>
                        <a:rPr lang="en-US" sz="1100" b="1" i="0" u="none" strike="noStrike" dirty="0">
                          <a:solidFill>
                            <a:srgbClr val="000000"/>
                          </a:solidFill>
                          <a:latin typeface="+mn-lt"/>
                          <a:cs typeface="Calibri" pitchFamily="34" charset="0"/>
                        </a:rPr>
                        <a:t>CPC</a:t>
                      </a: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r>
              <a:tr h="277742">
                <a:tc>
                  <a:txBody>
                    <a:bodyPr/>
                    <a:lstStyle/>
                    <a:p>
                      <a:pPr algn="ctr" fontAlgn="b"/>
                      <a:r>
                        <a:rPr lang="en-US" sz="1100" b="0" i="0" u="none" strike="noStrike" dirty="0" smtClean="0">
                          <a:solidFill>
                            <a:srgbClr val="000000"/>
                          </a:solidFill>
                          <a:latin typeface="+mn-lt"/>
                          <a:cs typeface="Calibri" pitchFamily="34" charset="0"/>
                        </a:rPr>
                        <a:t>Olay CA English</a:t>
                      </a:r>
                      <a:endParaRPr lang="en-US" sz="1100" b="0" i="0" u="none" strike="noStrike" dirty="0">
                        <a:solidFill>
                          <a:srgbClr val="000000"/>
                        </a:solidFill>
                        <a:latin typeface="+mn-lt"/>
                        <a:cs typeface="Calibri" pitchFamily="34" charset="0"/>
                      </a:endParaRP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smtClean="0">
                          <a:solidFill>
                            <a:srgbClr val="000000"/>
                          </a:solidFill>
                          <a:latin typeface="+mn-lt"/>
                          <a:cs typeface="Calibri" pitchFamily="34" charset="0"/>
                        </a:rPr>
                        <a:t>173,871</a:t>
                      </a:r>
                      <a:endParaRPr lang="en-US" sz="11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smtClean="0">
                          <a:solidFill>
                            <a:srgbClr val="000000"/>
                          </a:solidFill>
                          <a:latin typeface="+mn-lt"/>
                          <a:cs typeface="Calibri" pitchFamily="34" charset="0"/>
                        </a:rPr>
                        <a:t>0.31%</a:t>
                      </a:r>
                      <a:endParaRPr lang="en-US" sz="1100" b="0" i="0" u="none" strike="noStrike" dirty="0">
                        <a:solidFill>
                          <a:srgbClr val="000000"/>
                        </a:solidFill>
                        <a:latin typeface="+mn-lt"/>
                        <a:cs typeface="Calibri" pitchFamily="34" charset="0"/>
                      </a:endParaRP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smtClean="0">
                          <a:solidFill>
                            <a:srgbClr val="000000"/>
                          </a:solidFill>
                          <a:latin typeface="+mn-lt"/>
                          <a:cs typeface="Calibri" pitchFamily="34" charset="0"/>
                        </a:rPr>
                        <a:t>$2.16</a:t>
                      </a:r>
                      <a:endParaRPr lang="en-US" sz="1100" b="0" i="0" u="none" strike="noStrike" dirty="0">
                        <a:solidFill>
                          <a:srgbClr val="000000"/>
                        </a:solidFill>
                        <a:latin typeface="+mn-lt"/>
                        <a:cs typeface="Calibri" pitchFamily="34" charset="0"/>
                      </a:endParaRP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29000">
                <a:tc>
                  <a:txBody>
                    <a:bodyPr/>
                    <a:lstStyle/>
                    <a:p>
                      <a:pPr algn="ctr" fontAlgn="b"/>
                      <a:r>
                        <a:rPr lang="en-US" sz="1100" b="0" i="0" u="none" strike="noStrike" dirty="0" smtClean="0">
                          <a:solidFill>
                            <a:srgbClr val="000000"/>
                          </a:solidFill>
                          <a:latin typeface="+mn-lt"/>
                          <a:cs typeface="Calibri" pitchFamily="34" charset="0"/>
                        </a:rPr>
                        <a:t>Olay CA Chinese</a:t>
                      </a:r>
                      <a:endParaRPr lang="en-US" sz="1100" b="0" i="0" u="none" strike="noStrike" dirty="0">
                        <a:solidFill>
                          <a:srgbClr val="000000"/>
                        </a:solidFill>
                        <a:latin typeface="+mn-lt"/>
                        <a:cs typeface="Calibri" pitchFamily="34" charset="0"/>
                      </a:endParaRP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mn-lt"/>
                        </a:rPr>
                        <a:t>3,251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mn-lt"/>
                        </a:rPr>
                        <a:t>1.47%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mn-lt"/>
                        </a:rPr>
                        <a:t>$0.89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10" name="Table 9"/>
          <p:cNvGraphicFramePr>
            <a:graphicFrameLocks noGrp="1"/>
          </p:cNvGraphicFramePr>
          <p:nvPr/>
        </p:nvGraphicFramePr>
        <p:xfrm>
          <a:off x="304800" y="4800600"/>
          <a:ext cx="3909150" cy="966400"/>
        </p:xfrm>
        <a:graphic>
          <a:graphicData uri="http://schemas.openxmlformats.org/drawingml/2006/table">
            <a:tbl>
              <a:tblPr/>
              <a:tblGrid>
                <a:gridCol w="1295400"/>
                <a:gridCol w="914400"/>
                <a:gridCol w="838200"/>
                <a:gridCol w="861150"/>
              </a:tblGrid>
              <a:tr h="359658">
                <a:tc>
                  <a:txBody>
                    <a:bodyPr/>
                    <a:lstStyle/>
                    <a:p>
                      <a:pPr algn="l" fontAlgn="b"/>
                      <a:r>
                        <a:rPr lang="en-US" sz="1100" b="1" i="0" u="none" strike="noStrike" dirty="0" smtClean="0">
                          <a:solidFill>
                            <a:srgbClr val="000000"/>
                          </a:solidFill>
                          <a:latin typeface="Calibri" pitchFamily="34" charset="0"/>
                          <a:cs typeface="Calibri" pitchFamily="34" charset="0"/>
                        </a:rPr>
                        <a:t> Quality of Visitor</a:t>
                      </a:r>
                      <a:endParaRPr lang="en-US" sz="1100" b="1" i="0" u="none" strike="noStrike" dirty="0">
                        <a:solidFill>
                          <a:srgbClr val="000000"/>
                        </a:solidFill>
                        <a:latin typeface="Calibri" pitchFamily="34" charset="0"/>
                        <a:cs typeface="Calibri" pitchFamily="34" charset="0"/>
                      </a:endParaRP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b"/>
                      <a:r>
                        <a:rPr lang="en-US" sz="1100" b="1" i="0" u="none" strike="noStrike" dirty="0" smtClean="0">
                          <a:solidFill>
                            <a:srgbClr val="000000"/>
                          </a:solidFill>
                          <a:latin typeface="Calibri" pitchFamily="34" charset="0"/>
                          <a:cs typeface="Calibri" pitchFamily="34" charset="0"/>
                        </a:rPr>
                        <a:t>Bounce</a:t>
                      </a:r>
                      <a:endParaRPr lang="en-US" sz="1100" b="1" i="0" u="none" strike="noStrike" dirty="0">
                        <a:solidFill>
                          <a:srgbClr val="000000"/>
                        </a:solidFill>
                        <a:latin typeface="Calibri" pitchFamily="34" charset="0"/>
                        <a:cs typeface="Calibri" pitchFamily="34" charset="0"/>
                      </a:endParaRP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b"/>
                      <a:r>
                        <a:rPr lang="en-US" sz="1100" b="1" i="0" u="none" strike="noStrike" dirty="0" smtClean="0">
                          <a:solidFill>
                            <a:srgbClr val="000000"/>
                          </a:solidFill>
                          <a:latin typeface="Calibri" pitchFamily="34" charset="0"/>
                          <a:cs typeface="Calibri" pitchFamily="34" charset="0"/>
                        </a:rPr>
                        <a:t>Pages/Visit</a:t>
                      </a:r>
                      <a:endParaRPr lang="en-US" sz="1100" b="1" i="0" u="none" strike="noStrike" dirty="0">
                        <a:solidFill>
                          <a:srgbClr val="000000"/>
                        </a:solidFill>
                        <a:latin typeface="Calibri" pitchFamily="34" charset="0"/>
                        <a:cs typeface="Calibri" pitchFamily="34" charset="0"/>
                      </a:endParaRP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b"/>
                      <a:r>
                        <a:rPr lang="en-US" sz="1100" b="1" i="0" u="none" strike="noStrike" dirty="0" smtClean="0">
                          <a:solidFill>
                            <a:srgbClr val="000000"/>
                          </a:solidFill>
                          <a:latin typeface="Calibri" pitchFamily="34" charset="0"/>
                          <a:cs typeface="Calibri" pitchFamily="34" charset="0"/>
                        </a:rPr>
                        <a:t>Time on Site</a:t>
                      </a:r>
                      <a:endParaRPr lang="en-US" sz="1100" b="1" i="0" u="none" strike="noStrike" dirty="0">
                        <a:solidFill>
                          <a:srgbClr val="000000"/>
                        </a:solidFill>
                        <a:latin typeface="Calibri" pitchFamily="34" charset="0"/>
                        <a:cs typeface="Calibri" pitchFamily="34" charset="0"/>
                      </a:endParaRP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r>
              <a:tr h="277742">
                <a:tc>
                  <a:txBody>
                    <a:bodyPr/>
                    <a:lstStyle/>
                    <a:p>
                      <a:pPr algn="l" fontAlgn="b"/>
                      <a:r>
                        <a:rPr lang="en-US" sz="1100" b="0" i="0" u="none" strike="noStrike" dirty="0" smtClean="0">
                          <a:solidFill>
                            <a:srgbClr val="000000"/>
                          </a:solidFill>
                          <a:latin typeface="Calibri" pitchFamily="34" charset="0"/>
                          <a:cs typeface="Calibri" pitchFamily="34" charset="0"/>
                        </a:rPr>
                        <a:t>Olay CA English</a:t>
                      </a: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smtClean="0">
                          <a:solidFill>
                            <a:srgbClr val="000000"/>
                          </a:solidFill>
                          <a:latin typeface="Calibri"/>
                        </a:rPr>
                        <a:t>58%</a:t>
                      </a:r>
                      <a:endParaRPr lang="en-US"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smtClean="0">
                          <a:solidFill>
                            <a:srgbClr val="000000"/>
                          </a:solidFill>
                          <a:latin typeface="Calibri"/>
                        </a:rPr>
                        <a:t>3</a:t>
                      </a:r>
                      <a:endParaRPr lang="en-US"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smtClean="0">
                          <a:solidFill>
                            <a:srgbClr val="000000"/>
                          </a:solidFill>
                          <a:latin typeface="Calibri"/>
                        </a:rPr>
                        <a:t>304</a:t>
                      </a:r>
                      <a:endParaRPr lang="en-US"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29000">
                <a:tc>
                  <a:txBody>
                    <a:bodyPr/>
                    <a:lstStyle/>
                    <a:p>
                      <a:pPr algn="l" fontAlgn="b"/>
                      <a:r>
                        <a:rPr lang="en-US" sz="1100" b="0" i="0" u="none" strike="noStrike" dirty="0" smtClean="0">
                          <a:solidFill>
                            <a:srgbClr val="000000"/>
                          </a:solidFill>
                          <a:latin typeface="Calibri" pitchFamily="34" charset="0"/>
                          <a:cs typeface="Calibri" pitchFamily="34" charset="0"/>
                        </a:rPr>
                        <a:t>Olay CA Chinese</a:t>
                      </a:r>
                      <a:endParaRPr lang="en-US" sz="1100" b="0" i="0" u="none" strike="noStrike" dirty="0">
                        <a:solidFill>
                          <a:srgbClr val="000000"/>
                        </a:solidFill>
                        <a:latin typeface="Calibri" pitchFamily="34" charset="0"/>
                        <a:cs typeface="Calibri" pitchFamily="34" charset="0"/>
                      </a:endParaRP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smtClean="0">
                          <a:solidFill>
                            <a:srgbClr val="000000"/>
                          </a:solidFill>
                          <a:latin typeface="Calibri"/>
                        </a:rPr>
                        <a:t>37%</a:t>
                      </a:r>
                      <a:endParaRPr lang="en-US"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smtClean="0">
                          <a:solidFill>
                            <a:srgbClr val="000000"/>
                          </a:solidFill>
                          <a:latin typeface="Calibri"/>
                        </a:rPr>
                        <a:t>5</a:t>
                      </a:r>
                      <a:endParaRPr lang="en-US"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smtClean="0">
                          <a:solidFill>
                            <a:srgbClr val="000000"/>
                          </a:solidFill>
                          <a:latin typeface="Calibri"/>
                        </a:rPr>
                        <a:t>310</a:t>
                      </a:r>
                      <a:endParaRPr lang="en-US"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11" name="Rounded Rectangle 10"/>
          <p:cNvSpPr/>
          <p:nvPr/>
        </p:nvSpPr>
        <p:spPr bwMode="auto">
          <a:xfrm>
            <a:off x="4419600" y="3276600"/>
            <a:ext cx="4495800" cy="3124200"/>
          </a:xfrm>
          <a:prstGeom prst="roundRect">
            <a:avLst/>
          </a:prstGeom>
          <a:gradFill rotWithShape="1">
            <a:gsLst>
              <a:gs pos="0">
                <a:srgbClr val="BBAC87">
                  <a:alpha val="21000"/>
                </a:srgbClr>
              </a:gs>
              <a:gs pos="35001">
                <a:srgbClr val="F0ECDE"/>
              </a:gs>
              <a:gs pos="63000">
                <a:srgbClr val="E2D8C7"/>
              </a:gs>
              <a:gs pos="100000">
                <a:srgbClr val="B9AA87"/>
              </a:gs>
            </a:gsLst>
            <a:lin ang="5400000"/>
          </a:grad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0" hangingPunct="0">
              <a:spcBef>
                <a:spcPct val="75000"/>
              </a:spcBef>
            </a:pPr>
            <a:r>
              <a:rPr lang="en-US" b="1" kern="0" dirty="0" smtClean="0">
                <a:latin typeface="+mn-lt"/>
              </a:rPr>
              <a:t>CONSUMER INSIGHTS:</a:t>
            </a:r>
          </a:p>
          <a:p>
            <a:pPr algn="ctr" eaLnBrk="0" hangingPunct="0">
              <a:spcBef>
                <a:spcPct val="75000"/>
              </a:spcBef>
            </a:pPr>
            <a:endParaRPr lang="en-US" sz="200" b="1" kern="0" dirty="0" smtClean="0">
              <a:latin typeface="+mn-lt"/>
            </a:endParaRPr>
          </a:p>
          <a:p>
            <a:pPr marL="228600" indent="-228600">
              <a:buFont typeface="Arial" pitchFamily="34" charset="0"/>
              <a:buChar char="•"/>
            </a:pPr>
            <a:r>
              <a:rPr lang="en-US" dirty="0" smtClean="0">
                <a:latin typeface="Calibri" pitchFamily="34" charset="0"/>
              </a:rPr>
              <a:t>While the Chinese market is small in comparison to the English speaking market, the Chinese market space is much less competitive with a 59% lower average CPC</a:t>
            </a:r>
          </a:p>
          <a:p>
            <a:pPr marL="228600" indent="-228600">
              <a:buFont typeface="Arial" pitchFamily="34" charset="0"/>
              <a:buChar char="•"/>
            </a:pPr>
            <a:endParaRPr lang="en-US" sz="800" dirty="0" smtClean="0">
              <a:latin typeface="Calibri" pitchFamily="34" charset="0"/>
            </a:endParaRPr>
          </a:p>
          <a:p>
            <a:pPr marL="228600" indent="-228600">
              <a:buFont typeface="Arial" pitchFamily="34" charset="0"/>
              <a:buChar char="•"/>
            </a:pPr>
            <a:r>
              <a:rPr lang="en-US" dirty="0" smtClean="0">
                <a:latin typeface="Calibri" pitchFamily="34" charset="0"/>
              </a:rPr>
              <a:t>Chinese searchers are more engaged with the Olay Canada Website as quality of visitor metrics were significantly stronger than English quality of visitor metrics</a:t>
            </a:r>
          </a:p>
          <a:p>
            <a:pPr marL="685800" lvl="1" indent="-228600">
              <a:buFont typeface="Courier New" pitchFamily="49" charset="0"/>
              <a:buChar char="o"/>
            </a:pPr>
            <a:r>
              <a:rPr lang="en-US" dirty="0" smtClean="0">
                <a:latin typeface="Calibri" pitchFamily="34" charset="0"/>
              </a:rPr>
              <a:t>Chinese searchers visited 40% more pages on the site and bounced off the site 36% less than English searcher</a:t>
            </a:r>
          </a:p>
        </p:txBody>
      </p:sp>
      <p:pic>
        <p:nvPicPr>
          <p:cNvPr id="12" name="Picture 2"/>
          <p:cNvPicPr>
            <a:picLocks noChangeAspect="1" noChangeArrowheads="1"/>
          </p:cNvPicPr>
          <p:nvPr/>
        </p:nvPicPr>
        <p:blipFill>
          <a:blip r:embed="rId2" cstate="print"/>
          <a:srcRect/>
          <a:stretch>
            <a:fillRect/>
          </a:stretch>
        </p:blipFill>
        <p:spPr bwMode="auto">
          <a:xfrm>
            <a:off x="4572000" y="3276600"/>
            <a:ext cx="152400" cy="269499"/>
          </a:xfrm>
          <a:prstGeom prst="rect">
            <a:avLst/>
          </a:prstGeom>
          <a:noFill/>
          <a:ln w="9525">
            <a:noFill/>
            <a:miter lim="800000"/>
            <a:headEnd/>
            <a:tailEnd/>
          </a:ln>
          <a:effectLst/>
        </p:spPr>
      </p:pic>
      <p:cxnSp>
        <p:nvCxnSpPr>
          <p:cNvPr id="13" name="Straight Connector 12"/>
          <p:cNvCxnSpPr/>
          <p:nvPr/>
        </p:nvCxnSpPr>
        <p:spPr bwMode="auto">
          <a:xfrm>
            <a:off x="304800" y="3124200"/>
            <a:ext cx="8305800" cy="0"/>
          </a:xfrm>
          <a:prstGeom prst="line">
            <a:avLst/>
          </a:prstGeom>
          <a:solidFill>
            <a:schemeClr val="bg1"/>
          </a:solidFill>
          <a:ln w="12700" cap="flat" cmpd="sng" algn="ctr">
            <a:solidFill>
              <a:srgbClr val="948A54"/>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Account Structure</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1F497D"/>
              </a:buClr>
            </a:pPr>
            <a:r>
              <a:rPr lang="en-US" sz="2400" b="1" dirty="0" smtClean="0">
                <a:solidFill>
                  <a:prstClr val="black"/>
                </a:solidFill>
                <a:latin typeface="Calibri"/>
              </a:rPr>
              <a:t>Olay Account Structure</a:t>
            </a:r>
          </a:p>
        </p:txBody>
      </p:sp>
      <p:graphicFrame>
        <p:nvGraphicFramePr>
          <p:cNvPr id="10" name="Content Placeholder 9"/>
          <p:cNvGraphicFramePr>
            <a:graphicFrameLocks noGrp="1"/>
          </p:cNvGraphicFramePr>
          <p:nvPr>
            <p:ph idx="1"/>
          </p:nvPr>
        </p:nvGraphicFramePr>
        <p:xfrm>
          <a:off x="2895600" y="1371600"/>
          <a:ext cx="62484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152400" y="2057400"/>
            <a:ext cx="3429000" cy="584775"/>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pitchFamily="34" charset="0"/>
                <a:cs typeface="Calibri" pitchFamily="34" charset="0"/>
              </a:rPr>
              <a:t>Account Level: All campaigns and ad groups are in the account level</a:t>
            </a:r>
            <a:endParaRPr lang="en-US" sz="1600" dirty="0">
              <a:solidFill>
                <a:prstClr val="black"/>
              </a:solidFill>
              <a:latin typeface="Calibri" pitchFamily="34" charset="0"/>
              <a:cs typeface="Calibri" pitchFamily="34" charset="0"/>
            </a:endParaRPr>
          </a:p>
        </p:txBody>
      </p:sp>
      <p:sp>
        <p:nvSpPr>
          <p:cNvPr id="14" name="TextBox 13"/>
          <p:cNvSpPr txBox="1"/>
          <p:nvPr/>
        </p:nvSpPr>
        <p:spPr>
          <a:xfrm>
            <a:off x="76200" y="3505200"/>
            <a:ext cx="3886200" cy="830997"/>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pitchFamily="34" charset="0"/>
                <a:cs typeface="Calibri" pitchFamily="34" charset="0"/>
              </a:rPr>
              <a:t>Campaign Level: Separated by branded or non branded and search or content. Budgets are set at the campaign level</a:t>
            </a:r>
            <a:endParaRPr lang="en-US" sz="1600" dirty="0">
              <a:solidFill>
                <a:prstClr val="black"/>
              </a:solidFill>
              <a:latin typeface="Calibri" pitchFamily="34" charset="0"/>
              <a:cs typeface="Calibri" pitchFamily="34" charset="0"/>
            </a:endParaRPr>
          </a:p>
        </p:txBody>
      </p:sp>
      <p:cxnSp>
        <p:nvCxnSpPr>
          <p:cNvPr id="17" name="Straight Arrow Connector 16"/>
          <p:cNvCxnSpPr/>
          <p:nvPr/>
        </p:nvCxnSpPr>
        <p:spPr>
          <a:xfrm>
            <a:off x="3886200" y="3886200"/>
            <a:ext cx="3048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52400" y="5638800"/>
            <a:ext cx="3886200" cy="830997"/>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pitchFamily="34" charset="0"/>
                <a:cs typeface="Calibri" pitchFamily="34" charset="0"/>
              </a:rPr>
              <a:t>Ad Group Level: Contains collection of keywords and ad group that are grouped together by theme</a:t>
            </a:r>
            <a:endParaRPr lang="en-US" sz="1600" dirty="0">
              <a:solidFill>
                <a:prstClr val="black"/>
              </a:solidFill>
              <a:latin typeface="Calibri" pitchFamily="34" charset="0"/>
              <a:cs typeface="Calibri" pitchFamily="34" charset="0"/>
            </a:endParaRPr>
          </a:p>
        </p:txBody>
      </p:sp>
      <p:cxnSp>
        <p:nvCxnSpPr>
          <p:cNvPr id="21" name="Straight Arrow Connector 20"/>
          <p:cNvCxnSpPr/>
          <p:nvPr/>
        </p:nvCxnSpPr>
        <p:spPr>
          <a:xfrm flipV="1">
            <a:off x="2057400" y="5105400"/>
            <a:ext cx="9906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200400" y="2438400"/>
            <a:ext cx="1752600" cy="152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Organic search (SEO) best practices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61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Organic Search?</a:t>
            </a:r>
            <a:endParaRPr lang="en-US" sz="3000" dirty="0"/>
          </a:p>
        </p:txBody>
      </p:sp>
      <p:sp>
        <p:nvSpPr>
          <p:cNvPr id="9" name="Content Placeholder 2"/>
          <p:cNvSpPr>
            <a:spLocks noGrp="1"/>
          </p:cNvSpPr>
          <p:nvPr>
            <p:ph idx="1"/>
          </p:nvPr>
        </p:nvSpPr>
        <p:spPr>
          <a:xfrm>
            <a:off x="304800" y="838200"/>
            <a:ext cx="8077200" cy="2971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managing organic search and therefore, must understand the best practices and the SEO process. It is imperative that the search agency understand how to set goals, research and create a gold keyword list, map gold keywords to relevant preferred landing pages, provide recommendations for performance and technical optimizations, tools to use, success metrics and how to optimize for them, how to use SearchMart, and how to report on the success of the organic campaign.</a:t>
            </a:r>
            <a:endParaRPr lang="en-US" sz="1400" dirty="0" smtClean="0">
              <a:latin typeface="+mn-lt"/>
            </a:endParaRPr>
          </a:p>
          <a:p>
            <a:pPr marL="0" indent="0">
              <a:spcBef>
                <a:spcPts val="0"/>
              </a:spcBef>
            </a:pPr>
            <a:endParaRPr lang="en-US" sz="1400" b="1" dirty="0" smtClean="0">
              <a:latin typeface="+mn-lt"/>
            </a:endParaRPr>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what organic search is and the steps in the SEO process. The brand contacts should also be aware of the best practices of organic search, how organic search affects the Olay brand, performance and technical optimization best practices, and how to define success for the Olay organic search campaign.</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1" name="Straight Connector 10"/>
          <p:cNvCxnSpPr/>
          <p:nvPr/>
        </p:nvCxnSpPr>
        <p:spPr bwMode="auto">
          <a:xfrm>
            <a:off x="304800" y="3505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362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62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Global Toolkit Table of Contents</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cxnSp>
        <p:nvCxnSpPr>
          <p:cNvPr id="10" name="Straight Connector 9"/>
          <p:cNvCxnSpPr/>
          <p:nvPr/>
        </p:nvCxnSpPr>
        <p:spPr bwMode="auto">
          <a:xfrm>
            <a:off x="228600" y="114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144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1752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205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2362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2667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228600" y="3276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8" name="Straight Connector 17"/>
          <p:cNvCxnSpPr/>
          <p:nvPr/>
        </p:nvCxnSpPr>
        <p:spPr bwMode="auto">
          <a:xfrm>
            <a:off x="228600" y="3581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9" name="Straight Connector 18"/>
          <p:cNvCxnSpPr/>
          <p:nvPr/>
        </p:nvCxnSpPr>
        <p:spPr bwMode="auto">
          <a:xfrm>
            <a:off x="228600" y="3886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228600" y="4191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228600" y="4495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2" name="Straight Connector 21"/>
          <p:cNvCxnSpPr/>
          <p:nvPr/>
        </p:nvCxnSpPr>
        <p:spPr bwMode="auto">
          <a:xfrm>
            <a:off x="228600" y="495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5334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26" name="Content Placeholder 2"/>
          <p:cNvSpPr txBox="1">
            <a:spLocks/>
          </p:cNvSpPr>
          <p:nvPr/>
        </p:nvSpPr>
        <p:spPr>
          <a:xfrm>
            <a:off x="304800" y="762000"/>
            <a:ext cx="8839200" cy="5257800"/>
          </a:xfrm>
          <a:prstGeom prst="rect">
            <a:avLst/>
          </a:prstGeom>
        </p:spPr>
        <p:txBody>
          <a:bodyPr/>
          <a:lstStyle/>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pitchFamily="34" charset="0"/>
                <a:hlinkClick r:id="rId4" action="ppaction://hlinksldjump"/>
              </a:rPr>
              <a:t>SEO Process</a:t>
            </a:r>
            <a:r>
              <a:rPr lang="en-US" sz="1300" kern="0" dirty="0" smtClean="0">
                <a:latin typeface="Calibri" pitchFamily="34" charset="0"/>
              </a:rPr>
              <a:t>: High level list of all that is involved in the SEO process</a:t>
            </a:r>
            <a:r>
              <a:rPr lang="en-US" kern="0" dirty="0" smtClean="0">
                <a:latin typeface="Calibri" pitchFamily="34" charset="0"/>
              </a:rPr>
              <a:t>.</a:t>
            </a: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hlinkClick r:id="rId5" action="ppaction://hlinksldjump"/>
              </a:rPr>
              <a:t>Gold Keywords</a:t>
            </a:r>
            <a:r>
              <a:rPr lang="en-US" sz="1300" kern="0" dirty="0" smtClean="0">
                <a:latin typeface="Calibri"/>
              </a:rPr>
              <a:t>: Best practices for selecting gold keywords, tools to use and detailed keyword selection steps.</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hlinkClick r:id="rId6" action="ppaction://hlinksldjump"/>
              </a:rPr>
              <a:t>Preferred Landing Pages (PLPs)</a:t>
            </a:r>
            <a:r>
              <a:rPr lang="en-US" sz="1300" kern="0" dirty="0" smtClean="0">
                <a:latin typeface="Calibri"/>
                <a:hlinkClick r:id="rId6" action="ppaction://hlinksldjump"/>
              </a:rPr>
              <a:t>: </a:t>
            </a:r>
            <a:r>
              <a:rPr lang="en-US" sz="1300" kern="0" dirty="0" smtClean="0">
                <a:latin typeface="Calibri"/>
              </a:rPr>
              <a:t>Best practices for PLP selection and example PLP mapping process.</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hlinkClick r:id="rId7" action="ppaction://hlinksldjump"/>
              </a:rPr>
              <a:t>Website Content</a:t>
            </a:r>
            <a:r>
              <a:rPr lang="en-US" sz="1300" kern="0" dirty="0" smtClean="0">
                <a:latin typeface="Calibri"/>
              </a:rPr>
              <a:t>: Best practices, content creation strategies, and examples of optimized content.</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hlinkClick r:id="rId8" action="ppaction://hlinksldjump"/>
              </a:rPr>
              <a:t>Meta Data</a:t>
            </a:r>
            <a:r>
              <a:rPr lang="en-US" sz="1300" kern="0" dirty="0" smtClean="0">
                <a:latin typeface="Calibri"/>
              </a:rPr>
              <a:t>: Best Practices and a checklist for writing and implementing meta data.</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hlinkClick r:id="rId9" action="ppaction://hlinksldjump"/>
              </a:rPr>
              <a:t>URL Naming</a:t>
            </a:r>
            <a:r>
              <a:rPr lang="en-US" sz="1300" kern="0" dirty="0" smtClean="0">
                <a:latin typeface="Calibri"/>
              </a:rPr>
              <a:t>: Best practices for naming and leveraging an optimized global template hierarchy.</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hlinkClick r:id="rId10" action="ppaction://hlinksldjump"/>
              </a:rPr>
              <a:t>Global URLs</a:t>
            </a:r>
            <a:r>
              <a:rPr lang="en-US" sz="1300" kern="0" dirty="0" smtClean="0">
                <a:latin typeface="Calibri"/>
              </a:rPr>
              <a:t>: Best practices for In-Country extensions, Olay examples and recommendations.</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hlinkClick r:id="rId11" action="ppaction://hlinksldjump"/>
              </a:rPr>
              <a:t>Internal Linking</a:t>
            </a:r>
            <a:r>
              <a:rPr lang="en-US" sz="1300" kern="0" dirty="0" smtClean="0">
                <a:latin typeface="Calibri"/>
              </a:rPr>
              <a:t>: Best practices, types of internal links, formats, Olay examples and recommendations.</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hlinkClick r:id="rId12" action="ppaction://hlinksldjump"/>
              </a:rPr>
              <a:t>Technical Best Practices</a:t>
            </a:r>
            <a:r>
              <a:rPr lang="en-US" sz="1300" kern="0" dirty="0" smtClean="0">
                <a:latin typeface="Calibri"/>
              </a:rPr>
              <a:t>: Best practices for all crawlability and navigation issues on the Global Template.</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hlinkClick r:id="rId13" action="ppaction://hlinksldjump"/>
              </a:rPr>
              <a:t>Olay Global Template Recommendations</a:t>
            </a:r>
            <a:r>
              <a:rPr lang="en-US" sz="1300" kern="0" dirty="0" smtClean="0">
                <a:latin typeface="Calibri"/>
              </a:rPr>
              <a:t>: Recommendations for optimization of the Global Template.</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hlinkClick r:id="rId14" action="ppaction://hlinksldjump"/>
              </a:rPr>
              <a:t>Digital Assets</a:t>
            </a:r>
            <a:r>
              <a:rPr lang="en-US" sz="1300" kern="0" dirty="0" smtClean="0">
                <a:latin typeface="Calibri"/>
              </a:rPr>
              <a:t>: Best practices for on-site and off-site image and video hosting.</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hlinkClick r:id="rId15" action="ppaction://hlinksldjump"/>
              </a:rPr>
              <a:t>SearchMart</a:t>
            </a:r>
            <a:r>
              <a:rPr lang="en-US" sz="1300" kern="0" dirty="0" smtClean="0">
                <a:latin typeface="Calibri"/>
              </a:rPr>
              <a:t>: Detailed steps for using SearchMart to monitor, track and optimize the Olay SEO campaign.</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pitchFamily="34" charset="0"/>
                <a:hlinkClick r:id="rId16" action="ppaction://hlinksldjump"/>
              </a:rPr>
              <a:t>Olay Helpful Tools</a:t>
            </a:r>
            <a:r>
              <a:rPr lang="en-US" sz="1300" kern="0" dirty="0" smtClean="0">
                <a:latin typeface="Calibri" pitchFamily="34" charset="0"/>
              </a:rPr>
              <a:t>: Detailed steps for using Google Analytics, Google Keyword Tool, Google Insights and Xenu</a:t>
            </a:r>
          </a:p>
          <a:p>
            <a:pPr eaLnBrk="0" hangingPunct="0">
              <a:spcBef>
                <a:spcPts val="0"/>
              </a:spcBef>
              <a:buClr>
                <a:srgbClr val="BA0000"/>
              </a:buClr>
              <a:defRPr/>
            </a:pPr>
            <a:r>
              <a:rPr lang="en-US" sz="1300" b="1" kern="0" dirty="0" smtClean="0">
                <a:latin typeface="Calibri" pitchFamily="34" charset="0"/>
              </a:rPr>
              <a:t>                        </a:t>
            </a:r>
            <a:r>
              <a:rPr lang="en-US" sz="1300" kern="0" dirty="0" smtClean="0">
                <a:latin typeface="Calibri" pitchFamily="34" charset="0"/>
              </a:rPr>
              <a:t>for SEO campaign monitoring, tracking and optimizing.</a:t>
            </a:r>
            <a:endParaRPr lang="en-US" sz="1600" b="1" kern="0" dirty="0" smtClean="0">
              <a:latin typeface="Calibri" pitchFamily="34" charset="0"/>
            </a:endParaRPr>
          </a:p>
          <a:p>
            <a:pPr eaLnBrk="0" hangingPunct="0">
              <a:spcBef>
                <a:spcPts val="0"/>
              </a:spcBef>
              <a:buClr>
                <a:srgbClr val="BA0000"/>
              </a:buClr>
              <a:defRPr/>
            </a:pPr>
            <a:endParaRPr lang="en-US" sz="400" b="1" kern="0" dirty="0" smtClean="0">
              <a:latin typeface="Calibri" pitchFamily="34" charset="0"/>
            </a:endParaRPr>
          </a:p>
          <a:p>
            <a:pPr eaLnBrk="0" hangingPunct="0">
              <a:spcBef>
                <a:spcPts val="0"/>
              </a:spcBef>
              <a:buClr>
                <a:srgbClr val="BA0000"/>
              </a:buClr>
              <a:defRPr/>
            </a:pPr>
            <a:r>
              <a:rPr lang="en-US" sz="1600" b="1" kern="0" dirty="0" smtClean="0">
                <a:latin typeface="Calibri" pitchFamily="34" charset="0"/>
                <a:hlinkClick r:id="rId17" action="ppaction://hlinksldjump"/>
              </a:rPr>
              <a:t>Olay US Baseline</a:t>
            </a:r>
            <a:r>
              <a:rPr lang="en-US" sz="1300" kern="0" dirty="0" smtClean="0">
                <a:latin typeface="Calibri" pitchFamily="34" charset="0"/>
              </a:rPr>
              <a:t>: Measure of success metrics for Olay US and benchmarks for Olay Global Websites.</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hlinkClick r:id="rId18" action="ppaction://hlinksldjump"/>
              </a:rPr>
              <a:t>Appendix</a:t>
            </a:r>
            <a:r>
              <a:rPr lang="en-US" sz="1300" kern="0" dirty="0" smtClean="0">
                <a:latin typeface="Calibri"/>
              </a:rPr>
              <a:t>: Further information on all SEO topics not applicable to the toolkit.</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endParaRPr lang="en-US" b="1" kern="0" dirty="0" smtClean="0">
              <a:latin typeface="Calibri"/>
            </a:endParaRPr>
          </a:p>
          <a:p>
            <a:pPr eaLnBrk="0" hangingPunct="0">
              <a:spcBef>
                <a:spcPts val="0"/>
              </a:spcBef>
              <a:buClr>
                <a:srgbClr val="BA0000"/>
              </a:buClr>
              <a:defRPr/>
            </a:pPr>
            <a:endParaRPr lang="en-US" b="1" kern="0" dirty="0" smtClean="0">
              <a:latin typeface="Calibri"/>
            </a:endParaRPr>
          </a:p>
          <a:p>
            <a:pPr marL="457200" lvl="2" eaLnBrk="0" hangingPunct="0">
              <a:spcBef>
                <a:spcPts val="0"/>
              </a:spcBef>
              <a:buFont typeface="Arial" pitchFamily="34" charset="0"/>
              <a:buNone/>
              <a:defRPr/>
            </a:pPr>
            <a:endParaRPr lang="en-US" kern="0" dirty="0" smtClean="0">
              <a:latin typeface="Calibri"/>
              <a:cs typeface="Arial" pitchFamily="34" charset="0"/>
            </a:endParaRPr>
          </a:p>
          <a:p>
            <a:pPr marL="457200" lvl="2" eaLnBrk="0" hangingPunct="0">
              <a:spcBef>
                <a:spcPts val="0"/>
              </a:spcBef>
              <a:buFont typeface="Arial" pitchFamily="34" charset="0"/>
              <a:buChar char="•"/>
              <a:defRPr/>
            </a:pPr>
            <a:endParaRPr lang="en-US" kern="0" dirty="0" smtClean="0">
              <a:latin typeface="Calibri"/>
              <a:cs typeface="Arial" pitchFamily="34" charset="0"/>
            </a:endParaRPr>
          </a:p>
          <a:p>
            <a:pPr marL="457200" lvl="2" eaLnBrk="0" hangingPunct="0">
              <a:spcBef>
                <a:spcPts val="0"/>
              </a:spcBef>
              <a:buFont typeface="Arial" pitchFamily="34" charset="0"/>
              <a:buChar char="•"/>
              <a:defRPr/>
            </a:pPr>
            <a:endParaRPr lang="en-US" kern="0" dirty="0" smtClean="0">
              <a:latin typeface="Calibri"/>
              <a:cs typeface="Arial" pitchFamily="34" charset="0"/>
            </a:endParaRPr>
          </a:p>
          <a:p>
            <a:pPr marL="457200" lvl="2" eaLnBrk="0" hangingPunct="0">
              <a:spcBef>
                <a:spcPts val="0"/>
              </a:spcBef>
              <a:buFont typeface="Arial" pitchFamily="34" charset="0"/>
              <a:buChar char="•"/>
              <a:defRPr/>
            </a:pPr>
            <a:endParaRPr lang="en-US" kern="0" dirty="0" smtClean="0">
              <a:latin typeface="Calibri"/>
              <a:cs typeface="Arial" pitchFamily="34" charset="0"/>
            </a:endParaRPr>
          </a:p>
        </p:txBody>
      </p:sp>
      <p:cxnSp>
        <p:nvCxnSpPr>
          <p:cNvPr id="28" name="Straight Connector 27"/>
          <p:cNvCxnSpPr/>
          <p:nvPr/>
        </p:nvCxnSpPr>
        <p:spPr bwMode="auto">
          <a:xfrm>
            <a:off x="228600" y="5638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SEO Process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64</a:t>
            </a:fld>
            <a:endParaRPr lang="en-US" dirty="0">
              <a:solidFill>
                <a:srgbClr val="002C69"/>
              </a:solidFill>
            </a:endParaRPr>
          </a:p>
        </p:txBody>
      </p:sp>
      <p:sp>
        <p:nvSpPr>
          <p:cNvPr id="9" name="TextBox 11"/>
          <p:cNvSpPr txBox="1">
            <a:spLocks noChangeArrowheads="1"/>
          </p:cNvSpPr>
          <p:nvPr/>
        </p:nvSpPr>
        <p:spPr bwMode="auto">
          <a:xfrm>
            <a:off x="7162800" y="22926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28%</a:t>
            </a:r>
          </a:p>
        </p:txBody>
      </p:sp>
      <p:sp>
        <p:nvSpPr>
          <p:cNvPr id="10" name="TextBox 13"/>
          <p:cNvSpPr txBox="1">
            <a:spLocks noChangeArrowheads="1"/>
          </p:cNvSpPr>
          <p:nvPr/>
        </p:nvSpPr>
        <p:spPr bwMode="auto">
          <a:xfrm>
            <a:off x="7162800" y="2989546"/>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16%</a:t>
            </a:r>
          </a:p>
        </p:txBody>
      </p:sp>
      <p:sp>
        <p:nvSpPr>
          <p:cNvPr id="11" name="TextBox 14"/>
          <p:cNvSpPr txBox="1">
            <a:spLocks noChangeArrowheads="1"/>
          </p:cNvSpPr>
          <p:nvPr/>
        </p:nvSpPr>
        <p:spPr bwMode="auto">
          <a:xfrm>
            <a:off x="6172200" y="25974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56%</a:t>
            </a:r>
          </a:p>
        </p:txBody>
      </p: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SEO Process</a:t>
            </a:r>
            <a:endParaRPr lang="en-US" sz="3000" b="1" kern="0" dirty="0">
              <a:solidFill>
                <a:sysClr val="windowText" lastClr="000000"/>
              </a:solidFill>
              <a:latin typeface="Calibri"/>
            </a:endParaRPr>
          </a:p>
        </p:txBody>
      </p:sp>
      <p:sp>
        <p:nvSpPr>
          <p:cNvPr id="29" name="Rounded Rectangle 28"/>
          <p:cNvSpPr/>
          <p:nvPr/>
        </p:nvSpPr>
        <p:spPr bwMode="auto">
          <a:xfrm>
            <a:off x="381000" y="914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SEO Process</a:t>
            </a:r>
          </a:p>
        </p:txBody>
      </p:sp>
      <p:sp>
        <p:nvSpPr>
          <p:cNvPr id="42" name="Content Placeholder 2"/>
          <p:cNvSpPr>
            <a:spLocks noGrp="1"/>
          </p:cNvSpPr>
          <p:nvPr>
            <p:ph idx="1"/>
          </p:nvPr>
        </p:nvSpPr>
        <p:spPr>
          <a:xfrm>
            <a:off x="381000" y="1371600"/>
            <a:ext cx="8229600" cy="4343400"/>
          </a:xfrm>
        </p:spPr>
        <p:txBody>
          <a:bodyPr/>
          <a:lstStyle/>
          <a:p>
            <a:pPr marL="0" indent="0">
              <a:lnSpc>
                <a:spcPct val="200000"/>
              </a:lnSpc>
              <a:spcBef>
                <a:spcPts val="0"/>
              </a:spcBef>
              <a:buClrTx/>
              <a:buFont typeface="+mj-lt"/>
              <a:buAutoNum type="arabicPeriod"/>
            </a:pPr>
            <a:r>
              <a:rPr lang="en-US" sz="1600" b="1" dirty="0" smtClean="0">
                <a:solidFill>
                  <a:schemeClr val="tx1"/>
                </a:solidFill>
                <a:latin typeface="+mn-lt"/>
                <a:cs typeface="Arial" pitchFamily="34" charset="0"/>
              </a:rPr>
              <a:t> Define Olay Website SEO Goals &amp; Expectations</a:t>
            </a:r>
          </a:p>
          <a:p>
            <a:pPr marL="0" indent="0">
              <a:lnSpc>
                <a:spcPct val="200000"/>
              </a:lnSpc>
              <a:spcBef>
                <a:spcPts val="0"/>
              </a:spcBef>
              <a:buClrTx/>
              <a:buFont typeface="+mj-lt"/>
              <a:buAutoNum type="arabicPeriod"/>
            </a:pPr>
            <a:r>
              <a:rPr lang="en-US" sz="1600" b="1" dirty="0" smtClean="0">
                <a:solidFill>
                  <a:schemeClr val="tx1"/>
                </a:solidFill>
                <a:latin typeface="+mj-lt"/>
                <a:cs typeface="Arial" pitchFamily="34" charset="0"/>
              </a:rPr>
              <a:t> Create </a:t>
            </a:r>
            <a:r>
              <a:rPr lang="en-US" sz="1600" b="1" dirty="0" smtClean="0">
                <a:solidFill>
                  <a:schemeClr val="tx1"/>
                </a:solidFill>
                <a:latin typeface="+mj-lt"/>
                <a:cs typeface="Arial" pitchFamily="34" charset="0"/>
                <a:hlinkClick r:id="rId2" action="ppaction://hlinksldjump"/>
              </a:rPr>
              <a:t>Gold Keyword List</a:t>
            </a:r>
            <a:endParaRPr lang="en-US" sz="1600" b="1" dirty="0" smtClean="0">
              <a:solidFill>
                <a:schemeClr val="tx1"/>
              </a:solidFill>
              <a:latin typeface="+mj-lt"/>
              <a:cs typeface="Arial" pitchFamily="34" charset="0"/>
            </a:endParaRPr>
          </a:p>
          <a:p>
            <a:pPr marL="0" indent="0">
              <a:lnSpc>
                <a:spcPct val="200000"/>
              </a:lnSpc>
              <a:spcBef>
                <a:spcPts val="0"/>
              </a:spcBef>
              <a:buClrTx/>
              <a:buFont typeface="+mj-lt"/>
              <a:buAutoNum type="arabicPeriod"/>
            </a:pPr>
            <a:r>
              <a:rPr lang="en-US" sz="1600" b="1" dirty="0" smtClean="0">
                <a:cs typeface="Arial" pitchFamily="34" charset="0"/>
              </a:rPr>
              <a:t> Map Gold Keywords to Relevant Landing Pages (</a:t>
            </a:r>
            <a:r>
              <a:rPr lang="en-US" sz="1600" b="1" dirty="0" smtClean="0">
                <a:cs typeface="Arial" pitchFamily="34" charset="0"/>
                <a:hlinkClick r:id="rId3" action="ppaction://hlinksldjump"/>
              </a:rPr>
              <a:t>Preferred Landing Pages </a:t>
            </a:r>
            <a:r>
              <a:rPr lang="en-US" sz="1600" b="1" dirty="0" smtClean="0">
                <a:cs typeface="Arial" pitchFamily="34" charset="0"/>
              </a:rPr>
              <a:t>– PLPs)</a:t>
            </a:r>
          </a:p>
          <a:p>
            <a:pPr marL="0" indent="0">
              <a:lnSpc>
                <a:spcPct val="200000"/>
              </a:lnSpc>
              <a:spcBef>
                <a:spcPts val="0"/>
              </a:spcBef>
              <a:buClrTx/>
              <a:buFont typeface="+mj-lt"/>
              <a:buAutoNum type="arabicPeriod"/>
            </a:pPr>
            <a:r>
              <a:rPr lang="en-US" sz="1600" b="1" dirty="0" smtClean="0">
                <a:cs typeface="Arial" pitchFamily="34" charset="0"/>
              </a:rPr>
              <a:t> Optimize PLPs for the Gold Keyword</a:t>
            </a:r>
          </a:p>
          <a:p>
            <a:pPr marL="914400" lvl="5" indent="-342900">
              <a:spcBef>
                <a:spcPts val="0"/>
              </a:spcBef>
              <a:buClrTx/>
              <a:buFont typeface="+mj-lt"/>
              <a:buAutoNum type="arabicPeriod"/>
            </a:pPr>
            <a:r>
              <a:rPr lang="en-US" sz="1400" b="1" dirty="0" smtClean="0">
                <a:solidFill>
                  <a:schemeClr val="tx1"/>
                </a:solidFill>
                <a:cs typeface="Arial" pitchFamily="34" charset="0"/>
                <a:hlinkClick r:id="rId4" action="ppaction://hlinksldjump"/>
              </a:rPr>
              <a:t>Meta Data</a:t>
            </a:r>
            <a:endParaRPr lang="en-US" sz="1400" b="1" dirty="0" smtClean="0">
              <a:solidFill>
                <a:schemeClr val="tx1"/>
              </a:solidFill>
              <a:cs typeface="Arial" pitchFamily="34" charset="0"/>
            </a:endParaRPr>
          </a:p>
          <a:p>
            <a:pPr marL="914400" lvl="5" indent="-342900">
              <a:spcBef>
                <a:spcPts val="0"/>
              </a:spcBef>
              <a:buClrTx/>
              <a:buFont typeface="+mj-lt"/>
              <a:buAutoNum type="arabicPeriod"/>
            </a:pPr>
            <a:r>
              <a:rPr lang="en-US" sz="1400" b="1" dirty="0" smtClean="0">
                <a:solidFill>
                  <a:schemeClr val="tx1"/>
                </a:solidFill>
                <a:cs typeface="Arial" pitchFamily="34" charset="0"/>
                <a:hlinkClick r:id="rId5" action="ppaction://hlinksldjump"/>
              </a:rPr>
              <a:t>Content Strategy</a:t>
            </a:r>
            <a:endParaRPr lang="en-US" sz="1400" b="1" dirty="0" smtClean="0">
              <a:solidFill>
                <a:schemeClr val="tx1"/>
              </a:solidFill>
              <a:cs typeface="Arial" pitchFamily="34" charset="0"/>
            </a:endParaRPr>
          </a:p>
          <a:p>
            <a:pPr marL="914400" lvl="5" indent="-342900">
              <a:spcBef>
                <a:spcPts val="0"/>
              </a:spcBef>
              <a:buClrTx/>
              <a:buFont typeface="+mj-lt"/>
              <a:buAutoNum type="arabicPeriod"/>
            </a:pPr>
            <a:r>
              <a:rPr lang="en-US" sz="1400" b="1" dirty="0" smtClean="0">
                <a:solidFill>
                  <a:schemeClr val="tx1"/>
                </a:solidFill>
                <a:cs typeface="Arial" pitchFamily="34" charset="0"/>
                <a:hlinkClick r:id="rId6" action="ppaction://hlinksldjump"/>
              </a:rPr>
              <a:t>Internal Linking Strategy</a:t>
            </a:r>
            <a:endParaRPr lang="en-US" sz="1400" b="1" dirty="0" smtClean="0">
              <a:solidFill>
                <a:schemeClr val="tx1"/>
              </a:solidFill>
              <a:cs typeface="Arial" pitchFamily="34" charset="0"/>
            </a:endParaRPr>
          </a:p>
          <a:p>
            <a:pPr marL="914400" lvl="5" indent="-342900">
              <a:spcBef>
                <a:spcPts val="0"/>
              </a:spcBef>
              <a:buClrTx/>
              <a:buFont typeface="+mj-lt"/>
              <a:buAutoNum type="arabicPeriod"/>
            </a:pPr>
            <a:r>
              <a:rPr lang="en-US" sz="1400" b="1" dirty="0" smtClean="0">
                <a:solidFill>
                  <a:schemeClr val="tx1"/>
                </a:solidFill>
                <a:cs typeface="Arial" pitchFamily="34" charset="0"/>
                <a:hlinkClick r:id="rId7" action="ppaction://hlinksldjump"/>
              </a:rPr>
              <a:t>Technical Audit</a:t>
            </a:r>
            <a:endParaRPr lang="en-US" sz="1400" b="1" dirty="0" smtClean="0">
              <a:solidFill>
                <a:schemeClr val="tx1"/>
              </a:solidFill>
              <a:cs typeface="Arial" pitchFamily="34" charset="0"/>
            </a:endParaRPr>
          </a:p>
          <a:p>
            <a:pPr marL="0" indent="0">
              <a:lnSpc>
                <a:spcPct val="200000"/>
              </a:lnSpc>
              <a:spcBef>
                <a:spcPts val="0"/>
              </a:spcBef>
              <a:buClrTx/>
              <a:buFont typeface="+mj-lt"/>
              <a:buAutoNum type="arabicPeriod"/>
            </a:pPr>
            <a:r>
              <a:rPr lang="en-US" sz="1600" b="1" dirty="0" smtClean="0">
                <a:cs typeface="Arial" pitchFamily="34" charset="0"/>
              </a:rPr>
              <a:t> Measure &amp; Monitor Organic </a:t>
            </a:r>
            <a:r>
              <a:rPr lang="en-US" sz="1600" b="1" dirty="0" smtClean="0">
                <a:cs typeface="Arial" pitchFamily="34" charset="0"/>
                <a:hlinkClick r:id="rId8" action="ppaction://hlinksldjump"/>
              </a:rPr>
              <a:t>Success Metrics</a:t>
            </a:r>
            <a:endParaRPr lang="en-US" sz="1600" b="1" dirty="0" smtClean="0">
              <a:cs typeface="Arial" pitchFamily="34" charset="0"/>
            </a:endParaRPr>
          </a:p>
          <a:p>
            <a:pPr marL="0" indent="0">
              <a:lnSpc>
                <a:spcPct val="200000"/>
              </a:lnSpc>
              <a:spcBef>
                <a:spcPts val="0"/>
              </a:spcBef>
              <a:buClrTx/>
              <a:buFont typeface="+mj-lt"/>
              <a:buAutoNum type="arabicPeriod"/>
            </a:pPr>
            <a:r>
              <a:rPr lang="en-US" sz="1600" b="1" dirty="0" smtClean="0">
                <a:cs typeface="Arial" pitchFamily="34" charset="0"/>
              </a:rPr>
              <a:t> Revisit Gold Keyword List &amp; Mapped PLP’s Based on Strengths &amp; Weaknesses</a:t>
            </a:r>
          </a:p>
        </p:txBody>
      </p:sp>
      <p:cxnSp>
        <p:nvCxnSpPr>
          <p:cNvPr id="43" name="Straight Connector 42"/>
          <p:cNvCxnSpPr/>
          <p:nvPr/>
        </p:nvCxnSpPr>
        <p:spPr bwMode="auto">
          <a:xfrm>
            <a:off x="381000" y="1981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6" name="Straight Connector 45"/>
          <p:cNvCxnSpPr/>
          <p:nvPr/>
        </p:nvCxnSpPr>
        <p:spPr bwMode="auto">
          <a:xfrm>
            <a:off x="381000" y="2438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7" name="Straight Connector 46"/>
          <p:cNvCxnSpPr/>
          <p:nvPr/>
        </p:nvCxnSpPr>
        <p:spPr bwMode="auto">
          <a:xfrm>
            <a:off x="3810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8" name="Straight Connector 47"/>
          <p:cNvCxnSpPr/>
          <p:nvPr/>
        </p:nvCxnSpPr>
        <p:spPr bwMode="auto">
          <a:xfrm>
            <a:off x="381000" y="4267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9" name="Straight Connector 48"/>
          <p:cNvCxnSpPr/>
          <p:nvPr/>
        </p:nvCxnSpPr>
        <p:spPr bwMode="auto">
          <a:xfrm>
            <a:off x="381000" y="4876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381000" y="5334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Gold keyword phrases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66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Gold Keywords?</a:t>
            </a:r>
            <a:endParaRPr lang="en-US" sz="3000" dirty="0"/>
          </a:p>
        </p:txBody>
      </p:sp>
      <p:sp>
        <p:nvSpPr>
          <p:cNvPr id="9" name="Content Placeholder 2"/>
          <p:cNvSpPr>
            <a:spLocks noGrp="1"/>
          </p:cNvSpPr>
          <p:nvPr>
            <p:ph idx="1"/>
          </p:nvPr>
        </p:nvSpPr>
        <p:spPr>
          <a:xfrm>
            <a:off x="304800" y="838200"/>
            <a:ext cx="8077200" cy="48006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researching and defining gold keywords for the Olay organic search campaign. It is imperative that the search agency understand why gold keywords are important, how to research gold keywords (where to look, how to look, what to look for, tools to use), and how to define the gold keyword list. The search agency is also responsible for revisiting and refining the gold keyword list when necessary.</a:t>
            </a:r>
          </a:p>
          <a:p>
            <a:pPr marL="0" indent="0">
              <a:spcBef>
                <a:spcPts val="0"/>
              </a:spcBef>
            </a:pPr>
            <a:endParaRPr lang="en-US" sz="1400" dirty="0" smtClean="0">
              <a:latin typeface="+mn-lt"/>
            </a:endParaRPr>
          </a:p>
          <a:p>
            <a:pPr marL="0" indent="0">
              <a:spcBef>
                <a:spcPts val="0"/>
              </a:spcBef>
            </a:pPr>
            <a:r>
              <a:rPr lang="en-US" sz="1800" b="1" dirty="0" smtClean="0"/>
              <a:t>Creative Agency</a:t>
            </a:r>
            <a:r>
              <a:rPr lang="en-US" sz="1800" dirty="0" smtClean="0"/>
              <a:t>:</a:t>
            </a:r>
            <a:r>
              <a:rPr lang="en-US" sz="1800" b="1" dirty="0" smtClean="0"/>
              <a:t> </a:t>
            </a:r>
            <a:r>
              <a:rPr lang="en-US" sz="1400" dirty="0" smtClean="0"/>
              <a:t>The creative agency should understand what gold keyword are, best practices, and how they are used within the content of each Preferred Landing Page.</a:t>
            </a:r>
          </a:p>
          <a:p>
            <a:pPr marL="0" indent="0">
              <a:spcBef>
                <a:spcPts val="0"/>
              </a:spcBef>
            </a:pPr>
            <a:endParaRPr lang="en-US" sz="1400" dirty="0" smtClean="0"/>
          </a:p>
          <a:p>
            <a:pPr marL="0" lvl="0" indent="0">
              <a:spcBef>
                <a:spcPts val="0"/>
              </a:spcBef>
            </a:pPr>
            <a:r>
              <a:rPr lang="en-US" sz="1800" b="1" dirty="0" smtClean="0"/>
              <a:t>Marketing: </a:t>
            </a:r>
            <a:r>
              <a:rPr lang="en-US" sz="1400" dirty="0" smtClean="0"/>
              <a:t>Gold keywords are important to marketing because they represent the Olay Website equity and Olay priorities. These are the keywords that the Olay WHOs are searching, seeking helpful information and products. The marketing team should understand the importance of gold keywords selection and be aware that gold keywords define the success of the Olay organic search campaign.</a:t>
            </a:r>
            <a:endParaRPr lang="en-US" sz="1400" b="1" dirty="0" smtClean="0"/>
          </a:p>
          <a:p>
            <a:pPr marL="0" indent="0">
              <a:spcBef>
                <a:spcPts val="0"/>
              </a:spcBef>
            </a:pPr>
            <a:endParaRPr lang="en-US" sz="1400"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gold keyword selection best practices, the importance of gold keywords, and how to use gold keywords to define the success of the Olay organic search campaign.</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1" name="Straight Connector 10"/>
          <p:cNvCxnSpPr/>
          <p:nvPr/>
        </p:nvCxnSpPr>
        <p:spPr bwMode="auto">
          <a:xfrm>
            <a:off x="228600" y="2895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209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04800" y="3962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67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Gold Keywords</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US Gold Keyword List</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6" action="ppaction://hlinksldjump"/>
              </a:rPr>
              <a:t>Localized Gold Keywords</a:t>
            </a:r>
            <a:endParaRPr lang="en-US" sz="1800" b="1" dirty="0" smtClean="0">
              <a:latin typeface="+mn-lt"/>
            </a:endParaRPr>
          </a:p>
          <a:p>
            <a:pPr marL="0" indent="0">
              <a:spcBef>
                <a:spcPts val="0"/>
              </a:spcBef>
            </a:pPr>
            <a:endParaRPr lang="en-US" sz="1000" b="1" dirty="0" smtClean="0"/>
          </a:p>
          <a:p>
            <a:pPr marL="0" indent="0">
              <a:spcBef>
                <a:spcPts val="0"/>
              </a:spcBef>
            </a:pPr>
            <a:r>
              <a:rPr lang="en-US" sz="1800" b="1" dirty="0" smtClean="0">
                <a:hlinkClick r:id="rId7" action="ppaction://hlinksldjump"/>
              </a:rPr>
              <a:t>Gold Keyword Research Tips</a:t>
            </a:r>
            <a:endParaRPr lang="en-US" sz="1800" b="1" dirty="0" smtClean="0"/>
          </a:p>
          <a:p>
            <a:pPr marL="0" indent="0">
              <a:spcBef>
                <a:spcPts val="0"/>
              </a:spcBef>
            </a:pPr>
            <a:endParaRPr lang="en-US" sz="1000" b="1" dirty="0" smtClean="0"/>
          </a:p>
          <a:p>
            <a:pPr marL="0" indent="0">
              <a:spcBef>
                <a:spcPts val="0"/>
              </a:spcBef>
            </a:pPr>
            <a:r>
              <a:rPr lang="en-US" sz="1800" b="1" dirty="0" smtClean="0">
                <a:hlinkClick r:id="rId8" action="ppaction://hlinksldjump"/>
              </a:rPr>
              <a:t>Gold Keyword Dependencies</a:t>
            </a:r>
            <a:endParaRPr lang="en-US" sz="1800" b="1" dirty="0" smtClean="0"/>
          </a:p>
          <a:p>
            <a:pPr marL="0" indent="0">
              <a:spcBef>
                <a:spcPts val="0"/>
              </a:spcBef>
            </a:pPr>
            <a:endParaRPr lang="en-US" sz="1000" b="1" dirty="0" smtClean="0"/>
          </a:p>
          <a:p>
            <a:pPr marL="0" indent="0">
              <a:spcBef>
                <a:spcPts val="0"/>
              </a:spcBef>
            </a:pPr>
            <a:r>
              <a:rPr lang="en-US" sz="1800" b="1" dirty="0" smtClean="0">
                <a:hlinkClick r:id="rId9" action="ppaction://hlinksldjump"/>
              </a:rPr>
              <a:t>Things to Keep in Mind</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10" action="ppaction://hlinksldjump"/>
              </a:rPr>
              <a:t>Gold Keyword Creation – Steps &amp; Tools</a:t>
            </a:r>
            <a:endParaRPr lang="en-US" sz="1800" b="1" dirty="0" smtClean="0">
              <a:latin typeface="+mn-lt"/>
            </a:endParaRPr>
          </a:p>
          <a:p>
            <a:pPr marL="0" indent="0">
              <a:spcBef>
                <a:spcPts val="0"/>
              </a:spcBef>
            </a:pPr>
            <a:endParaRPr lang="en-US" sz="1000" b="1" dirty="0" smtClean="0"/>
          </a:p>
          <a:p>
            <a:pPr marL="0" indent="0">
              <a:spcBef>
                <a:spcPts val="0"/>
              </a:spcBef>
            </a:pPr>
            <a:r>
              <a:rPr lang="en-US" sz="1800" b="1" dirty="0" smtClean="0"/>
              <a:t>	</a:t>
            </a:r>
            <a:r>
              <a:rPr lang="en-US" sz="1800" b="1" dirty="0" smtClean="0">
                <a:hlinkClick r:id="rId11" action="ppaction://hlinksldjump"/>
              </a:rPr>
              <a:t>Google AdWords Keyword Tool</a:t>
            </a:r>
            <a:endParaRPr lang="en-US" sz="1800" b="1" dirty="0" smtClean="0"/>
          </a:p>
          <a:p>
            <a:pPr marL="0" indent="0">
              <a:spcBef>
                <a:spcPts val="0"/>
              </a:spcBef>
            </a:pPr>
            <a:r>
              <a:rPr lang="en-US" sz="1000" b="1" dirty="0" smtClean="0"/>
              <a:t>	</a:t>
            </a:r>
          </a:p>
          <a:p>
            <a:pPr marL="0" indent="0">
              <a:spcBef>
                <a:spcPts val="0"/>
              </a:spcBef>
            </a:pPr>
            <a:r>
              <a:rPr lang="en-US" sz="1800" b="1" dirty="0" smtClean="0"/>
              <a:t>	</a:t>
            </a:r>
            <a:r>
              <a:rPr lang="en-US" sz="1800" b="1" dirty="0" smtClean="0">
                <a:hlinkClick r:id="rId10" action="ppaction://hlinksldjump"/>
              </a:rPr>
              <a:t>Google WebMaster Tools</a:t>
            </a:r>
            <a:endParaRPr lang="en-US" sz="1400" dirty="0" smtClean="0">
              <a:solidFill>
                <a:schemeClr val="tx1"/>
              </a:solidFill>
              <a:latin typeface="+mn-lt"/>
              <a:cs typeface="Arial" pitchFamily="34" charset="0"/>
            </a:endParaRPr>
          </a:p>
          <a:p>
            <a:pPr marL="0" indent="0">
              <a:spcBef>
                <a:spcPts val="0"/>
              </a:spcBef>
            </a:pPr>
            <a:r>
              <a:rPr lang="en-US" sz="1000" b="1" dirty="0" smtClean="0"/>
              <a:t>	</a:t>
            </a:r>
          </a:p>
          <a:p>
            <a:pPr marL="0" indent="0">
              <a:spcBef>
                <a:spcPts val="0"/>
              </a:spcBef>
            </a:pPr>
            <a:r>
              <a:rPr lang="en-US" sz="1800" b="1" dirty="0" smtClean="0"/>
              <a:t>	</a:t>
            </a:r>
            <a:r>
              <a:rPr lang="en-US" sz="1800" b="1" dirty="0" smtClean="0">
                <a:hlinkClick r:id="rId12" action="ppaction://hlinksldjump"/>
              </a:rPr>
              <a:t>Google Analytics</a:t>
            </a:r>
            <a:endParaRPr lang="en-US" sz="1400" dirty="0" smtClean="0">
              <a:solidFill>
                <a:schemeClr val="tx1"/>
              </a:solidFill>
              <a:latin typeface="+mn-lt"/>
              <a:cs typeface="Arial" pitchFamily="34" charset="0"/>
            </a:endParaRPr>
          </a:p>
          <a:p>
            <a:pPr marL="0" indent="0">
              <a:spcBef>
                <a:spcPts val="0"/>
              </a:spcBef>
            </a:pPr>
            <a:r>
              <a:rPr lang="en-US" sz="1000" b="1" dirty="0" smtClean="0"/>
              <a:t>	</a:t>
            </a:r>
          </a:p>
          <a:p>
            <a:pPr marL="0" indent="0">
              <a:spcBef>
                <a:spcPts val="0"/>
              </a:spcBef>
            </a:pPr>
            <a:r>
              <a:rPr lang="en-US" sz="1800" b="1" dirty="0" smtClean="0"/>
              <a:t>	</a:t>
            </a:r>
            <a:r>
              <a:rPr lang="en-US" sz="1800" b="1" dirty="0" smtClean="0">
                <a:hlinkClick r:id="rId13" action="ppaction://hlinksldjump"/>
              </a:rPr>
              <a:t>Competition</a:t>
            </a:r>
            <a:endParaRPr lang="en-US" sz="1800" b="1" dirty="0" smtClean="0"/>
          </a:p>
          <a:p>
            <a:pPr marL="0" indent="0">
              <a:spcBef>
                <a:spcPts val="0"/>
              </a:spcBef>
            </a:pPr>
            <a:endParaRPr lang="en-US" sz="1000" b="1" dirty="0" smtClean="0"/>
          </a:p>
          <a:p>
            <a:pPr marL="0" indent="0">
              <a:spcBef>
                <a:spcPts val="0"/>
              </a:spcBef>
            </a:pPr>
            <a:r>
              <a:rPr lang="en-US" sz="1800" b="1" dirty="0" smtClean="0"/>
              <a:t>	</a:t>
            </a:r>
            <a:r>
              <a:rPr lang="en-US" sz="1800" b="1" dirty="0" smtClean="0">
                <a:hlinkClick r:id="rId14" action="ppaction://hlinksldjump"/>
              </a:rPr>
              <a:t>Keyword Effectiveness Indicator</a:t>
            </a: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205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514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3352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3733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4191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4648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228600" y="5105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228600" y="548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68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Gold Keywords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US Current Gold Keyword List</a:t>
            </a:r>
          </a:p>
        </p:txBody>
      </p:sp>
      <p:sp>
        <p:nvSpPr>
          <p:cNvPr id="7" name="Content Placeholder 2"/>
          <p:cNvSpPr>
            <a:spLocks noGrp="1"/>
          </p:cNvSpPr>
          <p:nvPr>
            <p:ph idx="1"/>
          </p:nvPr>
        </p:nvSpPr>
        <p:spPr>
          <a:xfrm>
            <a:off x="381000" y="1447800"/>
            <a:ext cx="8229600" cy="838200"/>
          </a:xfrm>
        </p:spPr>
        <p:txBody>
          <a:bodyPr/>
          <a:lstStyle/>
          <a:p>
            <a:pPr marL="0" indent="0">
              <a:buNone/>
            </a:pPr>
            <a:r>
              <a:rPr lang="en-US" sz="1600" dirty="0" smtClean="0">
                <a:solidFill>
                  <a:schemeClr val="tx1"/>
                </a:solidFill>
                <a:latin typeface="+mn-lt"/>
                <a:cs typeface="Arial" pitchFamily="34" charset="0"/>
              </a:rPr>
              <a:t>The gold keyword list represents the most appropriate and relevant keyword phrases to optimize and track, based on the Olay Website content, goals, and audience</a:t>
            </a:r>
            <a:endParaRPr lang="en-US" sz="600" b="1" dirty="0" smtClean="0"/>
          </a:p>
          <a:p>
            <a:pPr>
              <a:spcBef>
                <a:spcPts val="0"/>
              </a:spcBef>
              <a:buClrTx/>
            </a:pPr>
            <a:r>
              <a:rPr lang="en-US" sz="1800" b="1" dirty="0" smtClean="0"/>
              <a:t>                                                 </a:t>
            </a:r>
          </a:p>
        </p:txBody>
      </p:sp>
      <p:sp>
        <p:nvSpPr>
          <p:cNvPr id="9" name="TextBox 8"/>
          <p:cNvSpPr txBox="1"/>
          <p:nvPr/>
        </p:nvSpPr>
        <p:spPr>
          <a:xfrm>
            <a:off x="228600" y="3048000"/>
            <a:ext cx="2209800" cy="1077218"/>
          </a:xfrm>
          <a:prstGeom prst="rect">
            <a:avLst/>
          </a:prstGeom>
          <a:noFill/>
        </p:spPr>
        <p:txBody>
          <a:bodyPr wrap="square" rtlCol="0">
            <a:spAutoFit/>
          </a:bodyPr>
          <a:lstStyle/>
          <a:p>
            <a:pPr fontAlgn="auto">
              <a:spcBef>
                <a:spcPts val="0"/>
              </a:spcBef>
              <a:spcAft>
                <a:spcPts val="0"/>
              </a:spcAft>
            </a:pPr>
            <a:r>
              <a:rPr lang="en-US" sz="1600" dirty="0" smtClean="0">
                <a:latin typeface="Calibri"/>
              </a:rPr>
              <a:t>skin care</a:t>
            </a:r>
          </a:p>
          <a:p>
            <a:pPr fontAlgn="auto">
              <a:spcBef>
                <a:spcPts val="0"/>
              </a:spcBef>
              <a:spcAft>
                <a:spcPts val="0"/>
              </a:spcAft>
            </a:pPr>
            <a:r>
              <a:rPr lang="en-US" sz="1600" dirty="0" smtClean="0">
                <a:latin typeface="Calibri"/>
              </a:rPr>
              <a:t>skin health</a:t>
            </a:r>
          </a:p>
          <a:p>
            <a:pPr fontAlgn="auto">
              <a:spcBef>
                <a:spcPts val="0"/>
              </a:spcBef>
              <a:spcAft>
                <a:spcPts val="0"/>
              </a:spcAft>
            </a:pPr>
            <a:r>
              <a:rPr lang="en-US" sz="1600" dirty="0" smtClean="0">
                <a:latin typeface="Calibri"/>
              </a:rPr>
              <a:t>skin care routine</a:t>
            </a:r>
          </a:p>
          <a:p>
            <a:pPr fontAlgn="auto">
              <a:spcBef>
                <a:spcPts val="0"/>
              </a:spcBef>
              <a:spcAft>
                <a:spcPts val="0"/>
              </a:spcAft>
            </a:pPr>
            <a:r>
              <a:rPr lang="en-US" sz="1600" dirty="0" smtClean="0">
                <a:latin typeface="Calibri"/>
              </a:rPr>
              <a:t>skin care products</a:t>
            </a:r>
          </a:p>
        </p:txBody>
      </p:sp>
      <p:sp>
        <p:nvSpPr>
          <p:cNvPr id="10" name="TextBox 9"/>
          <p:cNvSpPr txBox="1"/>
          <p:nvPr/>
        </p:nvSpPr>
        <p:spPr>
          <a:xfrm>
            <a:off x="3352800" y="3505200"/>
            <a:ext cx="2209800" cy="1384995"/>
          </a:xfrm>
          <a:prstGeom prst="rect">
            <a:avLst/>
          </a:prstGeom>
          <a:noFill/>
        </p:spPr>
        <p:txBody>
          <a:bodyPr wrap="square" rtlCol="0">
            <a:spAutoFit/>
          </a:bodyPr>
          <a:lstStyle/>
          <a:p>
            <a:pPr fontAlgn="auto">
              <a:spcBef>
                <a:spcPts val="0"/>
              </a:spcBef>
              <a:spcAft>
                <a:spcPts val="0"/>
              </a:spcAft>
            </a:pPr>
            <a:r>
              <a:rPr lang="en-US" sz="1600" dirty="0" smtClean="0">
                <a:latin typeface="Calibri"/>
              </a:rPr>
              <a:t>body cleansing</a:t>
            </a:r>
          </a:p>
          <a:p>
            <a:pPr fontAlgn="auto">
              <a:spcBef>
                <a:spcPts val="0"/>
              </a:spcBef>
              <a:spcAft>
                <a:spcPts val="0"/>
              </a:spcAft>
            </a:pPr>
            <a:r>
              <a:rPr lang="en-US" sz="1600" dirty="0" smtClean="0">
                <a:latin typeface="Calibri"/>
              </a:rPr>
              <a:t>body lotion</a:t>
            </a:r>
          </a:p>
          <a:p>
            <a:pPr fontAlgn="auto">
              <a:spcBef>
                <a:spcPts val="0"/>
              </a:spcBef>
              <a:spcAft>
                <a:spcPts val="0"/>
              </a:spcAft>
            </a:pPr>
            <a:r>
              <a:rPr lang="en-US" sz="1600" dirty="0" smtClean="0">
                <a:latin typeface="Calibri"/>
              </a:rPr>
              <a:t>facial moisturizers</a:t>
            </a:r>
          </a:p>
          <a:p>
            <a:pPr fontAlgn="auto">
              <a:spcBef>
                <a:spcPts val="0"/>
              </a:spcBef>
              <a:spcAft>
                <a:spcPts val="0"/>
              </a:spcAft>
            </a:pPr>
            <a:r>
              <a:rPr lang="en-US" sz="1600" dirty="0" smtClean="0">
                <a:latin typeface="Calibri"/>
              </a:rPr>
              <a:t>facial cleansers</a:t>
            </a:r>
          </a:p>
          <a:p>
            <a:pPr fontAlgn="auto">
              <a:spcBef>
                <a:spcPts val="0"/>
              </a:spcBef>
              <a:spcAft>
                <a:spcPts val="0"/>
              </a:spcAft>
            </a:pPr>
            <a:endParaRPr lang="en-US" sz="400" dirty="0" smtClean="0">
              <a:latin typeface="Calibri"/>
            </a:endParaRPr>
          </a:p>
          <a:p>
            <a:pPr fontAlgn="auto">
              <a:spcBef>
                <a:spcPts val="0"/>
              </a:spcBef>
              <a:spcAft>
                <a:spcPts val="0"/>
              </a:spcAft>
            </a:pPr>
            <a:r>
              <a:rPr lang="en-US" sz="1600" dirty="0" smtClean="0">
                <a:latin typeface="Calibri"/>
              </a:rPr>
              <a:t>anti aging products</a:t>
            </a:r>
          </a:p>
        </p:txBody>
      </p:sp>
      <p:sp>
        <p:nvSpPr>
          <p:cNvPr id="11" name="TextBox 10"/>
          <p:cNvSpPr txBox="1"/>
          <p:nvPr/>
        </p:nvSpPr>
        <p:spPr>
          <a:xfrm>
            <a:off x="6477000" y="3810000"/>
            <a:ext cx="2209800" cy="1384995"/>
          </a:xfrm>
          <a:prstGeom prst="rect">
            <a:avLst/>
          </a:prstGeom>
          <a:noFill/>
        </p:spPr>
        <p:txBody>
          <a:bodyPr wrap="square" rtlCol="0">
            <a:spAutoFit/>
          </a:bodyPr>
          <a:lstStyle/>
          <a:p>
            <a:pPr fontAlgn="auto">
              <a:spcBef>
                <a:spcPts val="0"/>
              </a:spcBef>
              <a:spcAft>
                <a:spcPts val="0"/>
              </a:spcAft>
            </a:pPr>
            <a:r>
              <a:rPr lang="en-US" sz="1600" dirty="0" smtClean="0">
                <a:latin typeface="Calibri"/>
              </a:rPr>
              <a:t>oily skin care</a:t>
            </a:r>
          </a:p>
          <a:p>
            <a:pPr fontAlgn="auto">
              <a:spcBef>
                <a:spcPts val="0"/>
              </a:spcBef>
              <a:spcAft>
                <a:spcPts val="0"/>
              </a:spcAft>
            </a:pPr>
            <a:r>
              <a:rPr lang="en-US" sz="1600" dirty="0" smtClean="0">
                <a:latin typeface="Calibri"/>
              </a:rPr>
              <a:t>sensitive skin care</a:t>
            </a:r>
          </a:p>
          <a:p>
            <a:pPr fontAlgn="auto">
              <a:spcBef>
                <a:spcPts val="0"/>
              </a:spcBef>
              <a:spcAft>
                <a:spcPts val="0"/>
              </a:spcAft>
            </a:pPr>
            <a:r>
              <a:rPr lang="en-US" sz="1600" dirty="0" smtClean="0">
                <a:latin typeface="Calibri"/>
              </a:rPr>
              <a:t>dry skin care</a:t>
            </a:r>
          </a:p>
          <a:p>
            <a:pPr fontAlgn="auto">
              <a:spcBef>
                <a:spcPts val="0"/>
              </a:spcBef>
              <a:spcAft>
                <a:spcPts val="0"/>
              </a:spcAft>
            </a:pPr>
            <a:r>
              <a:rPr lang="en-US" sz="1600" dirty="0" smtClean="0">
                <a:latin typeface="Calibri"/>
              </a:rPr>
              <a:t>anti aging skin care</a:t>
            </a:r>
          </a:p>
          <a:p>
            <a:pPr fontAlgn="auto">
              <a:spcBef>
                <a:spcPts val="0"/>
              </a:spcBef>
              <a:spcAft>
                <a:spcPts val="0"/>
              </a:spcAft>
            </a:pPr>
            <a:endParaRPr lang="en-US" sz="400" dirty="0" smtClean="0">
              <a:latin typeface="Calibri"/>
            </a:endParaRPr>
          </a:p>
          <a:p>
            <a:pPr fontAlgn="auto">
              <a:spcBef>
                <a:spcPts val="0"/>
              </a:spcBef>
              <a:spcAft>
                <a:spcPts val="0"/>
              </a:spcAft>
            </a:pPr>
            <a:r>
              <a:rPr lang="en-US" sz="1600" dirty="0" smtClean="0">
                <a:latin typeface="Calibri"/>
              </a:rPr>
              <a:t>eye skin care</a:t>
            </a:r>
          </a:p>
        </p:txBody>
      </p:sp>
      <p:sp>
        <p:nvSpPr>
          <p:cNvPr id="14" name="Rounded Rectangle 13"/>
          <p:cNvSpPr/>
          <p:nvPr/>
        </p:nvSpPr>
        <p:spPr bwMode="auto">
          <a:xfrm>
            <a:off x="152400" y="2590800"/>
            <a:ext cx="24384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High Level Gold Keywords</a:t>
            </a:r>
          </a:p>
        </p:txBody>
      </p:sp>
      <p:sp>
        <p:nvSpPr>
          <p:cNvPr id="15" name="Rounded Rectangle 14"/>
          <p:cNvSpPr/>
          <p:nvPr/>
        </p:nvSpPr>
        <p:spPr bwMode="auto">
          <a:xfrm>
            <a:off x="3276600" y="3048000"/>
            <a:ext cx="24384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Product Gold Keywords</a:t>
            </a:r>
          </a:p>
        </p:txBody>
      </p:sp>
      <p:sp>
        <p:nvSpPr>
          <p:cNvPr id="16" name="Rounded Rectangle 15"/>
          <p:cNvSpPr/>
          <p:nvPr/>
        </p:nvSpPr>
        <p:spPr bwMode="auto">
          <a:xfrm>
            <a:off x="6400800" y="3352800"/>
            <a:ext cx="24384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Skin Type Gold Keywords</a:t>
            </a:r>
          </a:p>
        </p:txBody>
      </p:sp>
      <p:cxnSp>
        <p:nvCxnSpPr>
          <p:cNvPr id="19" name="Straight Connector 18"/>
          <p:cNvCxnSpPr/>
          <p:nvPr/>
        </p:nvCxnSpPr>
        <p:spPr bwMode="auto">
          <a:xfrm>
            <a:off x="228600" y="33528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2" name="Straight Connector 21"/>
          <p:cNvCxnSpPr/>
          <p:nvPr/>
        </p:nvCxnSpPr>
        <p:spPr bwMode="auto">
          <a:xfrm>
            <a:off x="228600" y="35814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38100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4" name="Straight Connector 23"/>
          <p:cNvCxnSpPr/>
          <p:nvPr/>
        </p:nvCxnSpPr>
        <p:spPr bwMode="auto">
          <a:xfrm>
            <a:off x="228600" y="41148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5" name="Straight Connector 24"/>
          <p:cNvCxnSpPr/>
          <p:nvPr/>
        </p:nvCxnSpPr>
        <p:spPr bwMode="auto">
          <a:xfrm>
            <a:off x="3352800" y="38100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6" name="Straight Connector 25"/>
          <p:cNvCxnSpPr/>
          <p:nvPr/>
        </p:nvCxnSpPr>
        <p:spPr bwMode="auto">
          <a:xfrm>
            <a:off x="3429000" y="40386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7" name="Straight Connector 26"/>
          <p:cNvCxnSpPr/>
          <p:nvPr/>
        </p:nvCxnSpPr>
        <p:spPr bwMode="auto">
          <a:xfrm>
            <a:off x="3429000" y="42672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8" name="Straight Connector 27"/>
          <p:cNvCxnSpPr/>
          <p:nvPr/>
        </p:nvCxnSpPr>
        <p:spPr bwMode="auto">
          <a:xfrm>
            <a:off x="3429000" y="45720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9" name="Straight Connector 28"/>
          <p:cNvCxnSpPr/>
          <p:nvPr/>
        </p:nvCxnSpPr>
        <p:spPr bwMode="auto">
          <a:xfrm>
            <a:off x="3429000" y="48768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0" name="Straight Connector 29"/>
          <p:cNvCxnSpPr/>
          <p:nvPr/>
        </p:nvCxnSpPr>
        <p:spPr bwMode="auto">
          <a:xfrm>
            <a:off x="6477000" y="41148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1" name="Straight Connector 30"/>
          <p:cNvCxnSpPr/>
          <p:nvPr/>
        </p:nvCxnSpPr>
        <p:spPr bwMode="auto">
          <a:xfrm>
            <a:off x="6553200" y="43434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2" name="Straight Connector 31"/>
          <p:cNvCxnSpPr/>
          <p:nvPr/>
        </p:nvCxnSpPr>
        <p:spPr bwMode="auto">
          <a:xfrm>
            <a:off x="6553200" y="45720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3" name="Straight Connector 32"/>
          <p:cNvCxnSpPr/>
          <p:nvPr/>
        </p:nvCxnSpPr>
        <p:spPr bwMode="auto">
          <a:xfrm>
            <a:off x="6553200" y="48768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4" name="Straight Connector 33"/>
          <p:cNvCxnSpPr/>
          <p:nvPr/>
        </p:nvCxnSpPr>
        <p:spPr bwMode="auto">
          <a:xfrm>
            <a:off x="6553200" y="51816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69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Gold Keywords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Creating Localized Gold Keyword Lists</a:t>
            </a:r>
          </a:p>
        </p:txBody>
      </p:sp>
      <p:sp>
        <p:nvSpPr>
          <p:cNvPr id="16" name="TextBox 15"/>
          <p:cNvSpPr txBox="1"/>
          <p:nvPr/>
        </p:nvSpPr>
        <p:spPr>
          <a:xfrm>
            <a:off x="457200" y="1295400"/>
            <a:ext cx="8001000" cy="584775"/>
          </a:xfrm>
          <a:prstGeom prst="rect">
            <a:avLst/>
          </a:prstGeom>
          <a:noFill/>
        </p:spPr>
        <p:txBody>
          <a:bodyPr wrap="square" rtlCol="0">
            <a:spAutoFit/>
          </a:bodyPr>
          <a:lstStyle/>
          <a:p>
            <a:pPr fontAlgn="auto">
              <a:spcBef>
                <a:spcPts val="0"/>
              </a:spcBef>
              <a:spcAft>
                <a:spcPts val="0"/>
              </a:spcAft>
            </a:pPr>
            <a:r>
              <a:rPr lang="en-US" sz="1600" dirty="0" smtClean="0">
                <a:latin typeface="Calibri"/>
              </a:rPr>
              <a:t>It is important to rank on keyword phrases in all stages of the purchase funnel. This means that the gold keyword list should include a variety of broad, specific, and branded keyword phrases.</a:t>
            </a:r>
          </a:p>
        </p:txBody>
      </p:sp>
      <p:graphicFrame>
        <p:nvGraphicFramePr>
          <p:cNvPr id="20" name="Diagram 19"/>
          <p:cNvGraphicFramePr/>
          <p:nvPr/>
        </p:nvGraphicFramePr>
        <p:xfrm>
          <a:off x="228600" y="1981200"/>
          <a:ext cx="38100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Left-Right Arrow 20"/>
          <p:cNvSpPr/>
          <p:nvPr/>
        </p:nvSpPr>
        <p:spPr bwMode="auto">
          <a:xfrm>
            <a:off x="3505200" y="2438400"/>
            <a:ext cx="2133600" cy="609600"/>
          </a:xfrm>
          <a:prstGeom prst="leftRightArrow">
            <a:avLst>
              <a:gd name="adj1" fmla="val 45652"/>
              <a:gd name="adj2" fmla="val 28261"/>
            </a:avLst>
          </a:prstGeom>
          <a:solidFill>
            <a:schemeClr val="bg1"/>
          </a:solidFill>
          <a:ln w="12700" cap="flat" cmpd="sng" algn="ctr">
            <a:solidFill>
              <a:srgbClr val="996633"/>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latin typeface="Arial" charset="0"/>
              </a:rPr>
              <a:t>“skin care”</a:t>
            </a:r>
          </a:p>
        </p:txBody>
      </p:sp>
      <p:sp>
        <p:nvSpPr>
          <p:cNvPr id="23" name="Rounded Rectangle 22"/>
          <p:cNvSpPr/>
          <p:nvPr/>
        </p:nvSpPr>
        <p:spPr bwMode="auto">
          <a:xfrm>
            <a:off x="5791200" y="2209800"/>
            <a:ext cx="3124200" cy="838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Font typeface="Arial" pitchFamily="34" charset="0"/>
              <a:buChar char="•"/>
            </a:pPr>
            <a:r>
              <a:rPr lang="en-US" sz="1600" dirty="0" smtClean="0">
                <a:latin typeface="Calibri"/>
              </a:rPr>
              <a:t> High Search Volume</a:t>
            </a:r>
          </a:p>
          <a:p>
            <a:pPr fontAlgn="auto">
              <a:spcBef>
                <a:spcPts val="0"/>
              </a:spcBef>
              <a:spcAft>
                <a:spcPts val="0"/>
              </a:spcAft>
              <a:buFont typeface="Arial" pitchFamily="34" charset="0"/>
              <a:buChar char="•"/>
            </a:pPr>
            <a:r>
              <a:rPr lang="en-US" sz="1600" dirty="0" smtClean="0">
                <a:latin typeface="Calibri"/>
              </a:rPr>
              <a:t> Extremely Competitive</a:t>
            </a:r>
          </a:p>
          <a:p>
            <a:pPr fontAlgn="auto">
              <a:spcBef>
                <a:spcPts val="0"/>
              </a:spcBef>
              <a:spcAft>
                <a:spcPts val="0"/>
              </a:spcAft>
              <a:buFont typeface="Arial" pitchFamily="34" charset="0"/>
              <a:buChar char="•"/>
            </a:pPr>
            <a:r>
              <a:rPr lang="en-US" sz="1600" dirty="0" smtClean="0">
                <a:latin typeface="Calibri"/>
              </a:rPr>
              <a:t> Hard to Rank on Organically</a:t>
            </a:r>
          </a:p>
        </p:txBody>
      </p:sp>
      <p:sp>
        <p:nvSpPr>
          <p:cNvPr id="24" name="Left-Right Arrow 23"/>
          <p:cNvSpPr/>
          <p:nvPr/>
        </p:nvSpPr>
        <p:spPr bwMode="auto">
          <a:xfrm>
            <a:off x="3048000" y="3733800"/>
            <a:ext cx="2743200" cy="609600"/>
          </a:xfrm>
          <a:prstGeom prst="leftRightArrow">
            <a:avLst>
              <a:gd name="adj1" fmla="val 45652"/>
              <a:gd name="adj2" fmla="val 28261"/>
            </a:avLst>
          </a:prstGeom>
          <a:solidFill>
            <a:schemeClr val="bg1"/>
          </a:solidFill>
          <a:ln w="12700" cap="flat" cmpd="sng" algn="ctr">
            <a:solidFill>
              <a:srgbClr val="996633"/>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latin typeface="Arial" charset="0"/>
              </a:rPr>
              <a:t>“anti aging skin care”</a:t>
            </a:r>
          </a:p>
        </p:txBody>
      </p:sp>
      <p:sp>
        <p:nvSpPr>
          <p:cNvPr id="25" name="Rounded Rectangle 24"/>
          <p:cNvSpPr/>
          <p:nvPr/>
        </p:nvSpPr>
        <p:spPr bwMode="auto">
          <a:xfrm>
            <a:off x="5867400" y="3505200"/>
            <a:ext cx="3124200" cy="838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Font typeface="Arial" pitchFamily="34" charset="0"/>
              <a:buChar char="•"/>
            </a:pPr>
            <a:r>
              <a:rPr lang="en-US" sz="1600" dirty="0" smtClean="0">
                <a:latin typeface="Calibri"/>
              </a:rPr>
              <a:t> High to Mid Search Volume</a:t>
            </a:r>
          </a:p>
          <a:p>
            <a:pPr fontAlgn="auto">
              <a:spcBef>
                <a:spcPts val="0"/>
              </a:spcBef>
              <a:spcAft>
                <a:spcPts val="0"/>
              </a:spcAft>
              <a:buFont typeface="Arial" pitchFamily="34" charset="0"/>
              <a:buChar char="•"/>
            </a:pPr>
            <a:r>
              <a:rPr lang="en-US" sz="1600" dirty="0" smtClean="0">
                <a:latin typeface="Calibri"/>
              </a:rPr>
              <a:t> Competitors Present</a:t>
            </a:r>
          </a:p>
          <a:p>
            <a:pPr fontAlgn="auto">
              <a:spcBef>
                <a:spcPts val="0"/>
              </a:spcBef>
              <a:spcAft>
                <a:spcPts val="0"/>
              </a:spcAft>
              <a:buFont typeface="Arial" pitchFamily="34" charset="0"/>
              <a:buChar char="•"/>
            </a:pPr>
            <a:r>
              <a:rPr lang="en-US" sz="1600" dirty="0" smtClean="0">
                <a:latin typeface="Calibri"/>
              </a:rPr>
              <a:t> Better Chances of Ranking</a:t>
            </a:r>
          </a:p>
        </p:txBody>
      </p:sp>
      <p:sp>
        <p:nvSpPr>
          <p:cNvPr id="26" name="Left-Right Arrow 25"/>
          <p:cNvSpPr/>
          <p:nvPr/>
        </p:nvSpPr>
        <p:spPr bwMode="auto">
          <a:xfrm>
            <a:off x="2590800" y="4953000"/>
            <a:ext cx="3048000" cy="609600"/>
          </a:xfrm>
          <a:prstGeom prst="leftRightArrow">
            <a:avLst>
              <a:gd name="adj1" fmla="val 45652"/>
              <a:gd name="adj2" fmla="val 28261"/>
            </a:avLst>
          </a:prstGeom>
          <a:solidFill>
            <a:schemeClr val="bg1"/>
          </a:solidFill>
          <a:ln w="12700" cap="flat" cmpd="sng" algn="ctr">
            <a:solidFill>
              <a:srgbClr val="996633"/>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latin typeface="Arial" charset="0"/>
              </a:rPr>
              <a:t>“</a:t>
            </a:r>
            <a:r>
              <a:rPr lang="en-US" dirty="0" err="1" smtClean="0">
                <a:latin typeface="Arial" charset="0"/>
              </a:rPr>
              <a:t>olay</a:t>
            </a:r>
            <a:r>
              <a:rPr lang="en-US" dirty="0" smtClean="0">
                <a:latin typeface="Arial" charset="0"/>
              </a:rPr>
              <a:t> products”</a:t>
            </a:r>
          </a:p>
        </p:txBody>
      </p:sp>
      <p:sp>
        <p:nvSpPr>
          <p:cNvPr id="27" name="Rounded Rectangle 26"/>
          <p:cNvSpPr/>
          <p:nvPr/>
        </p:nvSpPr>
        <p:spPr bwMode="auto">
          <a:xfrm>
            <a:off x="5867400" y="4876800"/>
            <a:ext cx="3124200" cy="838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Font typeface="Arial" pitchFamily="34" charset="0"/>
              <a:buChar char="•"/>
            </a:pPr>
            <a:r>
              <a:rPr lang="en-US" sz="1600" dirty="0" smtClean="0">
                <a:latin typeface="Calibri"/>
              </a:rPr>
              <a:t> Low Search Volume</a:t>
            </a:r>
          </a:p>
          <a:p>
            <a:pPr fontAlgn="auto">
              <a:spcBef>
                <a:spcPts val="0"/>
              </a:spcBef>
              <a:spcAft>
                <a:spcPts val="0"/>
              </a:spcAft>
              <a:buFont typeface="Arial" pitchFamily="34" charset="0"/>
              <a:buChar char="•"/>
            </a:pPr>
            <a:r>
              <a:rPr lang="en-US" sz="1600" dirty="0" smtClean="0">
                <a:latin typeface="Calibri"/>
              </a:rPr>
              <a:t> Low Competition</a:t>
            </a:r>
          </a:p>
          <a:p>
            <a:pPr fontAlgn="auto">
              <a:spcBef>
                <a:spcPts val="0"/>
              </a:spcBef>
              <a:spcAft>
                <a:spcPts val="0"/>
              </a:spcAft>
              <a:buFont typeface="Arial" pitchFamily="34" charset="0"/>
              <a:buChar char="•"/>
            </a:pPr>
            <a:r>
              <a:rPr lang="en-US" sz="1600" dirty="0" smtClean="0">
                <a:latin typeface="Calibri"/>
              </a:rPr>
              <a:t> High Chance of Ranking</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Account Structure</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Campaign Structure</a:t>
            </a:r>
          </a:p>
        </p:txBody>
      </p:sp>
      <p:sp>
        <p:nvSpPr>
          <p:cNvPr id="7" name="Content Placeholder 2"/>
          <p:cNvSpPr>
            <a:spLocks noGrp="1"/>
          </p:cNvSpPr>
          <p:nvPr>
            <p:ph idx="1"/>
          </p:nvPr>
        </p:nvSpPr>
        <p:spPr>
          <a:xfrm>
            <a:off x="304800" y="1600200"/>
            <a:ext cx="5257800" cy="533400"/>
          </a:xfrm>
        </p:spPr>
        <p:txBody>
          <a:bodyPr/>
          <a:lstStyle/>
          <a:p>
            <a:pPr>
              <a:buClrTx/>
              <a:buFont typeface="Arial" pitchFamily="34" charset="0"/>
              <a:buChar char="•"/>
            </a:pPr>
            <a:r>
              <a:rPr lang="en-US" sz="1800" dirty="0" smtClean="0">
                <a:latin typeface="+mn-lt"/>
                <a:cs typeface="Arial" pitchFamily="34" charset="0"/>
              </a:rPr>
              <a:t>Campaigns are organized by the Path to Purchase</a:t>
            </a:r>
            <a:endParaRPr lang="en-US" sz="1800" dirty="0" smtClean="0">
              <a:solidFill>
                <a:schemeClr val="tx1"/>
              </a:solidFill>
              <a:latin typeface="+mn-lt"/>
              <a:cs typeface="Arial" pitchFamily="34" charset="0"/>
            </a:endParaRPr>
          </a:p>
        </p:txBody>
      </p:sp>
      <p:graphicFrame>
        <p:nvGraphicFramePr>
          <p:cNvPr id="9" name="Diagram 8"/>
          <p:cNvGraphicFramePr/>
          <p:nvPr/>
        </p:nvGraphicFramePr>
        <p:xfrm>
          <a:off x="228600" y="2057400"/>
          <a:ext cx="35814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Left-Right Arrow 9"/>
          <p:cNvSpPr/>
          <p:nvPr/>
        </p:nvSpPr>
        <p:spPr bwMode="auto">
          <a:xfrm>
            <a:off x="3352800" y="2438400"/>
            <a:ext cx="2133600" cy="609600"/>
          </a:xfrm>
          <a:prstGeom prst="leftRightArrow">
            <a:avLst>
              <a:gd name="adj1" fmla="val 45652"/>
              <a:gd name="adj2" fmla="val 28261"/>
            </a:avLst>
          </a:prstGeom>
          <a:solidFill>
            <a:schemeClr val="bg1"/>
          </a:solidFill>
          <a:ln w="12700" cap="flat" cmpd="sng" algn="ctr">
            <a:solidFill>
              <a:schemeClr val="accent1">
                <a:lumMod val="75000"/>
              </a:schemeClr>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latin typeface="Arial" charset="0"/>
              </a:rPr>
              <a:t>Skin Care Solutions</a:t>
            </a:r>
          </a:p>
        </p:txBody>
      </p:sp>
      <p:sp>
        <p:nvSpPr>
          <p:cNvPr id="11" name="Left-Right Arrow 10"/>
          <p:cNvSpPr/>
          <p:nvPr/>
        </p:nvSpPr>
        <p:spPr bwMode="auto">
          <a:xfrm>
            <a:off x="2743200" y="3810000"/>
            <a:ext cx="1752600" cy="533400"/>
          </a:xfrm>
          <a:prstGeom prst="leftRightArrow">
            <a:avLst>
              <a:gd name="adj1" fmla="val 50000"/>
              <a:gd name="adj2" fmla="val 32609"/>
            </a:avLst>
          </a:prstGeom>
          <a:solidFill>
            <a:schemeClr val="bg1"/>
          </a:solidFill>
          <a:ln w="12700" cap="flat" cmpd="sng" algn="ctr">
            <a:solidFill>
              <a:schemeClr val="accent1">
                <a:lumMod val="75000"/>
              </a:schemeClr>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latin typeface="Arial" charset="0"/>
              </a:rPr>
              <a:t>Olay Products</a:t>
            </a:r>
          </a:p>
        </p:txBody>
      </p:sp>
      <p:sp>
        <p:nvSpPr>
          <p:cNvPr id="13" name="TextBox 12"/>
          <p:cNvSpPr txBox="1"/>
          <p:nvPr/>
        </p:nvSpPr>
        <p:spPr>
          <a:xfrm>
            <a:off x="5562600" y="2286000"/>
            <a:ext cx="3429000" cy="1015663"/>
          </a:xfrm>
          <a:prstGeom prst="rect">
            <a:avLst/>
          </a:prstGeom>
          <a:solidFill>
            <a:schemeClr val="accent1">
              <a:lumMod val="60000"/>
              <a:lumOff val="40000"/>
            </a:schemeClr>
          </a:soli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dk2"/>
          </a:fillRef>
          <a:effectRef idx="0">
            <a:scrgbClr r="0" g="0" b="0"/>
          </a:effectRef>
          <a:fontRef idx="major"/>
        </p:style>
        <p:txBody>
          <a:bodyPr wrap="square" rtlCol="0">
            <a:spAutoFit/>
          </a:bodyPr>
          <a:lstStyle/>
          <a:p>
            <a:pPr fontAlgn="auto">
              <a:spcBef>
                <a:spcPts val="0"/>
              </a:spcBef>
              <a:spcAft>
                <a:spcPts val="0"/>
              </a:spcAft>
            </a:pPr>
            <a:r>
              <a:rPr lang="en-US" sz="1500" dirty="0" smtClean="0"/>
              <a:t>Information Seekers. These users can not be sent to a specific product but would prefer being sent to a page with content surrounding their skin care concerns.</a:t>
            </a:r>
          </a:p>
        </p:txBody>
      </p:sp>
      <p:sp>
        <p:nvSpPr>
          <p:cNvPr id="16" name="TextBox 15"/>
          <p:cNvSpPr txBox="1"/>
          <p:nvPr/>
        </p:nvSpPr>
        <p:spPr>
          <a:xfrm>
            <a:off x="4648200" y="3581400"/>
            <a:ext cx="3429000" cy="1015663"/>
          </a:xfrm>
          <a:prstGeom prst="rect">
            <a:avLst/>
          </a:prstGeom>
          <a:solidFill>
            <a:schemeClr val="accent1">
              <a:lumMod val="60000"/>
              <a:lumOff val="40000"/>
            </a:schemeClr>
          </a:soli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dk2"/>
          </a:fillRef>
          <a:effectRef idx="0">
            <a:scrgbClr r="0" g="0" b="0"/>
          </a:effectRef>
          <a:fontRef idx="major"/>
        </p:style>
        <p:txBody>
          <a:bodyPr wrap="square" rtlCol="0">
            <a:spAutoFit/>
          </a:bodyPr>
          <a:lstStyle/>
          <a:p>
            <a:pPr fontAlgn="auto">
              <a:spcBef>
                <a:spcPts val="0"/>
              </a:spcBef>
              <a:spcAft>
                <a:spcPts val="0"/>
              </a:spcAft>
            </a:pPr>
            <a:r>
              <a:rPr lang="en-US" sz="1500" dirty="0" smtClean="0"/>
              <a:t>Brand Specific Searches. Users looking for particular products or boutiques. These users can easily be paired with product or boutique landing pages.</a:t>
            </a:r>
          </a:p>
        </p:txBody>
      </p:sp>
      <p:sp>
        <p:nvSpPr>
          <p:cNvPr id="17" name="TextBox 16"/>
          <p:cNvSpPr txBox="1"/>
          <p:nvPr/>
        </p:nvSpPr>
        <p:spPr>
          <a:xfrm>
            <a:off x="3810000" y="4876800"/>
            <a:ext cx="3657600" cy="1015663"/>
          </a:xfrm>
          <a:prstGeom prst="rect">
            <a:avLst/>
          </a:prstGeom>
          <a:solidFill>
            <a:schemeClr val="accent1">
              <a:lumMod val="60000"/>
              <a:lumOff val="40000"/>
            </a:schemeClr>
          </a:soli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dk2"/>
          </a:fillRef>
          <a:effectRef idx="0">
            <a:scrgbClr r="0" g="0" b="0"/>
          </a:effectRef>
          <a:fontRef idx="major"/>
        </p:style>
        <p:txBody>
          <a:bodyPr wrap="square" rtlCol="0">
            <a:spAutoFit/>
          </a:bodyPr>
          <a:lstStyle/>
          <a:p>
            <a:pPr fontAlgn="auto">
              <a:spcBef>
                <a:spcPts val="0"/>
              </a:spcBef>
              <a:spcAft>
                <a:spcPts val="0"/>
              </a:spcAft>
            </a:pPr>
            <a:r>
              <a:rPr lang="en-US" sz="1500" dirty="0" smtClean="0"/>
              <a:t>Users ready and looking to purchase Olay products. Strong calls to action are used and users are easily sent to the product of interest.</a:t>
            </a:r>
          </a:p>
        </p:txBody>
      </p:sp>
      <p:sp>
        <p:nvSpPr>
          <p:cNvPr id="18" name="Left-Right Arrow 17"/>
          <p:cNvSpPr/>
          <p:nvPr/>
        </p:nvSpPr>
        <p:spPr bwMode="auto">
          <a:xfrm>
            <a:off x="2362200" y="5029200"/>
            <a:ext cx="1295400" cy="533400"/>
          </a:xfrm>
          <a:prstGeom prst="leftRightArrow">
            <a:avLst>
              <a:gd name="adj1" fmla="val 50000"/>
              <a:gd name="adj2" fmla="val 25155"/>
            </a:avLst>
          </a:prstGeom>
          <a:solidFill>
            <a:schemeClr val="bg1"/>
          </a:solidFill>
          <a:ln w="12700" cap="flat" cmpd="sng" algn="ctr">
            <a:solidFill>
              <a:schemeClr val="accent1">
                <a:lumMod val="75000"/>
              </a:schemeClr>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latin typeface="Arial" charset="0"/>
              </a:rPr>
              <a:t>Buy Olay</a:t>
            </a:r>
          </a:p>
        </p:txBody>
      </p:sp>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able 32"/>
          <p:cNvGraphicFramePr>
            <a:graphicFrameLocks noGrp="1"/>
          </p:cNvGraphicFramePr>
          <p:nvPr/>
        </p:nvGraphicFramePr>
        <p:xfrm>
          <a:off x="4495800" y="2743200"/>
          <a:ext cx="4648200" cy="3911146"/>
        </p:xfrm>
        <a:graphic>
          <a:graphicData uri="http://schemas.openxmlformats.org/drawingml/2006/table">
            <a:tbl>
              <a:tblPr firstRow="1" bandRow="1">
                <a:tableStyleId>{5C22544A-7EE6-4342-B048-85BDC9FD1C3A}</a:tableStyleId>
              </a:tblPr>
              <a:tblGrid>
                <a:gridCol w="4419600"/>
                <a:gridCol w="228600"/>
              </a:tblGrid>
              <a:tr h="217796">
                <a:tc>
                  <a:txBody>
                    <a:bodyPr/>
                    <a:lstStyle/>
                    <a:p>
                      <a:pPr marL="342900" indent="-342900">
                        <a:buFont typeface="Arial" pitchFamily="34" charset="0"/>
                        <a:buChar char="•"/>
                      </a:pPr>
                      <a:r>
                        <a:rPr lang="en-US" sz="1400" b="1" dirty="0" smtClean="0">
                          <a:solidFill>
                            <a:schemeClr val="tx1"/>
                          </a:solidFill>
                        </a:rPr>
                        <a:t>Look at </a:t>
                      </a:r>
                      <a:r>
                        <a:rPr lang="en-US" sz="1400" b="1" dirty="0" smtClean="0">
                          <a:solidFill>
                            <a:schemeClr val="tx1"/>
                          </a:solidFill>
                          <a:hlinkClick r:id="" action="ppaction://noaction"/>
                        </a:rPr>
                        <a:t>Google Webmaster Tools</a:t>
                      </a:r>
                      <a:r>
                        <a:rPr lang="en-US" sz="1400" b="1" dirty="0" smtClean="0">
                          <a:solidFill>
                            <a:schemeClr val="tx1"/>
                          </a:solidFill>
                        </a:rPr>
                        <a:t>, </a:t>
                      </a:r>
                      <a:r>
                        <a:rPr lang="en-US" sz="1400" b="1" dirty="0" smtClean="0">
                          <a:solidFill>
                            <a:schemeClr val="tx1"/>
                          </a:solidFill>
                          <a:hlinkClick r:id="" action="ppaction://noaction"/>
                        </a:rPr>
                        <a:t>Google</a:t>
                      </a:r>
                      <a:r>
                        <a:rPr lang="en-US" sz="1400" b="1" baseline="0" dirty="0" smtClean="0">
                          <a:solidFill>
                            <a:schemeClr val="tx1"/>
                          </a:solidFill>
                          <a:hlinkClick r:id="" action="ppaction://noaction"/>
                        </a:rPr>
                        <a:t> </a:t>
                      </a:r>
                      <a:r>
                        <a:rPr lang="en-US" sz="1400" b="1" dirty="0" smtClean="0">
                          <a:solidFill>
                            <a:schemeClr val="tx1"/>
                          </a:solidFill>
                          <a:hlinkClick r:id="" action="ppaction://noaction"/>
                        </a:rPr>
                        <a:t>Analytics </a:t>
                      </a:r>
                      <a:r>
                        <a:rPr lang="en-US" sz="1400" b="1" dirty="0" smtClean="0">
                          <a:solidFill>
                            <a:schemeClr val="tx1"/>
                          </a:solidFill>
                        </a:rPr>
                        <a:t>&amp; </a:t>
                      </a:r>
                      <a:r>
                        <a:rPr lang="en-US" sz="1400" b="1" dirty="0" smtClean="0">
                          <a:solidFill>
                            <a:schemeClr val="tx1"/>
                          </a:solidFill>
                          <a:hlinkClick r:id="" action="ppaction://noaction"/>
                        </a:rPr>
                        <a:t>Google Insights </a:t>
                      </a:r>
                      <a:r>
                        <a:rPr lang="en-US" sz="1200" b="0" dirty="0" smtClean="0">
                          <a:solidFill>
                            <a:schemeClr val="tx1"/>
                          </a:solidFill>
                        </a:rPr>
                        <a:t>for gold keyword ideas.</a:t>
                      </a:r>
                      <a:r>
                        <a:rPr lang="en-US" sz="1200" b="0" baseline="0" dirty="0" smtClean="0">
                          <a:solidFill>
                            <a:schemeClr val="tx1"/>
                          </a:solidFill>
                        </a:rPr>
                        <a:t>  </a:t>
                      </a:r>
                    </a:p>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None/>
                      </a:pPr>
                      <a:endParaRPr lang="en-US" sz="5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Look at Competitor Websites, </a:t>
                      </a:r>
                      <a:r>
                        <a:rPr lang="en-US" sz="1200" b="0" baseline="0" dirty="0" smtClean="0">
                          <a:solidFill>
                            <a:schemeClr val="tx1"/>
                          </a:solidFill>
                        </a:rPr>
                        <a:t>specifically in each pages meta data, navigation, and content, for gold keyword ideas.</a:t>
                      </a:r>
                    </a:p>
                    <a:p>
                      <a:pPr marL="342900" indent="-342900">
                        <a:buFont typeface="Arial" pitchFamily="34" charset="0"/>
                        <a:buChar char="•"/>
                      </a:pPr>
                      <a:endParaRPr lang="en-US" sz="12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Use </a:t>
                      </a:r>
                      <a:r>
                        <a:rPr lang="en-US" sz="1400" b="1" baseline="0" dirty="0" smtClean="0">
                          <a:solidFill>
                            <a:schemeClr val="tx1"/>
                          </a:solidFill>
                          <a:hlinkClick r:id="" action="ppaction://noaction"/>
                        </a:rPr>
                        <a:t>Keyword Tools </a:t>
                      </a:r>
                      <a:r>
                        <a:rPr lang="en-US" sz="1200" b="0" baseline="0" dirty="0" smtClean="0">
                          <a:solidFill>
                            <a:schemeClr val="tx1"/>
                          </a:solidFill>
                        </a:rPr>
                        <a:t>for gold keyword ideas.</a:t>
                      </a:r>
                      <a:endParaRPr lang="en-US" sz="1400" b="1" baseline="0" dirty="0" smtClean="0">
                        <a:solidFill>
                          <a:schemeClr val="tx1"/>
                        </a:solidFill>
                      </a:endParaRPr>
                    </a:p>
                    <a:p>
                      <a:pPr marL="342900" indent="-342900">
                        <a:buFont typeface="Arial" pitchFamily="34" charset="0"/>
                        <a:buChar char="•"/>
                      </a:pPr>
                      <a:endParaRPr lang="en-US" sz="14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400" b="1"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r>
                        <a:rPr lang="en-US" sz="1400" b="1" dirty="0" smtClean="0">
                          <a:solidFill>
                            <a:schemeClr val="tx1"/>
                          </a:solidFill>
                        </a:rPr>
                        <a:t>Look at Current Organic Rankings</a:t>
                      </a:r>
                      <a:r>
                        <a:rPr lang="en-US" sz="1400" b="1" baseline="0" dirty="0" smtClean="0">
                          <a:solidFill>
                            <a:schemeClr val="tx1"/>
                          </a:solidFill>
                        </a:rPr>
                        <a:t> </a:t>
                      </a:r>
                      <a:r>
                        <a:rPr lang="en-US" sz="1200" b="0" baseline="0" dirty="0" smtClean="0">
                          <a:solidFill>
                            <a:schemeClr val="tx1"/>
                          </a:solidFill>
                        </a:rPr>
                        <a:t>to find variations of possible gold keywords.</a:t>
                      </a:r>
                    </a:p>
                    <a:p>
                      <a:pPr marL="342900" indent="-342900">
                        <a:buFont typeface="Arial" pitchFamily="34" charset="0"/>
                        <a:buChar char="•"/>
                      </a:pPr>
                      <a:endParaRPr lang="en-US" sz="14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Look at the High Level Navigation </a:t>
                      </a:r>
                      <a:r>
                        <a:rPr lang="en-US" sz="1200" b="0" baseline="0" dirty="0" smtClean="0">
                          <a:solidFill>
                            <a:schemeClr val="tx1"/>
                          </a:solidFill>
                        </a:rPr>
                        <a:t>for gold keyword ideas.</a:t>
                      </a:r>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70</a:t>
            </a:fld>
            <a:endParaRPr lang="en-US" dirty="0">
              <a:solidFill>
                <a:srgbClr val="002C69"/>
              </a:solidFill>
            </a:endParaRPr>
          </a:p>
        </p:txBody>
      </p:sp>
      <p:graphicFrame>
        <p:nvGraphicFramePr>
          <p:cNvPr id="12" name="Table 11"/>
          <p:cNvGraphicFramePr>
            <a:graphicFrameLocks noGrp="1"/>
          </p:cNvGraphicFramePr>
          <p:nvPr/>
        </p:nvGraphicFramePr>
        <p:xfrm>
          <a:off x="304800" y="2819400"/>
          <a:ext cx="8382000" cy="3395753"/>
        </p:xfrm>
        <a:graphic>
          <a:graphicData uri="http://schemas.openxmlformats.org/drawingml/2006/table">
            <a:tbl>
              <a:tblPr firstRow="1" bandRow="1">
                <a:tableStyleId>{5C22544A-7EE6-4342-B048-85BDC9FD1C3A}</a:tableStyleId>
              </a:tblPr>
              <a:tblGrid>
                <a:gridCol w="4191000"/>
                <a:gridCol w="4191000"/>
              </a:tblGrid>
              <a:tr h="217796">
                <a:tc>
                  <a:txBody>
                    <a:bodyPr/>
                    <a:lstStyle/>
                    <a:p>
                      <a:pPr marL="342900" indent="-342900">
                        <a:buFont typeface="Arial" pitchFamily="34" charset="0"/>
                        <a:buChar char="•"/>
                      </a:pPr>
                      <a:r>
                        <a:rPr lang="en-US" sz="1400" b="1" dirty="0" smtClean="0">
                          <a:solidFill>
                            <a:schemeClr val="tx1"/>
                          </a:solidFill>
                        </a:rPr>
                        <a:t>Brainstorm</a:t>
                      </a:r>
                      <a:r>
                        <a:rPr lang="en-US" sz="1200" b="0" baseline="0" dirty="0" smtClean="0">
                          <a:solidFill>
                            <a:schemeClr val="tx1"/>
                          </a:solidFill>
                        </a:rPr>
                        <a:t> </a:t>
                      </a:r>
                      <a:r>
                        <a:rPr lang="en-US" sz="1200" b="0" dirty="0" smtClean="0">
                          <a:solidFill>
                            <a:schemeClr val="tx1"/>
                          </a:solidFill>
                        </a:rPr>
                        <a:t>a basic list of keywords</a:t>
                      </a:r>
                      <a:r>
                        <a:rPr lang="en-US" sz="1200" b="0" baseline="0" dirty="0" smtClean="0">
                          <a:solidFill>
                            <a:schemeClr val="tx1"/>
                          </a:solidFill>
                        </a:rPr>
                        <a:t> that Olay would like to rank on organically.  </a:t>
                      </a:r>
                    </a:p>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Non-branded Keyword Phrases </a:t>
                      </a:r>
                      <a:r>
                        <a:rPr lang="en-US" sz="1200" b="0" baseline="0" dirty="0" smtClean="0">
                          <a:solidFill>
                            <a:schemeClr val="tx1"/>
                          </a:solidFill>
                        </a:rPr>
                        <a:t>should make up the majority of the keyword list.</a:t>
                      </a:r>
                      <a:endParaRPr lang="en-US"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600" dirty="0" smtClean="0">
                        <a:solidFill>
                          <a:schemeClr val="tx1"/>
                        </a:solidFill>
                      </a:endParaRPr>
                    </a:p>
                    <a:p>
                      <a:pPr marL="342900" indent="-342900">
                        <a:buFont typeface="Arial" pitchFamily="34" charset="0"/>
                        <a:buChar char="•"/>
                      </a:pPr>
                      <a:r>
                        <a:rPr lang="en-US" sz="1400" b="1" dirty="0" smtClean="0">
                          <a:solidFill>
                            <a:schemeClr val="tx1"/>
                          </a:solidFill>
                        </a:rPr>
                        <a:t>Relevant,</a:t>
                      </a:r>
                      <a:r>
                        <a:rPr lang="en-US" sz="1400" b="1" baseline="0" dirty="0" smtClean="0">
                          <a:solidFill>
                            <a:schemeClr val="tx1"/>
                          </a:solidFill>
                        </a:rPr>
                        <a:t> High Search Volume </a:t>
                      </a:r>
                      <a:r>
                        <a:rPr lang="en-US" sz="1200" b="0" baseline="0" dirty="0" smtClean="0">
                          <a:solidFill>
                            <a:schemeClr val="tx1"/>
                          </a:solidFill>
                        </a:rPr>
                        <a:t>keyword phrases should be included in the keyword list. </a:t>
                      </a:r>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500" dirty="0" smtClean="0">
                        <a:solidFill>
                          <a:schemeClr val="tx1"/>
                        </a:solidFill>
                      </a:endParaRPr>
                    </a:p>
                    <a:p>
                      <a:pPr marL="342900" indent="-342900">
                        <a:buFont typeface="Arial" pitchFamily="34" charset="0"/>
                        <a:buChar char="•"/>
                      </a:pPr>
                      <a:r>
                        <a:rPr lang="en-US" sz="1400" b="1" dirty="0" smtClean="0">
                          <a:solidFill>
                            <a:schemeClr val="tx1"/>
                          </a:solidFill>
                        </a:rPr>
                        <a:t>User Search Language </a:t>
                      </a:r>
                      <a:r>
                        <a:rPr lang="en-US" sz="1200" b="0" dirty="0" smtClean="0">
                          <a:solidFill>
                            <a:schemeClr val="tx1"/>
                          </a:solidFill>
                        </a:rPr>
                        <a:t>should be used instead of corporate language.</a:t>
                      </a:r>
                    </a:p>
                    <a:p>
                      <a:pPr marL="342900" indent="-342900">
                        <a:buFont typeface="Arial" pitchFamily="34" charset="0"/>
                        <a:buNone/>
                      </a:pPr>
                      <a:endParaRPr lang="en-US" sz="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200" dirty="0" smtClean="0">
                        <a:solidFill>
                          <a:schemeClr val="tx1"/>
                        </a:solidFill>
                      </a:endParaRPr>
                    </a:p>
                    <a:p>
                      <a:pPr marL="342900" indent="-342900">
                        <a:buFont typeface="Arial" pitchFamily="34" charset="0"/>
                        <a:buChar char="•"/>
                      </a:pPr>
                      <a:r>
                        <a:rPr lang="en-US" sz="1400" b="1" dirty="0" smtClean="0">
                          <a:solidFill>
                            <a:schemeClr val="tx1"/>
                          </a:solidFill>
                        </a:rPr>
                        <a:t>All Keyword</a:t>
                      </a:r>
                      <a:r>
                        <a:rPr lang="en-US" sz="1400" b="1" baseline="0" dirty="0" smtClean="0">
                          <a:solidFill>
                            <a:schemeClr val="tx1"/>
                          </a:solidFill>
                        </a:rPr>
                        <a:t> Variations </a:t>
                      </a:r>
                      <a:r>
                        <a:rPr lang="en-US" sz="1200" b="0" baseline="0" dirty="0" smtClean="0">
                          <a:solidFill>
                            <a:schemeClr val="tx1"/>
                          </a:solidFill>
                        </a:rPr>
                        <a:t>should be considered.</a:t>
                      </a:r>
                    </a:p>
                    <a:p>
                      <a:pPr marL="342900" indent="-342900">
                        <a:buFont typeface="Arial" pitchFamily="34" charset="0"/>
                        <a:buChar char="•"/>
                      </a:pPr>
                      <a:endParaRPr lang="en-US" sz="1200" b="0" baseline="0" dirty="0" smtClean="0">
                        <a:solidFill>
                          <a:schemeClr val="tx1"/>
                        </a:solidFill>
                      </a:endParaRPr>
                    </a:p>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13" name="Straight Connector 12"/>
          <p:cNvCxnSpPr/>
          <p:nvPr/>
        </p:nvCxnSpPr>
        <p:spPr bwMode="auto">
          <a:xfrm>
            <a:off x="304800" y="5105400"/>
            <a:ext cx="41148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bwMode="auto">
          <a:xfrm>
            <a:off x="381000" y="3352800"/>
            <a:ext cx="4191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381000" y="3962400"/>
            <a:ext cx="4191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381000" y="4495800"/>
            <a:ext cx="4114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23" name="Rectangle 22"/>
          <p:cNvSpPr/>
          <p:nvPr/>
        </p:nvSpPr>
        <p:spPr bwMode="auto">
          <a:xfrm>
            <a:off x="4461296" y="3657600"/>
            <a:ext cx="152400" cy="2438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Gold Keywords</a:t>
            </a:r>
            <a:endParaRPr lang="en-US" sz="3000" b="1" kern="0" dirty="0">
              <a:solidFill>
                <a:sysClr val="windowText" lastClr="000000"/>
              </a:solidFill>
              <a:latin typeface="Calibri"/>
            </a:endParaRPr>
          </a:p>
        </p:txBody>
      </p:sp>
      <p:sp>
        <p:nvSpPr>
          <p:cNvPr id="29" name="Rounded Rectangle 28"/>
          <p:cNvSpPr/>
          <p:nvPr/>
        </p:nvSpPr>
        <p:spPr bwMode="auto">
          <a:xfrm>
            <a:off x="457200" y="2057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Creating a Gold Keyword List</a:t>
            </a:r>
          </a:p>
        </p:txBody>
      </p:sp>
      <p:sp>
        <p:nvSpPr>
          <p:cNvPr id="30" name="Content Placeholder 2"/>
          <p:cNvSpPr>
            <a:spLocks noGrp="1"/>
          </p:cNvSpPr>
          <p:nvPr>
            <p:ph idx="1"/>
          </p:nvPr>
        </p:nvSpPr>
        <p:spPr>
          <a:xfrm>
            <a:off x="381000" y="914400"/>
            <a:ext cx="8229600" cy="838200"/>
          </a:xfrm>
        </p:spPr>
        <p:txBody>
          <a:bodyPr/>
          <a:lstStyle/>
          <a:p>
            <a:pPr marL="0" indent="0">
              <a:buNone/>
            </a:pPr>
            <a:r>
              <a:rPr lang="en-US" sz="1600" dirty="0" smtClean="0">
                <a:solidFill>
                  <a:schemeClr val="tx1"/>
                </a:solidFill>
                <a:latin typeface="+mn-lt"/>
                <a:cs typeface="Arial" pitchFamily="34" charset="0"/>
              </a:rPr>
              <a:t>Selecting appropriate gold keyword phrases is </a:t>
            </a:r>
            <a:r>
              <a:rPr lang="en-US" sz="1600" dirty="0" smtClean="0">
                <a:latin typeface="+mn-lt"/>
                <a:cs typeface="Arial" pitchFamily="34" charset="0"/>
              </a:rPr>
              <a:t>the most </a:t>
            </a:r>
            <a:r>
              <a:rPr lang="en-US" sz="1600" dirty="0" smtClean="0">
                <a:solidFill>
                  <a:schemeClr val="tx1"/>
                </a:solidFill>
                <a:latin typeface="+mn-lt"/>
                <a:cs typeface="Arial" pitchFamily="34" charset="0"/>
              </a:rPr>
              <a:t>important phase of the SEO strategy. Factors such as search volume and brand equity must be considered during the gold keyword selection process.</a:t>
            </a:r>
            <a:endParaRPr lang="en-US" sz="600" b="1" dirty="0" smtClean="0"/>
          </a:p>
          <a:p>
            <a:pPr>
              <a:spcBef>
                <a:spcPts val="0"/>
              </a:spcBef>
              <a:buClrTx/>
            </a:pPr>
            <a:r>
              <a:rPr lang="en-US" sz="1800" b="1" dirty="0" smtClean="0"/>
              <a:t>                                                 </a:t>
            </a:r>
          </a:p>
        </p:txBody>
      </p:sp>
      <p:cxnSp>
        <p:nvCxnSpPr>
          <p:cNvPr id="31" name="Straight Connector 30"/>
          <p:cNvCxnSpPr/>
          <p:nvPr/>
        </p:nvCxnSpPr>
        <p:spPr bwMode="auto">
          <a:xfrm>
            <a:off x="304800" y="5562600"/>
            <a:ext cx="41148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4" name="Straight Connector 33"/>
          <p:cNvCxnSpPr/>
          <p:nvPr/>
        </p:nvCxnSpPr>
        <p:spPr bwMode="auto">
          <a:xfrm>
            <a:off x="4572000" y="3352800"/>
            <a:ext cx="434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5" name="Straight Connector 34"/>
          <p:cNvCxnSpPr/>
          <p:nvPr/>
        </p:nvCxnSpPr>
        <p:spPr bwMode="auto">
          <a:xfrm>
            <a:off x="4419600" y="39624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6" name="Straight Connector 35"/>
          <p:cNvCxnSpPr/>
          <p:nvPr/>
        </p:nvCxnSpPr>
        <p:spPr bwMode="auto">
          <a:xfrm>
            <a:off x="4419600" y="4495800"/>
            <a:ext cx="441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0" name="Straight Connector 39"/>
          <p:cNvCxnSpPr/>
          <p:nvPr/>
        </p:nvCxnSpPr>
        <p:spPr bwMode="auto">
          <a:xfrm>
            <a:off x="4419600" y="5105400"/>
            <a:ext cx="441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1" name="Straight Connector 40"/>
          <p:cNvCxnSpPr/>
          <p:nvPr/>
        </p:nvCxnSpPr>
        <p:spPr bwMode="auto">
          <a:xfrm>
            <a:off x="4267200" y="5562600"/>
            <a:ext cx="46482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71</a:t>
            </a:fld>
            <a:endParaRPr lang="en-US" dirty="0">
              <a:solidFill>
                <a:srgbClr val="002C69"/>
              </a:solidFill>
            </a:endParaRPr>
          </a:p>
        </p:txBody>
      </p:sp>
      <p:graphicFrame>
        <p:nvGraphicFramePr>
          <p:cNvPr id="12" name="Table 11"/>
          <p:cNvGraphicFramePr>
            <a:graphicFrameLocks noGrp="1"/>
          </p:cNvGraphicFramePr>
          <p:nvPr/>
        </p:nvGraphicFramePr>
        <p:xfrm>
          <a:off x="457200" y="2514600"/>
          <a:ext cx="8686800" cy="3487193"/>
        </p:xfrm>
        <a:graphic>
          <a:graphicData uri="http://schemas.openxmlformats.org/drawingml/2006/table">
            <a:tbl>
              <a:tblPr firstRow="1" bandRow="1">
                <a:tableStyleId>{5C22544A-7EE6-4342-B048-85BDC9FD1C3A}</a:tableStyleId>
              </a:tblPr>
              <a:tblGrid>
                <a:gridCol w="8458200"/>
                <a:gridCol w="228600"/>
              </a:tblGrid>
              <a:tr h="217796">
                <a:tc>
                  <a:txBody>
                    <a:bodyPr/>
                    <a:lstStyle/>
                    <a:p>
                      <a:pPr marL="342900" indent="-342900">
                        <a:buFont typeface="Arial" pitchFamily="34" charset="0"/>
                        <a:buChar char="•"/>
                      </a:pPr>
                      <a:r>
                        <a:rPr lang="en-US" sz="1400" b="1" dirty="0" smtClean="0">
                          <a:solidFill>
                            <a:schemeClr val="tx1"/>
                          </a:solidFill>
                        </a:rPr>
                        <a:t>Look at Current Organic Rankings </a:t>
                      </a:r>
                      <a:r>
                        <a:rPr lang="en-US" sz="1200" b="0" dirty="0" smtClean="0">
                          <a:solidFill>
                            <a:schemeClr val="tx1"/>
                          </a:solidFill>
                        </a:rPr>
                        <a:t>for each</a:t>
                      </a:r>
                      <a:r>
                        <a:rPr lang="en-US" sz="1200" b="0" baseline="0" dirty="0" smtClean="0">
                          <a:solidFill>
                            <a:schemeClr val="tx1"/>
                          </a:solidFill>
                        </a:rPr>
                        <a:t> gold keyword. Are the top ranking sites in line with the Olay Website? More information on organic rankings can be found in this document in the section titled </a:t>
                      </a:r>
                      <a:r>
                        <a:rPr lang="en-US" sz="1200" b="1" baseline="0" dirty="0" smtClean="0">
                          <a:solidFill>
                            <a:schemeClr val="tx1"/>
                          </a:solidFill>
                          <a:hlinkClick r:id="" action="ppaction://noaction"/>
                        </a:rPr>
                        <a:t>SearchMart Gold Keywords</a:t>
                      </a:r>
                      <a:r>
                        <a:rPr lang="en-US" sz="1200" b="0" baseline="0" dirty="0" smtClean="0">
                          <a:solidFill>
                            <a:schemeClr val="tx1"/>
                          </a:solidFill>
                        </a:rPr>
                        <a:t>.</a:t>
                      </a:r>
                    </a:p>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endParaRPr lang="en-US" sz="600" b="1" baseline="0" dirty="0" smtClean="0">
                        <a:solidFill>
                          <a:schemeClr val="tx1"/>
                        </a:solidFill>
                      </a:endParaRPr>
                    </a:p>
                    <a:p>
                      <a:pPr marL="342900" indent="-342900">
                        <a:buFont typeface="Arial" pitchFamily="34" charset="0"/>
                        <a:buChar char="•"/>
                      </a:pPr>
                      <a:r>
                        <a:rPr lang="en-US" sz="1400" b="1" baseline="0" dirty="0" smtClean="0">
                          <a:solidFill>
                            <a:schemeClr val="tx1"/>
                          </a:solidFill>
                        </a:rPr>
                        <a:t>Is the Keyword Phrase Supported </a:t>
                      </a:r>
                      <a:r>
                        <a:rPr lang="en-US" sz="1200" b="0" baseline="0" dirty="0" smtClean="0">
                          <a:solidFill>
                            <a:schemeClr val="tx1"/>
                          </a:solidFill>
                        </a:rPr>
                        <a:t>by what is offered on the Olay Website?</a:t>
                      </a:r>
                    </a:p>
                    <a:p>
                      <a:pPr marL="342900" indent="-342900">
                        <a:buFont typeface="Arial" pitchFamily="34" charset="0"/>
                        <a:buNone/>
                      </a:pPr>
                      <a:endParaRPr lang="en-US" sz="1200" b="0" dirty="0">
                        <a:solidFill>
                          <a:schemeClr val="tx1"/>
                        </a:solidFill>
                      </a:endParaRPr>
                    </a:p>
                  </a:txBody>
                  <a:tcPr>
                    <a:noFill/>
                  </a:tcPr>
                </a:tc>
                <a:tc>
                  <a:txBody>
                    <a:bodyPr/>
                    <a:lstStyle/>
                    <a:p>
                      <a:pPr marL="342900" indent="-342900">
                        <a:buFont typeface="Arial" pitchFamily="34" charset="0"/>
                        <a:buNone/>
                      </a:pPr>
                      <a:endParaRPr lang="en-US" sz="1200" b="0" baseline="0" dirty="0" smtClean="0">
                        <a:solidFill>
                          <a:schemeClr val="tx1"/>
                        </a:solidFill>
                      </a:endParaRPr>
                    </a:p>
                  </a:txBody>
                  <a:tcPr>
                    <a:noFill/>
                  </a:tcPr>
                </a:tc>
              </a:tr>
              <a:tr h="362993">
                <a:tc>
                  <a:txBody>
                    <a:bodyPr/>
                    <a:lstStyle/>
                    <a:p>
                      <a:pPr marL="342900" indent="-342900">
                        <a:buFont typeface="Arial" pitchFamily="34" charset="0"/>
                        <a:buNone/>
                      </a:pPr>
                      <a:endParaRPr lang="en-US" sz="600" dirty="0" smtClean="0">
                        <a:solidFill>
                          <a:schemeClr val="tx1"/>
                        </a:solidFill>
                      </a:endParaRPr>
                    </a:p>
                    <a:p>
                      <a:pPr marL="342900" indent="-342900">
                        <a:buFont typeface="Arial" pitchFamily="34" charset="0"/>
                        <a:buChar char="•"/>
                      </a:pPr>
                      <a:r>
                        <a:rPr lang="en-US" sz="1400" b="1" dirty="0" smtClean="0">
                          <a:solidFill>
                            <a:schemeClr val="tx1"/>
                          </a:solidFill>
                        </a:rPr>
                        <a:t>Is the Keyword Phrase in Line with Olay Goals? </a:t>
                      </a:r>
                      <a:r>
                        <a:rPr lang="en-US" sz="1200" b="0" baseline="0" dirty="0" smtClean="0">
                          <a:solidFill>
                            <a:schemeClr val="tx1"/>
                          </a:solidFill>
                        </a:rPr>
                        <a:t>The keyword phrase should be themed around the desired action of each page.</a:t>
                      </a:r>
                      <a:endParaRPr lang="en-US" sz="1400" b="1" dirty="0">
                        <a:solidFill>
                          <a:schemeClr val="tx1"/>
                        </a:solidFill>
                      </a:endParaRPr>
                    </a:p>
                  </a:txBody>
                  <a:tcPr>
                    <a:noFill/>
                  </a:tcPr>
                </a:tc>
                <a:tc>
                  <a:txBody>
                    <a:bodyPr/>
                    <a:lstStyle/>
                    <a:p>
                      <a:pPr marL="342900" indent="-342900">
                        <a:buFont typeface="Arial" pitchFamily="34" charset="0"/>
                        <a:buChar char="•"/>
                      </a:pPr>
                      <a:endParaRPr lang="en-US" sz="1200" dirty="0">
                        <a:solidFill>
                          <a:schemeClr val="tx1"/>
                        </a:solidFill>
                      </a:endParaRPr>
                    </a:p>
                  </a:txBody>
                  <a:tcPr>
                    <a:noFill/>
                  </a:tcPr>
                </a:tc>
              </a:tr>
              <a:tr h="152400">
                <a:tc>
                  <a:txBody>
                    <a:bodyPr/>
                    <a:lstStyle/>
                    <a:p>
                      <a:pPr marL="342900" indent="-342900">
                        <a:buFont typeface="Arial" pitchFamily="34" charset="0"/>
                        <a:buNone/>
                      </a:pPr>
                      <a:endParaRPr lang="en-US" sz="500" dirty="0" smtClean="0">
                        <a:solidFill>
                          <a:schemeClr val="tx1"/>
                        </a:solidFill>
                      </a:endParaRPr>
                    </a:p>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r>
                        <a:rPr lang="en-US" sz="1400" b="1" dirty="0" smtClean="0">
                          <a:solidFill>
                            <a:schemeClr val="tx1"/>
                          </a:solidFill>
                        </a:rPr>
                        <a:t>Is the Keyword Phrase Already Ranking</a:t>
                      </a:r>
                      <a:r>
                        <a:rPr lang="en-US" sz="1400" b="1" baseline="0" dirty="0" smtClean="0">
                          <a:solidFill>
                            <a:schemeClr val="tx1"/>
                          </a:solidFill>
                        </a:rPr>
                        <a:t> Organically? </a:t>
                      </a:r>
                      <a:r>
                        <a:rPr lang="en-US" sz="1200" b="0" dirty="0" smtClean="0">
                          <a:solidFill>
                            <a:schemeClr val="tx1"/>
                          </a:solidFill>
                        </a:rPr>
                        <a:t>Olay should focus on keyword phrases that are</a:t>
                      </a:r>
                      <a:r>
                        <a:rPr lang="en-US" sz="1200" b="0" baseline="0" dirty="0" smtClean="0">
                          <a:solidFill>
                            <a:schemeClr val="tx1"/>
                          </a:solidFill>
                        </a:rPr>
                        <a:t> not currently in the top three organic positions</a:t>
                      </a:r>
                      <a:r>
                        <a:rPr lang="en-US" sz="1200" b="0" dirty="0" smtClean="0">
                          <a:solidFill>
                            <a:schemeClr val="tx1"/>
                          </a:solidFill>
                        </a:rPr>
                        <a:t>.</a:t>
                      </a:r>
                    </a:p>
                    <a:p>
                      <a:pPr marL="342900" indent="-342900">
                        <a:buFont typeface="Arial" pitchFamily="34" charset="0"/>
                        <a:buNone/>
                      </a:pPr>
                      <a:endParaRPr lang="en-US" sz="600" b="1" dirty="0">
                        <a:solidFill>
                          <a:schemeClr val="tx1"/>
                        </a:solidFill>
                      </a:endParaRPr>
                    </a:p>
                  </a:txBody>
                  <a:tcPr>
                    <a:lnB w="12700" cmpd="sng">
                      <a:noFill/>
                    </a:lnB>
                    <a:noFill/>
                  </a:tcPr>
                </a:tc>
                <a:tc>
                  <a:txBody>
                    <a:bodyPr/>
                    <a:lstStyle/>
                    <a:p>
                      <a:pPr marL="342900" indent="-342900">
                        <a:buFont typeface="Arial" pitchFamily="34" charset="0"/>
                        <a:buChar char="•"/>
                      </a:pPr>
                      <a:endParaRPr lang="en-US" sz="1200" dirty="0">
                        <a:solidFill>
                          <a:schemeClr val="tx1"/>
                        </a:solidFill>
                      </a:endParaRPr>
                    </a:p>
                  </a:txBody>
                  <a:tcPr>
                    <a:noFill/>
                  </a:tcPr>
                </a:tc>
              </a:tr>
              <a:tr h="362993">
                <a:tc>
                  <a:txBody>
                    <a:bodyPr/>
                    <a:lstStyle/>
                    <a:p>
                      <a:pPr marL="342900" indent="-342900">
                        <a:buFont typeface="Arial" pitchFamily="34" charset="0"/>
                        <a:buNone/>
                      </a:pPr>
                      <a:endParaRPr lang="en-US" sz="200" dirty="0" smtClean="0">
                        <a:solidFill>
                          <a:schemeClr val="tx1"/>
                        </a:solidFill>
                      </a:endParaRPr>
                    </a:p>
                    <a:p>
                      <a:pPr marL="342900" indent="-342900">
                        <a:buFont typeface="Arial" pitchFamily="34" charset="0"/>
                        <a:buChar char="•"/>
                      </a:pPr>
                      <a:endParaRPr lang="en-US" sz="1200" b="0" baseline="0" dirty="0" smtClean="0">
                        <a:solidFill>
                          <a:schemeClr val="tx1"/>
                        </a:solidFill>
                      </a:endParaRPr>
                    </a:p>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noFill/>
                  </a:tcPr>
                </a:tc>
              </a:tr>
              <a:tr h="362993">
                <a:tc>
                  <a:txBody>
                    <a:bodyPr/>
                    <a:lstStyle/>
                    <a:p>
                      <a:pPr marL="342900" indent="-342900">
                        <a:buFont typeface="Arial" pitchFamily="34" charset="0"/>
                        <a:buNone/>
                      </a:pPr>
                      <a:endParaRPr lang="en-US" sz="1200" dirty="0">
                        <a:solidFill>
                          <a:schemeClr val="tx1"/>
                        </a:solidFill>
                      </a:endParaRPr>
                    </a:p>
                  </a:txBody>
                  <a:tcPr>
                    <a:lnT w="12700" cmpd="sng">
                      <a:noFill/>
                    </a:lnT>
                    <a:noFill/>
                  </a:tcPr>
                </a:tc>
                <a:tc>
                  <a:txBody>
                    <a:bodyPr/>
                    <a:lstStyle/>
                    <a:p>
                      <a:pPr marL="342900" indent="-342900">
                        <a:buFont typeface="Arial" pitchFamily="34" charset="0"/>
                        <a:buNone/>
                      </a:pPr>
                      <a:endParaRPr lang="en-US" sz="1200" dirty="0">
                        <a:solidFill>
                          <a:schemeClr val="tx1"/>
                        </a:solidFill>
                      </a:endParaRPr>
                    </a:p>
                  </a:txBody>
                  <a:tcPr>
                    <a:noFill/>
                  </a:tcPr>
                </a:tc>
              </a:tr>
            </a:tbl>
          </a:graphicData>
        </a:graphic>
      </p:graphicFrame>
      <p:cxnSp>
        <p:nvCxnSpPr>
          <p:cNvPr id="20" name="Straight Connector 19"/>
          <p:cNvCxnSpPr/>
          <p:nvPr/>
        </p:nvCxnSpPr>
        <p:spPr bwMode="auto">
          <a:xfrm>
            <a:off x="457200" y="43434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Gold Keywords</a:t>
            </a:r>
            <a:endParaRPr lang="en-US" sz="3000" b="1" kern="0" dirty="0">
              <a:solidFill>
                <a:sysClr val="windowText" lastClr="000000"/>
              </a:solidFill>
              <a:latin typeface="Calibri"/>
            </a:endParaRPr>
          </a:p>
        </p:txBody>
      </p:sp>
      <p:sp>
        <p:nvSpPr>
          <p:cNvPr id="29" name="Rounded Rectangle 28"/>
          <p:cNvSpPr/>
          <p:nvPr/>
        </p:nvSpPr>
        <p:spPr bwMode="auto">
          <a:xfrm>
            <a:off x="381000" y="18288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Gold Keyword Dependencies</a:t>
            </a:r>
          </a:p>
        </p:txBody>
      </p:sp>
      <p:sp>
        <p:nvSpPr>
          <p:cNvPr id="30" name="Content Placeholder 2"/>
          <p:cNvSpPr>
            <a:spLocks noGrp="1"/>
          </p:cNvSpPr>
          <p:nvPr>
            <p:ph idx="1"/>
          </p:nvPr>
        </p:nvSpPr>
        <p:spPr>
          <a:xfrm>
            <a:off x="381000" y="914400"/>
            <a:ext cx="8229600" cy="838200"/>
          </a:xfrm>
        </p:spPr>
        <p:txBody>
          <a:bodyPr/>
          <a:lstStyle/>
          <a:p>
            <a:pPr marL="0" indent="0">
              <a:buNone/>
            </a:pPr>
            <a:r>
              <a:rPr lang="en-US" sz="1600" dirty="0" smtClean="0">
                <a:solidFill>
                  <a:schemeClr val="tx1"/>
                </a:solidFill>
                <a:latin typeface="+mn-lt"/>
                <a:cs typeface="Arial" pitchFamily="34" charset="0"/>
              </a:rPr>
              <a:t>Once a list of possible gold keywords is created, Olay needs to consider the following dependencies in order to refine the list even further.</a:t>
            </a:r>
            <a:endParaRPr lang="en-US" sz="600" b="1" dirty="0" smtClean="0"/>
          </a:p>
          <a:p>
            <a:pPr>
              <a:spcBef>
                <a:spcPts val="0"/>
              </a:spcBef>
              <a:buClrTx/>
            </a:pPr>
            <a:r>
              <a:rPr lang="en-US" sz="1800" b="1" dirty="0" smtClean="0"/>
              <a:t>                                                 </a:t>
            </a:r>
          </a:p>
        </p:txBody>
      </p:sp>
      <p:cxnSp>
        <p:nvCxnSpPr>
          <p:cNvPr id="38" name="Straight Connector 37"/>
          <p:cNvCxnSpPr/>
          <p:nvPr/>
        </p:nvCxnSpPr>
        <p:spPr bwMode="auto">
          <a:xfrm>
            <a:off x="533400" y="31242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9" name="Straight Connector 38"/>
          <p:cNvCxnSpPr/>
          <p:nvPr/>
        </p:nvCxnSpPr>
        <p:spPr bwMode="auto">
          <a:xfrm>
            <a:off x="533400" y="36576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2" name="Straight Connector 41"/>
          <p:cNvCxnSpPr/>
          <p:nvPr/>
        </p:nvCxnSpPr>
        <p:spPr bwMode="auto">
          <a:xfrm>
            <a:off x="457200" y="51816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72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Gold Keywords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Things to Keep in Mind</a:t>
            </a:r>
          </a:p>
        </p:txBody>
      </p:sp>
      <p:sp>
        <p:nvSpPr>
          <p:cNvPr id="11" name="Content Placeholder 2"/>
          <p:cNvSpPr>
            <a:spLocks noGrp="1"/>
          </p:cNvSpPr>
          <p:nvPr>
            <p:ph idx="1"/>
          </p:nvPr>
        </p:nvSpPr>
        <p:spPr>
          <a:xfrm>
            <a:off x="381000" y="1295400"/>
            <a:ext cx="8077200" cy="1600200"/>
          </a:xfrm>
        </p:spPr>
        <p:txBody>
          <a:bodyPr/>
          <a:lstStyle/>
          <a:p>
            <a:pPr algn="ctr"/>
            <a:r>
              <a:rPr lang="en-US" sz="1600" dirty="0" smtClean="0"/>
              <a:t>While researching and brainstorming for keywords, it is important to judge each keyword’s </a:t>
            </a:r>
            <a:r>
              <a:rPr lang="en-US" sz="1600" b="1" dirty="0" smtClean="0"/>
              <a:t>value</a:t>
            </a:r>
            <a:r>
              <a:rPr lang="en-US" sz="1600" dirty="0" smtClean="0"/>
              <a:t>, </a:t>
            </a:r>
            <a:r>
              <a:rPr lang="en-US" sz="1600" b="1" dirty="0" smtClean="0"/>
              <a:t>relevance</a:t>
            </a:r>
            <a:r>
              <a:rPr lang="en-US" sz="1600" dirty="0" smtClean="0"/>
              <a:t>, and </a:t>
            </a:r>
            <a:r>
              <a:rPr lang="en-US" sz="1600" b="1" dirty="0" smtClean="0"/>
              <a:t>potential</a:t>
            </a:r>
            <a:r>
              <a:rPr lang="en-US" sz="1600" b="1" dirty="0" smtClean="0">
                <a:solidFill>
                  <a:srgbClr val="C00000"/>
                </a:solidFill>
              </a:rPr>
              <a:t> </a:t>
            </a:r>
            <a:r>
              <a:rPr lang="en-US" sz="1600" b="1" dirty="0" smtClean="0"/>
              <a:t>conversion</a:t>
            </a:r>
            <a:r>
              <a:rPr lang="en-US" sz="1600" b="1" dirty="0" smtClean="0">
                <a:solidFill>
                  <a:srgbClr val="C00000"/>
                </a:solidFill>
              </a:rPr>
              <a:t> </a:t>
            </a:r>
            <a:r>
              <a:rPr lang="en-US" sz="1600" b="1" dirty="0" smtClean="0"/>
              <a:t>rate</a:t>
            </a:r>
            <a:r>
              <a:rPr lang="en-US" sz="1600" dirty="0" smtClean="0"/>
              <a:t>.</a:t>
            </a:r>
          </a:p>
          <a:p>
            <a:pPr algn="ctr"/>
            <a:endParaRPr lang="en-US" sz="800" dirty="0" smtClean="0"/>
          </a:p>
          <a:p>
            <a:pPr algn="ctr"/>
            <a:r>
              <a:rPr lang="en-US" sz="1600" dirty="0" smtClean="0"/>
              <a:t>A keyword strong in all three of these areas is a keyword that Olay will want to include in the final gold keyword list.</a:t>
            </a:r>
          </a:p>
        </p:txBody>
      </p:sp>
      <p:graphicFrame>
        <p:nvGraphicFramePr>
          <p:cNvPr id="12" name="Diagram 11"/>
          <p:cNvGraphicFramePr/>
          <p:nvPr/>
        </p:nvGraphicFramePr>
        <p:xfrm>
          <a:off x="1981200" y="3048000"/>
          <a:ext cx="5029200" cy="345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73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Gold Keywords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Creating Gold Keyword Lists - Steps</a:t>
            </a:r>
          </a:p>
        </p:txBody>
      </p:sp>
      <p:sp>
        <p:nvSpPr>
          <p:cNvPr id="7" name="Content Placeholder 2"/>
          <p:cNvSpPr>
            <a:spLocks noGrp="1"/>
          </p:cNvSpPr>
          <p:nvPr>
            <p:ph idx="1"/>
          </p:nvPr>
        </p:nvSpPr>
        <p:spPr>
          <a:xfrm>
            <a:off x="381000" y="1371600"/>
            <a:ext cx="8458200" cy="4343400"/>
          </a:xfrm>
        </p:spPr>
        <p:txBody>
          <a:bodyPr/>
          <a:lstStyle/>
          <a:p>
            <a:pPr marL="0" indent="0">
              <a:spcBef>
                <a:spcPts val="0"/>
              </a:spcBef>
              <a:buClrTx/>
              <a:buFont typeface="+mj-lt"/>
              <a:buAutoNum type="arabicPeriod"/>
            </a:pPr>
            <a:r>
              <a:rPr lang="en-US" sz="1600" dirty="0" smtClean="0">
                <a:solidFill>
                  <a:schemeClr val="tx1"/>
                </a:solidFill>
                <a:latin typeface="+mn-lt"/>
                <a:cs typeface="Arial" pitchFamily="34" charset="0"/>
              </a:rPr>
              <a:t> </a:t>
            </a:r>
            <a:r>
              <a:rPr lang="en-US" sz="1600" dirty="0" smtClean="0">
                <a:solidFill>
                  <a:schemeClr val="tx1"/>
                </a:solidFill>
                <a:latin typeface="+mj-lt"/>
                <a:cs typeface="Arial" pitchFamily="34" charset="0"/>
              </a:rPr>
              <a:t>Define Olay goals</a:t>
            </a:r>
          </a:p>
          <a:p>
            <a:pPr marL="0" indent="0">
              <a:spcBef>
                <a:spcPts val="0"/>
              </a:spcBef>
              <a:buClrTx/>
              <a:buFont typeface="+mj-lt"/>
              <a:buAutoNum type="arabicPeriod"/>
            </a:pPr>
            <a:endParaRPr lang="en-US" sz="1600" dirty="0" smtClean="0">
              <a:solidFill>
                <a:schemeClr val="tx1"/>
              </a:solidFill>
              <a:latin typeface="+mj-lt"/>
              <a:cs typeface="Arial" pitchFamily="34" charset="0"/>
            </a:endParaRPr>
          </a:p>
          <a:p>
            <a:pPr marL="0" indent="0">
              <a:spcBef>
                <a:spcPts val="0"/>
              </a:spcBef>
              <a:buClrTx/>
              <a:buFont typeface="+mj-lt"/>
              <a:buAutoNum type="arabicPeriod"/>
            </a:pPr>
            <a:r>
              <a:rPr lang="en-US" sz="1600" dirty="0" smtClean="0">
                <a:cs typeface="Arial" pitchFamily="34" charset="0"/>
              </a:rPr>
              <a:t> Begin keyword research based off of the Olay Website and Olay goals.</a:t>
            </a:r>
          </a:p>
          <a:p>
            <a:pPr marL="0" indent="0">
              <a:spcBef>
                <a:spcPts val="0"/>
              </a:spcBef>
              <a:buClrTx/>
              <a:buFont typeface="+mj-lt"/>
              <a:buAutoNum type="arabicPeriod"/>
            </a:pPr>
            <a:endParaRPr lang="en-US" sz="1600" dirty="0" smtClean="0">
              <a:cs typeface="Arial" pitchFamily="34" charset="0"/>
            </a:endParaRPr>
          </a:p>
          <a:p>
            <a:pPr marL="406400" lvl="3" indent="0">
              <a:spcBef>
                <a:spcPts val="0"/>
              </a:spcBef>
              <a:buFont typeface="+mj-lt"/>
              <a:buAutoNum type="arabicPeriod"/>
            </a:pPr>
            <a:r>
              <a:rPr lang="en-US" sz="1400" dirty="0" smtClean="0">
                <a:cs typeface="Arial" pitchFamily="34" charset="0"/>
              </a:rPr>
              <a:t> Look at the content on the Olay Website and identify themes for individual high-level pages.</a:t>
            </a:r>
          </a:p>
          <a:p>
            <a:pPr marL="406400" lvl="3" indent="0">
              <a:spcBef>
                <a:spcPts val="0"/>
              </a:spcBef>
              <a:buFont typeface="+mj-lt"/>
              <a:buAutoNum type="arabicPeriod"/>
            </a:pPr>
            <a:endParaRPr lang="en-US" sz="1400" dirty="0" smtClean="0">
              <a:cs typeface="Arial" pitchFamily="34" charset="0"/>
            </a:endParaRPr>
          </a:p>
          <a:p>
            <a:pPr marL="800100" lvl="4" indent="0">
              <a:spcBef>
                <a:spcPts val="0"/>
              </a:spcBef>
              <a:buFont typeface="+mj-lt"/>
              <a:buAutoNum type="arabicPeriod"/>
            </a:pPr>
            <a:r>
              <a:rPr lang="en-US" sz="1400" dirty="0" smtClean="0">
                <a:cs typeface="Arial" pitchFamily="34" charset="0"/>
              </a:rPr>
              <a:t> e.g., Pages Within: </a:t>
            </a:r>
            <a:r>
              <a:rPr lang="en-US" sz="1400" b="1" dirty="0" smtClean="0">
                <a:cs typeface="Arial" pitchFamily="34" charset="0"/>
              </a:rPr>
              <a:t>Explore Products, Articles, Product Lines, Product Type, Skin Type, Skin Concern</a:t>
            </a:r>
          </a:p>
          <a:p>
            <a:pPr marL="800100" lvl="4" indent="0">
              <a:spcBef>
                <a:spcPts val="0"/>
              </a:spcBef>
              <a:buFont typeface="+mj-lt"/>
              <a:buAutoNum type="arabicPeriod"/>
            </a:pPr>
            <a:endParaRPr lang="en-US" sz="1400" b="1" dirty="0" smtClean="0">
              <a:cs typeface="Arial" pitchFamily="34" charset="0"/>
            </a:endParaRPr>
          </a:p>
          <a:p>
            <a:pPr marL="406400" lvl="3" indent="0">
              <a:spcBef>
                <a:spcPts val="0"/>
              </a:spcBef>
              <a:buFont typeface="+mj-lt"/>
              <a:buAutoNum type="arabicPeriod"/>
            </a:pPr>
            <a:r>
              <a:rPr lang="en-US" sz="1400" dirty="0" smtClean="0">
                <a:cs typeface="Arial" pitchFamily="34" charset="0"/>
              </a:rPr>
              <a:t> Create a list of the most relevant keyword phrases based off of the content themes</a:t>
            </a:r>
          </a:p>
          <a:p>
            <a:pPr marL="406400" lvl="3" indent="0">
              <a:spcBef>
                <a:spcPts val="0"/>
              </a:spcBef>
              <a:buFont typeface="+mj-lt"/>
              <a:buAutoNum type="arabicPeriod"/>
            </a:pPr>
            <a:endParaRPr lang="en-US" sz="1400" dirty="0" smtClean="0">
              <a:cs typeface="Arial" pitchFamily="34" charset="0"/>
            </a:endParaRPr>
          </a:p>
          <a:p>
            <a:pPr marL="800100" lvl="4" indent="0">
              <a:spcBef>
                <a:spcPts val="0"/>
              </a:spcBef>
              <a:buFont typeface="+mj-lt"/>
              <a:buAutoNum type="arabicPeriod"/>
            </a:pPr>
            <a:r>
              <a:rPr lang="en-US" sz="1400" dirty="0" smtClean="0">
                <a:cs typeface="Arial" pitchFamily="34" charset="0"/>
              </a:rPr>
              <a:t> </a:t>
            </a:r>
            <a:r>
              <a:rPr lang="en-US" sz="1400" b="1" dirty="0" smtClean="0">
                <a:cs typeface="Arial" pitchFamily="34" charset="0"/>
              </a:rPr>
              <a:t>Example Themes:</a:t>
            </a:r>
          </a:p>
          <a:p>
            <a:pPr marL="1257300" lvl="5" indent="0">
              <a:spcBef>
                <a:spcPts val="0"/>
              </a:spcBef>
              <a:buClrTx/>
              <a:buFont typeface="+mj-lt"/>
              <a:buAutoNum type="arabicPeriod"/>
            </a:pPr>
            <a:r>
              <a:rPr lang="en-US" sz="1400" dirty="0" smtClean="0">
                <a:solidFill>
                  <a:schemeClr val="tx1"/>
                </a:solidFill>
                <a:cs typeface="Arial" pitchFamily="34" charset="0"/>
              </a:rPr>
              <a:t> </a:t>
            </a:r>
            <a:r>
              <a:rPr lang="en-US" sz="1400" b="1" dirty="0" smtClean="0">
                <a:solidFill>
                  <a:schemeClr val="tx1"/>
                </a:solidFill>
                <a:cs typeface="Arial" pitchFamily="34" charset="0"/>
              </a:rPr>
              <a:t>Explore Products: </a:t>
            </a:r>
            <a:r>
              <a:rPr lang="en-US" sz="1400" dirty="0" smtClean="0">
                <a:solidFill>
                  <a:schemeClr val="tx1"/>
                </a:solidFill>
                <a:cs typeface="Arial" pitchFamily="34" charset="0"/>
              </a:rPr>
              <a:t>“skin care product,” “skin product,” “products for skin”</a:t>
            </a:r>
          </a:p>
          <a:p>
            <a:pPr marL="1257300" lvl="5" indent="0">
              <a:spcBef>
                <a:spcPts val="0"/>
              </a:spcBef>
              <a:buClrTx/>
              <a:buFont typeface="+mj-lt"/>
              <a:buAutoNum type="arabicPeriod"/>
            </a:pPr>
            <a:r>
              <a:rPr lang="en-US" sz="1400" dirty="0" smtClean="0">
                <a:solidFill>
                  <a:schemeClr val="tx1"/>
                </a:solidFill>
                <a:cs typeface="Arial" pitchFamily="34" charset="0"/>
              </a:rPr>
              <a:t> </a:t>
            </a:r>
            <a:r>
              <a:rPr lang="en-US" sz="1400" b="1" dirty="0" smtClean="0">
                <a:solidFill>
                  <a:schemeClr val="tx1"/>
                </a:solidFill>
                <a:cs typeface="Arial" pitchFamily="34" charset="0"/>
              </a:rPr>
              <a:t>Articles: </a:t>
            </a:r>
            <a:r>
              <a:rPr lang="en-US" sz="1400" dirty="0" smtClean="0">
                <a:solidFill>
                  <a:schemeClr val="tx1"/>
                </a:solidFill>
                <a:cs typeface="Arial" pitchFamily="34" charset="0"/>
              </a:rPr>
              <a:t>“skin care information,” “anti aging skin,” “skin care routine,” “healthy skin”</a:t>
            </a:r>
          </a:p>
          <a:p>
            <a:pPr marL="1257300" lvl="5" indent="0">
              <a:spcBef>
                <a:spcPts val="0"/>
              </a:spcBef>
              <a:buClrTx/>
              <a:buFont typeface="+mj-lt"/>
              <a:buAutoNum type="arabicPeriod"/>
            </a:pPr>
            <a:r>
              <a:rPr lang="en-US" sz="1400" dirty="0" smtClean="0">
                <a:solidFill>
                  <a:schemeClr val="tx1"/>
                </a:solidFill>
                <a:cs typeface="Arial" pitchFamily="34" charset="0"/>
              </a:rPr>
              <a:t> </a:t>
            </a:r>
            <a:r>
              <a:rPr lang="en-US" sz="1400" b="1" dirty="0" smtClean="0">
                <a:solidFill>
                  <a:schemeClr val="tx1"/>
                </a:solidFill>
                <a:cs typeface="Arial" pitchFamily="34" charset="0"/>
              </a:rPr>
              <a:t>Product Lines: </a:t>
            </a:r>
            <a:r>
              <a:rPr lang="en-US" sz="1400" dirty="0" smtClean="0">
                <a:solidFill>
                  <a:schemeClr val="tx1"/>
                </a:solidFill>
                <a:cs typeface="Arial" pitchFamily="34" charset="0"/>
              </a:rPr>
              <a:t>“professional skin care,” “moisturizing skin care,” “anti aging skin care”</a:t>
            </a:r>
          </a:p>
          <a:p>
            <a:pPr marL="1257300" lvl="5" indent="0">
              <a:spcBef>
                <a:spcPts val="0"/>
              </a:spcBef>
              <a:buClrTx/>
              <a:buFont typeface="+mj-lt"/>
              <a:buAutoNum type="arabicPeriod"/>
            </a:pPr>
            <a:r>
              <a:rPr lang="en-US" sz="1400" dirty="0" smtClean="0">
                <a:solidFill>
                  <a:schemeClr val="tx1"/>
                </a:solidFill>
                <a:cs typeface="Arial" pitchFamily="34" charset="0"/>
              </a:rPr>
              <a:t> </a:t>
            </a:r>
            <a:r>
              <a:rPr lang="en-US" sz="1400" b="1" dirty="0" smtClean="0">
                <a:solidFill>
                  <a:schemeClr val="tx1"/>
                </a:solidFill>
                <a:cs typeface="Arial" pitchFamily="34" charset="0"/>
              </a:rPr>
              <a:t>Product Type: </a:t>
            </a:r>
            <a:r>
              <a:rPr lang="en-US" sz="1400" dirty="0" smtClean="0">
                <a:solidFill>
                  <a:schemeClr val="tx1"/>
                </a:solidFill>
                <a:cs typeface="Arial" pitchFamily="34" charset="0"/>
              </a:rPr>
              <a:t>“eye cream,” “face wash,” “body lotion,” “body wash,” “facial cleanser”</a:t>
            </a:r>
          </a:p>
          <a:p>
            <a:pPr marL="1257300" lvl="5" indent="0">
              <a:spcBef>
                <a:spcPts val="0"/>
              </a:spcBef>
              <a:buClrTx/>
              <a:buFont typeface="+mj-lt"/>
              <a:buAutoNum type="arabicPeriod"/>
            </a:pPr>
            <a:r>
              <a:rPr lang="en-US" sz="1400" dirty="0" smtClean="0">
                <a:solidFill>
                  <a:schemeClr val="tx1"/>
                </a:solidFill>
                <a:cs typeface="Arial" pitchFamily="34" charset="0"/>
              </a:rPr>
              <a:t> </a:t>
            </a:r>
            <a:r>
              <a:rPr lang="en-US" sz="1400" b="1" dirty="0" smtClean="0">
                <a:solidFill>
                  <a:schemeClr val="tx1"/>
                </a:solidFill>
                <a:cs typeface="Arial" pitchFamily="34" charset="0"/>
              </a:rPr>
              <a:t>Skin Type: </a:t>
            </a:r>
            <a:r>
              <a:rPr lang="en-US" sz="1400" dirty="0" smtClean="0">
                <a:solidFill>
                  <a:schemeClr val="tx1"/>
                </a:solidFill>
                <a:cs typeface="Arial" pitchFamily="34" charset="0"/>
              </a:rPr>
              <a:t>“dry skin,” “oily skin,” “sensitive skin,” “anti aging skin products”</a:t>
            </a:r>
          </a:p>
          <a:p>
            <a:pPr marL="1257300" lvl="5" indent="0">
              <a:spcBef>
                <a:spcPts val="0"/>
              </a:spcBef>
              <a:buClrTx/>
              <a:buFont typeface="+mj-lt"/>
              <a:buAutoNum type="arabicPeriod"/>
            </a:pPr>
            <a:r>
              <a:rPr lang="en-US" sz="1400" dirty="0" smtClean="0">
                <a:solidFill>
                  <a:schemeClr val="tx1"/>
                </a:solidFill>
                <a:cs typeface="Arial" pitchFamily="34" charset="0"/>
              </a:rPr>
              <a:t> </a:t>
            </a:r>
            <a:r>
              <a:rPr lang="en-US" sz="1400" b="1" dirty="0" smtClean="0">
                <a:solidFill>
                  <a:schemeClr val="tx1"/>
                </a:solidFill>
                <a:cs typeface="Arial" pitchFamily="34" charset="0"/>
              </a:rPr>
              <a:t>Skin Concern: </a:t>
            </a:r>
            <a:r>
              <a:rPr lang="en-US" sz="1400" dirty="0" smtClean="0">
                <a:solidFill>
                  <a:schemeClr val="tx1"/>
                </a:solidFill>
                <a:cs typeface="Arial" pitchFamily="34" charset="0"/>
              </a:rPr>
              <a:t>“dull skin care,” “age spots,” “black heads,” “acne”</a:t>
            </a:r>
          </a:p>
          <a:p>
            <a:pPr marL="406400" lvl="3" indent="0">
              <a:spcBef>
                <a:spcPts val="0"/>
              </a:spcBef>
              <a:buNone/>
            </a:pPr>
            <a:endParaRPr lang="en-US" sz="1400" dirty="0" smtClean="0">
              <a:solidFill>
                <a:schemeClr val="tx1"/>
              </a:solidFill>
              <a:cs typeface="Arial" pitchFamily="34" charset="0"/>
            </a:endParaRPr>
          </a:p>
          <a:p>
            <a:pPr marL="406400" lvl="3" indent="0">
              <a:spcBef>
                <a:spcPts val="0"/>
              </a:spcBef>
              <a:buNone/>
            </a:pPr>
            <a:endParaRPr lang="en-US" sz="1400" b="1" dirty="0" smtClean="0">
              <a:cs typeface="Arial" pitchFamily="34" charset="0"/>
            </a:endParaRPr>
          </a:p>
        </p:txBody>
      </p:sp>
    </p:spTree>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74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Gold Keywords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Creating Gold Keyword Lists - Steps</a:t>
            </a:r>
          </a:p>
        </p:txBody>
      </p:sp>
      <p:sp>
        <p:nvSpPr>
          <p:cNvPr id="7" name="Content Placeholder 2"/>
          <p:cNvSpPr>
            <a:spLocks noGrp="1"/>
          </p:cNvSpPr>
          <p:nvPr>
            <p:ph idx="1"/>
          </p:nvPr>
        </p:nvSpPr>
        <p:spPr>
          <a:xfrm>
            <a:off x="0" y="1295400"/>
            <a:ext cx="8458200" cy="4343400"/>
          </a:xfrm>
        </p:spPr>
        <p:txBody>
          <a:bodyPr/>
          <a:lstStyle/>
          <a:p>
            <a:pPr indent="0">
              <a:spcBef>
                <a:spcPts val="0"/>
              </a:spcBef>
              <a:buClrTx/>
              <a:buFont typeface="+mj-lt"/>
              <a:buAutoNum type="arabicPeriod" startAt="3"/>
            </a:pPr>
            <a:r>
              <a:rPr lang="en-US" sz="1400" dirty="0" smtClean="0">
                <a:cs typeface="Arial" pitchFamily="34" charset="0"/>
              </a:rPr>
              <a:t> Use the Google Keyword Tool to find keywords related to the content theme. </a:t>
            </a:r>
          </a:p>
          <a:p>
            <a:pPr marL="800100" lvl="4" indent="0">
              <a:spcBef>
                <a:spcPts val="0"/>
              </a:spcBef>
              <a:buFont typeface="+mj-lt"/>
              <a:buAutoNum type="arabicPeriod"/>
            </a:pPr>
            <a:r>
              <a:rPr lang="en-US" sz="1400" dirty="0" smtClean="0">
                <a:cs typeface="Arial" pitchFamily="34" charset="0"/>
              </a:rPr>
              <a:t> Example Keyword: </a:t>
            </a:r>
            <a:r>
              <a:rPr lang="en-US" sz="1400" b="1" dirty="0" smtClean="0">
                <a:cs typeface="Arial" pitchFamily="34" charset="0"/>
              </a:rPr>
              <a:t>Face Wash</a:t>
            </a:r>
          </a:p>
          <a:p>
            <a:pPr marL="800100" lvl="4" indent="0">
              <a:spcBef>
                <a:spcPts val="0"/>
              </a:spcBef>
              <a:buFont typeface="+mj-lt"/>
              <a:buAutoNum type="arabicPeriod"/>
            </a:pPr>
            <a:r>
              <a:rPr lang="en-US" sz="1400" dirty="0" smtClean="0">
                <a:cs typeface="Arial" pitchFamily="34" charset="0"/>
              </a:rPr>
              <a:t> Sign into </a:t>
            </a:r>
            <a:r>
              <a:rPr lang="en-US" sz="1400" b="1" i="1" dirty="0" smtClean="0">
                <a:solidFill>
                  <a:schemeClr val="tx1"/>
                </a:solidFill>
                <a:cs typeface="Arial" pitchFamily="34" charset="0"/>
                <a:hlinkClick r:id="rId3" action="ppaction://hlinksldjump"/>
              </a:rPr>
              <a:t>Google AdWords</a:t>
            </a:r>
            <a:r>
              <a:rPr lang="en-US" sz="1400" b="1" dirty="0" smtClean="0">
                <a:solidFill>
                  <a:schemeClr val="tx1"/>
                </a:solidFill>
                <a:cs typeface="Arial" pitchFamily="34" charset="0"/>
                <a:hlinkClick r:id="rId3" action="ppaction://hlinksldjump"/>
              </a:rPr>
              <a:t>  </a:t>
            </a:r>
            <a:r>
              <a:rPr lang="en-US" sz="1400" dirty="0" smtClean="0">
                <a:solidFill>
                  <a:schemeClr val="tx1"/>
                </a:solidFill>
                <a:cs typeface="Arial" pitchFamily="34" charset="0"/>
              </a:rPr>
              <a:t>(US: http://www.adwords.google.com)</a:t>
            </a:r>
          </a:p>
          <a:p>
            <a:pPr marL="800100" lvl="4" indent="0">
              <a:spcBef>
                <a:spcPts val="0"/>
              </a:spcBef>
              <a:buFont typeface="+mj-lt"/>
              <a:buAutoNum type="arabicPeriod"/>
            </a:pPr>
            <a:r>
              <a:rPr lang="en-US" sz="1400" dirty="0" smtClean="0">
                <a:solidFill>
                  <a:schemeClr val="tx1"/>
                </a:solidFill>
                <a:cs typeface="Arial" pitchFamily="34" charset="0"/>
              </a:rPr>
              <a:t> Click on the </a:t>
            </a:r>
            <a:r>
              <a:rPr lang="en-US" sz="1400" i="1" dirty="0" smtClean="0">
                <a:solidFill>
                  <a:schemeClr val="tx1"/>
                </a:solidFill>
                <a:cs typeface="Arial" pitchFamily="34" charset="0"/>
              </a:rPr>
              <a:t>Opportunities</a:t>
            </a:r>
            <a:r>
              <a:rPr lang="en-US" sz="1400" dirty="0" smtClean="0">
                <a:solidFill>
                  <a:schemeClr val="tx1"/>
                </a:solidFill>
                <a:cs typeface="Arial" pitchFamily="34" charset="0"/>
              </a:rPr>
              <a:t> </a:t>
            </a:r>
            <a:r>
              <a:rPr lang="en-US" sz="1400" i="1" dirty="0" smtClean="0">
                <a:solidFill>
                  <a:schemeClr val="tx1"/>
                </a:solidFill>
                <a:cs typeface="Arial" pitchFamily="34" charset="0"/>
              </a:rPr>
              <a:t>tab</a:t>
            </a:r>
            <a:r>
              <a:rPr lang="en-US" sz="1400" dirty="0" smtClean="0">
                <a:solidFill>
                  <a:schemeClr val="tx1"/>
                </a:solidFill>
                <a:cs typeface="Arial" pitchFamily="34" charset="0"/>
              </a:rPr>
              <a:t> and follow the </a:t>
            </a:r>
            <a:r>
              <a:rPr lang="en-US" sz="1400" i="1" dirty="0" smtClean="0">
                <a:solidFill>
                  <a:schemeClr val="tx1"/>
                </a:solidFill>
                <a:cs typeface="Arial" pitchFamily="34" charset="0"/>
                <a:hlinkClick r:id="rId4" action="ppaction://hlinksldjump"/>
              </a:rPr>
              <a:t>Keyword</a:t>
            </a:r>
            <a:r>
              <a:rPr lang="en-US" sz="1400" dirty="0" smtClean="0">
                <a:solidFill>
                  <a:schemeClr val="tx1"/>
                </a:solidFill>
                <a:cs typeface="Arial" pitchFamily="34" charset="0"/>
                <a:hlinkClick r:id="rId4" action="ppaction://hlinksldjump"/>
              </a:rPr>
              <a:t> </a:t>
            </a:r>
            <a:r>
              <a:rPr lang="en-US" sz="1400" i="1" dirty="0" smtClean="0">
                <a:solidFill>
                  <a:schemeClr val="tx1"/>
                </a:solidFill>
                <a:cs typeface="Arial" pitchFamily="34" charset="0"/>
                <a:hlinkClick r:id="rId4" action="ppaction://hlinksldjump"/>
              </a:rPr>
              <a:t>Tool</a:t>
            </a:r>
            <a:r>
              <a:rPr lang="en-US" sz="1400" dirty="0" smtClean="0">
                <a:solidFill>
                  <a:schemeClr val="tx1"/>
                </a:solidFill>
                <a:cs typeface="Arial" pitchFamily="34" charset="0"/>
                <a:hlinkClick r:id="rId4" action="ppaction://hlinksldjump"/>
              </a:rPr>
              <a:t> </a:t>
            </a:r>
            <a:r>
              <a:rPr lang="en-US" sz="1400" dirty="0" smtClean="0">
                <a:solidFill>
                  <a:schemeClr val="tx1"/>
                </a:solidFill>
                <a:cs typeface="Arial" pitchFamily="34" charset="0"/>
              </a:rPr>
              <a:t>link on the left side of the page.</a:t>
            </a:r>
          </a:p>
          <a:p>
            <a:pPr marL="800100" lvl="4" indent="0">
              <a:spcBef>
                <a:spcPts val="0"/>
              </a:spcBef>
              <a:buFont typeface="+mj-lt"/>
              <a:buAutoNum type="arabicPeriod"/>
            </a:pPr>
            <a:endParaRPr lang="en-US" sz="1400" dirty="0" smtClean="0">
              <a:solidFill>
                <a:schemeClr val="tx1"/>
              </a:solidFill>
              <a:cs typeface="Arial" pitchFamily="34" charset="0"/>
            </a:endParaRPr>
          </a:p>
          <a:p>
            <a:pPr marL="800100" lvl="4" indent="0">
              <a:spcBef>
                <a:spcPts val="0"/>
              </a:spcBef>
              <a:buFont typeface="+mj-lt"/>
              <a:buAutoNum type="arabicPeriod"/>
            </a:pPr>
            <a:endParaRPr lang="en-US" sz="1400" dirty="0" smtClean="0">
              <a:solidFill>
                <a:schemeClr val="tx1"/>
              </a:solidFill>
              <a:cs typeface="Arial" pitchFamily="34" charset="0"/>
            </a:endParaRPr>
          </a:p>
          <a:p>
            <a:pPr marL="800100" lvl="4" indent="0">
              <a:spcBef>
                <a:spcPts val="0"/>
              </a:spcBef>
              <a:buFont typeface="+mj-lt"/>
              <a:buAutoNum type="arabicPeriod"/>
            </a:pPr>
            <a:endParaRPr lang="en-US" sz="1400" dirty="0" smtClean="0">
              <a:solidFill>
                <a:schemeClr val="tx1"/>
              </a:solidFill>
              <a:cs typeface="Arial" pitchFamily="34" charset="0"/>
            </a:endParaRPr>
          </a:p>
          <a:p>
            <a:pPr marL="800100" lvl="4" indent="0">
              <a:spcBef>
                <a:spcPts val="0"/>
              </a:spcBef>
              <a:buFont typeface="+mj-lt"/>
              <a:buAutoNum type="arabicPeriod"/>
            </a:pPr>
            <a:endParaRPr lang="en-US" sz="1400" dirty="0" smtClean="0">
              <a:solidFill>
                <a:schemeClr val="tx1"/>
              </a:solidFill>
              <a:cs typeface="Arial" pitchFamily="34" charset="0"/>
            </a:endParaRPr>
          </a:p>
          <a:p>
            <a:pPr marL="800100" lvl="4" indent="0">
              <a:spcBef>
                <a:spcPts val="0"/>
              </a:spcBef>
              <a:buFont typeface="+mj-lt"/>
              <a:buAutoNum type="arabicPeriod"/>
            </a:pPr>
            <a:endParaRPr lang="en-US" sz="1400" dirty="0" smtClean="0">
              <a:solidFill>
                <a:schemeClr val="tx1"/>
              </a:solidFill>
              <a:cs typeface="Arial" pitchFamily="34" charset="0"/>
            </a:endParaRPr>
          </a:p>
          <a:p>
            <a:pPr marL="800100" lvl="4" indent="0">
              <a:spcBef>
                <a:spcPts val="0"/>
              </a:spcBef>
              <a:buFont typeface="+mj-lt"/>
              <a:buAutoNum type="arabicPeriod"/>
            </a:pPr>
            <a:endParaRPr lang="en-US" sz="1400" dirty="0" smtClean="0">
              <a:solidFill>
                <a:schemeClr val="tx1"/>
              </a:solidFill>
              <a:cs typeface="Arial" pitchFamily="34" charset="0"/>
            </a:endParaRPr>
          </a:p>
          <a:p>
            <a:pPr marL="800100" lvl="4" indent="0">
              <a:spcBef>
                <a:spcPts val="0"/>
              </a:spcBef>
              <a:buFont typeface="+mj-lt"/>
              <a:buAutoNum type="arabicPeriod"/>
            </a:pPr>
            <a:endParaRPr lang="en-US" sz="1400" dirty="0" smtClean="0">
              <a:solidFill>
                <a:schemeClr val="tx1"/>
              </a:solidFill>
              <a:cs typeface="Arial" pitchFamily="34" charset="0"/>
            </a:endParaRPr>
          </a:p>
          <a:p>
            <a:pPr marL="800100" lvl="4" indent="0">
              <a:spcBef>
                <a:spcPts val="0"/>
              </a:spcBef>
              <a:buFont typeface="+mj-lt"/>
              <a:buAutoNum type="arabicPeriod"/>
            </a:pPr>
            <a:endParaRPr lang="en-US" sz="1400" dirty="0" smtClean="0">
              <a:solidFill>
                <a:schemeClr val="tx1"/>
              </a:solidFill>
              <a:cs typeface="Arial" pitchFamily="34" charset="0"/>
            </a:endParaRPr>
          </a:p>
          <a:p>
            <a:pPr marL="800100" lvl="4" indent="0">
              <a:spcBef>
                <a:spcPts val="0"/>
              </a:spcBef>
              <a:buFont typeface="+mj-lt"/>
              <a:buAutoNum type="arabicPeriod"/>
            </a:pPr>
            <a:r>
              <a:rPr lang="en-US" sz="1400" dirty="0" smtClean="0">
                <a:solidFill>
                  <a:schemeClr val="tx1"/>
                </a:solidFill>
                <a:cs typeface="Arial" pitchFamily="34" charset="0"/>
              </a:rPr>
              <a:t>Enter the keyword in the </a:t>
            </a:r>
            <a:r>
              <a:rPr lang="en-US" sz="1400" i="1" dirty="0" smtClean="0">
                <a:solidFill>
                  <a:schemeClr val="tx1"/>
                </a:solidFill>
                <a:cs typeface="Arial" pitchFamily="34" charset="0"/>
              </a:rPr>
              <a:t>Word or Phase </a:t>
            </a:r>
            <a:r>
              <a:rPr lang="en-US" sz="1400" dirty="0" smtClean="0">
                <a:solidFill>
                  <a:schemeClr val="tx1"/>
                </a:solidFill>
                <a:cs typeface="Arial" pitchFamily="34" charset="0"/>
              </a:rPr>
              <a:t>Box </a:t>
            </a:r>
          </a:p>
          <a:p>
            <a:pPr marL="800100" lvl="4" indent="0">
              <a:spcBef>
                <a:spcPts val="0"/>
              </a:spcBef>
              <a:buFont typeface="+mj-lt"/>
              <a:buAutoNum type="arabicPeriod"/>
            </a:pPr>
            <a:r>
              <a:rPr lang="en-US" sz="1400" dirty="0" smtClean="0">
                <a:solidFill>
                  <a:schemeClr val="tx1"/>
                </a:solidFill>
                <a:cs typeface="Arial" pitchFamily="34" charset="0"/>
              </a:rPr>
              <a:t> Click </a:t>
            </a:r>
            <a:r>
              <a:rPr lang="en-US" sz="1400" i="1" dirty="0" smtClean="0">
                <a:solidFill>
                  <a:schemeClr val="tx1"/>
                </a:solidFill>
                <a:cs typeface="Arial" pitchFamily="34" charset="0"/>
              </a:rPr>
              <a:t>Advanced Options</a:t>
            </a:r>
          </a:p>
          <a:p>
            <a:pPr marL="800100" lvl="4" indent="0">
              <a:spcBef>
                <a:spcPts val="0"/>
              </a:spcBef>
              <a:buFont typeface="+mj-lt"/>
              <a:buAutoNum type="arabicPeriod"/>
            </a:pPr>
            <a:r>
              <a:rPr lang="en-US" sz="1400" dirty="0" smtClean="0">
                <a:solidFill>
                  <a:schemeClr val="tx1"/>
                </a:solidFill>
                <a:cs typeface="Arial" pitchFamily="34" charset="0"/>
              </a:rPr>
              <a:t> Specify </a:t>
            </a:r>
            <a:r>
              <a:rPr lang="en-US" sz="1400" i="1" dirty="0" smtClean="0">
                <a:solidFill>
                  <a:schemeClr val="tx1"/>
                </a:solidFill>
                <a:cs typeface="Arial" pitchFamily="34" charset="0"/>
              </a:rPr>
              <a:t>Language &amp; Location</a:t>
            </a:r>
          </a:p>
          <a:p>
            <a:pPr marL="800100" lvl="4" indent="0">
              <a:spcBef>
                <a:spcPts val="0"/>
              </a:spcBef>
              <a:buFont typeface="+mj-lt"/>
              <a:buAutoNum type="arabicPeriod"/>
            </a:pPr>
            <a:endParaRPr lang="en-US" sz="1400" dirty="0" smtClean="0">
              <a:solidFill>
                <a:schemeClr val="tx1"/>
              </a:solidFill>
              <a:cs typeface="Arial" pitchFamily="34" charset="0"/>
            </a:endParaRPr>
          </a:p>
          <a:p>
            <a:pPr marL="800100" lvl="4" indent="0">
              <a:spcBef>
                <a:spcPts val="0"/>
              </a:spcBef>
              <a:buFont typeface="+mj-lt"/>
              <a:buAutoNum type="arabicPeriod"/>
            </a:pPr>
            <a:endParaRPr lang="en-US" sz="1400" i="1" dirty="0" smtClean="0">
              <a:solidFill>
                <a:schemeClr val="tx1"/>
              </a:solidFill>
              <a:cs typeface="Arial" pitchFamily="34" charset="0"/>
            </a:endParaRPr>
          </a:p>
          <a:p>
            <a:pPr marL="800100" lvl="4" indent="0">
              <a:spcBef>
                <a:spcPts val="0"/>
              </a:spcBef>
              <a:buFont typeface="+mj-lt"/>
              <a:buAutoNum type="arabicPeriod"/>
            </a:pPr>
            <a:endParaRPr lang="en-US" sz="1400" i="1" dirty="0" smtClean="0">
              <a:solidFill>
                <a:schemeClr val="tx1"/>
              </a:solidFill>
              <a:cs typeface="Arial" pitchFamily="34" charset="0"/>
            </a:endParaRPr>
          </a:p>
          <a:p>
            <a:pPr marL="800100" lvl="4" indent="0">
              <a:spcBef>
                <a:spcPts val="0"/>
              </a:spcBef>
              <a:buFont typeface="+mj-lt"/>
              <a:buAutoNum type="arabicPeriod"/>
            </a:pPr>
            <a:endParaRPr lang="en-US" sz="1400" i="1" dirty="0" smtClean="0">
              <a:solidFill>
                <a:schemeClr val="tx1"/>
              </a:solidFill>
              <a:cs typeface="Arial" pitchFamily="34" charset="0"/>
            </a:endParaRPr>
          </a:p>
          <a:p>
            <a:pPr marL="800100" lvl="4" indent="0">
              <a:spcBef>
                <a:spcPts val="0"/>
              </a:spcBef>
              <a:buFont typeface="+mj-lt"/>
              <a:buAutoNum type="arabicPeriod"/>
            </a:pPr>
            <a:r>
              <a:rPr lang="en-US" sz="1400" dirty="0" smtClean="0">
                <a:solidFill>
                  <a:schemeClr val="tx1"/>
                </a:solidFill>
                <a:cs typeface="Arial" pitchFamily="34" charset="0"/>
              </a:rPr>
              <a:t> </a:t>
            </a:r>
            <a:r>
              <a:rPr lang="en-US" sz="1400" i="1" dirty="0" smtClean="0">
                <a:solidFill>
                  <a:schemeClr val="tx1"/>
                </a:solidFill>
                <a:cs typeface="Arial" pitchFamily="34" charset="0"/>
              </a:rPr>
              <a:t> </a:t>
            </a:r>
            <a:r>
              <a:rPr lang="en-US" sz="1400" dirty="0" smtClean="0">
                <a:solidFill>
                  <a:schemeClr val="tx1"/>
                </a:solidFill>
                <a:cs typeface="Arial" pitchFamily="34" charset="0"/>
              </a:rPr>
              <a:t>Click the </a:t>
            </a:r>
            <a:r>
              <a:rPr lang="en-US" sz="1400" i="1" dirty="0" smtClean="0">
                <a:solidFill>
                  <a:schemeClr val="tx1"/>
                </a:solidFill>
                <a:cs typeface="Arial" pitchFamily="34" charset="0"/>
              </a:rPr>
              <a:t>Search </a:t>
            </a:r>
            <a:r>
              <a:rPr lang="en-US" sz="1400" dirty="0" smtClean="0">
                <a:solidFill>
                  <a:schemeClr val="tx1"/>
                </a:solidFill>
                <a:cs typeface="Arial" pitchFamily="34" charset="0"/>
              </a:rPr>
              <a:t>button</a:t>
            </a:r>
            <a:endParaRPr lang="en-US" sz="1400" i="1" dirty="0" smtClean="0">
              <a:solidFill>
                <a:schemeClr val="tx1"/>
              </a:solidFill>
              <a:cs typeface="Arial" pitchFamily="34" charset="0"/>
            </a:endParaRPr>
          </a:p>
          <a:p>
            <a:pPr marL="800100" lvl="4" indent="0">
              <a:spcBef>
                <a:spcPts val="0"/>
              </a:spcBef>
              <a:buNone/>
            </a:pPr>
            <a:endParaRPr lang="en-US" sz="1400" dirty="0" smtClean="0">
              <a:solidFill>
                <a:schemeClr val="tx1"/>
              </a:solidFill>
              <a:cs typeface="Arial" pitchFamily="34" charset="0"/>
            </a:endParaRPr>
          </a:p>
          <a:p>
            <a:pPr lvl="2" indent="0">
              <a:spcBef>
                <a:spcPts val="0"/>
              </a:spcBef>
              <a:buFont typeface="+mj-lt"/>
              <a:buAutoNum type="arabicPeriod"/>
            </a:pPr>
            <a:endParaRPr lang="en-US" sz="1400" dirty="0" smtClean="0">
              <a:solidFill>
                <a:schemeClr val="tx1"/>
              </a:solidFill>
              <a:cs typeface="Arial" pitchFamily="34" charset="0"/>
            </a:endParaRPr>
          </a:p>
          <a:p>
            <a:pPr marL="406400" lvl="3" indent="0">
              <a:spcBef>
                <a:spcPts val="0"/>
              </a:spcBef>
              <a:buNone/>
            </a:pPr>
            <a:endParaRPr lang="en-US" sz="1400" b="1" dirty="0" smtClean="0">
              <a:cs typeface="Arial" pitchFamily="34" charset="0"/>
            </a:endParaRPr>
          </a:p>
        </p:txBody>
      </p:sp>
      <p:pic>
        <p:nvPicPr>
          <p:cNvPr id="11" name="Picture 5"/>
          <p:cNvPicPr>
            <a:picLocks noChangeAspect="1" noChangeArrowheads="1"/>
          </p:cNvPicPr>
          <p:nvPr/>
        </p:nvPicPr>
        <p:blipFill>
          <a:blip r:embed="rId5" cstate="print"/>
          <a:srcRect/>
          <a:stretch>
            <a:fillRect/>
          </a:stretch>
        </p:blipFill>
        <p:spPr bwMode="auto">
          <a:xfrm>
            <a:off x="1371600" y="2286000"/>
            <a:ext cx="5000625" cy="2952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p:cNvSpPr/>
          <p:nvPr/>
        </p:nvSpPr>
        <p:spPr bwMode="auto">
          <a:xfrm>
            <a:off x="2667000" y="2362200"/>
            <a:ext cx="8382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2052" name="Picture 4"/>
          <p:cNvPicPr>
            <a:picLocks noChangeAspect="1" noChangeArrowheads="1"/>
          </p:cNvPicPr>
          <p:nvPr/>
        </p:nvPicPr>
        <p:blipFill>
          <a:blip r:embed="rId6" cstate="print"/>
          <a:srcRect/>
          <a:stretch>
            <a:fillRect/>
          </a:stretch>
        </p:blipFill>
        <p:spPr bwMode="auto">
          <a:xfrm>
            <a:off x="2667000" y="2590800"/>
            <a:ext cx="1709737" cy="77324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bwMode="auto">
          <a:xfrm>
            <a:off x="2667000" y="2819400"/>
            <a:ext cx="9144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2051" name="Picture 3"/>
          <p:cNvPicPr>
            <a:picLocks noChangeAspect="1" noChangeArrowheads="1"/>
          </p:cNvPicPr>
          <p:nvPr/>
        </p:nvPicPr>
        <p:blipFill>
          <a:blip r:embed="rId7" cstate="print"/>
          <a:srcRect/>
          <a:stretch>
            <a:fillRect/>
          </a:stretch>
        </p:blipFill>
        <p:spPr bwMode="auto">
          <a:xfrm>
            <a:off x="4419600" y="3124200"/>
            <a:ext cx="4610374" cy="216867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p:cNvSpPr/>
          <p:nvPr/>
        </p:nvSpPr>
        <p:spPr bwMode="auto">
          <a:xfrm>
            <a:off x="4419600" y="3505200"/>
            <a:ext cx="1371600" cy="533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7" name="Rectangle 16"/>
          <p:cNvSpPr/>
          <p:nvPr/>
        </p:nvSpPr>
        <p:spPr bwMode="auto">
          <a:xfrm>
            <a:off x="4495800" y="4267200"/>
            <a:ext cx="10668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8" name="Rectangle 17"/>
          <p:cNvSpPr/>
          <p:nvPr/>
        </p:nvSpPr>
        <p:spPr bwMode="auto">
          <a:xfrm>
            <a:off x="6096000" y="4724400"/>
            <a:ext cx="7620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2053" name="Picture 5"/>
          <p:cNvPicPr>
            <a:picLocks noChangeAspect="1" noChangeArrowheads="1"/>
          </p:cNvPicPr>
          <p:nvPr/>
        </p:nvPicPr>
        <p:blipFill>
          <a:blip r:embed="rId8" cstate="print"/>
          <a:srcRect/>
          <a:stretch>
            <a:fillRect/>
          </a:stretch>
        </p:blipFill>
        <p:spPr bwMode="auto">
          <a:xfrm>
            <a:off x="3810000" y="5486400"/>
            <a:ext cx="4243137" cy="74647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0" name="Rectangle 19"/>
          <p:cNvSpPr/>
          <p:nvPr/>
        </p:nvSpPr>
        <p:spPr bwMode="auto">
          <a:xfrm>
            <a:off x="8229600" y="4724400"/>
            <a:ext cx="7620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21" name="Rectangle 20"/>
          <p:cNvSpPr/>
          <p:nvPr/>
        </p:nvSpPr>
        <p:spPr bwMode="auto">
          <a:xfrm>
            <a:off x="3810000" y="5486400"/>
            <a:ext cx="10668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Tree>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75</a:t>
            </a:fld>
            <a:endParaRPr lang="en-US" dirty="0">
              <a:solidFill>
                <a:srgbClr val="002C69"/>
              </a:solidFill>
            </a:endParaRPr>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17" name="Title 1"/>
          <p:cNvSpPr txBox="1">
            <a:spLocks/>
          </p:cNvSpPr>
          <p:nvPr/>
        </p:nvSpPr>
        <p:spPr bwMode="auto">
          <a:xfrm>
            <a:off x="304800" y="3048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Gold Keywords</a:t>
            </a:r>
            <a:endParaRPr lang="en-US" sz="3000" b="1" kern="0" dirty="0">
              <a:solidFill>
                <a:sysClr val="windowText" lastClr="000000"/>
              </a:solidFill>
              <a:latin typeface="Calibri" pitchFamily="34" charset="0"/>
            </a:endParaRPr>
          </a:p>
        </p:txBody>
      </p:sp>
      <p:pic>
        <p:nvPicPr>
          <p:cNvPr id="3074" name="Picture 2"/>
          <p:cNvPicPr>
            <a:picLocks noChangeAspect="1" noChangeArrowheads="1"/>
          </p:cNvPicPr>
          <p:nvPr/>
        </p:nvPicPr>
        <p:blipFill>
          <a:blip r:embed="rId4" cstate="print"/>
          <a:srcRect/>
          <a:stretch>
            <a:fillRect/>
          </a:stretch>
        </p:blipFill>
        <p:spPr bwMode="auto">
          <a:xfrm>
            <a:off x="685800" y="1676400"/>
            <a:ext cx="7518998" cy="450609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4" name="Rectangle 23"/>
          <p:cNvSpPr/>
          <p:nvPr/>
        </p:nvSpPr>
        <p:spPr bwMode="auto">
          <a:xfrm>
            <a:off x="914400" y="1905000"/>
            <a:ext cx="7239000" cy="533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36" name="Rectangle 35"/>
          <p:cNvSpPr/>
          <p:nvPr/>
        </p:nvSpPr>
        <p:spPr bwMode="auto">
          <a:xfrm>
            <a:off x="914400" y="2743200"/>
            <a:ext cx="72390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37" name="Rectangle 36"/>
          <p:cNvSpPr/>
          <p:nvPr/>
        </p:nvSpPr>
        <p:spPr bwMode="auto">
          <a:xfrm>
            <a:off x="914400" y="4800600"/>
            <a:ext cx="72390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38" name="Rectangle 37"/>
          <p:cNvSpPr/>
          <p:nvPr/>
        </p:nvSpPr>
        <p:spPr bwMode="auto">
          <a:xfrm>
            <a:off x="914400" y="5638800"/>
            <a:ext cx="7239000" cy="533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59" name="Rectangle 58"/>
          <p:cNvSpPr/>
          <p:nvPr/>
        </p:nvSpPr>
        <p:spPr>
          <a:xfrm>
            <a:off x="228600" y="838200"/>
            <a:ext cx="8001000" cy="677108"/>
          </a:xfrm>
          <a:prstGeom prst="rect">
            <a:avLst/>
          </a:prstGeom>
        </p:spPr>
        <p:txBody>
          <a:bodyPr wrap="square">
            <a:spAutoFit/>
          </a:bodyPr>
          <a:lstStyle/>
          <a:p>
            <a:pPr marL="1143000" lvl="4" fontAlgn="auto">
              <a:spcBef>
                <a:spcPts val="0"/>
              </a:spcBef>
              <a:spcAft>
                <a:spcPts val="0"/>
              </a:spcAft>
              <a:buFont typeface="+mj-lt"/>
              <a:buAutoNum type="arabicPeriod" startAt="8"/>
            </a:pPr>
            <a:r>
              <a:rPr lang="en-US" dirty="0" smtClean="0">
                <a:latin typeface="Calibri"/>
                <a:cs typeface="Arial" pitchFamily="34" charset="0"/>
              </a:rPr>
              <a:t> Click </a:t>
            </a:r>
            <a:r>
              <a:rPr lang="en-US" i="1" dirty="0" smtClean="0">
                <a:latin typeface="Calibri"/>
                <a:cs typeface="Arial" pitchFamily="34" charset="0"/>
              </a:rPr>
              <a:t>Download </a:t>
            </a:r>
            <a:r>
              <a:rPr lang="en-US" dirty="0" smtClean="0">
                <a:latin typeface="Calibri"/>
                <a:cs typeface="Arial" pitchFamily="34" charset="0"/>
              </a:rPr>
              <a:t>to Export Related Keywords (example below)</a:t>
            </a:r>
          </a:p>
          <a:p>
            <a:pPr marL="1714500" lvl="6">
              <a:buFont typeface="+mj-lt"/>
              <a:buAutoNum type="arabicPeriod"/>
            </a:pPr>
            <a:r>
              <a:rPr lang="en-US" sz="1200" dirty="0" smtClean="0">
                <a:latin typeface="Calibri"/>
                <a:cs typeface="Arial" pitchFamily="34" charset="0"/>
              </a:rPr>
              <a:t>  Look for keywords that are related to the theme and Olay, with high local monthly searches</a:t>
            </a:r>
          </a:p>
          <a:p>
            <a:pPr marL="1714500" lvl="6">
              <a:buFont typeface="+mj-lt"/>
              <a:buAutoNum type="arabicPeriod"/>
            </a:pPr>
            <a:r>
              <a:rPr lang="en-US" sz="1200" dirty="0" smtClean="0">
                <a:latin typeface="Calibri"/>
                <a:cs typeface="Arial" pitchFamily="34" charset="0"/>
              </a:rPr>
              <a:t>  Look for different versions of the keyword (e.g., “face washes)</a:t>
            </a:r>
          </a:p>
        </p:txBody>
      </p:sp>
    </p:spTree>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76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Gold Keywords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Creating Gold Keyword Lists - Steps</a:t>
            </a:r>
          </a:p>
        </p:txBody>
      </p:sp>
      <p:sp>
        <p:nvSpPr>
          <p:cNvPr id="7" name="Content Placeholder 2"/>
          <p:cNvSpPr>
            <a:spLocks noGrp="1"/>
          </p:cNvSpPr>
          <p:nvPr>
            <p:ph idx="1"/>
          </p:nvPr>
        </p:nvSpPr>
        <p:spPr>
          <a:xfrm>
            <a:off x="0" y="1219200"/>
            <a:ext cx="8763000" cy="4343400"/>
          </a:xfrm>
        </p:spPr>
        <p:txBody>
          <a:bodyPr/>
          <a:lstStyle/>
          <a:p>
            <a:pPr marL="685800" indent="0">
              <a:spcBef>
                <a:spcPts val="0"/>
              </a:spcBef>
              <a:buClrTx/>
              <a:buFont typeface="+mj-lt"/>
              <a:buAutoNum type="arabicPeriod" startAt="4"/>
            </a:pPr>
            <a:r>
              <a:rPr lang="en-US" sz="1600" dirty="0" smtClean="0">
                <a:cs typeface="Arial" pitchFamily="34" charset="0"/>
              </a:rPr>
              <a:t>  Log Into </a:t>
            </a:r>
            <a:r>
              <a:rPr lang="en-US" sz="1600" b="1" dirty="0" smtClean="0">
                <a:cs typeface="Arial" pitchFamily="34" charset="0"/>
                <a:hlinkClick r:id="rId3" action="ppaction://hlinksldjump"/>
              </a:rPr>
              <a:t>Google Webmaster Tools </a:t>
            </a:r>
            <a:r>
              <a:rPr lang="en-US" sz="1600" dirty="0" smtClean="0">
                <a:cs typeface="Arial" pitchFamily="34" charset="0"/>
              </a:rPr>
              <a:t>Account* </a:t>
            </a:r>
            <a:r>
              <a:rPr lang="en-US" sz="1200" dirty="0" smtClean="0">
                <a:cs typeface="Arial" pitchFamily="34" charset="0"/>
              </a:rPr>
              <a:t>(US: https://www.google.com/webmasters/tools/home)</a:t>
            </a:r>
          </a:p>
          <a:p>
            <a:pPr marL="1600200" lvl="5" indent="-342900">
              <a:spcBef>
                <a:spcPts val="0"/>
              </a:spcBef>
              <a:buClrTx/>
              <a:buFont typeface="+mj-lt"/>
              <a:buAutoNum type="arabicPeriod"/>
            </a:pPr>
            <a:r>
              <a:rPr lang="en-US" sz="1400" dirty="0" smtClean="0">
                <a:solidFill>
                  <a:schemeClr val="tx1"/>
                </a:solidFill>
                <a:cs typeface="Arial" pitchFamily="34" charset="0"/>
              </a:rPr>
              <a:t>Click on the Olay Website URL</a:t>
            </a:r>
          </a:p>
          <a:p>
            <a:pPr marL="1600200" lvl="5" indent="-342900">
              <a:spcBef>
                <a:spcPts val="0"/>
              </a:spcBef>
              <a:buClrTx/>
              <a:buFont typeface="+mj-lt"/>
              <a:buAutoNum type="arabicPeriod"/>
            </a:pPr>
            <a:r>
              <a:rPr lang="en-US" sz="1400" dirty="0" smtClean="0">
                <a:solidFill>
                  <a:schemeClr val="tx1"/>
                </a:solidFill>
                <a:cs typeface="Arial" pitchFamily="34" charset="0"/>
              </a:rPr>
              <a:t>Under Dashboard in the Left Navigation, Click </a:t>
            </a:r>
            <a:r>
              <a:rPr lang="en-US" sz="1400" i="1" dirty="0" smtClean="0">
                <a:solidFill>
                  <a:schemeClr val="tx1"/>
                </a:solidFill>
                <a:cs typeface="Arial" pitchFamily="34" charset="0"/>
              </a:rPr>
              <a:t>Your Site on the Web</a:t>
            </a:r>
          </a:p>
          <a:p>
            <a:pPr marL="1600200" lvl="5" indent="-342900">
              <a:spcBef>
                <a:spcPts val="0"/>
              </a:spcBef>
              <a:buClrTx/>
              <a:buFont typeface="+mj-lt"/>
              <a:buAutoNum type="arabicPeriod"/>
            </a:pPr>
            <a:r>
              <a:rPr lang="en-US" sz="1400" dirty="0" smtClean="0">
                <a:solidFill>
                  <a:schemeClr val="tx1"/>
                </a:solidFill>
                <a:cs typeface="Arial" pitchFamily="34" charset="0"/>
              </a:rPr>
              <a:t>Click on </a:t>
            </a:r>
            <a:r>
              <a:rPr lang="en-US" sz="1400" i="1" dirty="0" smtClean="0">
                <a:solidFill>
                  <a:schemeClr val="tx1"/>
                </a:solidFill>
                <a:cs typeface="Arial" pitchFamily="34" charset="0"/>
              </a:rPr>
              <a:t>Search Queries</a:t>
            </a:r>
          </a:p>
          <a:p>
            <a:pPr marL="1600200" lvl="5" indent="-342900">
              <a:spcBef>
                <a:spcPts val="0"/>
              </a:spcBef>
              <a:buClrTx/>
              <a:buFont typeface="+mj-lt"/>
              <a:buAutoNum type="arabicPeriod"/>
            </a:pPr>
            <a:r>
              <a:rPr lang="en-US" sz="1400" dirty="0" smtClean="0">
                <a:solidFill>
                  <a:schemeClr val="tx1"/>
                </a:solidFill>
                <a:cs typeface="Arial" pitchFamily="34" charset="0"/>
              </a:rPr>
              <a:t>Resulting Report Shows the Top Search Queries</a:t>
            </a:r>
          </a:p>
          <a:p>
            <a:pPr marL="2057400" lvl="6" indent="-342900">
              <a:spcBef>
                <a:spcPts val="0"/>
              </a:spcBef>
              <a:buClrTx/>
              <a:buFont typeface="+mj-lt"/>
              <a:buAutoNum type="arabicPeriod"/>
            </a:pPr>
            <a:r>
              <a:rPr lang="en-US" sz="1200" dirty="0" smtClean="0">
                <a:solidFill>
                  <a:schemeClr val="tx1"/>
                </a:solidFill>
                <a:cs typeface="Arial" pitchFamily="34" charset="0"/>
              </a:rPr>
              <a:t>The keywords users search that drive the most traffic to the Olay site</a:t>
            </a:r>
          </a:p>
          <a:p>
            <a:pPr marL="1600200" lvl="5" indent="-342900">
              <a:spcBef>
                <a:spcPts val="0"/>
              </a:spcBef>
              <a:buClrTx/>
              <a:buFont typeface="+mj-lt"/>
              <a:buAutoNum type="arabicPeriod"/>
            </a:pPr>
            <a:r>
              <a:rPr lang="en-US" sz="1400" dirty="0" smtClean="0">
                <a:solidFill>
                  <a:schemeClr val="tx1"/>
                </a:solidFill>
                <a:cs typeface="Arial" pitchFamily="34" charset="0"/>
              </a:rPr>
              <a:t>Scroll to the Bottom of the Page to Download the Report</a:t>
            </a:r>
          </a:p>
          <a:p>
            <a:pPr marL="1600200" lvl="5" indent="-342900">
              <a:spcBef>
                <a:spcPts val="0"/>
              </a:spcBef>
              <a:buFont typeface="+mj-lt"/>
              <a:buAutoNum type="arabicPeriod"/>
            </a:pPr>
            <a:r>
              <a:rPr lang="en-US" sz="1400" dirty="0" smtClean="0">
                <a:solidFill>
                  <a:schemeClr val="tx1"/>
                </a:solidFill>
                <a:cs typeface="Arial" pitchFamily="34" charset="0"/>
              </a:rPr>
              <a:t>Look for Related Keyword Phrases with High Impressions</a:t>
            </a:r>
          </a:p>
          <a:p>
            <a:pPr marL="749300" lvl="3" indent="-342900">
              <a:spcBef>
                <a:spcPts val="0"/>
              </a:spcBef>
              <a:buFont typeface="+mj-lt"/>
              <a:buAutoNum type="arabicPeriod"/>
            </a:pPr>
            <a:endParaRPr lang="en-US" sz="1400" dirty="0" smtClean="0">
              <a:cs typeface="Arial" pitchFamily="34" charset="0"/>
            </a:endParaRPr>
          </a:p>
        </p:txBody>
      </p:sp>
      <p:sp>
        <p:nvSpPr>
          <p:cNvPr id="9" name="TextBox 8"/>
          <p:cNvSpPr txBox="1"/>
          <p:nvPr/>
        </p:nvSpPr>
        <p:spPr>
          <a:xfrm>
            <a:off x="838200" y="5867400"/>
            <a:ext cx="7315200" cy="246221"/>
          </a:xfrm>
          <a:prstGeom prst="rect">
            <a:avLst/>
          </a:prstGeom>
          <a:noFill/>
        </p:spPr>
        <p:txBody>
          <a:bodyPr wrap="square" rtlCol="0">
            <a:spAutoFit/>
          </a:bodyPr>
          <a:lstStyle/>
          <a:p>
            <a:pPr fontAlgn="auto">
              <a:spcBef>
                <a:spcPts val="0"/>
              </a:spcBef>
              <a:spcAft>
                <a:spcPts val="0"/>
              </a:spcAft>
            </a:pPr>
            <a:r>
              <a:rPr lang="en-US" sz="1000" dirty="0" smtClean="0">
                <a:latin typeface="Calibri"/>
              </a:rPr>
              <a:t>* More Google Webmaster tools information located in Helpful Tools slides.</a:t>
            </a:r>
          </a:p>
        </p:txBody>
      </p:sp>
      <p:pic>
        <p:nvPicPr>
          <p:cNvPr id="4101" name="Picture 5"/>
          <p:cNvPicPr>
            <a:picLocks noChangeAspect="1" noChangeArrowheads="1"/>
          </p:cNvPicPr>
          <p:nvPr/>
        </p:nvPicPr>
        <p:blipFill>
          <a:blip r:embed="rId4" cstate="print"/>
          <a:srcRect/>
          <a:stretch>
            <a:fillRect/>
          </a:stretch>
        </p:blipFill>
        <p:spPr bwMode="auto">
          <a:xfrm>
            <a:off x="6628802" y="1600200"/>
            <a:ext cx="2010373" cy="14478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bwMode="auto">
          <a:xfrm>
            <a:off x="6705600" y="2514600"/>
            <a:ext cx="12954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4100" name="Picture 4"/>
          <p:cNvPicPr>
            <a:picLocks noChangeAspect="1" noChangeArrowheads="1"/>
          </p:cNvPicPr>
          <p:nvPr/>
        </p:nvPicPr>
        <p:blipFill>
          <a:blip r:embed="rId5" cstate="print"/>
          <a:srcRect/>
          <a:stretch>
            <a:fillRect/>
          </a:stretch>
        </p:blipFill>
        <p:spPr bwMode="auto">
          <a:xfrm>
            <a:off x="7162800" y="3352800"/>
            <a:ext cx="1600200" cy="237575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p:cNvSpPr/>
          <p:nvPr/>
        </p:nvSpPr>
        <p:spPr bwMode="auto">
          <a:xfrm>
            <a:off x="7315200" y="4267200"/>
            <a:ext cx="12954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4" name="Rectangle 13"/>
          <p:cNvSpPr/>
          <p:nvPr/>
        </p:nvSpPr>
        <p:spPr bwMode="auto">
          <a:xfrm>
            <a:off x="7467600" y="4495800"/>
            <a:ext cx="9906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4105" name="Picture 9"/>
          <p:cNvPicPr>
            <a:picLocks noChangeAspect="1" noChangeArrowheads="1"/>
          </p:cNvPicPr>
          <p:nvPr/>
        </p:nvPicPr>
        <p:blipFill>
          <a:blip r:embed="rId6" cstate="print"/>
          <a:srcRect/>
          <a:stretch>
            <a:fillRect/>
          </a:stretch>
        </p:blipFill>
        <p:spPr bwMode="auto">
          <a:xfrm>
            <a:off x="1066800" y="3048000"/>
            <a:ext cx="2056065" cy="280849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4106" name="Picture 10"/>
          <p:cNvPicPr>
            <a:picLocks noChangeAspect="1" noChangeArrowheads="1"/>
          </p:cNvPicPr>
          <p:nvPr/>
        </p:nvPicPr>
        <p:blipFill>
          <a:blip r:embed="rId7" cstate="print"/>
          <a:srcRect/>
          <a:stretch>
            <a:fillRect/>
          </a:stretch>
        </p:blipFill>
        <p:spPr bwMode="auto">
          <a:xfrm>
            <a:off x="3733800" y="3200400"/>
            <a:ext cx="2219325" cy="23526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3" cstate="print"/>
          <a:srcRect/>
          <a:stretch>
            <a:fillRect/>
          </a:stretch>
        </p:blipFill>
        <p:spPr bwMode="auto">
          <a:xfrm>
            <a:off x="7696200" y="2971800"/>
            <a:ext cx="1133475" cy="136017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77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Gold Keywords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Creating Gold Keyword Lists - Steps</a:t>
            </a:r>
          </a:p>
        </p:txBody>
      </p:sp>
      <p:sp>
        <p:nvSpPr>
          <p:cNvPr id="7" name="Content Placeholder 2"/>
          <p:cNvSpPr>
            <a:spLocks noGrp="1"/>
          </p:cNvSpPr>
          <p:nvPr>
            <p:ph idx="1"/>
          </p:nvPr>
        </p:nvSpPr>
        <p:spPr>
          <a:xfrm>
            <a:off x="0" y="1371600"/>
            <a:ext cx="8229600" cy="4343400"/>
          </a:xfrm>
        </p:spPr>
        <p:txBody>
          <a:bodyPr/>
          <a:lstStyle/>
          <a:p>
            <a:pPr marL="685800" indent="0">
              <a:spcBef>
                <a:spcPts val="0"/>
              </a:spcBef>
              <a:buClrTx/>
              <a:buFont typeface="+mj-lt"/>
              <a:buAutoNum type="arabicPeriod" startAt="5"/>
            </a:pPr>
            <a:r>
              <a:rPr lang="en-US" sz="1600" dirty="0" smtClean="0">
                <a:cs typeface="Arial" pitchFamily="34" charset="0"/>
              </a:rPr>
              <a:t> Log Into </a:t>
            </a:r>
            <a:r>
              <a:rPr lang="en-US" sz="1600" b="1" dirty="0" smtClean="0">
                <a:cs typeface="Arial" pitchFamily="34" charset="0"/>
                <a:hlinkClick r:id="rId4" action="ppaction://hlinksldjump"/>
              </a:rPr>
              <a:t>Google Analytics </a:t>
            </a:r>
            <a:r>
              <a:rPr lang="en-US" sz="1400" dirty="0" smtClean="0">
                <a:cs typeface="Arial" pitchFamily="34" charset="0"/>
              </a:rPr>
              <a:t>(US: </a:t>
            </a:r>
            <a:r>
              <a:rPr lang="en-US" sz="1200" dirty="0" smtClean="0">
                <a:cs typeface="Arial" pitchFamily="34" charset="0"/>
              </a:rPr>
              <a:t>www.google.com/analytics</a:t>
            </a:r>
            <a:r>
              <a:rPr lang="en-US" sz="1400" dirty="0" smtClean="0">
                <a:cs typeface="Arial" pitchFamily="34" charset="0"/>
              </a:rPr>
              <a:t>)</a:t>
            </a:r>
            <a:endParaRPr lang="en-US" sz="1200" dirty="0" smtClean="0">
              <a:cs typeface="Arial" pitchFamily="34" charset="0"/>
            </a:endParaRPr>
          </a:p>
          <a:p>
            <a:pPr marL="1143000" lvl="4" indent="0">
              <a:spcBef>
                <a:spcPts val="0"/>
              </a:spcBef>
              <a:buFont typeface="+mj-lt"/>
              <a:buAutoNum type="arabicPeriod"/>
            </a:pPr>
            <a:r>
              <a:rPr lang="en-US" sz="1400" dirty="0" smtClean="0">
                <a:cs typeface="Arial" pitchFamily="34" charset="0"/>
              </a:rPr>
              <a:t> Select the Correct Profile (</a:t>
            </a:r>
            <a:r>
              <a:rPr lang="en-US" sz="1200" dirty="0" smtClean="0">
                <a:cs typeface="Arial" pitchFamily="34" charset="0"/>
              </a:rPr>
              <a:t>US: Olay US Website</a:t>
            </a:r>
            <a:r>
              <a:rPr lang="en-US" sz="1400" dirty="0" smtClean="0">
                <a:cs typeface="Arial" pitchFamily="34" charset="0"/>
              </a:rPr>
              <a:t>)</a:t>
            </a:r>
          </a:p>
          <a:p>
            <a:pPr marL="1143000" lvl="4" indent="0">
              <a:spcBef>
                <a:spcPts val="0"/>
              </a:spcBef>
              <a:buFont typeface="+mj-lt"/>
              <a:buAutoNum type="arabicPeriod"/>
            </a:pPr>
            <a:r>
              <a:rPr lang="en-US" sz="1400" dirty="0" smtClean="0">
                <a:cs typeface="Arial" pitchFamily="34" charset="0"/>
              </a:rPr>
              <a:t> Select Date Range (</a:t>
            </a:r>
            <a:r>
              <a:rPr lang="en-US" sz="1200" dirty="0" smtClean="0">
                <a:cs typeface="Arial" pitchFamily="34" charset="0"/>
              </a:rPr>
              <a:t>longer time period = more results)</a:t>
            </a:r>
          </a:p>
          <a:p>
            <a:pPr marL="1143000" lvl="4" indent="0">
              <a:spcBef>
                <a:spcPts val="0"/>
              </a:spcBef>
              <a:buFont typeface="+mj-lt"/>
              <a:buAutoNum type="arabicPeriod"/>
            </a:pPr>
            <a:endParaRPr lang="en-US" sz="1200" dirty="0" smtClean="0">
              <a:cs typeface="Arial" pitchFamily="34" charset="0"/>
            </a:endParaRPr>
          </a:p>
          <a:p>
            <a:pPr marL="1143000" lvl="4" indent="0">
              <a:spcBef>
                <a:spcPts val="0"/>
              </a:spcBef>
              <a:buFont typeface="+mj-lt"/>
              <a:buAutoNum type="arabicPeriod"/>
            </a:pPr>
            <a:endParaRPr lang="en-US" sz="1400" dirty="0" smtClean="0">
              <a:cs typeface="Arial" pitchFamily="34" charset="0"/>
            </a:endParaRPr>
          </a:p>
          <a:p>
            <a:pPr marL="1143000" lvl="4" indent="0">
              <a:spcBef>
                <a:spcPts val="0"/>
              </a:spcBef>
              <a:buFont typeface="+mj-lt"/>
              <a:buAutoNum type="arabicPeriod"/>
            </a:pPr>
            <a:r>
              <a:rPr lang="en-US" sz="1400" dirty="0" smtClean="0">
                <a:cs typeface="Arial" pitchFamily="34" charset="0"/>
              </a:rPr>
              <a:t> Under </a:t>
            </a:r>
            <a:r>
              <a:rPr lang="en-US" sz="1400" i="1" dirty="0" smtClean="0">
                <a:cs typeface="Arial" pitchFamily="34" charset="0"/>
              </a:rPr>
              <a:t>Advanced</a:t>
            </a:r>
            <a:r>
              <a:rPr lang="en-US" sz="1400" dirty="0" smtClean="0">
                <a:cs typeface="Arial" pitchFamily="34" charset="0"/>
              </a:rPr>
              <a:t> </a:t>
            </a:r>
            <a:r>
              <a:rPr lang="en-US" sz="1400" i="1" dirty="0" smtClean="0">
                <a:cs typeface="Arial" pitchFamily="34" charset="0"/>
              </a:rPr>
              <a:t>Segments</a:t>
            </a:r>
            <a:r>
              <a:rPr lang="en-US" sz="1400" dirty="0" smtClean="0">
                <a:cs typeface="Arial" pitchFamily="34" charset="0"/>
              </a:rPr>
              <a:t> Select </a:t>
            </a:r>
            <a:r>
              <a:rPr lang="en-US" sz="1400" i="1" dirty="0" smtClean="0">
                <a:cs typeface="Arial" pitchFamily="34" charset="0"/>
              </a:rPr>
              <a:t>Non-Paid Search Traffic</a:t>
            </a:r>
          </a:p>
          <a:p>
            <a:pPr marL="1143000" lvl="4" indent="0">
              <a:spcBef>
                <a:spcPts val="0"/>
              </a:spcBef>
              <a:buFont typeface="+mj-lt"/>
              <a:buAutoNum type="arabicPeriod"/>
            </a:pPr>
            <a:endParaRPr lang="en-US" sz="1400" i="1" dirty="0" smtClean="0">
              <a:cs typeface="Arial" pitchFamily="34" charset="0"/>
            </a:endParaRPr>
          </a:p>
          <a:p>
            <a:pPr marL="1143000" lvl="4" indent="0">
              <a:spcBef>
                <a:spcPts val="0"/>
              </a:spcBef>
              <a:buFont typeface="+mj-lt"/>
              <a:buAutoNum type="arabicPeriod"/>
            </a:pPr>
            <a:endParaRPr lang="en-US" sz="1400" i="1" dirty="0" smtClean="0">
              <a:cs typeface="Arial" pitchFamily="34" charset="0"/>
            </a:endParaRPr>
          </a:p>
          <a:p>
            <a:pPr marL="1143000" lvl="4" indent="0">
              <a:spcBef>
                <a:spcPts val="0"/>
              </a:spcBef>
              <a:buFont typeface="+mj-lt"/>
              <a:buAutoNum type="arabicPeriod"/>
            </a:pPr>
            <a:r>
              <a:rPr lang="en-US" sz="1400" dirty="0" smtClean="0">
                <a:cs typeface="Arial" pitchFamily="34" charset="0"/>
              </a:rPr>
              <a:t> Select </a:t>
            </a:r>
            <a:r>
              <a:rPr lang="en-US" sz="1400" i="1" dirty="0" smtClean="0">
                <a:cs typeface="Arial" pitchFamily="34" charset="0"/>
              </a:rPr>
              <a:t>Traffic Sources </a:t>
            </a:r>
            <a:r>
              <a:rPr lang="en-US" sz="1400" dirty="0" smtClean="0">
                <a:cs typeface="Arial" pitchFamily="34" charset="0"/>
              </a:rPr>
              <a:t>in the Left Side Navigation</a:t>
            </a:r>
          </a:p>
          <a:p>
            <a:pPr marL="1143000" lvl="4" indent="0">
              <a:spcBef>
                <a:spcPts val="0"/>
              </a:spcBef>
              <a:buFont typeface="+mj-lt"/>
              <a:buAutoNum type="arabicPeriod"/>
            </a:pPr>
            <a:r>
              <a:rPr lang="en-US" sz="1400" dirty="0" smtClean="0">
                <a:cs typeface="Arial" pitchFamily="34" charset="0"/>
              </a:rPr>
              <a:t> Under </a:t>
            </a:r>
            <a:r>
              <a:rPr lang="en-US" sz="1400" i="1" dirty="0" smtClean="0">
                <a:cs typeface="Arial" pitchFamily="34" charset="0"/>
              </a:rPr>
              <a:t>Traffic Sources, </a:t>
            </a:r>
            <a:r>
              <a:rPr lang="en-US" sz="1400" dirty="0" smtClean="0">
                <a:cs typeface="Arial" pitchFamily="34" charset="0"/>
              </a:rPr>
              <a:t>Select </a:t>
            </a:r>
            <a:r>
              <a:rPr lang="en-US" sz="1400" i="1" dirty="0" smtClean="0">
                <a:cs typeface="Arial" pitchFamily="34" charset="0"/>
              </a:rPr>
              <a:t>Keywords</a:t>
            </a:r>
          </a:p>
          <a:p>
            <a:pPr marL="1143000" lvl="4" indent="0">
              <a:spcBef>
                <a:spcPts val="0"/>
              </a:spcBef>
              <a:buFont typeface="+mj-lt"/>
              <a:buAutoNum type="arabicPeriod"/>
            </a:pPr>
            <a:endParaRPr lang="en-US" sz="1400" i="1" dirty="0" smtClean="0">
              <a:cs typeface="Arial" pitchFamily="34" charset="0"/>
            </a:endParaRPr>
          </a:p>
          <a:p>
            <a:pPr marL="1143000" lvl="4" indent="0">
              <a:spcBef>
                <a:spcPts val="0"/>
              </a:spcBef>
              <a:buFont typeface="+mj-lt"/>
              <a:buAutoNum type="arabicPeriod"/>
            </a:pPr>
            <a:endParaRPr lang="en-US" sz="1400" i="1" dirty="0" smtClean="0">
              <a:cs typeface="Arial" pitchFamily="34" charset="0"/>
            </a:endParaRPr>
          </a:p>
          <a:p>
            <a:pPr marL="1143000" lvl="4" indent="0">
              <a:spcBef>
                <a:spcPts val="0"/>
              </a:spcBef>
              <a:buFont typeface="+mj-lt"/>
              <a:buAutoNum type="arabicPeriod"/>
            </a:pPr>
            <a:r>
              <a:rPr lang="en-US" sz="1400" dirty="0" smtClean="0">
                <a:cs typeface="Arial" pitchFamily="34" charset="0"/>
              </a:rPr>
              <a:t> Change the view to show 500 keywords</a:t>
            </a:r>
            <a:endParaRPr lang="en-US" sz="1200" dirty="0" smtClean="0">
              <a:cs typeface="Arial" pitchFamily="34" charset="0"/>
            </a:endParaRPr>
          </a:p>
          <a:p>
            <a:pPr marL="1600200" lvl="5" indent="0">
              <a:spcBef>
                <a:spcPts val="0"/>
              </a:spcBef>
              <a:buClrTx/>
              <a:buFont typeface="+mj-lt"/>
              <a:buAutoNum type="arabicPeriod"/>
            </a:pPr>
            <a:r>
              <a:rPr lang="en-US" sz="1200" dirty="0" smtClean="0">
                <a:solidFill>
                  <a:schemeClr val="tx1"/>
                </a:solidFill>
                <a:cs typeface="Arial" pitchFamily="34" charset="0"/>
              </a:rPr>
              <a:t> Scroll to the bottom of the page</a:t>
            </a:r>
          </a:p>
          <a:p>
            <a:pPr marL="1600200" lvl="5" indent="0">
              <a:spcBef>
                <a:spcPts val="0"/>
              </a:spcBef>
              <a:buClrTx/>
              <a:buFont typeface="+mj-lt"/>
              <a:buAutoNum type="arabicPeriod"/>
            </a:pPr>
            <a:endParaRPr lang="en-US" sz="1200" dirty="0" smtClean="0">
              <a:solidFill>
                <a:schemeClr val="tx1"/>
              </a:solidFill>
              <a:cs typeface="Arial" pitchFamily="34" charset="0"/>
            </a:endParaRPr>
          </a:p>
          <a:p>
            <a:pPr marL="1600200" lvl="5" indent="0">
              <a:spcBef>
                <a:spcPts val="0"/>
              </a:spcBef>
              <a:buClrTx/>
              <a:buFont typeface="+mj-lt"/>
              <a:buAutoNum type="arabicPeriod"/>
            </a:pPr>
            <a:endParaRPr lang="en-US" sz="1200" dirty="0" smtClean="0">
              <a:solidFill>
                <a:schemeClr val="tx1"/>
              </a:solidFill>
              <a:cs typeface="Arial" pitchFamily="34" charset="0"/>
            </a:endParaRPr>
          </a:p>
          <a:p>
            <a:pPr marL="1143000" lvl="4" indent="0">
              <a:spcBef>
                <a:spcPts val="0"/>
              </a:spcBef>
              <a:buFont typeface="+mj-lt"/>
              <a:buAutoNum type="arabicPeriod"/>
            </a:pPr>
            <a:r>
              <a:rPr lang="en-US" sz="1400" dirty="0" smtClean="0">
                <a:solidFill>
                  <a:schemeClr val="tx1"/>
                </a:solidFill>
                <a:cs typeface="Arial" pitchFamily="34" charset="0"/>
              </a:rPr>
              <a:t> Click Export at the Top of the Page</a:t>
            </a:r>
          </a:p>
          <a:p>
            <a:pPr marL="1600200" lvl="5" indent="0">
              <a:spcBef>
                <a:spcPts val="0"/>
              </a:spcBef>
              <a:buClrTx/>
              <a:buFont typeface="+mj-lt"/>
              <a:buAutoNum type="arabicPeriod"/>
            </a:pPr>
            <a:r>
              <a:rPr lang="en-US" sz="1200" dirty="0" smtClean="0">
                <a:solidFill>
                  <a:schemeClr val="tx1"/>
                </a:solidFill>
                <a:cs typeface="Arial" pitchFamily="34" charset="0"/>
              </a:rPr>
              <a:t> Choose CSV for Excel</a:t>
            </a:r>
          </a:p>
          <a:p>
            <a:pPr marL="1600200" lvl="5" indent="0">
              <a:spcBef>
                <a:spcPts val="0"/>
              </a:spcBef>
              <a:buClrTx/>
              <a:buFont typeface="+mj-lt"/>
              <a:buAutoNum type="arabicPeriod"/>
            </a:pPr>
            <a:r>
              <a:rPr lang="en-US" sz="1200" dirty="0" smtClean="0">
                <a:solidFill>
                  <a:schemeClr val="tx1"/>
                </a:solidFill>
                <a:cs typeface="Arial" pitchFamily="34" charset="0"/>
              </a:rPr>
              <a:t> Only able to export 500 keywords at a time</a:t>
            </a:r>
          </a:p>
          <a:p>
            <a:pPr marL="1600200" lvl="5" indent="0">
              <a:spcBef>
                <a:spcPts val="0"/>
              </a:spcBef>
              <a:buClrTx/>
              <a:buFont typeface="+mj-lt"/>
              <a:buAutoNum type="arabicPeriod"/>
            </a:pPr>
            <a:r>
              <a:rPr lang="en-US" sz="1200" dirty="0" smtClean="0">
                <a:solidFill>
                  <a:schemeClr val="tx1"/>
                </a:solidFill>
                <a:cs typeface="Arial" pitchFamily="34" charset="0"/>
              </a:rPr>
              <a:t> Click Arrow  at Bottom to Export Next 500 keywords</a:t>
            </a:r>
          </a:p>
          <a:p>
            <a:pPr marL="1600200" lvl="5" indent="0">
              <a:spcBef>
                <a:spcPts val="0"/>
              </a:spcBef>
              <a:buFont typeface="+mj-lt"/>
              <a:buAutoNum type="arabicPeriod"/>
            </a:pPr>
            <a:endParaRPr lang="en-US" sz="1400" dirty="0" smtClean="0">
              <a:solidFill>
                <a:schemeClr val="tx1"/>
              </a:solidFill>
              <a:cs typeface="Arial" pitchFamily="34" charset="0"/>
            </a:endParaRPr>
          </a:p>
        </p:txBody>
      </p:sp>
      <p:sp>
        <p:nvSpPr>
          <p:cNvPr id="9" name="TextBox 8"/>
          <p:cNvSpPr txBox="1"/>
          <p:nvPr/>
        </p:nvSpPr>
        <p:spPr>
          <a:xfrm>
            <a:off x="838200" y="5867400"/>
            <a:ext cx="7315200" cy="246221"/>
          </a:xfrm>
          <a:prstGeom prst="rect">
            <a:avLst/>
          </a:prstGeom>
          <a:noFill/>
        </p:spPr>
        <p:txBody>
          <a:bodyPr wrap="square" rtlCol="0">
            <a:spAutoFit/>
          </a:bodyPr>
          <a:lstStyle/>
          <a:p>
            <a:pPr fontAlgn="auto">
              <a:spcBef>
                <a:spcPts val="0"/>
              </a:spcBef>
              <a:spcAft>
                <a:spcPts val="0"/>
              </a:spcAft>
            </a:pPr>
            <a:r>
              <a:rPr lang="en-US" sz="1000" dirty="0" smtClean="0">
                <a:latin typeface="Calibri"/>
              </a:rPr>
              <a:t>* More Google Analytics information located in Helpful Tools slides.</a:t>
            </a:r>
          </a:p>
        </p:txBody>
      </p:sp>
      <p:pic>
        <p:nvPicPr>
          <p:cNvPr id="5122" name="Picture 2"/>
          <p:cNvPicPr>
            <a:picLocks noChangeAspect="1" noChangeArrowheads="1"/>
          </p:cNvPicPr>
          <p:nvPr/>
        </p:nvPicPr>
        <p:blipFill>
          <a:blip r:embed="rId5" cstate="print"/>
          <a:srcRect/>
          <a:stretch>
            <a:fillRect/>
          </a:stretch>
        </p:blipFill>
        <p:spPr bwMode="auto">
          <a:xfrm>
            <a:off x="5943600" y="1219200"/>
            <a:ext cx="2574433" cy="9048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bwMode="auto">
          <a:xfrm>
            <a:off x="7162800" y="1905000"/>
            <a:ext cx="1524000" cy="12382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5123" name="Picture 3"/>
          <p:cNvPicPr>
            <a:picLocks noChangeAspect="1" noChangeArrowheads="1"/>
          </p:cNvPicPr>
          <p:nvPr/>
        </p:nvPicPr>
        <p:blipFill>
          <a:blip r:embed="rId6" cstate="print"/>
          <a:srcRect/>
          <a:stretch>
            <a:fillRect/>
          </a:stretch>
        </p:blipFill>
        <p:spPr bwMode="auto">
          <a:xfrm>
            <a:off x="5943600" y="2209800"/>
            <a:ext cx="2590800" cy="7239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bwMode="auto">
          <a:xfrm>
            <a:off x="5943600" y="2590800"/>
            <a:ext cx="25146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3" name="Rectangle 12"/>
          <p:cNvSpPr/>
          <p:nvPr/>
        </p:nvSpPr>
        <p:spPr bwMode="auto">
          <a:xfrm>
            <a:off x="7696200" y="2971800"/>
            <a:ext cx="11430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4" name="Rectangle 13"/>
          <p:cNvSpPr/>
          <p:nvPr/>
        </p:nvSpPr>
        <p:spPr bwMode="auto">
          <a:xfrm>
            <a:off x="7696200" y="4114800"/>
            <a:ext cx="11430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5125" name="Picture 5"/>
          <p:cNvPicPr>
            <a:picLocks noChangeAspect="1" noChangeArrowheads="1"/>
          </p:cNvPicPr>
          <p:nvPr/>
        </p:nvPicPr>
        <p:blipFill>
          <a:blip r:embed="rId7" cstate="print"/>
          <a:srcRect/>
          <a:stretch>
            <a:fillRect/>
          </a:stretch>
        </p:blipFill>
        <p:spPr bwMode="auto">
          <a:xfrm>
            <a:off x="5334000" y="5257800"/>
            <a:ext cx="3629025" cy="6381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5127" name="Picture 7"/>
          <p:cNvPicPr>
            <a:picLocks noChangeAspect="1" noChangeArrowheads="1"/>
          </p:cNvPicPr>
          <p:nvPr/>
        </p:nvPicPr>
        <p:blipFill>
          <a:blip r:embed="rId8" cstate="print"/>
          <a:srcRect/>
          <a:stretch>
            <a:fillRect/>
          </a:stretch>
        </p:blipFill>
        <p:spPr bwMode="auto">
          <a:xfrm>
            <a:off x="5181600" y="4495800"/>
            <a:ext cx="3819525" cy="2667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p:cNvSpPr/>
          <p:nvPr/>
        </p:nvSpPr>
        <p:spPr bwMode="auto">
          <a:xfrm>
            <a:off x="6096000" y="4495800"/>
            <a:ext cx="28956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5128" name="Picture 8"/>
          <p:cNvPicPr>
            <a:picLocks noChangeAspect="1" noChangeArrowheads="1"/>
          </p:cNvPicPr>
          <p:nvPr/>
        </p:nvPicPr>
        <p:blipFill>
          <a:blip r:embed="rId9" cstate="print"/>
          <a:srcRect/>
          <a:stretch>
            <a:fillRect/>
          </a:stretch>
        </p:blipFill>
        <p:spPr bwMode="auto">
          <a:xfrm>
            <a:off x="5943600" y="2971800"/>
            <a:ext cx="1219200" cy="138068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0" name="Rectangle 19"/>
          <p:cNvSpPr/>
          <p:nvPr/>
        </p:nvSpPr>
        <p:spPr bwMode="auto">
          <a:xfrm>
            <a:off x="6019800" y="3657600"/>
            <a:ext cx="11430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cxnSp>
        <p:nvCxnSpPr>
          <p:cNvPr id="22" name="Straight Arrow Connector 21"/>
          <p:cNvCxnSpPr/>
          <p:nvPr/>
        </p:nvCxnSpPr>
        <p:spPr bwMode="auto">
          <a:xfrm>
            <a:off x="7239000" y="3505200"/>
            <a:ext cx="381000" cy="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25" name="Rectangle 24"/>
          <p:cNvSpPr/>
          <p:nvPr/>
        </p:nvSpPr>
        <p:spPr bwMode="auto">
          <a:xfrm>
            <a:off x="7239000" y="5562600"/>
            <a:ext cx="10668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Tree>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78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Gold Keywords</a:t>
            </a:r>
            <a:endParaRPr lang="en-US" sz="3000" dirty="0"/>
          </a:p>
        </p:txBody>
      </p:sp>
      <p:pic>
        <p:nvPicPr>
          <p:cNvPr id="6146" name="Picture 2"/>
          <p:cNvPicPr>
            <a:picLocks noChangeAspect="1" noChangeArrowheads="1"/>
          </p:cNvPicPr>
          <p:nvPr/>
        </p:nvPicPr>
        <p:blipFill>
          <a:blip r:embed="rId3" cstate="print"/>
          <a:srcRect/>
          <a:stretch>
            <a:fillRect/>
          </a:stretch>
        </p:blipFill>
        <p:spPr bwMode="auto">
          <a:xfrm>
            <a:off x="838200" y="1447800"/>
            <a:ext cx="6934200" cy="464956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228600" y="762000"/>
            <a:ext cx="8001000" cy="677108"/>
          </a:xfrm>
          <a:prstGeom prst="rect">
            <a:avLst/>
          </a:prstGeom>
        </p:spPr>
        <p:txBody>
          <a:bodyPr wrap="square">
            <a:spAutoFit/>
          </a:bodyPr>
          <a:lstStyle/>
          <a:p>
            <a:pPr marL="1143000" lvl="4" fontAlgn="auto">
              <a:spcBef>
                <a:spcPts val="0"/>
              </a:spcBef>
              <a:spcAft>
                <a:spcPts val="0"/>
              </a:spcAft>
              <a:buFont typeface="+mj-lt"/>
              <a:buAutoNum type="arabicPeriod" startAt="8"/>
            </a:pPr>
            <a:r>
              <a:rPr lang="en-US" dirty="0" smtClean="0">
                <a:latin typeface="Calibri"/>
                <a:cs typeface="Arial" pitchFamily="34" charset="0"/>
              </a:rPr>
              <a:t> Look for Keywords That:</a:t>
            </a:r>
          </a:p>
          <a:p>
            <a:pPr marL="1714500" lvl="6">
              <a:buFont typeface="+mj-lt"/>
              <a:buAutoNum type="arabicPeriod"/>
            </a:pPr>
            <a:r>
              <a:rPr lang="en-US" sz="1200" dirty="0" smtClean="0">
                <a:latin typeface="Calibri"/>
                <a:cs typeface="Arial" pitchFamily="34" charset="0"/>
              </a:rPr>
              <a:t>  Drove significant traffic</a:t>
            </a:r>
          </a:p>
          <a:p>
            <a:pPr marL="1714500" lvl="6">
              <a:buFont typeface="+mj-lt"/>
              <a:buAutoNum type="arabicPeriod"/>
            </a:pPr>
            <a:r>
              <a:rPr lang="en-US" sz="1200" dirty="0" smtClean="0">
                <a:latin typeface="Calibri"/>
                <a:cs typeface="Arial" pitchFamily="34" charset="0"/>
              </a:rPr>
              <a:t>  Have high pages per visit, time on site, and low bounce rate</a:t>
            </a:r>
          </a:p>
        </p:txBody>
      </p:sp>
      <p:sp>
        <p:nvSpPr>
          <p:cNvPr id="12" name="Rectangle 11"/>
          <p:cNvSpPr/>
          <p:nvPr/>
        </p:nvSpPr>
        <p:spPr bwMode="auto">
          <a:xfrm>
            <a:off x="914400" y="1752600"/>
            <a:ext cx="6858000" cy="1295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3" name="Rectangle 12"/>
          <p:cNvSpPr/>
          <p:nvPr/>
        </p:nvSpPr>
        <p:spPr bwMode="auto">
          <a:xfrm>
            <a:off x="914400" y="3886200"/>
            <a:ext cx="6858000" cy="457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4" name="Rectangle 13"/>
          <p:cNvSpPr/>
          <p:nvPr/>
        </p:nvSpPr>
        <p:spPr bwMode="auto">
          <a:xfrm>
            <a:off x="914400" y="4953000"/>
            <a:ext cx="68580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5" name="Rectangle 14"/>
          <p:cNvSpPr/>
          <p:nvPr/>
        </p:nvSpPr>
        <p:spPr bwMode="auto">
          <a:xfrm>
            <a:off x="914400" y="5410200"/>
            <a:ext cx="6858000" cy="457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Tree>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79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Gold Keywords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Creating Gold Keyword Lists - Steps</a:t>
            </a:r>
          </a:p>
        </p:txBody>
      </p:sp>
      <p:sp>
        <p:nvSpPr>
          <p:cNvPr id="7" name="Content Placeholder 2"/>
          <p:cNvSpPr>
            <a:spLocks noGrp="1"/>
          </p:cNvSpPr>
          <p:nvPr>
            <p:ph idx="1"/>
          </p:nvPr>
        </p:nvSpPr>
        <p:spPr>
          <a:xfrm>
            <a:off x="228600" y="1371600"/>
            <a:ext cx="8229600" cy="4343400"/>
          </a:xfrm>
        </p:spPr>
        <p:txBody>
          <a:bodyPr/>
          <a:lstStyle/>
          <a:p>
            <a:pPr marL="342900" lvl="2" indent="0">
              <a:spcBef>
                <a:spcPts val="0"/>
              </a:spcBef>
              <a:buFont typeface="+mj-lt"/>
              <a:buAutoNum type="arabicPeriod" startAt="6"/>
            </a:pPr>
            <a:r>
              <a:rPr lang="en-US" sz="1600" dirty="0" smtClean="0">
                <a:cs typeface="Arial" pitchFamily="34" charset="0"/>
              </a:rPr>
              <a:t> Look at Competitors Websites</a:t>
            </a:r>
          </a:p>
          <a:p>
            <a:pPr marL="749300" lvl="3" indent="0">
              <a:spcBef>
                <a:spcPts val="0"/>
              </a:spcBef>
              <a:buFont typeface="+mj-lt"/>
              <a:buAutoNum type="arabicPeriod"/>
            </a:pPr>
            <a:r>
              <a:rPr lang="en-US" sz="1400" dirty="0" smtClean="0">
                <a:cs typeface="Arial" pitchFamily="34" charset="0"/>
              </a:rPr>
              <a:t> Example: </a:t>
            </a:r>
            <a:r>
              <a:rPr lang="en-US" sz="1400" b="1" dirty="0" err="1" smtClean="0">
                <a:cs typeface="Arial" pitchFamily="34" charset="0"/>
              </a:rPr>
              <a:t>Dove.us</a:t>
            </a:r>
            <a:r>
              <a:rPr lang="en-US" sz="1400" b="1" dirty="0" smtClean="0">
                <a:cs typeface="Arial" pitchFamily="34" charset="0"/>
              </a:rPr>
              <a:t> </a:t>
            </a:r>
          </a:p>
          <a:p>
            <a:pPr marL="1143000" lvl="4" indent="0">
              <a:spcBef>
                <a:spcPts val="0"/>
              </a:spcBef>
              <a:buFont typeface="+mj-lt"/>
              <a:buAutoNum type="arabicPeriod"/>
            </a:pPr>
            <a:r>
              <a:rPr lang="en-US" sz="1400" dirty="0" smtClean="0">
                <a:cs typeface="Arial" pitchFamily="34" charset="0"/>
              </a:rPr>
              <a:t> What themes are used for the high-level pages? </a:t>
            </a:r>
          </a:p>
          <a:p>
            <a:pPr marL="1600200" lvl="5" indent="0">
              <a:spcBef>
                <a:spcPts val="0"/>
              </a:spcBef>
              <a:buClrTx/>
              <a:buFont typeface="+mj-lt"/>
              <a:buAutoNum type="arabicPeriod"/>
            </a:pPr>
            <a:r>
              <a:rPr lang="en-US" sz="1200" dirty="0" smtClean="0">
                <a:solidFill>
                  <a:schemeClr val="tx1"/>
                </a:solidFill>
                <a:cs typeface="Arial" pitchFamily="34" charset="0"/>
              </a:rPr>
              <a:t> </a:t>
            </a:r>
            <a:r>
              <a:rPr lang="en-US" sz="1200" b="1" dirty="0" smtClean="0">
                <a:solidFill>
                  <a:schemeClr val="tx1"/>
                </a:solidFill>
                <a:cs typeface="Arial" pitchFamily="34" charset="0"/>
              </a:rPr>
              <a:t>Products</a:t>
            </a:r>
            <a:r>
              <a:rPr lang="en-US" sz="1200" dirty="0" smtClean="0">
                <a:solidFill>
                  <a:schemeClr val="tx1"/>
                </a:solidFill>
                <a:cs typeface="Arial" pitchFamily="34" charset="0"/>
              </a:rPr>
              <a:t>: Bar Wash, Body Wash, Lotions, Body Lotion, Hand Lotion</a:t>
            </a:r>
          </a:p>
          <a:p>
            <a:pPr marL="1600200" lvl="5" indent="0">
              <a:spcBef>
                <a:spcPts val="0"/>
              </a:spcBef>
              <a:buClrTx/>
              <a:buFont typeface="+mj-lt"/>
              <a:buAutoNum type="arabicPeriod"/>
            </a:pPr>
            <a:r>
              <a:rPr lang="en-US" sz="1200" dirty="0" smtClean="0">
                <a:solidFill>
                  <a:schemeClr val="tx1"/>
                </a:solidFill>
                <a:cs typeface="Arial" pitchFamily="34" charset="0"/>
              </a:rPr>
              <a:t> </a:t>
            </a:r>
            <a:r>
              <a:rPr lang="en-US" sz="1200" b="1" dirty="0" smtClean="0">
                <a:solidFill>
                  <a:schemeClr val="tx1"/>
                </a:solidFill>
                <a:cs typeface="Arial" pitchFamily="34" charset="0"/>
              </a:rPr>
              <a:t>Community</a:t>
            </a:r>
            <a:r>
              <a:rPr lang="en-US" sz="1200" dirty="0" smtClean="0">
                <a:solidFill>
                  <a:schemeClr val="tx1"/>
                </a:solidFill>
                <a:cs typeface="Arial" pitchFamily="34" charset="0"/>
              </a:rPr>
              <a:t>: Beauty Blogs, Beauty Topics, Beauty Discussion, The Beauty Editors</a:t>
            </a:r>
          </a:p>
          <a:p>
            <a:pPr marL="1600200" lvl="5" indent="0">
              <a:spcBef>
                <a:spcPts val="0"/>
              </a:spcBef>
              <a:buClrTx/>
              <a:buFont typeface="+mj-lt"/>
              <a:buAutoNum type="arabicPeriod"/>
            </a:pPr>
            <a:r>
              <a:rPr lang="en-US" sz="1200" dirty="0" smtClean="0">
                <a:solidFill>
                  <a:schemeClr val="tx1"/>
                </a:solidFill>
                <a:cs typeface="Arial" pitchFamily="34" charset="0"/>
              </a:rPr>
              <a:t> </a:t>
            </a:r>
            <a:r>
              <a:rPr lang="en-US" sz="1200" b="1" dirty="0" smtClean="0">
                <a:solidFill>
                  <a:schemeClr val="tx1"/>
                </a:solidFill>
                <a:cs typeface="Arial" pitchFamily="34" charset="0"/>
              </a:rPr>
              <a:t>Expertise</a:t>
            </a:r>
            <a:r>
              <a:rPr lang="en-US" sz="1200" dirty="0" smtClean="0">
                <a:solidFill>
                  <a:schemeClr val="tx1"/>
                </a:solidFill>
                <a:cs typeface="Arial" pitchFamily="34" charset="0"/>
              </a:rPr>
              <a:t>: Skin Care Articles, Skin Care Advice, Expert Skin Care, Skin Care Tips</a:t>
            </a:r>
          </a:p>
          <a:p>
            <a:pPr marL="1600200" lvl="5" indent="0">
              <a:spcBef>
                <a:spcPts val="0"/>
              </a:spcBef>
              <a:buClrTx/>
              <a:buFont typeface="+mj-lt"/>
              <a:buAutoNum type="arabicPeriod"/>
            </a:pPr>
            <a:r>
              <a:rPr lang="en-US" sz="1200" dirty="0" smtClean="0">
                <a:solidFill>
                  <a:schemeClr val="tx1"/>
                </a:solidFill>
                <a:cs typeface="Arial" pitchFamily="34" charset="0"/>
              </a:rPr>
              <a:t> </a:t>
            </a:r>
            <a:r>
              <a:rPr lang="en-US" sz="1200" b="1" dirty="0" smtClean="0">
                <a:solidFill>
                  <a:schemeClr val="tx1"/>
                </a:solidFill>
                <a:cs typeface="Arial" pitchFamily="34" charset="0"/>
              </a:rPr>
              <a:t>Features</a:t>
            </a:r>
            <a:r>
              <a:rPr lang="en-US" sz="1200" dirty="0" smtClean="0">
                <a:solidFill>
                  <a:schemeClr val="tx1"/>
                </a:solidFill>
                <a:cs typeface="Arial" pitchFamily="34" charset="0"/>
              </a:rPr>
              <a:t>: Skin Care Articles, Skin Care Videos, Interactive Experiences, Skin Care Quizzes </a:t>
            </a:r>
          </a:p>
          <a:p>
            <a:pPr marL="1600200" lvl="5" indent="0">
              <a:spcBef>
                <a:spcPts val="0"/>
              </a:spcBef>
              <a:buClrTx/>
              <a:buFont typeface="+mj-lt"/>
              <a:buAutoNum type="arabicPeriod"/>
            </a:pPr>
            <a:r>
              <a:rPr lang="en-US" sz="1200" dirty="0" smtClean="0">
                <a:solidFill>
                  <a:schemeClr val="tx1"/>
                </a:solidFill>
                <a:cs typeface="Arial" pitchFamily="34" charset="0"/>
              </a:rPr>
              <a:t> </a:t>
            </a:r>
            <a:r>
              <a:rPr lang="en-US" sz="1200" b="1" dirty="0" smtClean="0">
                <a:solidFill>
                  <a:schemeClr val="tx1"/>
                </a:solidFill>
                <a:cs typeface="Arial" pitchFamily="34" charset="0"/>
              </a:rPr>
              <a:t>Offers</a:t>
            </a:r>
            <a:r>
              <a:rPr lang="en-US" sz="1200" dirty="0" smtClean="0">
                <a:solidFill>
                  <a:schemeClr val="tx1"/>
                </a:solidFill>
                <a:cs typeface="Arial" pitchFamily="34" charset="0"/>
              </a:rPr>
              <a:t>: Skin Care Samples, Sweepstakes, Skin Care Coupons, Exclusives</a:t>
            </a:r>
          </a:p>
          <a:p>
            <a:pPr marL="1143000" lvl="4" indent="0">
              <a:spcBef>
                <a:spcPts val="0"/>
              </a:spcBef>
              <a:buFont typeface="+mj-lt"/>
              <a:buAutoNum type="arabicPeriod"/>
            </a:pPr>
            <a:r>
              <a:rPr lang="en-US" sz="1400" dirty="0" smtClean="0">
                <a:cs typeface="Arial" pitchFamily="34" charset="0"/>
              </a:rPr>
              <a:t> Are any themes relevant to Olay?</a:t>
            </a:r>
          </a:p>
          <a:p>
            <a:pPr marL="1143000" lvl="4" indent="0">
              <a:spcBef>
                <a:spcPts val="0"/>
              </a:spcBef>
              <a:buFont typeface="+mj-lt"/>
              <a:buAutoNum type="arabicPeriod"/>
            </a:pPr>
            <a:r>
              <a:rPr lang="en-US" sz="1400" dirty="0" smtClean="0">
                <a:cs typeface="Arial" pitchFamily="34" charset="0"/>
              </a:rPr>
              <a:t> Are they supported in the content on the Olay Website? </a:t>
            </a:r>
          </a:p>
          <a:p>
            <a:pPr marL="1143000" lvl="4" indent="0">
              <a:spcBef>
                <a:spcPts val="0"/>
              </a:spcBef>
              <a:buFont typeface="+mj-lt"/>
              <a:buAutoNum type="arabicPeriod"/>
            </a:pPr>
            <a:endParaRPr lang="en-US" sz="1400" dirty="0" smtClean="0">
              <a:cs typeface="Arial" pitchFamily="34" charset="0"/>
            </a:endParaRPr>
          </a:p>
          <a:p>
            <a:pPr marL="342900" lvl="2" indent="0">
              <a:spcBef>
                <a:spcPts val="0"/>
              </a:spcBef>
              <a:buFont typeface="+mj-lt"/>
              <a:buAutoNum type="arabicPeriod" startAt="6"/>
            </a:pPr>
            <a:r>
              <a:rPr lang="en-US" sz="1600" dirty="0" smtClean="0">
                <a:cs typeface="Arial" pitchFamily="34" charset="0"/>
              </a:rPr>
              <a:t> Create a final list of all relevant, high volume keyword phrases.</a:t>
            </a:r>
          </a:p>
          <a:p>
            <a:pPr marL="749300" lvl="3" indent="0">
              <a:spcBef>
                <a:spcPts val="0"/>
              </a:spcBef>
              <a:buFont typeface="+mj-lt"/>
              <a:buAutoNum type="arabicPeriod"/>
            </a:pPr>
            <a:r>
              <a:rPr lang="en-US" sz="1400" dirty="0" smtClean="0">
                <a:cs typeface="Arial" pitchFamily="34" charset="0"/>
              </a:rPr>
              <a:t> The list should encompass all keywords that:</a:t>
            </a:r>
          </a:p>
          <a:p>
            <a:pPr marL="1143000" lvl="4" indent="0">
              <a:spcBef>
                <a:spcPts val="0"/>
              </a:spcBef>
              <a:buFont typeface="+mj-lt"/>
              <a:buAutoNum type="arabicPeriod"/>
            </a:pPr>
            <a:r>
              <a:rPr lang="en-US" sz="1400" dirty="0" smtClean="0">
                <a:cs typeface="Arial" pitchFamily="34" charset="0"/>
              </a:rPr>
              <a:t> Olay feels defines the brand equity</a:t>
            </a:r>
          </a:p>
          <a:p>
            <a:pPr marL="1143000" lvl="4" indent="0">
              <a:spcBef>
                <a:spcPts val="0"/>
              </a:spcBef>
              <a:buFont typeface="+mj-lt"/>
              <a:buAutoNum type="arabicPeriod"/>
            </a:pPr>
            <a:r>
              <a:rPr lang="en-US" sz="1400" dirty="0" smtClean="0">
                <a:cs typeface="Arial" pitchFamily="34" charset="0"/>
              </a:rPr>
              <a:t> Have high search volume</a:t>
            </a:r>
          </a:p>
          <a:p>
            <a:pPr marL="1143000" lvl="4" indent="0">
              <a:spcBef>
                <a:spcPts val="0"/>
              </a:spcBef>
              <a:buFont typeface="+mj-lt"/>
              <a:buAutoNum type="arabicPeriod"/>
            </a:pPr>
            <a:r>
              <a:rPr lang="en-US" sz="1400" dirty="0" smtClean="0">
                <a:cs typeface="Arial" pitchFamily="34" charset="0"/>
              </a:rPr>
              <a:t> Are relevant to the brand</a:t>
            </a:r>
          </a:p>
          <a:p>
            <a:pPr marL="1143000" lvl="4" indent="0">
              <a:spcBef>
                <a:spcPts val="0"/>
              </a:spcBef>
              <a:buFont typeface="+mj-lt"/>
              <a:buAutoNum type="arabicPeriod"/>
            </a:pPr>
            <a:r>
              <a:rPr lang="en-US" sz="1400" dirty="0" smtClean="0">
                <a:cs typeface="Arial" pitchFamily="34" charset="0"/>
              </a:rPr>
              <a:t> Consumers would use when searching</a:t>
            </a:r>
          </a:p>
        </p:txBody>
      </p:sp>
      <p:sp>
        <p:nvSpPr>
          <p:cNvPr id="9" name="TextBox 8"/>
          <p:cNvSpPr txBox="1"/>
          <p:nvPr/>
        </p:nvSpPr>
        <p:spPr>
          <a:xfrm>
            <a:off x="838200" y="5867400"/>
            <a:ext cx="7315200" cy="246221"/>
          </a:xfrm>
          <a:prstGeom prst="rect">
            <a:avLst/>
          </a:prstGeom>
          <a:noFill/>
        </p:spPr>
        <p:txBody>
          <a:bodyPr wrap="square" rtlCol="0">
            <a:spAutoFit/>
          </a:bodyPr>
          <a:lstStyle/>
          <a:p>
            <a:pPr fontAlgn="auto">
              <a:spcBef>
                <a:spcPts val="0"/>
              </a:spcBef>
              <a:spcAft>
                <a:spcPts val="0"/>
              </a:spcAft>
            </a:pPr>
            <a:r>
              <a:rPr lang="en-US" sz="1000" dirty="0" smtClean="0">
                <a:latin typeface="Calibri"/>
              </a:rPr>
              <a:t>* More Google Analytics information located in Helpful Tools slides.</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Account Structure</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Ad Group Structure</a:t>
            </a:r>
          </a:p>
        </p:txBody>
      </p:sp>
      <p:sp>
        <p:nvSpPr>
          <p:cNvPr id="7" name="Content Placeholder 2"/>
          <p:cNvSpPr>
            <a:spLocks noGrp="1"/>
          </p:cNvSpPr>
          <p:nvPr>
            <p:ph idx="1"/>
          </p:nvPr>
        </p:nvSpPr>
        <p:spPr>
          <a:xfrm>
            <a:off x="304800" y="1600200"/>
            <a:ext cx="8305800" cy="4419600"/>
          </a:xfrm>
        </p:spPr>
        <p:txBody>
          <a:bodyPr/>
          <a:lstStyle/>
          <a:p>
            <a:pPr>
              <a:buClrTx/>
              <a:buFont typeface="Arial" pitchFamily="34" charset="0"/>
              <a:buChar char="•"/>
            </a:pPr>
            <a:r>
              <a:rPr lang="en-US" sz="1600" dirty="0" smtClean="0">
                <a:cs typeface="Arial" pitchFamily="34" charset="0"/>
              </a:rPr>
              <a:t>Keywords are put in tightly related groups</a:t>
            </a:r>
          </a:p>
          <a:p>
            <a:pPr lvl="2">
              <a:buFont typeface="Arial" pitchFamily="34" charset="0"/>
              <a:buChar char="•"/>
            </a:pPr>
            <a:r>
              <a:rPr lang="en-US" sz="1600" dirty="0" smtClean="0">
                <a:cs typeface="Arial" pitchFamily="34" charset="0"/>
              </a:rPr>
              <a:t>For example, Anti Aging Lotion is separate from Anti Aging Cream</a:t>
            </a:r>
          </a:p>
          <a:p>
            <a:pPr>
              <a:buClrTx/>
              <a:buFont typeface="Arial" pitchFamily="34" charset="0"/>
              <a:buChar char="•"/>
            </a:pPr>
            <a:r>
              <a:rPr lang="en-US" sz="1600" dirty="0" smtClean="0">
                <a:cs typeface="Arial" pitchFamily="34" charset="0"/>
              </a:rPr>
              <a:t>Ad groups are created based on what the user is looking for when they search. People searching for problems (ex. Dark circles) are separated from people searching for solutions (ex. Anti aging products)</a:t>
            </a:r>
          </a:p>
          <a:p>
            <a:pPr lvl="2">
              <a:buFont typeface="Arial" pitchFamily="34" charset="0"/>
              <a:buChar char="•"/>
            </a:pPr>
            <a:r>
              <a:rPr lang="en-US" sz="1600" dirty="0" smtClean="0">
                <a:cs typeface="Arial" pitchFamily="34" charset="0"/>
              </a:rPr>
              <a:t>A user searching for “dark circles” may be looking for more information about how or why dark circles appear</a:t>
            </a:r>
          </a:p>
          <a:p>
            <a:pPr lvl="2">
              <a:buFont typeface="Arial" pitchFamily="34" charset="0"/>
              <a:buChar char="•"/>
            </a:pPr>
            <a:r>
              <a:rPr lang="en-US" sz="1600" dirty="0" smtClean="0">
                <a:cs typeface="Arial" pitchFamily="34" charset="0"/>
              </a:rPr>
              <a:t>A user searching for “anti aging cream” is more likely to be looking for a product to solve effects of aging</a:t>
            </a:r>
          </a:p>
          <a:p>
            <a:pPr lvl="2">
              <a:buFont typeface="Arial" pitchFamily="34" charset="0"/>
              <a:buChar char="•"/>
            </a:pPr>
            <a:r>
              <a:rPr lang="en-US" sz="1600" dirty="0" smtClean="0">
                <a:cs typeface="Arial" pitchFamily="34" charset="0"/>
              </a:rPr>
              <a:t>These are two different searches and the results should give two different corresponding messages</a:t>
            </a:r>
          </a:p>
          <a:p>
            <a:pPr>
              <a:buClrTx/>
              <a:buFont typeface="Arial" pitchFamily="34" charset="0"/>
              <a:buChar char="•"/>
            </a:pPr>
            <a:r>
              <a:rPr lang="en-US" sz="1600" dirty="0" smtClean="0">
                <a:cs typeface="Arial" pitchFamily="34" charset="0"/>
              </a:rPr>
              <a:t>Ad Groups are built out so ad copy  and landing pages can relevant to all keywords in the Ad Groups</a:t>
            </a:r>
          </a:p>
          <a:p>
            <a:pPr>
              <a:buClrTx/>
              <a:buFont typeface="Arial" pitchFamily="34" charset="0"/>
              <a:buChar char="•"/>
            </a:pPr>
            <a:endParaRPr lang="en-US" sz="1600" dirty="0" smtClean="0">
              <a:solidFill>
                <a:schemeClr val="tx1"/>
              </a:solidFill>
              <a:latin typeface="+mn-lt"/>
              <a:cs typeface="Arial" pitchFamily="34" charset="0"/>
            </a:endParaRPr>
          </a:p>
        </p:txBody>
      </p:sp>
    </p:spTree>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80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Gold Keywords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Creating Gold Keyword Lists - Steps</a:t>
            </a:r>
          </a:p>
        </p:txBody>
      </p:sp>
      <p:sp>
        <p:nvSpPr>
          <p:cNvPr id="7" name="Content Placeholder 2"/>
          <p:cNvSpPr>
            <a:spLocks noGrp="1"/>
          </p:cNvSpPr>
          <p:nvPr>
            <p:ph idx="1"/>
          </p:nvPr>
        </p:nvSpPr>
        <p:spPr>
          <a:xfrm>
            <a:off x="228600" y="1371600"/>
            <a:ext cx="8229600" cy="4343400"/>
          </a:xfrm>
          <a:ln>
            <a:noFill/>
          </a:ln>
        </p:spPr>
        <p:txBody>
          <a:bodyPr/>
          <a:lstStyle/>
          <a:p>
            <a:pPr marL="685800" lvl="2" indent="-342900">
              <a:spcBef>
                <a:spcPts val="0"/>
              </a:spcBef>
              <a:buFont typeface="+mj-lt"/>
              <a:buAutoNum type="arabicPeriod" startAt="8"/>
            </a:pPr>
            <a:r>
              <a:rPr lang="en-US" sz="1600" dirty="0" smtClean="0">
                <a:cs typeface="Arial" pitchFamily="34" charset="0"/>
              </a:rPr>
              <a:t> Look at Keyword Competition in Relation to Search Volume</a:t>
            </a:r>
          </a:p>
          <a:p>
            <a:pPr marL="1092200" lvl="3" indent="-342900">
              <a:spcBef>
                <a:spcPts val="0"/>
              </a:spcBef>
              <a:buFont typeface="+mj-lt"/>
              <a:buAutoNum type="arabicPeriod"/>
            </a:pPr>
            <a:r>
              <a:rPr lang="en-US" sz="1400" dirty="0" smtClean="0">
                <a:cs typeface="Arial" pitchFamily="34" charset="0"/>
              </a:rPr>
              <a:t>Keyword Effectiveness Indicator (KEI)</a:t>
            </a:r>
          </a:p>
          <a:p>
            <a:pPr marL="1485900" lvl="4" indent="-342900">
              <a:spcBef>
                <a:spcPts val="0"/>
              </a:spcBef>
              <a:buFont typeface="+mj-lt"/>
              <a:buAutoNum type="arabicPeriod"/>
            </a:pPr>
            <a:r>
              <a:rPr lang="en-US" sz="1200" dirty="0" smtClean="0">
                <a:cs typeface="Arial" pitchFamily="34" charset="0"/>
              </a:rPr>
              <a:t>Compares the number of searches for a keyword with the number of search results.</a:t>
            </a:r>
          </a:p>
          <a:p>
            <a:pPr marL="1485900" lvl="4" indent="-342900">
              <a:spcBef>
                <a:spcPts val="0"/>
              </a:spcBef>
              <a:buFont typeface="+mj-lt"/>
              <a:buAutoNum type="arabicPeriod"/>
            </a:pPr>
            <a:r>
              <a:rPr lang="en-US" sz="1200" dirty="0" smtClean="0">
                <a:cs typeface="Arial" pitchFamily="34" charset="0"/>
              </a:rPr>
              <a:t>KEI will be between 0 (low volume/high competition) and 1 (high volume/low competition).</a:t>
            </a:r>
          </a:p>
          <a:p>
            <a:pPr marL="1943100" lvl="5" indent="-342900">
              <a:spcBef>
                <a:spcPts val="0"/>
              </a:spcBef>
              <a:buFont typeface="+mj-lt"/>
              <a:buAutoNum type="arabicPeriod"/>
            </a:pPr>
            <a:r>
              <a:rPr lang="en-US" sz="1200" dirty="0" smtClean="0">
                <a:solidFill>
                  <a:schemeClr val="tx1"/>
                </a:solidFill>
                <a:cs typeface="Arial" pitchFamily="34" charset="0"/>
              </a:rPr>
              <a:t>A KEI above 1% is typically a high volume/low competition keyword.</a:t>
            </a:r>
          </a:p>
          <a:p>
            <a:pPr marL="1485900" lvl="4" indent="-342900">
              <a:spcBef>
                <a:spcPts val="0"/>
              </a:spcBef>
              <a:buFont typeface="+mj-lt"/>
              <a:buAutoNum type="arabicPeriod"/>
            </a:pPr>
            <a:r>
              <a:rPr lang="en-US" sz="1200" dirty="0" smtClean="0">
                <a:cs typeface="Arial" pitchFamily="34" charset="0"/>
              </a:rPr>
              <a:t>Pinpoints which keywords are most effective for an SEO Campaign.</a:t>
            </a:r>
          </a:p>
          <a:p>
            <a:pPr marL="1485900" lvl="4" indent="-342900">
              <a:spcBef>
                <a:spcPts val="0"/>
              </a:spcBef>
              <a:buFont typeface="+mj-lt"/>
              <a:buAutoNum type="arabicPeriod"/>
            </a:pPr>
            <a:r>
              <a:rPr lang="en-US" sz="1200" dirty="0" smtClean="0">
                <a:cs typeface="Arial" pitchFamily="34" charset="0"/>
              </a:rPr>
              <a:t>The higher the KEI, the more popular the keyword is, and the less competition the keyword has.</a:t>
            </a:r>
          </a:p>
          <a:p>
            <a:pPr marL="1485900" lvl="4" indent="-342900">
              <a:spcBef>
                <a:spcPts val="0"/>
              </a:spcBef>
              <a:buFont typeface="+mj-lt"/>
              <a:buAutoNum type="arabicPeriod"/>
            </a:pPr>
            <a:r>
              <a:rPr lang="en-US" sz="1200" dirty="0" smtClean="0">
                <a:cs typeface="Arial" pitchFamily="34" charset="0"/>
              </a:rPr>
              <a:t>High KEI means that the keyword has a better chance of ranking in the top organic positions.</a:t>
            </a:r>
          </a:p>
          <a:p>
            <a:pPr marL="1092200" lvl="3" indent="-342900">
              <a:spcBef>
                <a:spcPts val="0"/>
              </a:spcBef>
              <a:buFont typeface="+mj-lt"/>
              <a:buAutoNum type="arabicPeriod"/>
            </a:pPr>
            <a:r>
              <a:rPr lang="en-US" sz="1400" dirty="0" smtClean="0">
                <a:cs typeface="Arial" pitchFamily="34" charset="0"/>
              </a:rPr>
              <a:t>Example Gold Keyword: </a:t>
            </a:r>
            <a:r>
              <a:rPr lang="en-US" sz="1400" b="1" dirty="0" smtClean="0">
                <a:cs typeface="Arial" pitchFamily="34" charset="0"/>
              </a:rPr>
              <a:t>Face Wash</a:t>
            </a:r>
          </a:p>
          <a:p>
            <a:pPr marL="1485900" lvl="4" indent="-342900">
              <a:spcBef>
                <a:spcPts val="0"/>
              </a:spcBef>
              <a:buFont typeface="+mj-lt"/>
              <a:buAutoNum type="arabicPeriod"/>
            </a:pPr>
            <a:r>
              <a:rPr lang="en-US" sz="1400" dirty="0" smtClean="0">
                <a:solidFill>
                  <a:schemeClr val="tx1"/>
                </a:solidFill>
                <a:cs typeface="Arial" pitchFamily="34" charset="0"/>
              </a:rPr>
              <a:t>Face Wash US Local Search Volume</a:t>
            </a:r>
            <a:r>
              <a:rPr lang="en-US" sz="1400" b="1" dirty="0" smtClean="0">
                <a:solidFill>
                  <a:schemeClr val="tx1"/>
                </a:solidFill>
                <a:cs typeface="Arial" pitchFamily="34" charset="0"/>
              </a:rPr>
              <a:t>: 90,500</a:t>
            </a:r>
          </a:p>
          <a:p>
            <a:pPr marL="1485900" lvl="4" indent="-342900">
              <a:spcBef>
                <a:spcPts val="0"/>
              </a:spcBef>
              <a:buFont typeface="+mj-lt"/>
              <a:buAutoNum type="arabicPeriod"/>
            </a:pPr>
            <a:r>
              <a:rPr lang="en-US" sz="1400" dirty="0" smtClean="0">
                <a:solidFill>
                  <a:schemeClr val="tx1"/>
                </a:solidFill>
                <a:cs typeface="Arial" pitchFamily="34" charset="0"/>
              </a:rPr>
              <a:t>Face Wash Google Results: </a:t>
            </a:r>
            <a:r>
              <a:rPr lang="en-US" sz="1400" b="1" dirty="0" smtClean="0">
                <a:solidFill>
                  <a:schemeClr val="tx1"/>
                </a:solidFill>
                <a:cs typeface="Arial" pitchFamily="34" charset="0"/>
              </a:rPr>
              <a:t>2,310,000</a:t>
            </a:r>
          </a:p>
          <a:p>
            <a:pPr marL="1943100" lvl="5" indent="-342900">
              <a:spcBef>
                <a:spcPts val="0"/>
              </a:spcBef>
              <a:buClrTx/>
              <a:buFont typeface="+mj-lt"/>
              <a:buAutoNum type="arabicPeriod"/>
            </a:pPr>
            <a:r>
              <a:rPr lang="en-US" sz="1200" dirty="0" smtClean="0">
                <a:solidFill>
                  <a:schemeClr val="tx1"/>
                </a:solidFill>
                <a:cs typeface="Arial" pitchFamily="34" charset="0"/>
              </a:rPr>
              <a:t>Find Google Results by performing a search on the gold keyword</a:t>
            </a:r>
          </a:p>
          <a:p>
            <a:pPr marL="1943100" lvl="5" indent="-342900">
              <a:spcBef>
                <a:spcPts val="0"/>
              </a:spcBef>
              <a:buClrTx/>
              <a:buFont typeface="+mj-lt"/>
              <a:buAutoNum type="arabicPeriod"/>
            </a:pPr>
            <a:r>
              <a:rPr lang="en-US" sz="1200" dirty="0" smtClean="0">
                <a:solidFill>
                  <a:schemeClr val="tx1"/>
                </a:solidFill>
                <a:cs typeface="Arial" pitchFamily="34" charset="0"/>
              </a:rPr>
              <a:t>The number of results will appear below the search query bar</a:t>
            </a:r>
          </a:p>
          <a:p>
            <a:pPr marL="1943100" lvl="5" indent="-342900">
              <a:spcBef>
                <a:spcPts val="0"/>
              </a:spcBef>
              <a:buClrTx/>
              <a:buFont typeface="+mj-lt"/>
              <a:buAutoNum type="arabicPeriod"/>
            </a:pPr>
            <a:endParaRPr lang="en-US" sz="1400" dirty="0" smtClean="0">
              <a:solidFill>
                <a:schemeClr val="tx1"/>
              </a:solidFill>
              <a:cs typeface="Arial" pitchFamily="34" charset="0"/>
            </a:endParaRPr>
          </a:p>
          <a:p>
            <a:pPr marL="1943100" lvl="5" indent="-342900">
              <a:spcBef>
                <a:spcPts val="0"/>
              </a:spcBef>
              <a:buClrTx/>
              <a:buFont typeface="+mj-lt"/>
              <a:buAutoNum type="arabicPeriod"/>
            </a:pPr>
            <a:endParaRPr lang="en-US" sz="1400" dirty="0" smtClean="0">
              <a:solidFill>
                <a:schemeClr val="tx1"/>
              </a:solidFill>
              <a:cs typeface="Arial" pitchFamily="34" charset="0"/>
            </a:endParaRPr>
          </a:p>
          <a:p>
            <a:pPr marL="1943100" lvl="5" indent="-342900">
              <a:spcBef>
                <a:spcPts val="0"/>
              </a:spcBef>
              <a:buClrTx/>
              <a:buFont typeface="+mj-lt"/>
              <a:buAutoNum type="arabicPeriod"/>
            </a:pPr>
            <a:endParaRPr lang="en-US" sz="1400" dirty="0" smtClean="0">
              <a:solidFill>
                <a:schemeClr val="tx1"/>
              </a:solidFill>
              <a:cs typeface="Arial" pitchFamily="34" charset="0"/>
            </a:endParaRPr>
          </a:p>
          <a:p>
            <a:pPr marL="1943100" lvl="5" indent="-342900">
              <a:spcBef>
                <a:spcPts val="0"/>
              </a:spcBef>
              <a:buClrTx/>
              <a:buFont typeface="+mj-lt"/>
              <a:buAutoNum type="arabicPeriod"/>
            </a:pPr>
            <a:endParaRPr lang="en-US" sz="1400" dirty="0" smtClean="0">
              <a:solidFill>
                <a:schemeClr val="tx1"/>
              </a:solidFill>
              <a:cs typeface="Arial" pitchFamily="34" charset="0"/>
            </a:endParaRPr>
          </a:p>
          <a:p>
            <a:pPr marL="1092200" lvl="3" indent="-342900">
              <a:spcBef>
                <a:spcPts val="0"/>
              </a:spcBef>
              <a:buFont typeface="+mj-lt"/>
              <a:buAutoNum type="arabicPeriod"/>
            </a:pPr>
            <a:r>
              <a:rPr lang="en-US" sz="1400" dirty="0" smtClean="0">
                <a:solidFill>
                  <a:schemeClr val="tx1"/>
                </a:solidFill>
                <a:cs typeface="Arial" pitchFamily="34" charset="0"/>
              </a:rPr>
              <a:t>Divide the </a:t>
            </a:r>
            <a:r>
              <a:rPr lang="en-US" sz="1400" b="1" dirty="0" smtClean="0">
                <a:solidFill>
                  <a:schemeClr val="tx1"/>
                </a:solidFill>
                <a:cs typeface="Arial" pitchFamily="34" charset="0"/>
              </a:rPr>
              <a:t>Local Search Volume (90,500) </a:t>
            </a:r>
            <a:r>
              <a:rPr lang="en-US" sz="1400" dirty="0" smtClean="0">
                <a:solidFill>
                  <a:schemeClr val="tx1"/>
                </a:solidFill>
                <a:cs typeface="Arial" pitchFamily="34" charset="0"/>
              </a:rPr>
              <a:t>by the </a:t>
            </a:r>
            <a:r>
              <a:rPr lang="en-US" sz="1400" b="1" dirty="0" smtClean="0">
                <a:solidFill>
                  <a:schemeClr val="tx1"/>
                </a:solidFill>
                <a:cs typeface="Arial" pitchFamily="34" charset="0"/>
              </a:rPr>
              <a:t>Google</a:t>
            </a:r>
            <a:r>
              <a:rPr lang="en-US" sz="1400" dirty="0" smtClean="0">
                <a:solidFill>
                  <a:schemeClr val="tx1"/>
                </a:solidFill>
                <a:cs typeface="Arial" pitchFamily="34" charset="0"/>
              </a:rPr>
              <a:t> </a:t>
            </a:r>
            <a:r>
              <a:rPr lang="en-US" sz="1400" b="1" dirty="0" smtClean="0">
                <a:solidFill>
                  <a:schemeClr val="tx1"/>
                </a:solidFill>
                <a:cs typeface="Arial" pitchFamily="34" charset="0"/>
              </a:rPr>
              <a:t>Search Results (2,310,000)</a:t>
            </a:r>
          </a:p>
          <a:p>
            <a:pPr marL="1485900" lvl="4" indent="-342900">
              <a:spcBef>
                <a:spcPts val="0"/>
              </a:spcBef>
              <a:buFont typeface="+mj-lt"/>
              <a:buAutoNum type="arabicPeriod"/>
            </a:pPr>
            <a:r>
              <a:rPr lang="en-US" sz="1400" dirty="0" smtClean="0">
                <a:solidFill>
                  <a:schemeClr val="tx1"/>
                </a:solidFill>
                <a:cs typeface="Arial" pitchFamily="34" charset="0"/>
              </a:rPr>
              <a:t>The KEI for “face wash” is 3.92%, which means that Olay has a good chance of ranking in the top organic positions for the gold keyword.</a:t>
            </a:r>
          </a:p>
          <a:p>
            <a:pPr marL="1092200" lvl="3" indent="-342900">
              <a:spcBef>
                <a:spcPts val="0"/>
              </a:spcBef>
              <a:buFont typeface="+mj-lt"/>
              <a:buAutoNum type="arabicPeriod"/>
            </a:pPr>
            <a:r>
              <a:rPr lang="en-US" sz="1400" dirty="0" smtClean="0">
                <a:solidFill>
                  <a:schemeClr val="tx1"/>
                </a:solidFill>
                <a:cs typeface="Arial" pitchFamily="34" charset="0"/>
              </a:rPr>
              <a:t>Olay should use KEI as a final decision maker after determining that there is sufficient content on the website to support the gold keyword and it is in line with brand equity.</a:t>
            </a:r>
          </a:p>
          <a:p>
            <a:pPr marL="1943100" lvl="5" indent="-342900">
              <a:spcBef>
                <a:spcPts val="0"/>
              </a:spcBef>
              <a:buClrTx/>
              <a:buFont typeface="+mj-lt"/>
              <a:buAutoNum type="arabicPeriod"/>
            </a:pPr>
            <a:endParaRPr lang="en-US" sz="1400" dirty="0" smtClean="0">
              <a:solidFill>
                <a:schemeClr val="tx1"/>
              </a:solidFill>
              <a:cs typeface="Arial" pitchFamily="34" charset="0"/>
            </a:endParaRPr>
          </a:p>
        </p:txBody>
      </p:sp>
      <p:pic>
        <p:nvPicPr>
          <p:cNvPr id="1027" name="Picture 3"/>
          <p:cNvPicPr>
            <a:picLocks noChangeAspect="1" noChangeArrowheads="1"/>
          </p:cNvPicPr>
          <p:nvPr/>
        </p:nvPicPr>
        <p:blipFill>
          <a:blip r:embed="rId3" cstate="print"/>
          <a:srcRect/>
          <a:stretch>
            <a:fillRect/>
          </a:stretch>
        </p:blipFill>
        <p:spPr bwMode="auto">
          <a:xfrm>
            <a:off x="2819400" y="4038600"/>
            <a:ext cx="3219450" cy="61912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bwMode="auto">
          <a:xfrm>
            <a:off x="4267200" y="4419600"/>
            <a:ext cx="9906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Tree>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Preferred landing pages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82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Preferred Landing Pages?</a:t>
            </a:r>
            <a:endParaRPr lang="en-US" sz="3000" dirty="0"/>
          </a:p>
        </p:txBody>
      </p:sp>
      <p:sp>
        <p:nvSpPr>
          <p:cNvPr id="9" name="Content Placeholder 2"/>
          <p:cNvSpPr>
            <a:spLocks noGrp="1"/>
          </p:cNvSpPr>
          <p:nvPr>
            <p:ph idx="1"/>
          </p:nvPr>
        </p:nvSpPr>
        <p:spPr>
          <a:xfrm>
            <a:off x="304800" y="838200"/>
            <a:ext cx="8077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understanding Preferred Landing Page (PLP) best practices and mapping gold keywords to relevant PLPs. It is imperative that the search agency understand why PLP mapping is important, and how to map gold keywords to PLPs(where to look, how to look, what to look for, tools to use). The search agency is also responsible for revisiting and refining mapped PLPs when necessary.</a:t>
            </a:r>
          </a:p>
          <a:p>
            <a:pPr marL="0" indent="0">
              <a:spcBef>
                <a:spcPts val="0"/>
              </a:spcBef>
            </a:pPr>
            <a:endParaRPr lang="en-US" sz="1400" dirty="0" smtClean="0">
              <a:latin typeface="+mn-lt"/>
            </a:endParaRPr>
          </a:p>
          <a:p>
            <a:pPr marL="0" lvl="0" indent="0">
              <a:spcBef>
                <a:spcPts val="0"/>
              </a:spcBef>
            </a:pPr>
            <a:r>
              <a:rPr lang="en-US" sz="1800" b="1" dirty="0" smtClean="0"/>
              <a:t>Creative Agency</a:t>
            </a:r>
            <a:r>
              <a:rPr lang="en-US" sz="1800" dirty="0" smtClean="0"/>
              <a:t>:</a:t>
            </a:r>
            <a:r>
              <a:rPr lang="en-US" sz="1800" b="1" dirty="0" smtClean="0"/>
              <a:t> </a:t>
            </a:r>
            <a:r>
              <a:rPr lang="en-US" sz="1600" b="1" dirty="0" smtClean="0"/>
              <a:t>: </a:t>
            </a:r>
            <a:r>
              <a:rPr lang="en-US" sz="1400" dirty="0" smtClean="0"/>
              <a:t>The creative agency should understand the importance of preferred landing page content optimization in relation to the mapped gold keyword.</a:t>
            </a:r>
            <a:endParaRPr lang="en-US" sz="1400" b="1" dirty="0" smtClean="0"/>
          </a:p>
          <a:p>
            <a:pPr marL="0" indent="0">
              <a:spcBef>
                <a:spcPts val="0"/>
              </a:spcBef>
            </a:pPr>
            <a:endParaRPr lang="en-US" sz="1400" dirty="0" smtClean="0"/>
          </a:p>
          <a:p>
            <a:pPr marL="0" indent="0">
              <a:spcBef>
                <a:spcPts val="0"/>
              </a:spcBef>
            </a:pPr>
            <a:r>
              <a:rPr lang="en-US" sz="1800" b="1" dirty="0" smtClean="0"/>
              <a:t>Marketing</a:t>
            </a:r>
            <a:r>
              <a:rPr lang="en-US" sz="1800" dirty="0" smtClean="0"/>
              <a:t>:</a:t>
            </a:r>
            <a:r>
              <a:rPr lang="en-US" sz="1800" b="1" dirty="0" smtClean="0"/>
              <a:t> </a:t>
            </a:r>
            <a:r>
              <a:rPr lang="en-US" sz="1400" dirty="0" smtClean="0"/>
              <a:t>The Marketing team should understand the best practices for mapping gold keywords to preferred landing pages and the importance of providing supportive, relevant content on the Olay Website that fulfills a users search intent. </a:t>
            </a:r>
          </a:p>
          <a:p>
            <a:pPr marL="0" indent="0">
              <a:spcBef>
                <a:spcPts val="0"/>
              </a:spcBef>
            </a:pPr>
            <a:endParaRPr lang="en-US" sz="1400"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the best practices of mapping gold keywords to relevant preferred landing page and how PLP selection affects the success of the Olay organic search campaign.</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1" name="Straight Connector 10"/>
          <p:cNvCxnSpPr/>
          <p:nvPr/>
        </p:nvCxnSpPr>
        <p:spPr bwMode="auto">
          <a:xfrm>
            <a:off x="228600" y="2895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133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04800" y="3810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8" name="Straight Connector 7"/>
          <p:cNvCxnSpPr/>
          <p:nvPr/>
        </p:nvCxnSpPr>
        <p:spPr bwMode="auto">
          <a:xfrm>
            <a:off x="304800" y="4724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83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Preferred Landing Page</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Keyword Mapping Process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6" action="ppaction://hlinksldjump"/>
              </a:rPr>
              <a:t>Preferred Landing Pages Best Practices</a:t>
            </a:r>
            <a:endParaRPr lang="en-US" sz="1800" b="1" dirty="0" smtClean="0">
              <a:latin typeface="+mn-lt"/>
            </a:endParaRPr>
          </a:p>
          <a:p>
            <a:pPr marL="0" indent="0">
              <a:spcBef>
                <a:spcPts val="0"/>
              </a:spcBef>
            </a:pPr>
            <a:endParaRPr lang="en-US" sz="1000" b="1" dirty="0" smtClean="0"/>
          </a:p>
          <a:p>
            <a:pPr marL="0" indent="0">
              <a:spcBef>
                <a:spcPts val="0"/>
              </a:spcBef>
            </a:pPr>
            <a:r>
              <a:rPr lang="en-US" sz="1800" b="1" dirty="0" smtClean="0">
                <a:hlinkClick r:id="rId7" action="ppaction://hlinksldjump"/>
              </a:rPr>
              <a:t>Preferred Landing Page Selection Steps</a:t>
            </a:r>
            <a:endParaRPr lang="en-US" sz="1800" b="1" dirty="0" smtClean="0"/>
          </a:p>
          <a:p>
            <a:pPr marL="0" indent="0">
              <a:spcBef>
                <a:spcPts val="0"/>
              </a:spcBef>
            </a:pPr>
            <a:endParaRPr lang="en-US" sz="1000" b="1" dirty="0" smtClean="0"/>
          </a:p>
          <a:p>
            <a:pPr marL="0" indent="0">
              <a:spcBef>
                <a:spcPts val="0"/>
              </a:spcBef>
            </a:pPr>
            <a:r>
              <a:rPr lang="en-US" sz="1800" b="1" dirty="0" smtClean="0">
                <a:hlinkClick r:id="rId8" action="ppaction://hlinksldjump"/>
              </a:rPr>
              <a:t>Preferred Landing Page Selection Example</a:t>
            </a:r>
            <a:endParaRPr lang="en-US" sz="18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205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514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84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Preferred Landing Pages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Keyword Mapping Process</a:t>
            </a:r>
          </a:p>
        </p:txBody>
      </p:sp>
      <p:sp>
        <p:nvSpPr>
          <p:cNvPr id="16" name="TextBox 15"/>
          <p:cNvSpPr txBox="1"/>
          <p:nvPr/>
        </p:nvSpPr>
        <p:spPr>
          <a:xfrm>
            <a:off x="457200" y="1295400"/>
            <a:ext cx="8001000" cy="584775"/>
          </a:xfrm>
          <a:prstGeom prst="rect">
            <a:avLst/>
          </a:prstGeom>
          <a:noFill/>
        </p:spPr>
        <p:txBody>
          <a:bodyPr wrap="square" rtlCol="0">
            <a:spAutoFit/>
          </a:bodyPr>
          <a:lstStyle/>
          <a:p>
            <a:pPr fontAlgn="auto">
              <a:spcBef>
                <a:spcPts val="0"/>
              </a:spcBef>
              <a:spcAft>
                <a:spcPts val="0"/>
              </a:spcAft>
            </a:pPr>
            <a:r>
              <a:rPr lang="en-US" sz="1600" dirty="0" smtClean="0">
                <a:latin typeface="Calibri"/>
              </a:rPr>
              <a:t>The next step in the SEO process is to match each gold keyword phrase to relevant, content-rich page on the Olay Website that defines the theme of the gold keyword phrase. </a:t>
            </a:r>
          </a:p>
        </p:txBody>
      </p:sp>
      <p:sp>
        <p:nvSpPr>
          <p:cNvPr id="23" name="Rounded Rectangle 22"/>
          <p:cNvSpPr/>
          <p:nvPr/>
        </p:nvSpPr>
        <p:spPr bwMode="auto">
          <a:xfrm>
            <a:off x="5791200" y="2514600"/>
            <a:ext cx="3124200" cy="1066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Font typeface="Arial" pitchFamily="34" charset="0"/>
              <a:buChar char="•"/>
            </a:pPr>
            <a:r>
              <a:rPr lang="en-US" sz="1600" dirty="0" smtClean="0">
                <a:latin typeface="Calibri"/>
              </a:rPr>
              <a:t> “skin care”</a:t>
            </a:r>
          </a:p>
          <a:p>
            <a:pPr fontAlgn="auto">
              <a:spcBef>
                <a:spcPts val="0"/>
              </a:spcBef>
              <a:spcAft>
                <a:spcPts val="0"/>
              </a:spcAft>
              <a:buFont typeface="Arial" pitchFamily="34" charset="0"/>
              <a:buChar char="•"/>
            </a:pPr>
            <a:r>
              <a:rPr lang="en-US" sz="1600" dirty="0" smtClean="0">
                <a:latin typeface="Calibri"/>
              </a:rPr>
              <a:t> “skin care products”</a:t>
            </a:r>
          </a:p>
          <a:p>
            <a:pPr fontAlgn="auto">
              <a:spcBef>
                <a:spcPts val="0"/>
              </a:spcBef>
              <a:spcAft>
                <a:spcPts val="0"/>
              </a:spcAft>
              <a:buFont typeface="Arial" pitchFamily="34" charset="0"/>
              <a:buChar char="•"/>
            </a:pPr>
            <a:r>
              <a:rPr lang="en-US" sz="1600" dirty="0" smtClean="0">
                <a:latin typeface="Calibri"/>
              </a:rPr>
              <a:t> “skin health”</a:t>
            </a:r>
          </a:p>
        </p:txBody>
      </p:sp>
      <p:sp>
        <p:nvSpPr>
          <p:cNvPr id="26" name="Left-Right Arrow 25"/>
          <p:cNvSpPr/>
          <p:nvPr/>
        </p:nvSpPr>
        <p:spPr bwMode="auto">
          <a:xfrm>
            <a:off x="2667000" y="4724400"/>
            <a:ext cx="3048000" cy="609600"/>
          </a:xfrm>
          <a:prstGeom prst="leftRightArrow">
            <a:avLst>
              <a:gd name="adj1" fmla="val 45652"/>
              <a:gd name="adj2" fmla="val 28261"/>
            </a:avLst>
          </a:prstGeom>
          <a:solidFill>
            <a:schemeClr val="bg1"/>
          </a:solidFill>
          <a:ln w="12700" cap="flat" cmpd="sng" algn="ctr">
            <a:solidFill>
              <a:srgbClr val="996633"/>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latin typeface="Arial" charset="0"/>
              </a:rPr>
              <a:t>Specific Keywords</a:t>
            </a:r>
          </a:p>
        </p:txBody>
      </p:sp>
      <p:sp>
        <p:nvSpPr>
          <p:cNvPr id="27" name="Rounded Rectangle 26"/>
          <p:cNvSpPr/>
          <p:nvPr/>
        </p:nvSpPr>
        <p:spPr bwMode="auto">
          <a:xfrm>
            <a:off x="5791200" y="4495800"/>
            <a:ext cx="3124200" cy="1066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Font typeface="Arial" pitchFamily="34" charset="0"/>
              <a:buChar char="•"/>
            </a:pPr>
            <a:r>
              <a:rPr lang="en-US" sz="1600" dirty="0" smtClean="0">
                <a:latin typeface="Calibri"/>
              </a:rPr>
              <a:t> “anti aging skin care”</a:t>
            </a:r>
          </a:p>
          <a:p>
            <a:pPr fontAlgn="auto">
              <a:spcBef>
                <a:spcPts val="0"/>
              </a:spcBef>
              <a:spcAft>
                <a:spcPts val="0"/>
              </a:spcAft>
              <a:buFont typeface="Arial" pitchFamily="34" charset="0"/>
              <a:buChar char="•"/>
            </a:pPr>
            <a:r>
              <a:rPr lang="en-US" sz="1600" dirty="0" smtClean="0">
                <a:latin typeface="Calibri"/>
              </a:rPr>
              <a:t> “body cleansing”</a:t>
            </a:r>
          </a:p>
          <a:p>
            <a:pPr fontAlgn="auto">
              <a:spcBef>
                <a:spcPts val="0"/>
              </a:spcBef>
              <a:spcAft>
                <a:spcPts val="0"/>
              </a:spcAft>
              <a:buFont typeface="Arial" pitchFamily="34" charset="0"/>
              <a:buChar char="•"/>
            </a:pPr>
            <a:r>
              <a:rPr lang="en-US" sz="1600" dirty="0" smtClean="0">
                <a:latin typeface="Calibri"/>
              </a:rPr>
              <a:t> “facial moisturizers”</a:t>
            </a:r>
          </a:p>
        </p:txBody>
      </p:sp>
      <p:graphicFrame>
        <p:nvGraphicFramePr>
          <p:cNvPr id="15" name="Diagram 14"/>
          <p:cNvGraphicFramePr/>
          <p:nvPr/>
        </p:nvGraphicFramePr>
        <p:xfrm>
          <a:off x="228600" y="1981200"/>
          <a:ext cx="38100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Left-Right Arrow 16"/>
          <p:cNvSpPr/>
          <p:nvPr/>
        </p:nvSpPr>
        <p:spPr bwMode="auto">
          <a:xfrm>
            <a:off x="3429000" y="2743200"/>
            <a:ext cx="2209800" cy="609600"/>
          </a:xfrm>
          <a:prstGeom prst="leftRightArrow">
            <a:avLst>
              <a:gd name="adj1" fmla="val 45652"/>
              <a:gd name="adj2" fmla="val 28261"/>
            </a:avLst>
          </a:prstGeom>
          <a:solidFill>
            <a:schemeClr val="bg1"/>
          </a:solidFill>
          <a:ln w="12700" cap="flat" cmpd="sng" algn="ctr">
            <a:solidFill>
              <a:srgbClr val="996633"/>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latin typeface="Arial" charset="0"/>
              </a:rPr>
              <a:t>Generic Keywords</a:t>
            </a:r>
          </a:p>
        </p:txBody>
      </p:sp>
    </p:spTree>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85</a:t>
            </a:fld>
            <a:endParaRPr lang="en-US" dirty="0">
              <a:solidFill>
                <a:srgbClr val="002C69"/>
              </a:solidFill>
            </a:endParaRPr>
          </a:p>
        </p:txBody>
      </p:sp>
      <p:sp>
        <p:nvSpPr>
          <p:cNvPr id="9" name="TextBox 11"/>
          <p:cNvSpPr txBox="1">
            <a:spLocks noChangeArrowheads="1"/>
          </p:cNvSpPr>
          <p:nvPr/>
        </p:nvSpPr>
        <p:spPr bwMode="auto">
          <a:xfrm>
            <a:off x="7162800" y="22926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28%</a:t>
            </a:r>
          </a:p>
        </p:txBody>
      </p:sp>
      <p:sp>
        <p:nvSpPr>
          <p:cNvPr id="10" name="TextBox 13"/>
          <p:cNvSpPr txBox="1">
            <a:spLocks noChangeArrowheads="1"/>
          </p:cNvSpPr>
          <p:nvPr/>
        </p:nvSpPr>
        <p:spPr bwMode="auto">
          <a:xfrm>
            <a:off x="7162800" y="2989546"/>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16%</a:t>
            </a:r>
          </a:p>
        </p:txBody>
      </p:sp>
      <p:graphicFrame>
        <p:nvGraphicFramePr>
          <p:cNvPr id="12" name="Table 11"/>
          <p:cNvGraphicFramePr>
            <a:graphicFrameLocks noGrp="1"/>
          </p:cNvGraphicFramePr>
          <p:nvPr/>
        </p:nvGraphicFramePr>
        <p:xfrm>
          <a:off x="152400" y="2471647"/>
          <a:ext cx="4895035" cy="4386353"/>
        </p:xfrm>
        <a:graphic>
          <a:graphicData uri="http://schemas.openxmlformats.org/drawingml/2006/table">
            <a:tbl>
              <a:tblPr firstRow="1" bandRow="1">
                <a:tableStyleId>{5C22544A-7EE6-4342-B048-85BDC9FD1C3A}</a:tableStyleId>
              </a:tblPr>
              <a:tblGrid>
                <a:gridCol w="4686755"/>
                <a:gridCol w="208280"/>
              </a:tblGrid>
              <a:tr h="217796">
                <a:tc>
                  <a:txBody>
                    <a:bodyPr/>
                    <a:lstStyle/>
                    <a:p>
                      <a:pPr marL="342900" indent="-342900">
                        <a:buFont typeface="Arial" pitchFamily="34" charset="0"/>
                        <a:buChar char="•"/>
                      </a:pPr>
                      <a:r>
                        <a:rPr lang="en-US" sz="1400" b="1" baseline="0" dirty="0" smtClean="0">
                          <a:solidFill>
                            <a:schemeClr val="tx1"/>
                          </a:solidFill>
                        </a:rPr>
                        <a:t>Map High Volume Keyword Phrases to High Level Pages. </a:t>
                      </a:r>
                      <a:r>
                        <a:rPr lang="en-US" sz="1200" b="0" baseline="0" dirty="0" smtClean="0">
                          <a:solidFill>
                            <a:schemeClr val="tx1"/>
                          </a:solidFill>
                        </a:rPr>
                        <a:t>High level pages tend to be more general.</a:t>
                      </a:r>
                      <a:r>
                        <a:rPr lang="en-US" sz="1400" b="1" baseline="0" dirty="0" smtClean="0">
                          <a:solidFill>
                            <a:schemeClr val="tx1"/>
                          </a:solidFill>
                        </a:rPr>
                        <a:t> </a:t>
                      </a:r>
                      <a:endParaRPr lang="en-US"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200" b="1" dirty="0" smtClean="0">
                        <a:solidFill>
                          <a:schemeClr val="tx1"/>
                        </a:solidFill>
                      </a:endParaRPr>
                    </a:p>
                    <a:p>
                      <a:pPr marL="342900" marR="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1" dirty="0" smtClean="0">
                          <a:solidFill>
                            <a:schemeClr val="tx1"/>
                          </a:solidFill>
                        </a:rPr>
                        <a:t>Map Only One Gold</a:t>
                      </a:r>
                      <a:r>
                        <a:rPr lang="en-US" sz="1400" b="1" baseline="0" dirty="0" smtClean="0">
                          <a:solidFill>
                            <a:schemeClr val="tx1"/>
                          </a:solidFill>
                        </a:rPr>
                        <a:t> Keyword Phrase per Page </a:t>
                      </a:r>
                      <a:r>
                        <a:rPr lang="en-US" sz="1200" b="0" baseline="0" dirty="0" smtClean="0">
                          <a:solidFill>
                            <a:schemeClr val="tx1"/>
                          </a:solidFill>
                        </a:rPr>
                        <a:t>to prevent two pages competing against each other for a gold keyword phrase.</a:t>
                      </a:r>
                    </a:p>
                    <a:p>
                      <a:pPr marL="342900" marR="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600" b="1" dirty="0" smtClean="0">
                        <a:solidFill>
                          <a:schemeClr val="tx1"/>
                        </a:solidFill>
                      </a:endParaRPr>
                    </a:p>
                    <a:p>
                      <a:pPr marL="342900" marR="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600" b="1" dirty="0" smtClean="0">
                          <a:solidFill>
                            <a:schemeClr val="tx1"/>
                          </a:solidFill>
                        </a:rPr>
                        <a:t>Ensure Accurate R</a:t>
                      </a:r>
                      <a:r>
                        <a:rPr lang="en-US" sz="1600" b="1" baseline="0" dirty="0" smtClean="0">
                          <a:solidFill>
                            <a:schemeClr val="tx1"/>
                          </a:solidFill>
                        </a:rPr>
                        <a:t>epresentation - </a:t>
                      </a:r>
                      <a:r>
                        <a:rPr lang="en-US" sz="1400" b="0" baseline="0" dirty="0" smtClean="0">
                          <a:solidFill>
                            <a:schemeClr val="tx1"/>
                          </a:solidFill>
                        </a:rPr>
                        <a:t> </a:t>
                      </a:r>
                      <a:r>
                        <a:rPr lang="en-US" sz="1200" b="0" baseline="0" dirty="0" smtClean="0">
                          <a:solidFill>
                            <a:schemeClr val="tx1"/>
                          </a:solidFill>
                        </a:rPr>
                        <a:t>Ensure the keyword phrase accurately represents the theme of the page.</a:t>
                      </a:r>
                    </a:p>
                    <a:p>
                      <a:pPr marL="342900" indent="-342900">
                        <a:buFont typeface="Arial" pitchFamily="34" charset="0"/>
                        <a:buChar char="•"/>
                      </a:pPr>
                      <a:endParaRPr lang="en-US" sz="1400" b="0" baseline="0" dirty="0" smtClean="0">
                        <a:solidFill>
                          <a:schemeClr val="tx1"/>
                        </a:solidFill>
                      </a:endParaRPr>
                    </a:p>
                    <a:p>
                      <a:pPr marL="342900" indent="-342900">
                        <a:buFont typeface="Arial" pitchFamily="34" charset="0"/>
                        <a:buChar char="•"/>
                      </a:pPr>
                      <a:r>
                        <a:rPr lang="en-US" sz="1400" b="1" dirty="0" smtClean="0">
                          <a:solidFill>
                            <a:schemeClr val="tx1"/>
                          </a:solidFill>
                        </a:rPr>
                        <a:t>Keyword</a:t>
                      </a:r>
                      <a:r>
                        <a:rPr lang="en-US" sz="1400" b="1" baseline="0" dirty="0" smtClean="0">
                          <a:solidFill>
                            <a:schemeClr val="tx1"/>
                          </a:solidFill>
                        </a:rPr>
                        <a:t> Phrase Density – </a:t>
                      </a:r>
                      <a:r>
                        <a:rPr lang="en-US" sz="1200" b="0" baseline="0" dirty="0" smtClean="0">
                          <a:solidFill>
                            <a:schemeClr val="tx1"/>
                          </a:solidFill>
                        </a:rPr>
                        <a:t>Ensure that the gold keyword phrase is at least once every 30-40 words (2-3% density).</a:t>
                      </a:r>
                    </a:p>
                    <a:p>
                      <a:pPr marL="342900" indent="-342900">
                        <a:buFont typeface="Arial" pitchFamily="34" charset="0"/>
                        <a:buChar char="•"/>
                      </a:pPr>
                      <a:endParaRPr lang="en-US" sz="12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Fulfills User Search Intent – </a:t>
                      </a:r>
                      <a:r>
                        <a:rPr lang="en-US" sz="1200" b="0" baseline="0" dirty="0" smtClean="0">
                          <a:solidFill>
                            <a:schemeClr val="tx1"/>
                          </a:solidFill>
                        </a:rPr>
                        <a:t>Ensure that the landing page fulfills the intent of the users search query and was chosen with user expectations in mind.</a:t>
                      </a:r>
                      <a:endParaRPr lang="en-US" sz="1400" b="1" dirty="0" smtClean="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500" dirty="0" smtClean="0">
                        <a:solidFill>
                          <a:schemeClr val="tx1"/>
                        </a:solidFill>
                      </a:endParaRPr>
                    </a:p>
                    <a:p>
                      <a:pPr marL="342900" indent="-342900">
                        <a:buFont typeface="Arial" pitchFamily="34" charset="0"/>
                        <a:buNone/>
                      </a:pPr>
                      <a:endParaRPr lang="en-US" sz="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19" name="Straight Connector 18"/>
          <p:cNvCxnSpPr/>
          <p:nvPr/>
        </p:nvCxnSpPr>
        <p:spPr bwMode="auto">
          <a:xfrm>
            <a:off x="152400" y="31242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152400" y="38100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228600" y="44958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Preferred Landing Pages</a:t>
            </a:r>
            <a:endParaRPr lang="en-US" sz="3000" b="1" kern="0" dirty="0">
              <a:solidFill>
                <a:sysClr val="windowText" lastClr="000000"/>
              </a:solidFill>
              <a:latin typeface="Calibri"/>
            </a:endParaRPr>
          </a:p>
        </p:txBody>
      </p:sp>
      <p:sp>
        <p:nvSpPr>
          <p:cNvPr id="29" name="Rounded Rectangle 28"/>
          <p:cNvSpPr/>
          <p:nvPr/>
        </p:nvSpPr>
        <p:spPr bwMode="auto">
          <a:xfrm>
            <a:off x="457200" y="1981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Mapping Gold Keyword Phrases to Preferred Landing Pages</a:t>
            </a:r>
          </a:p>
        </p:txBody>
      </p:sp>
      <p:sp>
        <p:nvSpPr>
          <p:cNvPr id="30" name="Content Placeholder 2"/>
          <p:cNvSpPr>
            <a:spLocks noGrp="1"/>
          </p:cNvSpPr>
          <p:nvPr>
            <p:ph idx="1"/>
          </p:nvPr>
        </p:nvSpPr>
        <p:spPr>
          <a:xfrm>
            <a:off x="381000" y="914400"/>
            <a:ext cx="8229600" cy="838200"/>
          </a:xfrm>
        </p:spPr>
        <p:txBody>
          <a:bodyPr/>
          <a:lstStyle/>
          <a:p>
            <a:pPr marL="0" indent="0">
              <a:buNone/>
            </a:pPr>
            <a:r>
              <a:rPr lang="en-US" sz="1600" dirty="0" smtClean="0">
                <a:solidFill>
                  <a:schemeClr val="tx1"/>
                </a:solidFill>
                <a:latin typeface="+mn-lt"/>
                <a:cs typeface="Arial" pitchFamily="34" charset="0"/>
              </a:rPr>
              <a:t>Mapping gold keyword phrases to appropriate, relevant landing pages is a very important phase in the SEO process. Mapped gold keyword phrases make the basis of optimization efforts on the page.</a:t>
            </a:r>
            <a:endParaRPr lang="en-US" sz="600" b="1" dirty="0" smtClean="0"/>
          </a:p>
          <a:p>
            <a:pPr>
              <a:spcBef>
                <a:spcPts val="0"/>
              </a:spcBef>
              <a:buClrTx/>
            </a:pPr>
            <a:r>
              <a:rPr lang="en-US" sz="1800" b="1" dirty="0" smtClean="0"/>
              <a:t>                                                 </a:t>
            </a:r>
          </a:p>
        </p:txBody>
      </p:sp>
      <p:cxnSp>
        <p:nvCxnSpPr>
          <p:cNvPr id="31" name="Straight Connector 30"/>
          <p:cNvCxnSpPr/>
          <p:nvPr/>
        </p:nvCxnSpPr>
        <p:spPr bwMode="auto">
          <a:xfrm>
            <a:off x="152400" y="5029200"/>
            <a:ext cx="44958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9" name="Straight Connector 38"/>
          <p:cNvCxnSpPr/>
          <p:nvPr/>
        </p:nvCxnSpPr>
        <p:spPr bwMode="auto">
          <a:xfrm>
            <a:off x="152400" y="5791200"/>
            <a:ext cx="44958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graphicFrame>
        <p:nvGraphicFramePr>
          <p:cNvPr id="42" name="Table 41"/>
          <p:cNvGraphicFramePr>
            <a:graphicFrameLocks noGrp="1"/>
          </p:cNvGraphicFramePr>
          <p:nvPr/>
        </p:nvGraphicFramePr>
        <p:xfrm>
          <a:off x="4724400" y="2514600"/>
          <a:ext cx="4895035" cy="4386353"/>
        </p:xfrm>
        <a:graphic>
          <a:graphicData uri="http://schemas.openxmlformats.org/drawingml/2006/table">
            <a:tbl>
              <a:tblPr firstRow="1" bandRow="1">
                <a:tableStyleId>{5C22544A-7EE6-4342-B048-85BDC9FD1C3A}</a:tableStyleId>
              </a:tblPr>
              <a:tblGrid>
                <a:gridCol w="4343400"/>
                <a:gridCol w="551635"/>
              </a:tblGrid>
              <a:tr h="217796">
                <a:tc>
                  <a:txBody>
                    <a:bodyPr/>
                    <a:lstStyle/>
                    <a:p>
                      <a:pPr marL="342900" indent="-342900">
                        <a:buFont typeface="Arial" pitchFamily="34" charset="0"/>
                        <a:buChar char="•"/>
                      </a:pPr>
                      <a:r>
                        <a:rPr lang="en-US" sz="1400" b="1" dirty="0" smtClean="0">
                          <a:solidFill>
                            <a:schemeClr val="tx1"/>
                          </a:solidFill>
                        </a:rPr>
                        <a:t>Ensure No Other Gold Keyword Phrase </a:t>
                      </a:r>
                      <a:r>
                        <a:rPr lang="en-US" sz="1200" b="0" dirty="0" smtClean="0">
                          <a:solidFill>
                            <a:schemeClr val="tx1"/>
                          </a:solidFill>
                        </a:rPr>
                        <a:t>would be better suited for the landing page.</a:t>
                      </a:r>
                      <a:endParaRPr lang="en-US" sz="1400" b="0" baseline="0" dirty="0" smtClean="0">
                        <a:solidFill>
                          <a:schemeClr val="tx1"/>
                        </a:solidFill>
                      </a:endParaRPr>
                    </a:p>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None/>
                      </a:pPr>
                      <a:endParaRPr lang="en-US" sz="800" b="1" baseline="0" dirty="0" smtClean="0">
                        <a:solidFill>
                          <a:schemeClr val="tx1"/>
                        </a:solidFill>
                      </a:endParaRPr>
                    </a:p>
                    <a:p>
                      <a:pPr marL="342900" indent="-342900">
                        <a:buFont typeface="Arial" pitchFamily="34" charset="0"/>
                        <a:buChar char="•"/>
                      </a:pPr>
                      <a:r>
                        <a:rPr lang="en-US" sz="1400" b="1" baseline="0" dirty="0" smtClean="0">
                          <a:solidFill>
                            <a:schemeClr val="tx1"/>
                          </a:solidFill>
                        </a:rPr>
                        <a:t>Content is Located in Users Line of Vision </a:t>
                      </a:r>
                      <a:r>
                        <a:rPr lang="en-US" sz="1200" b="1" baseline="0" dirty="0" smtClean="0">
                          <a:solidFill>
                            <a:schemeClr val="tx1"/>
                          </a:solidFill>
                        </a:rPr>
                        <a:t>– </a:t>
                      </a:r>
                      <a:r>
                        <a:rPr lang="en-US" sz="1200" b="0" baseline="0" dirty="0" smtClean="0">
                          <a:solidFill>
                            <a:schemeClr val="tx1"/>
                          </a:solidFill>
                        </a:rPr>
                        <a:t>All important content should be above the fold.</a:t>
                      </a:r>
                      <a:endParaRPr lang="en-US"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600" dirty="0" smtClean="0">
                        <a:solidFill>
                          <a:schemeClr val="tx1"/>
                        </a:solidFill>
                      </a:endParaRPr>
                    </a:p>
                    <a:p>
                      <a:pPr marL="342900" indent="-342900">
                        <a:buFont typeface="Arial" pitchFamily="34" charset="0"/>
                        <a:buNone/>
                      </a:pPr>
                      <a:endParaRPr lang="en-US" sz="600" b="0" dirty="0" smtClean="0">
                        <a:solidFill>
                          <a:schemeClr val="tx1"/>
                        </a:solidFill>
                      </a:endParaRPr>
                    </a:p>
                    <a:p>
                      <a:pPr marL="342900" indent="-342900">
                        <a:buFont typeface="Arial" pitchFamily="34" charset="0"/>
                        <a:buChar char="•"/>
                      </a:pPr>
                      <a:r>
                        <a:rPr lang="en-US" sz="1400" b="1" dirty="0" smtClean="0">
                          <a:solidFill>
                            <a:schemeClr val="tx1"/>
                          </a:solidFill>
                        </a:rPr>
                        <a:t>Easy</a:t>
                      </a:r>
                      <a:r>
                        <a:rPr lang="en-US" sz="1400" b="1" baseline="0" dirty="0" smtClean="0">
                          <a:solidFill>
                            <a:schemeClr val="tx1"/>
                          </a:solidFill>
                        </a:rPr>
                        <a:t> Navigation to Other Olay Pages- </a:t>
                      </a:r>
                      <a:r>
                        <a:rPr lang="en-US" sz="1400" b="0" baseline="0" dirty="0" smtClean="0">
                          <a:solidFill>
                            <a:schemeClr val="tx1"/>
                          </a:solidFill>
                        </a:rPr>
                        <a:t> </a:t>
                      </a:r>
                      <a:r>
                        <a:rPr lang="en-US" sz="1200" b="0" baseline="0" dirty="0" smtClean="0">
                          <a:solidFill>
                            <a:schemeClr val="tx1"/>
                          </a:solidFill>
                        </a:rPr>
                        <a:t>Ensure that the user can easily reach other pages on the website.</a:t>
                      </a:r>
                    </a:p>
                    <a:p>
                      <a:pPr marL="342900" indent="-342900">
                        <a:buFont typeface="Arial" pitchFamily="34" charset="0"/>
                        <a:buChar char="•"/>
                      </a:pPr>
                      <a:endParaRPr lang="en-US" sz="14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Look at the Content of Top Ranking Pages for Gold Keyword Phrase – </a:t>
                      </a:r>
                      <a:r>
                        <a:rPr lang="en-US" sz="1200" b="0" baseline="0" dirty="0" smtClean="0">
                          <a:solidFill>
                            <a:schemeClr val="tx1"/>
                          </a:solidFill>
                        </a:rPr>
                        <a:t>Does Olay have similar content?</a:t>
                      </a:r>
                    </a:p>
                    <a:p>
                      <a:pPr marL="342900" indent="-342900">
                        <a:buFont typeface="Arial" pitchFamily="34" charset="0"/>
                        <a:buChar char="•"/>
                      </a:pPr>
                      <a:endParaRPr lang="en-US" sz="12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Crawlability of Landing Page – </a:t>
                      </a:r>
                      <a:r>
                        <a:rPr lang="en-US" sz="1200" b="0" baseline="0" dirty="0" smtClean="0">
                          <a:solidFill>
                            <a:schemeClr val="tx1"/>
                          </a:solidFill>
                        </a:rPr>
                        <a:t>Ensure that the landing page is crawlable from a search engine spider perspective. Crawlability Information found in </a:t>
                      </a:r>
                      <a:r>
                        <a:rPr lang="en-US" sz="1200" b="1" baseline="0" dirty="0" smtClean="0">
                          <a:solidFill>
                            <a:schemeClr val="tx1"/>
                          </a:solidFill>
                          <a:hlinkClick r:id="" action="ppaction://noaction"/>
                        </a:rPr>
                        <a:t>Technical Best Practices</a:t>
                      </a:r>
                      <a:r>
                        <a:rPr lang="en-US" sz="1200" b="0" baseline="0" dirty="0" smtClean="0">
                          <a:solidFill>
                            <a:schemeClr val="tx1"/>
                          </a:solidFill>
                        </a:rPr>
                        <a:t>.</a:t>
                      </a:r>
                      <a:endParaRPr lang="en-US" sz="1400" b="1" dirty="0" smtClean="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500" dirty="0" smtClean="0">
                        <a:solidFill>
                          <a:schemeClr val="tx1"/>
                        </a:solidFill>
                      </a:endParaRPr>
                    </a:p>
                    <a:p>
                      <a:pPr marL="342900" indent="-342900">
                        <a:buFont typeface="Arial" pitchFamily="34" charset="0"/>
                        <a:buNone/>
                      </a:pPr>
                      <a:endParaRPr lang="en-US" sz="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46" name="Straight Connector 45"/>
          <p:cNvCxnSpPr/>
          <p:nvPr/>
        </p:nvCxnSpPr>
        <p:spPr bwMode="auto">
          <a:xfrm>
            <a:off x="4419600" y="31242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7" name="Straight Connector 46"/>
          <p:cNvCxnSpPr/>
          <p:nvPr/>
        </p:nvCxnSpPr>
        <p:spPr bwMode="auto">
          <a:xfrm>
            <a:off x="4495800" y="38100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8" name="Straight Connector 47"/>
          <p:cNvCxnSpPr/>
          <p:nvPr/>
        </p:nvCxnSpPr>
        <p:spPr bwMode="auto">
          <a:xfrm>
            <a:off x="4495800" y="44958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9" name="Straight Connector 48"/>
          <p:cNvCxnSpPr/>
          <p:nvPr/>
        </p:nvCxnSpPr>
        <p:spPr bwMode="auto">
          <a:xfrm>
            <a:off x="4495800" y="5029200"/>
            <a:ext cx="44958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0" name="Straight Connector 49"/>
          <p:cNvCxnSpPr/>
          <p:nvPr/>
        </p:nvCxnSpPr>
        <p:spPr bwMode="auto">
          <a:xfrm>
            <a:off x="4495800" y="5791200"/>
            <a:ext cx="44958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86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Preferred Landing Pages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Selecting PLP’s to Map to Gold Keywords - Steps</a:t>
            </a:r>
          </a:p>
        </p:txBody>
      </p:sp>
      <p:sp>
        <p:nvSpPr>
          <p:cNvPr id="7" name="Content Placeholder 2"/>
          <p:cNvSpPr>
            <a:spLocks noGrp="1"/>
          </p:cNvSpPr>
          <p:nvPr>
            <p:ph idx="1"/>
          </p:nvPr>
        </p:nvSpPr>
        <p:spPr>
          <a:xfrm>
            <a:off x="381000" y="1447800"/>
            <a:ext cx="8229600" cy="4876800"/>
          </a:xfrm>
        </p:spPr>
        <p:txBody>
          <a:bodyPr/>
          <a:lstStyle/>
          <a:p>
            <a:pPr>
              <a:buClrTx/>
              <a:buFont typeface="+mj-lt"/>
              <a:buAutoNum type="arabicPeriod"/>
            </a:pPr>
            <a:r>
              <a:rPr lang="en-US" sz="1600" b="1" dirty="0" smtClean="0">
                <a:solidFill>
                  <a:schemeClr val="tx1"/>
                </a:solidFill>
                <a:latin typeface="+mn-lt"/>
                <a:cs typeface="Arial" pitchFamily="34" charset="0"/>
              </a:rPr>
              <a:t>Begi</a:t>
            </a:r>
            <a:r>
              <a:rPr lang="en-US" sz="1600" b="1" dirty="0" smtClean="0">
                <a:latin typeface="+mn-lt"/>
                <a:cs typeface="Arial" pitchFamily="34" charset="0"/>
              </a:rPr>
              <a:t>n with list of URLs and gold keywords</a:t>
            </a:r>
          </a:p>
          <a:p>
            <a:pPr>
              <a:buClrTx/>
              <a:buFont typeface="+mj-lt"/>
              <a:buAutoNum type="arabicPeriod"/>
            </a:pPr>
            <a:r>
              <a:rPr lang="en-US" sz="1600" b="1" dirty="0" smtClean="0">
                <a:latin typeface="+mn-lt"/>
                <a:cs typeface="Arial" pitchFamily="34" charset="0"/>
              </a:rPr>
              <a:t>Run a search in the top search engine for all gold keywords</a:t>
            </a:r>
          </a:p>
          <a:p>
            <a:pPr lvl="2">
              <a:buFont typeface="+mj-lt"/>
              <a:buAutoNum type="arabicPeriod"/>
            </a:pPr>
            <a:r>
              <a:rPr lang="en-US" sz="1400" dirty="0" smtClean="0">
                <a:latin typeface="+mn-lt"/>
                <a:cs typeface="Arial" pitchFamily="34" charset="0"/>
              </a:rPr>
              <a:t>Determine if Olay pages are already ranking for the keyword phrase. Look at the content of Web pages that are ranking in the top positions for that keyword and determine if Olay has a page that provides similar, relevant content.</a:t>
            </a:r>
            <a:endParaRPr lang="en-US" sz="1400" dirty="0" smtClean="0">
              <a:solidFill>
                <a:schemeClr val="tx1"/>
              </a:solidFill>
              <a:latin typeface="+mn-lt"/>
              <a:cs typeface="Arial" pitchFamily="34" charset="0"/>
            </a:endParaRPr>
          </a:p>
          <a:p>
            <a:pPr>
              <a:buClrTx/>
              <a:buFont typeface="+mj-lt"/>
              <a:buAutoNum type="arabicPeriod"/>
            </a:pPr>
            <a:r>
              <a:rPr lang="en-US" sz="1600" b="1" dirty="0" smtClean="0">
                <a:latin typeface="+mn-lt"/>
                <a:cs typeface="Arial" pitchFamily="34" charset="0"/>
              </a:rPr>
              <a:t>Start with high level pages of the Olay Website</a:t>
            </a:r>
          </a:p>
          <a:p>
            <a:pPr lvl="2">
              <a:buFont typeface="+mj-lt"/>
              <a:buAutoNum type="arabicPeriod"/>
            </a:pPr>
            <a:r>
              <a:rPr lang="en-US" sz="1400" dirty="0" smtClean="0">
                <a:latin typeface="+mn-lt"/>
                <a:cs typeface="Arial" pitchFamily="34" charset="0"/>
              </a:rPr>
              <a:t>High volume gold keywords, such as skin care products, should be mapped to high level pages such as the page that showcases all Olay products.</a:t>
            </a:r>
          </a:p>
          <a:p>
            <a:pPr>
              <a:buClrTx/>
              <a:buFont typeface="+mj-lt"/>
              <a:buAutoNum type="arabicPeriod"/>
            </a:pPr>
            <a:r>
              <a:rPr lang="en-US" sz="1600" b="1" dirty="0" smtClean="0">
                <a:latin typeface="+mn-lt"/>
                <a:cs typeface="Arial" pitchFamily="34" charset="0"/>
              </a:rPr>
              <a:t>Look at each pages content theme and map the gold keyword that is the most relevant to the page </a:t>
            </a:r>
          </a:p>
          <a:p>
            <a:pPr>
              <a:buClrTx/>
              <a:buFont typeface="+mj-lt"/>
              <a:buAutoNum type="arabicPeriod"/>
            </a:pPr>
            <a:r>
              <a:rPr lang="en-US" sz="1600" b="1" dirty="0" smtClean="0">
                <a:solidFill>
                  <a:schemeClr val="tx1"/>
                </a:solidFill>
                <a:latin typeface="+mn-lt"/>
                <a:cs typeface="Arial" pitchFamily="34" charset="0"/>
              </a:rPr>
              <a:t>Once completed, look at each PLP’s content and mapped gold keyword</a:t>
            </a:r>
          </a:p>
          <a:p>
            <a:pPr lvl="2">
              <a:buFont typeface="+mj-lt"/>
              <a:buAutoNum type="arabicPeriod"/>
            </a:pPr>
            <a:r>
              <a:rPr lang="en-US" sz="1400" dirty="0" smtClean="0">
                <a:solidFill>
                  <a:schemeClr val="tx1"/>
                </a:solidFill>
                <a:latin typeface="+mn-lt"/>
                <a:cs typeface="Arial" pitchFamily="34" charset="0"/>
              </a:rPr>
              <a:t>Is the gold keyword mapped to the most relevant PLP? Would any other gold keyword be a better fit? Is the PLP content similar to the content on pages ranking organically for the gold keyword?</a:t>
            </a:r>
          </a:p>
          <a:p>
            <a:pPr>
              <a:buClrTx/>
              <a:buFont typeface="+mj-lt"/>
              <a:buAutoNum type="arabicPeriod"/>
            </a:pPr>
            <a:endParaRPr lang="en-US" sz="1600" dirty="0" smtClean="0">
              <a:solidFill>
                <a:schemeClr val="tx1"/>
              </a:solidFill>
              <a:latin typeface="+mn-lt"/>
              <a:cs typeface="Arial" pitchFamily="34" charset="0"/>
            </a:endParaRPr>
          </a:p>
          <a:p>
            <a:pPr>
              <a:buClrTx/>
              <a:buFont typeface="Arial" pitchFamily="34" charset="0"/>
              <a:buChar char="•"/>
            </a:pPr>
            <a:endParaRPr lang="en-US" sz="1600" dirty="0" smtClean="0">
              <a:solidFill>
                <a:schemeClr val="tx1"/>
              </a:solidFill>
              <a:latin typeface="+mn-lt"/>
              <a:cs typeface="Arial" pitchFamily="34" charset="0"/>
            </a:endParaRPr>
          </a:p>
        </p:txBody>
      </p:sp>
    </p:spTree>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87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PLP Selection Process</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12" name="Rounded Rectangle 11"/>
          <p:cNvSpPr/>
          <p:nvPr/>
        </p:nvSpPr>
        <p:spPr bwMode="auto">
          <a:xfrm>
            <a:off x="228600" y="838200"/>
            <a:ext cx="89154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Example Gold Keyword: </a:t>
            </a:r>
            <a:r>
              <a:rPr lang="en-US" sz="1800" b="1" i="1" dirty="0" smtClean="0">
                <a:latin typeface="Calibri"/>
              </a:rPr>
              <a:t>Face Wash </a:t>
            </a:r>
          </a:p>
        </p:txBody>
      </p:sp>
      <p:sp>
        <p:nvSpPr>
          <p:cNvPr id="14" name="Rounded Rectangle 13"/>
          <p:cNvSpPr/>
          <p:nvPr/>
        </p:nvSpPr>
        <p:spPr bwMode="auto">
          <a:xfrm>
            <a:off x="228600" y="1295400"/>
            <a:ext cx="29718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t"/>
          <a:lstStyle/>
          <a:p>
            <a:pPr algn="ctr" fontAlgn="auto">
              <a:spcBef>
                <a:spcPts val="0"/>
              </a:spcBef>
              <a:spcAft>
                <a:spcPts val="0"/>
              </a:spcAft>
              <a:buClr>
                <a:srgbClr val="BA0000"/>
              </a:buClr>
            </a:pPr>
            <a:r>
              <a:rPr lang="en-US" sz="1800" b="1" dirty="0" smtClean="0">
                <a:latin typeface="Calibri"/>
              </a:rPr>
              <a:t>Possible PLPs:</a:t>
            </a:r>
          </a:p>
          <a:p>
            <a:pPr algn="ctr" fontAlgn="auto">
              <a:spcBef>
                <a:spcPts val="0"/>
              </a:spcBef>
              <a:spcAft>
                <a:spcPts val="0"/>
              </a:spcAft>
              <a:buClr>
                <a:srgbClr val="BA0000"/>
              </a:buClr>
            </a:pPr>
            <a:endParaRPr lang="en-US" sz="1100" dirty="0" smtClean="0">
              <a:latin typeface="Calibri"/>
            </a:endParaRPr>
          </a:p>
          <a:p>
            <a:pPr algn="ctr" fontAlgn="auto">
              <a:spcBef>
                <a:spcPts val="0"/>
              </a:spcBef>
              <a:spcAft>
                <a:spcPts val="0"/>
              </a:spcAft>
              <a:buClr>
                <a:srgbClr val="BA0000"/>
              </a:buClr>
            </a:pPr>
            <a:endParaRPr lang="en-US" sz="1100" b="1" dirty="0" smtClean="0">
              <a:latin typeface="Calibri"/>
            </a:endParaRPr>
          </a:p>
          <a:p>
            <a:pPr algn="ctr" fontAlgn="auto">
              <a:spcBef>
                <a:spcPts val="0"/>
              </a:spcBef>
              <a:spcAft>
                <a:spcPts val="0"/>
              </a:spcAft>
              <a:buClr>
                <a:srgbClr val="BA0000"/>
              </a:buClr>
            </a:pPr>
            <a:endParaRPr lang="en-US" sz="2000" b="1" dirty="0" smtClean="0">
              <a:latin typeface="Calibri"/>
            </a:endParaRPr>
          </a:p>
        </p:txBody>
      </p:sp>
      <p:sp>
        <p:nvSpPr>
          <p:cNvPr id="17" name="Rounded Rectangle 16"/>
          <p:cNvSpPr/>
          <p:nvPr/>
        </p:nvSpPr>
        <p:spPr bwMode="auto">
          <a:xfrm>
            <a:off x="3810000" y="1295400"/>
            <a:ext cx="24384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Page Strengths</a:t>
            </a:r>
          </a:p>
        </p:txBody>
      </p:sp>
      <p:sp>
        <p:nvSpPr>
          <p:cNvPr id="10" name="Rectangle 9"/>
          <p:cNvSpPr/>
          <p:nvPr/>
        </p:nvSpPr>
        <p:spPr bwMode="auto">
          <a:xfrm>
            <a:off x="228600" y="2209800"/>
            <a:ext cx="2971800" cy="5334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200" b="1" dirty="0" smtClean="0">
                <a:solidFill>
                  <a:sysClr val="windowText" lastClr="000000"/>
                </a:solidFill>
                <a:latin typeface="Arial" charset="0"/>
              </a:rPr>
              <a:t>All Face Wash Products</a:t>
            </a:r>
          </a:p>
          <a:p>
            <a:pPr algn="ctr">
              <a:spcBef>
                <a:spcPct val="25000"/>
              </a:spcBef>
              <a:buClr>
                <a:srgbClr val="BA0000"/>
              </a:buClr>
              <a:buFont typeface="Wingdings" pitchFamily="2" charset="2"/>
              <a:buNone/>
            </a:pPr>
            <a:r>
              <a:rPr lang="en-US" sz="1000" dirty="0" smtClean="0">
                <a:solidFill>
                  <a:sysClr val="windowText" lastClr="000000"/>
                </a:solidFill>
                <a:latin typeface="Arial" charset="0"/>
              </a:rPr>
              <a:t>(/facial-cleansers/facial-cleansers)</a:t>
            </a:r>
          </a:p>
        </p:txBody>
      </p:sp>
      <p:sp>
        <p:nvSpPr>
          <p:cNvPr id="13" name="Rectangle 12"/>
          <p:cNvSpPr/>
          <p:nvPr/>
        </p:nvSpPr>
        <p:spPr bwMode="auto">
          <a:xfrm>
            <a:off x="228600" y="3429000"/>
            <a:ext cx="2971800" cy="5334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200" b="1" dirty="0" smtClean="0">
                <a:solidFill>
                  <a:sysClr val="windowText" lastClr="000000"/>
                </a:solidFill>
                <a:latin typeface="Arial" charset="0"/>
              </a:rPr>
              <a:t>Deep Cleansing Face Wash</a:t>
            </a:r>
          </a:p>
        </p:txBody>
      </p:sp>
      <p:sp>
        <p:nvSpPr>
          <p:cNvPr id="16" name="Rectangle 15"/>
          <p:cNvSpPr/>
          <p:nvPr/>
        </p:nvSpPr>
        <p:spPr bwMode="auto">
          <a:xfrm>
            <a:off x="304800" y="5181600"/>
            <a:ext cx="2971800" cy="5334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200" b="1" dirty="0" smtClean="0">
                <a:solidFill>
                  <a:sysClr val="windowText" lastClr="000000"/>
                </a:solidFill>
                <a:latin typeface="Arial" charset="0"/>
              </a:rPr>
              <a:t>Foaming Face Wash</a:t>
            </a:r>
          </a:p>
        </p:txBody>
      </p:sp>
      <p:sp>
        <p:nvSpPr>
          <p:cNvPr id="20" name="Rectangle 19"/>
          <p:cNvSpPr/>
          <p:nvPr/>
        </p:nvSpPr>
        <p:spPr bwMode="auto">
          <a:xfrm>
            <a:off x="3733800" y="2057400"/>
            <a:ext cx="2362200" cy="838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Arial" pitchFamily="34" charset="0"/>
              <a:buChar char="•"/>
            </a:pPr>
            <a:r>
              <a:rPr lang="en-US" sz="1000" dirty="0" smtClean="0">
                <a:solidFill>
                  <a:sysClr val="windowText" lastClr="000000"/>
                </a:solidFill>
                <a:latin typeface="Arial" charset="0"/>
              </a:rPr>
              <a:t> 6% Keyword Phrase Density</a:t>
            </a:r>
          </a:p>
          <a:p>
            <a:pPr>
              <a:spcBef>
                <a:spcPct val="25000"/>
              </a:spcBef>
              <a:buFont typeface="Arial" pitchFamily="34" charset="0"/>
              <a:buChar char="•"/>
            </a:pPr>
            <a:r>
              <a:rPr lang="en-US" sz="1000" dirty="0" smtClean="0">
                <a:solidFill>
                  <a:sysClr val="windowText" lastClr="000000"/>
                </a:solidFill>
                <a:latin typeface="Arial" charset="0"/>
              </a:rPr>
              <a:t> No Current Mapped Gold Keyword</a:t>
            </a:r>
          </a:p>
          <a:p>
            <a:pPr>
              <a:spcBef>
                <a:spcPct val="25000"/>
              </a:spcBef>
              <a:buFont typeface="Arial" pitchFamily="34" charset="0"/>
              <a:buChar char="•"/>
            </a:pPr>
            <a:r>
              <a:rPr lang="en-US" sz="1000" dirty="0" smtClean="0">
                <a:solidFill>
                  <a:sysClr val="windowText" lastClr="000000"/>
                </a:solidFill>
                <a:latin typeface="Arial" charset="0"/>
              </a:rPr>
              <a:t> Supportive Content</a:t>
            </a:r>
          </a:p>
          <a:p>
            <a:pPr>
              <a:spcBef>
                <a:spcPct val="25000"/>
              </a:spcBef>
              <a:buFont typeface="Arial" pitchFamily="34" charset="0"/>
              <a:buChar char="•"/>
            </a:pPr>
            <a:r>
              <a:rPr lang="en-US" sz="1000" dirty="0" smtClean="0">
                <a:solidFill>
                  <a:sysClr val="windowText" lastClr="000000"/>
                </a:solidFill>
                <a:latin typeface="Arial" charset="0"/>
              </a:rPr>
              <a:t>Similar to Top Organic Results</a:t>
            </a:r>
          </a:p>
        </p:txBody>
      </p:sp>
      <p:sp>
        <p:nvSpPr>
          <p:cNvPr id="21" name="Rounded Rectangle 20"/>
          <p:cNvSpPr/>
          <p:nvPr/>
        </p:nvSpPr>
        <p:spPr bwMode="auto">
          <a:xfrm>
            <a:off x="6477000" y="1295400"/>
            <a:ext cx="24384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Page Weaknesses</a:t>
            </a:r>
          </a:p>
        </p:txBody>
      </p:sp>
      <p:sp>
        <p:nvSpPr>
          <p:cNvPr id="22" name="Rectangle 21"/>
          <p:cNvSpPr/>
          <p:nvPr/>
        </p:nvSpPr>
        <p:spPr bwMode="auto">
          <a:xfrm>
            <a:off x="6172200" y="2057400"/>
            <a:ext cx="2743200" cy="838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Arial" pitchFamily="34" charset="0"/>
              <a:buChar char="•"/>
            </a:pPr>
            <a:r>
              <a:rPr lang="en-US" sz="1000" dirty="0" smtClean="0">
                <a:solidFill>
                  <a:sysClr val="windowText" lastClr="000000"/>
                </a:solidFill>
                <a:latin typeface="Arial" charset="0"/>
              </a:rPr>
              <a:t> “facial cleansers” appears more often</a:t>
            </a:r>
          </a:p>
          <a:p>
            <a:pPr>
              <a:spcBef>
                <a:spcPct val="25000"/>
              </a:spcBef>
              <a:buFont typeface="Arial" pitchFamily="34" charset="0"/>
              <a:buChar char="•"/>
            </a:pPr>
            <a:r>
              <a:rPr lang="en-US" sz="1000" dirty="0" smtClean="0">
                <a:solidFill>
                  <a:sysClr val="windowText" lastClr="000000"/>
                </a:solidFill>
                <a:latin typeface="Arial" charset="0"/>
              </a:rPr>
              <a:t> “face wash” not in Meta Data</a:t>
            </a:r>
          </a:p>
          <a:p>
            <a:pPr>
              <a:spcBef>
                <a:spcPct val="25000"/>
              </a:spcBef>
              <a:buFont typeface="Arial" pitchFamily="34" charset="0"/>
              <a:buChar char="•"/>
            </a:pPr>
            <a:r>
              <a:rPr lang="en-US" sz="1000" dirty="0" smtClean="0">
                <a:solidFill>
                  <a:sysClr val="windowText" lastClr="000000"/>
                </a:solidFill>
                <a:latin typeface="Arial" charset="0"/>
              </a:rPr>
              <a:t> Other face products appear on page</a:t>
            </a:r>
          </a:p>
        </p:txBody>
      </p:sp>
      <p:sp>
        <p:nvSpPr>
          <p:cNvPr id="23" name="Right Arrow 22"/>
          <p:cNvSpPr/>
          <p:nvPr/>
        </p:nvSpPr>
        <p:spPr bwMode="auto">
          <a:xfrm>
            <a:off x="3200400" y="3429000"/>
            <a:ext cx="533400" cy="533400"/>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5" name="Rectangle 24"/>
          <p:cNvSpPr/>
          <p:nvPr/>
        </p:nvSpPr>
        <p:spPr bwMode="auto">
          <a:xfrm>
            <a:off x="3733800" y="3276600"/>
            <a:ext cx="2362200" cy="9906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Arial" pitchFamily="34" charset="0"/>
              <a:buChar char="•"/>
            </a:pPr>
            <a:r>
              <a:rPr lang="en-US" sz="1000" dirty="0" smtClean="0">
                <a:solidFill>
                  <a:sysClr val="windowText" lastClr="000000"/>
                </a:solidFill>
                <a:latin typeface="Arial" charset="0"/>
              </a:rPr>
              <a:t> 4.06% Keyword Phrase Density</a:t>
            </a:r>
          </a:p>
          <a:p>
            <a:pPr>
              <a:spcBef>
                <a:spcPct val="25000"/>
              </a:spcBef>
              <a:buFont typeface="Arial" pitchFamily="34" charset="0"/>
              <a:buChar char="•"/>
            </a:pPr>
            <a:r>
              <a:rPr lang="en-US" sz="1000" dirty="0" smtClean="0">
                <a:solidFill>
                  <a:sysClr val="windowText" lastClr="000000"/>
                </a:solidFill>
                <a:latin typeface="Arial" charset="0"/>
              </a:rPr>
              <a:t> No Current Mapped Gold Keyword</a:t>
            </a:r>
          </a:p>
          <a:p>
            <a:pPr>
              <a:spcBef>
                <a:spcPct val="25000"/>
              </a:spcBef>
              <a:buFont typeface="Arial" pitchFamily="34" charset="0"/>
              <a:buChar char="•"/>
            </a:pPr>
            <a:r>
              <a:rPr lang="en-US" sz="1000" dirty="0" smtClean="0">
                <a:solidFill>
                  <a:sysClr val="windowText" lastClr="000000"/>
                </a:solidFill>
                <a:latin typeface="Arial" charset="0"/>
              </a:rPr>
              <a:t> Supportive Content</a:t>
            </a:r>
          </a:p>
          <a:p>
            <a:pPr>
              <a:spcBef>
                <a:spcPct val="25000"/>
              </a:spcBef>
              <a:buFont typeface="Arial" pitchFamily="34" charset="0"/>
              <a:buChar char="•"/>
            </a:pPr>
            <a:r>
              <a:rPr lang="en-US" sz="1000" dirty="0" smtClean="0">
                <a:solidFill>
                  <a:sysClr val="windowText" lastClr="000000"/>
                </a:solidFill>
                <a:latin typeface="Arial" charset="0"/>
              </a:rPr>
              <a:t> Appears in Meta Title</a:t>
            </a:r>
          </a:p>
        </p:txBody>
      </p:sp>
      <p:sp>
        <p:nvSpPr>
          <p:cNvPr id="26" name="Rectangle 25"/>
          <p:cNvSpPr/>
          <p:nvPr/>
        </p:nvSpPr>
        <p:spPr bwMode="auto">
          <a:xfrm>
            <a:off x="6172200" y="3276600"/>
            <a:ext cx="2743200" cy="9906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Arial" pitchFamily="34" charset="0"/>
              <a:buChar char="•"/>
            </a:pPr>
            <a:r>
              <a:rPr lang="en-US" sz="1000" dirty="0" smtClean="0">
                <a:solidFill>
                  <a:sysClr val="windowText" lastClr="000000"/>
                </a:solidFill>
                <a:latin typeface="Arial" charset="0"/>
              </a:rPr>
              <a:t> “deep cleaning face wash” is more relevant</a:t>
            </a:r>
          </a:p>
          <a:p>
            <a:pPr>
              <a:spcBef>
                <a:spcPct val="25000"/>
              </a:spcBef>
              <a:buFont typeface="Arial" pitchFamily="34" charset="0"/>
              <a:buChar char="•"/>
            </a:pPr>
            <a:r>
              <a:rPr lang="en-US" sz="1000" dirty="0" smtClean="0">
                <a:solidFill>
                  <a:sysClr val="windowText" lastClr="000000"/>
                </a:solidFill>
                <a:latin typeface="Arial" charset="0"/>
              </a:rPr>
              <a:t> “face wash” not in Meta Description, Headers, or URL</a:t>
            </a:r>
          </a:p>
          <a:p>
            <a:pPr>
              <a:spcBef>
                <a:spcPct val="25000"/>
              </a:spcBef>
              <a:buFont typeface="Arial" pitchFamily="34" charset="0"/>
              <a:buChar char="•"/>
            </a:pPr>
            <a:r>
              <a:rPr lang="en-US" sz="1000" dirty="0" smtClean="0">
                <a:solidFill>
                  <a:sysClr val="windowText" lastClr="000000"/>
                </a:solidFill>
                <a:latin typeface="Arial" charset="0"/>
              </a:rPr>
              <a:t> Other pages are more relevant</a:t>
            </a:r>
          </a:p>
        </p:txBody>
      </p:sp>
      <p:sp>
        <p:nvSpPr>
          <p:cNvPr id="28" name="Rectangle 27"/>
          <p:cNvSpPr/>
          <p:nvPr/>
        </p:nvSpPr>
        <p:spPr bwMode="auto">
          <a:xfrm>
            <a:off x="3810000" y="4876800"/>
            <a:ext cx="2362200" cy="9906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Arial" pitchFamily="34" charset="0"/>
              <a:buChar char="•"/>
            </a:pPr>
            <a:r>
              <a:rPr lang="en-US" sz="1000" dirty="0" smtClean="0">
                <a:solidFill>
                  <a:sysClr val="windowText" lastClr="000000"/>
                </a:solidFill>
                <a:latin typeface="Arial" charset="0"/>
              </a:rPr>
              <a:t> 3.45% Keyword Phrase Density</a:t>
            </a:r>
          </a:p>
          <a:p>
            <a:pPr>
              <a:spcBef>
                <a:spcPct val="25000"/>
              </a:spcBef>
              <a:buFont typeface="Arial" pitchFamily="34" charset="0"/>
              <a:buChar char="•"/>
            </a:pPr>
            <a:r>
              <a:rPr lang="en-US" sz="1000" dirty="0" smtClean="0">
                <a:solidFill>
                  <a:sysClr val="windowText" lastClr="000000"/>
                </a:solidFill>
                <a:latin typeface="Arial" charset="0"/>
              </a:rPr>
              <a:t> No Current Mapped Gold Keyword</a:t>
            </a:r>
          </a:p>
          <a:p>
            <a:pPr>
              <a:spcBef>
                <a:spcPct val="25000"/>
              </a:spcBef>
              <a:buFont typeface="Arial" pitchFamily="34" charset="0"/>
              <a:buChar char="•"/>
            </a:pPr>
            <a:r>
              <a:rPr lang="en-US" sz="1000" dirty="0" smtClean="0">
                <a:solidFill>
                  <a:sysClr val="windowText" lastClr="000000"/>
                </a:solidFill>
                <a:latin typeface="Arial" charset="0"/>
              </a:rPr>
              <a:t> Supportive Content</a:t>
            </a:r>
          </a:p>
          <a:p>
            <a:pPr>
              <a:spcBef>
                <a:spcPct val="25000"/>
              </a:spcBef>
              <a:buFont typeface="Arial" pitchFamily="34" charset="0"/>
              <a:buChar char="•"/>
            </a:pPr>
            <a:r>
              <a:rPr lang="en-US" sz="1000" dirty="0" smtClean="0">
                <a:solidFill>
                  <a:sysClr val="windowText" lastClr="000000"/>
                </a:solidFill>
                <a:latin typeface="Arial" charset="0"/>
              </a:rPr>
              <a:t> Appears in Meta Title</a:t>
            </a:r>
          </a:p>
        </p:txBody>
      </p:sp>
      <p:sp>
        <p:nvSpPr>
          <p:cNvPr id="29" name="Rectangle 28"/>
          <p:cNvSpPr/>
          <p:nvPr/>
        </p:nvSpPr>
        <p:spPr bwMode="auto">
          <a:xfrm>
            <a:off x="6248400" y="4876800"/>
            <a:ext cx="2590800" cy="9906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Arial" pitchFamily="34" charset="0"/>
              <a:buChar char="•"/>
            </a:pPr>
            <a:r>
              <a:rPr lang="en-US" sz="1000" dirty="0" smtClean="0">
                <a:solidFill>
                  <a:sysClr val="windowText" lastClr="000000"/>
                </a:solidFill>
                <a:latin typeface="Arial" charset="0"/>
              </a:rPr>
              <a:t> “foaming face wash” is more relevant</a:t>
            </a:r>
          </a:p>
          <a:p>
            <a:pPr>
              <a:spcBef>
                <a:spcPct val="25000"/>
              </a:spcBef>
              <a:buFont typeface="Arial" pitchFamily="34" charset="0"/>
              <a:buChar char="•"/>
            </a:pPr>
            <a:r>
              <a:rPr lang="en-US" sz="1000" dirty="0" smtClean="0">
                <a:solidFill>
                  <a:sysClr val="windowText" lastClr="000000"/>
                </a:solidFill>
                <a:latin typeface="Arial" charset="0"/>
              </a:rPr>
              <a:t> “face wash” not in Meta Description, Headers, or URL</a:t>
            </a:r>
          </a:p>
          <a:p>
            <a:pPr>
              <a:spcBef>
                <a:spcPct val="25000"/>
              </a:spcBef>
              <a:buFont typeface="Arial" pitchFamily="34" charset="0"/>
              <a:buChar char="•"/>
            </a:pPr>
            <a:r>
              <a:rPr lang="en-US" sz="1000" dirty="0" smtClean="0">
                <a:solidFill>
                  <a:sysClr val="windowText" lastClr="000000"/>
                </a:solidFill>
                <a:latin typeface="Arial" charset="0"/>
              </a:rPr>
              <a:t> Other pages are more relevant</a:t>
            </a:r>
          </a:p>
        </p:txBody>
      </p:sp>
      <p:sp>
        <p:nvSpPr>
          <p:cNvPr id="30" name="Right Arrow 29"/>
          <p:cNvSpPr/>
          <p:nvPr/>
        </p:nvSpPr>
        <p:spPr bwMode="auto">
          <a:xfrm>
            <a:off x="3200400" y="2209800"/>
            <a:ext cx="533400" cy="533400"/>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31" name="Right Arrow 30"/>
          <p:cNvSpPr/>
          <p:nvPr/>
        </p:nvSpPr>
        <p:spPr bwMode="auto">
          <a:xfrm>
            <a:off x="3276600" y="5181600"/>
            <a:ext cx="533400" cy="533400"/>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Tree>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88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PLP Selection Process</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12" name="Rounded Rectangle 11"/>
          <p:cNvSpPr/>
          <p:nvPr/>
        </p:nvSpPr>
        <p:spPr bwMode="auto">
          <a:xfrm>
            <a:off x="228600" y="838200"/>
            <a:ext cx="83058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Gold Keyword </a:t>
            </a:r>
            <a:r>
              <a:rPr lang="en-US" sz="1800" b="1" i="1" dirty="0" smtClean="0">
                <a:latin typeface="Calibri"/>
              </a:rPr>
              <a:t>Face Wash </a:t>
            </a:r>
            <a:r>
              <a:rPr lang="en-US" sz="1800" b="1" dirty="0" smtClean="0">
                <a:latin typeface="Calibri"/>
              </a:rPr>
              <a:t>Mapped PLP Selection</a:t>
            </a:r>
            <a:endParaRPr lang="en-US" sz="1800" b="1" i="1" dirty="0" smtClean="0">
              <a:latin typeface="Calibri"/>
            </a:endParaRPr>
          </a:p>
        </p:txBody>
      </p:sp>
      <p:sp>
        <p:nvSpPr>
          <p:cNvPr id="47" name="7-Point Star 46"/>
          <p:cNvSpPr/>
          <p:nvPr/>
        </p:nvSpPr>
        <p:spPr bwMode="auto">
          <a:xfrm>
            <a:off x="228600" y="1295400"/>
            <a:ext cx="1295400" cy="990600"/>
          </a:xfrm>
          <a:prstGeom prst="star7">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endParaRPr lang="en-US" sz="1100" b="1" dirty="0" smtClean="0">
              <a:solidFill>
                <a:srgbClr val="000000"/>
              </a:solidFill>
            </a:endParaRPr>
          </a:p>
          <a:p>
            <a:pPr algn="ctr">
              <a:spcBef>
                <a:spcPct val="25000"/>
              </a:spcBef>
              <a:buClr>
                <a:srgbClr val="BA0000"/>
              </a:buClr>
            </a:pPr>
            <a:r>
              <a:rPr lang="en-US" sz="1100" b="1" dirty="0" smtClean="0">
                <a:solidFill>
                  <a:srgbClr val="000000"/>
                </a:solidFill>
              </a:rPr>
              <a:t>6% Keyword Phrase Density</a:t>
            </a:r>
          </a:p>
          <a:p>
            <a:pPr algn="ctr">
              <a:spcBef>
                <a:spcPct val="25000"/>
              </a:spcBef>
              <a:buClr>
                <a:srgbClr val="BA0000"/>
              </a:buClr>
              <a:buFont typeface="Wingdings" pitchFamily="2" charset="2"/>
              <a:buNone/>
            </a:pPr>
            <a:endParaRPr lang="en-US" sz="1100" dirty="0" smtClean="0">
              <a:solidFill>
                <a:srgbClr val="000000"/>
              </a:solidFill>
            </a:endParaRPr>
          </a:p>
        </p:txBody>
      </p:sp>
      <p:sp>
        <p:nvSpPr>
          <p:cNvPr id="48" name="7-Point Star 47"/>
          <p:cNvSpPr/>
          <p:nvPr/>
        </p:nvSpPr>
        <p:spPr bwMode="auto">
          <a:xfrm>
            <a:off x="228600" y="2438400"/>
            <a:ext cx="1295400" cy="990600"/>
          </a:xfrm>
          <a:prstGeom prst="star7">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endParaRPr lang="en-US" sz="1100" b="1" dirty="0" smtClean="0">
              <a:solidFill>
                <a:srgbClr val="000000"/>
              </a:solidFill>
            </a:endParaRPr>
          </a:p>
          <a:p>
            <a:pPr algn="ctr">
              <a:spcBef>
                <a:spcPct val="25000"/>
              </a:spcBef>
              <a:buClr>
                <a:srgbClr val="BA0000"/>
              </a:buClr>
            </a:pPr>
            <a:r>
              <a:rPr lang="en-US" sz="1100" b="1" dirty="0" smtClean="0">
                <a:solidFill>
                  <a:srgbClr val="000000"/>
                </a:solidFill>
              </a:rPr>
              <a:t>Fulfills User Intent</a:t>
            </a:r>
          </a:p>
          <a:p>
            <a:pPr algn="ctr">
              <a:spcBef>
                <a:spcPct val="25000"/>
              </a:spcBef>
              <a:buClr>
                <a:srgbClr val="BA0000"/>
              </a:buClr>
              <a:buFont typeface="Wingdings" pitchFamily="2" charset="2"/>
              <a:buNone/>
            </a:pPr>
            <a:endParaRPr lang="en-US" sz="1100" dirty="0" smtClean="0">
              <a:solidFill>
                <a:srgbClr val="000000"/>
              </a:solidFill>
            </a:endParaRPr>
          </a:p>
        </p:txBody>
      </p:sp>
      <p:sp>
        <p:nvSpPr>
          <p:cNvPr id="49" name="7-Point Star 48"/>
          <p:cNvSpPr/>
          <p:nvPr/>
        </p:nvSpPr>
        <p:spPr bwMode="auto">
          <a:xfrm>
            <a:off x="152400" y="3581400"/>
            <a:ext cx="1371600" cy="1066800"/>
          </a:xfrm>
          <a:prstGeom prst="star7">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endParaRPr lang="en-US" sz="1100" b="1" dirty="0" smtClean="0">
              <a:solidFill>
                <a:srgbClr val="000000"/>
              </a:solidFill>
            </a:endParaRPr>
          </a:p>
          <a:p>
            <a:pPr algn="ctr">
              <a:spcBef>
                <a:spcPct val="25000"/>
              </a:spcBef>
              <a:buClr>
                <a:srgbClr val="BA0000"/>
              </a:buClr>
            </a:pPr>
            <a:r>
              <a:rPr lang="en-US" sz="1000" b="1" dirty="0" smtClean="0">
                <a:solidFill>
                  <a:srgbClr val="000000"/>
                </a:solidFill>
              </a:rPr>
              <a:t>Easy Navigation</a:t>
            </a:r>
          </a:p>
          <a:p>
            <a:pPr algn="ctr">
              <a:spcBef>
                <a:spcPct val="25000"/>
              </a:spcBef>
              <a:buClr>
                <a:srgbClr val="BA0000"/>
              </a:buClr>
              <a:buFont typeface="Wingdings" pitchFamily="2" charset="2"/>
              <a:buNone/>
            </a:pPr>
            <a:endParaRPr lang="en-US" sz="1100" dirty="0" smtClean="0">
              <a:solidFill>
                <a:srgbClr val="000000"/>
              </a:solidFill>
            </a:endParaRPr>
          </a:p>
        </p:txBody>
      </p:sp>
      <p:sp>
        <p:nvSpPr>
          <p:cNvPr id="50" name="7-Point Star 49"/>
          <p:cNvSpPr/>
          <p:nvPr/>
        </p:nvSpPr>
        <p:spPr bwMode="auto">
          <a:xfrm>
            <a:off x="152400" y="4800600"/>
            <a:ext cx="1371600" cy="1066800"/>
          </a:xfrm>
          <a:prstGeom prst="star7">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endParaRPr lang="en-US" sz="1100" b="1" dirty="0" smtClean="0">
              <a:solidFill>
                <a:srgbClr val="000000"/>
              </a:solidFill>
            </a:endParaRPr>
          </a:p>
          <a:p>
            <a:pPr algn="ctr">
              <a:spcBef>
                <a:spcPct val="25000"/>
              </a:spcBef>
              <a:buClr>
                <a:srgbClr val="BA0000"/>
              </a:buClr>
            </a:pPr>
            <a:r>
              <a:rPr lang="en-US" sz="1000" b="1" dirty="0" smtClean="0">
                <a:solidFill>
                  <a:srgbClr val="000000"/>
                </a:solidFill>
              </a:rPr>
              <a:t>Similar to Top Ranking Pages</a:t>
            </a:r>
          </a:p>
          <a:p>
            <a:pPr algn="ctr">
              <a:spcBef>
                <a:spcPct val="25000"/>
              </a:spcBef>
              <a:buClr>
                <a:srgbClr val="BA0000"/>
              </a:buClr>
              <a:buFont typeface="Wingdings" pitchFamily="2" charset="2"/>
              <a:buNone/>
            </a:pPr>
            <a:endParaRPr lang="en-US" sz="1100" dirty="0" smtClean="0">
              <a:solidFill>
                <a:srgbClr val="000000"/>
              </a:solidFill>
            </a:endParaRPr>
          </a:p>
        </p:txBody>
      </p:sp>
      <p:sp>
        <p:nvSpPr>
          <p:cNvPr id="51" name="7-Point Star 50"/>
          <p:cNvSpPr/>
          <p:nvPr/>
        </p:nvSpPr>
        <p:spPr bwMode="auto">
          <a:xfrm>
            <a:off x="1752600" y="1295400"/>
            <a:ext cx="5715000" cy="4953000"/>
          </a:xfrm>
          <a:prstGeom prst="star7">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endParaRPr lang="en-US" sz="1100" b="1" dirty="0" smtClean="0">
              <a:solidFill>
                <a:srgbClr val="FFFFFF"/>
              </a:solidFill>
            </a:endParaRPr>
          </a:p>
          <a:p>
            <a:pPr algn="ctr">
              <a:spcBef>
                <a:spcPct val="25000"/>
              </a:spcBef>
              <a:buClr>
                <a:srgbClr val="BA0000"/>
              </a:buClr>
            </a:pPr>
            <a:r>
              <a:rPr lang="en-US" sz="3000" b="1" dirty="0" smtClean="0">
                <a:solidFill>
                  <a:srgbClr val="FFFFFF"/>
                </a:solidFill>
              </a:rPr>
              <a:t>All Face Wash Products Page</a:t>
            </a:r>
          </a:p>
          <a:p>
            <a:pPr algn="ctr">
              <a:spcBef>
                <a:spcPct val="25000"/>
              </a:spcBef>
              <a:buClr>
                <a:srgbClr val="BA0000"/>
              </a:buClr>
              <a:buFont typeface="Wingdings" pitchFamily="2" charset="2"/>
              <a:buNone/>
            </a:pPr>
            <a:endParaRPr lang="en-US" sz="1100" dirty="0" smtClean="0">
              <a:solidFill>
                <a:srgbClr val="FFFFFF"/>
              </a:solidFill>
            </a:endParaRPr>
          </a:p>
        </p:txBody>
      </p:sp>
      <p:sp>
        <p:nvSpPr>
          <p:cNvPr id="52" name="7-Point Star 51"/>
          <p:cNvSpPr/>
          <p:nvPr/>
        </p:nvSpPr>
        <p:spPr bwMode="auto">
          <a:xfrm>
            <a:off x="7620000" y="2514600"/>
            <a:ext cx="1371600" cy="1066800"/>
          </a:xfrm>
          <a:prstGeom prst="star7">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endParaRPr lang="en-US" sz="1100" b="1" dirty="0" smtClean="0">
              <a:solidFill>
                <a:srgbClr val="000000"/>
              </a:solidFill>
            </a:endParaRPr>
          </a:p>
          <a:p>
            <a:pPr algn="ctr">
              <a:spcBef>
                <a:spcPct val="25000"/>
              </a:spcBef>
              <a:buClr>
                <a:srgbClr val="BA0000"/>
              </a:buClr>
            </a:pPr>
            <a:r>
              <a:rPr lang="en-US" sz="1000" b="1" dirty="0" smtClean="0">
                <a:solidFill>
                  <a:srgbClr val="000000"/>
                </a:solidFill>
              </a:rPr>
              <a:t>Text-based Content</a:t>
            </a:r>
          </a:p>
          <a:p>
            <a:pPr algn="ctr">
              <a:spcBef>
                <a:spcPct val="25000"/>
              </a:spcBef>
              <a:buClr>
                <a:srgbClr val="BA0000"/>
              </a:buClr>
              <a:buFont typeface="Wingdings" pitchFamily="2" charset="2"/>
              <a:buNone/>
            </a:pPr>
            <a:endParaRPr lang="en-US" sz="1100" dirty="0" smtClean="0">
              <a:solidFill>
                <a:srgbClr val="000000"/>
              </a:solidFill>
            </a:endParaRPr>
          </a:p>
        </p:txBody>
      </p:sp>
      <p:sp>
        <p:nvSpPr>
          <p:cNvPr id="53" name="7-Point Star 52"/>
          <p:cNvSpPr/>
          <p:nvPr/>
        </p:nvSpPr>
        <p:spPr bwMode="auto">
          <a:xfrm>
            <a:off x="7772400" y="4953000"/>
            <a:ext cx="1371600" cy="1066800"/>
          </a:xfrm>
          <a:prstGeom prst="star7">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endParaRPr lang="en-US" sz="1100" b="1" dirty="0" smtClean="0">
              <a:solidFill>
                <a:srgbClr val="000000"/>
              </a:solidFill>
            </a:endParaRPr>
          </a:p>
          <a:p>
            <a:pPr algn="ctr">
              <a:spcBef>
                <a:spcPct val="25000"/>
              </a:spcBef>
              <a:buClr>
                <a:srgbClr val="BA0000"/>
              </a:buClr>
            </a:pPr>
            <a:r>
              <a:rPr lang="en-US" sz="1000" b="1" dirty="0" smtClean="0">
                <a:solidFill>
                  <a:srgbClr val="000000"/>
                </a:solidFill>
              </a:rPr>
              <a:t>Content in Users Line of Sight</a:t>
            </a:r>
          </a:p>
          <a:p>
            <a:pPr algn="ctr">
              <a:spcBef>
                <a:spcPct val="25000"/>
              </a:spcBef>
              <a:buClr>
                <a:srgbClr val="BA0000"/>
              </a:buClr>
              <a:buFont typeface="Wingdings" pitchFamily="2" charset="2"/>
              <a:buNone/>
            </a:pPr>
            <a:endParaRPr lang="en-US" sz="1100" dirty="0" smtClean="0">
              <a:solidFill>
                <a:srgbClr val="000000"/>
              </a:solidFill>
            </a:endParaRPr>
          </a:p>
        </p:txBody>
      </p:sp>
      <p:sp>
        <p:nvSpPr>
          <p:cNvPr id="54" name="7-Point Star 53"/>
          <p:cNvSpPr/>
          <p:nvPr/>
        </p:nvSpPr>
        <p:spPr bwMode="auto">
          <a:xfrm>
            <a:off x="7772400" y="3733800"/>
            <a:ext cx="1371600" cy="1066800"/>
          </a:xfrm>
          <a:prstGeom prst="star7">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endParaRPr lang="en-US" sz="1100" b="1" dirty="0" smtClean="0">
              <a:solidFill>
                <a:srgbClr val="000000"/>
              </a:solidFill>
            </a:endParaRPr>
          </a:p>
          <a:p>
            <a:pPr algn="ctr">
              <a:spcBef>
                <a:spcPct val="25000"/>
              </a:spcBef>
              <a:buClr>
                <a:srgbClr val="BA0000"/>
              </a:buClr>
            </a:pPr>
            <a:r>
              <a:rPr lang="en-US" sz="1000" b="1" dirty="0" smtClean="0">
                <a:solidFill>
                  <a:srgbClr val="000000"/>
                </a:solidFill>
              </a:rPr>
              <a:t>Thematic Hierarchy</a:t>
            </a:r>
          </a:p>
          <a:p>
            <a:pPr algn="ctr">
              <a:spcBef>
                <a:spcPct val="25000"/>
              </a:spcBef>
              <a:buClr>
                <a:srgbClr val="BA0000"/>
              </a:buClr>
              <a:buFont typeface="Wingdings" pitchFamily="2" charset="2"/>
              <a:buNone/>
            </a:pPr>
            <a:endParaRPr lang="en-US" sz="1100" dirty="0" smtClean="0">
              <a:solidFill>
                <a:srgbClr val="000000"/>
              </a:solidFill>
            </a:endParaRPr>
          </a:p>
        </p:txBody>
      </p:sp>
      <p:sp>
        <p:nvSpPr>
          <p:cNvPr id="55" name="7-Point Star 54"/>
          <p:cNvSpPr/>
          <p:nvPr/>
        </p:nvSpPr>
        <p:spPr bwMode="auto">
          <a:xfrm>
            <a:off x="7620000" y="1371600"/>
            <a:ext cx="1371600" cy="1066800"/>
          </a:xfrm>
          <a:prstGeom prst="star7">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endParaRPr lang="en-US" sz="1100" b="1" dirty="0" smtClean="0">
              <a:solidFill>
                <a:srgbClr val="000000"/>
              </a:solidFill>
            </a:endParaRPr>
          </a:p>
          <a:p>
            <a:pPr algn="ctr">
              <a:spcBef>
                <a:spcPct val="25000"/>
              </a:spcBef>
              <a:buClr>
                <a:srgbClr val="BA0000"/>
              </a:buClr>
            </a:pPr>
            <a:r>
              <a:rPr lang="en-US" sz="1000" b="1" dirty="0" smtClean="0">
                <a:solidFill>
                  <a:srgbClr val="000000"/>
                </a:solidFill>
              </a:rPr>
              <a:t>Supportive Content</a:t>
            </a:r>
          </a:p>
          <a:p>
            <a:pPr algn="ctr">
              <a:spcBef>
                <a:spcPct val="25000"/>
              </a:spcBef>
              <a:buClr>
                <a:srgbClr val="BA0000"/>
              </a:buClr>
              <a:buFont typeface="Wingdings" pitchFamily="2" charset="2"/>
              <a:buNone/>
            </a:pPr>
            <a:endParaRPr lang="en-US" sz="1100" dirty="0" smtClean="0">
              <a:solidFill>
                <a:srgbClr val="000000"/>
              </a:solidFill>
            </a:endParaRPr>
          </a:p>
        </p:txBody>
      </p:sp>
    </p:spTree>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Website Content</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Account Structure</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Ad Group Structure</a:t>
            </a:r>
          </a:p>
        </p:txBody>
      </p:sp>
      <p:sp>
        <p:nvSpPr>
          <p:cNvPr id="7" name="Content Placeholder 2"/>
          <p:cNvSpPr>
            <a:spLocks noGrp="1"/>
          </p:cNvSpPr>
          <p:nvPr>
            <p:ph idx="1"/>
          </p:nvPr>
        </p:nvSpPr>
        <p:spPr>
          <a:xfrm>
            <a:off x="3886200" y="1828800"/>
            <a:ext cx="914400" cy="381000"/>
          </a:xfrm>
        </p:spPr>
        <p:txBody>
          <a:bodyPr/>
          <a:lstStyle/>
          <a:p>
            <a:r>
              <a:rPr lang="en-US" sz="1600" b="1" dirty="0" smtClean="0"/>
              <a:t>Problem</a:t>
            </a:r>
          </a:p>
        </p:txBody>
      </p:sp>
      <p:sp>
        <p:nvSpPr>
          <p:cNvPr id="10" name="TextBox 9"/>
          <p:cNvSpPr txBox="1"/>
          <p:nvPr/>
        </p:nvSpPr>
        <p:spPr>
          <a:xfrm>
            <a:off x="304800" y="1524000"/>
            <a:ext cx="7315200" cy="430887"/>
          </a:xfrm>
          <a:prstGeom prst="rect">
            <a:avLst/>
          </a:prstGeom>
          <a:noFill/>
        </p:spPr>
        <p:txBody>
          <a:bodyPr wrap="square" rtlCol="0">
            <a:spAutoFit/>
          </a:bodyPr>
          <a:lstStyle/>
          <a:p>
            <a:pPr fontAlgn="auto">
              <a:spcBef>
                <a:spcPts val="0"/>
              </a:spcBef>
              <a:spcAft>
                <a:spcPts val="0"/>
              </a:spcAft>
            </a:pPr>
            <a:r>
              <a:rPr lang="en-US" sz="2200" u="sng" dirty="0" smtClean="0">
                <a:latin typeface="Calibri"/>
              </a:rPr>
              <a:t>Factors in Creating ad Groups</a:t>
            </a:r>
          </a:p>
        </p:txBody>
      </p:sp>
      <p:sp>
        <p:nvSpPr>
          <p:cNvPr id="15" name="TextBox 14"/>
          <p:cNvSpPr txBox="1"/>
          <p:nvPr/>
        </p:nvSpPr>
        <p:spPr>
          <a:xfrm>
            <a:off x="3048000" y="2133600"/>
            <a:ext cx="2667000" cy="553998"/>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000000"/>
                </a:solidFill>
              </a:rPr>
              <a:t>Problem Path</a:t>
            </a:r>
            <a:r>
              <a:rPr lang="en-US" sz="1600" dirty="0" smtClean="0">
                <a:solidFill>
                  <a:srgbClr val="000000"/>
                </a:solidFill>
              </a:rPr>
              <a:t>:</a:t>
            </a:r>
          </a:p>
          <a:p>
            <a:pPr fontAlgn="auto">
              <a:spcBef>
                <a:spcPts val="0"/>
              </a:spcBef>
              <a:spcAft>
                <a:spcPts val="0"/>
              </a:spcAft>
            </a:pPr>
            <a:r>
              <a:rPr lang="en-US" dirty="0" smtClean="0">
                <a:solidFill>
                  <a:srgbClr val="000000"/>
                </a:solidFill>
              </a:rPr>
              <a:t>Olay Non Branded Informational</a:t>
            </a:r>
          </a:p>
        </p:txBody>
      </p:sp>
      <p:sp>
        <p:nvSpPr>
          <p:cNvPr id="16" name="TextBox 15"/>
          <p:cNvSpPr txBox="1"/>
          <p:nvPr/>
        </p:nvSpPr>
        <p:spPr>
          <a:xfrm>
            <a:off x="7543800" y="3048000"/>
            <a:ext cx="1143000" cy="553998"/>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000000"/>
                </a:solidFill>
              </a:rPr>
              <a:t>Ad Group</a:t>
            </a:r>
            <a:r>
              <a:rPr lang="en-US" sz="1600" dirty="0" smtClean="0">
                <a:solidFill>
                  <a:srgbClr val="000000"/>
                </a:solidFill>
              </a:rPr>
              <a:t>: </a:t>
            </a:r>
          </a:p>
          <a:p>
            <a:pPr fontAlgn="auto">
              <a:spcBef>
                <a:spcPts val="0"/>
              </a:spcBef>
              <a:spcAft>
                <a:spcPts val="0"/>
              </a:spcAft>
            </a:pPr>
            <a:r>
              <a:rPr lang="en-US" dirty="0" smtClean="0">
                <a:solidFill>
                  <a:srgbClr val="000000"/>
                </a:solidFill>
              </a:rPr>
              <a:t>Dark Circles</a:t>
            </a:r>
          </a:p>
        </p:txBody>
      </p:sp>
      <p:sp>
        <p:nvSpPr>
          <p:cNvPr id="17" name="TextBox 16"/>
          <p:cNvSpPr txBox="1"/>
          <p:nvPr/>
        </p:nvSpPr>
        <p:spPr>
          <a:xfrm>
            <a:off x="152400" y="3048000"/>
            <a:ext cx="1143000" cy="553998"/>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000000"/>
                </a:solidFill>
              </a:rPr>
              <a:t>Ad Group</a:t>
            </a:r>
            <a:r>
              <a:rPr lang="en-US" sz="1600" dirty="0" smtClean="0">
                <a:solidFill>
                  <a:srgbClr val="000000"/>
                </a:solidFill>
              </a:rPr>
              <a:t>:</a:t>
            </a:r>
          </a:p>
          <a:p>
            <a:pPr fontAlgn="auto">
              <a:spcBef>
                <a:spcPts val="0"/>
              </a:spcBef>
              <a:spcAft>
                <a:spcPts val="0"/>
              </a:spcAft>
            </a:pPr>
            <a:r>
              <a:rPr lang="en-US" dirty="0" smtClean="0">
                <a:solidFill>
                  <a:srgbClr val="000000"/>
                </a:solidFill>
              </a:rPr>
              <a:t>Aging Skin</a:t>
            </a:r>
          </a:p>
        </p:txBody>
      </p:sp>
      <p:cxnSp>
        <p:nvCxnSpPr>
          <p:cNvPr id="19" name="Shape 18"/>
          <p:cNvCxnSpPr>
            <a:stCxn id="15" idx="2"/>
            <a:endCxn id="17" idx="0"/>
          </p:cNvCxnSpPr>
          <p:nvPr/>
        </p:nvCxnSpPr>
        <p:spPr bwMode="auto">
          <a:xfrm rot="5400000">
            <a:off x="2372499" y="1038999"/>
            <a:ext cx="360402" cy="3657600"/>
          </a:xfrm>
          <a:prstGeom prst="bentConnector3">
            <a:avLst>
              <a:gd name="adj1" fmla="val 50000"/>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23" name="Shape 18"/>
          <p:cNvCxnSpPr>
            <a:stCxn id="15" idx="2"/>
            <a:endCxn id="16" idx="0"/>
          </p:cNvCxnSpPr>
          <p:nvPr/>
        </p:nvCxnSpPr>
        <p:spPr bwMode="auto">
          <a:xfrm rot="16200000" flipH="1">
            <a:off x="6068199" y="1000899"/>
            <a:ext cx="360402" cy="3733800"/>
          </a:xfrm>
          <a:prstGeom prst="bentConnector3">
            <a:avLst>
              <a:gd name="adj1" fmla="val 50000"/>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26" name="Shape 18"/>
          <p:cNvCxnSpPr>
            <a:stCxn id="17" idx="2"/>
            <a:endCxn id="27" idx="0"/>
          </p:cNvCxnSpPr>
          <p:nvPr/>
        </p:nvCxnSpPr>
        <p:spPr bwMode="auto">
          <a:xfrm rot="16200000" flipH="1">
            <a:off x="543699" y="3782199"/>
            <a:ext cx="512802" cy="152400"/>
          </a:xfrm>
          <a:prstGeom prst="bentConnector3">
            <a:avLst>
              <a:gd name="adj1" fmla="val 50000"/>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27" name="TextBox 26"/>
          <p:cNvSpPr txBox="1"/>
          <p:nvPr/>
        </p:nvSpPr>
        <p:spPr>
          <a:xfrm>
            <a:off x="228600" y="4114800"/>
            <a:ext cx="1295400" cy="98488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000000"/>
                </a:solidFill>
              </a:rPr>
              <a:t>Keywords</a:t>
            </a:r>
            <a:r>
              <a:rPr lang="en-US" dirty="0" smtClean="0">
                <a:solidFill>
                  <a:srgbClr val="000000"/>
                </a:solidFill>
              </a:rPr>
              <a:t>:</a:t>
            </a:r>
          </a:p>
          <a:p>
            <a:pPr fontAlgn="auto">
              <a:spcBef>
                <a:spcPts val="0"/>
              </a:spcBef>
              <a:spcAft>
                <a:spcPts val="0"/>
              </a:spcAft>
              <a:buFont typeface="Arial" pitchFamily="34" charset="0"/>
              <a:buChar char="•"/>
            </a:pPr>
            <a:r>
              <a:rPr lang="en-US" dirty="0" smtClean="0">
                <a:solidFill>
                  <a:srgbClr val="000000"/>
                </a:solidFill>
              </a:rPr>
              <a:t>Aging Skin</a:t>
            </a:r>
          </a:p>
          <a:p>
            <a:pPr fontAlgn="auto">
              <a:spcBef>
                <a:spcPts val="0"/>
              </a:spcBef>
              <a:spcAft>
                <a:spcPts val="0"/>
              </a:spcAft>
              <a:buFont typeface="Arial" pitchFamily="34" charset="0"/>
              <a:buChar char="•"/>
            </a:pPr>
            <a:r>
              <a:rPr lang="en-US" dirty="0" smtClean="0">
                <a:solidFill>
                  <a:srgbClr val="000000"/>
                </a:solidFill>
              </a:rPr>
              <a:t>Ageing Skin</a:t>
            </a:r>
          </a:p>
          <a:p>
            <a:pPr fontAlgn="auto">
              <a:spcBef>
                <a:spcPts val="0"/>
              </a:spcBef>
              <a:spcAft>
                <a:spcPts val="0"/>
              </a:spcAft>
              <a:buFont typeface="Arial" pitchFamily="34" charset="0"/>
              <a:buChar char="•"/>
            </a:pPr>
            <a:r>
              <a:rPr lang="en-US" dirty="0" smtClean="0">
                <a:solidFill>
                  <a:srgbClr val="000000"/>
                </a:solidFill>
              </a:rPr>
              <a:t>Skin &amp; Aging</a:t>
            </a:r>
          </a:p>
        </p:txBody>
      </p:sp>
      <p:sp>
        <p:nvSpPr>
          <p:cNvPr id="30" name="TextBox 29"/>
          <p:cNvSpPr txBox="1"/>
          <p:nvPr/>
        </p:nvSpPr>
        <p:spPr>
          <a:xfrm>
            <a:off x="7086600" y="4191000"/>
            <a:ext cx="1676400" cy="163121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000000"/>
                </a:solidFill>
              </a:rPr>
              <a:t>Keywords</a:t>
            </a:r>
            <a:r>
              <a:rPr lang="en-US" dirty="0" smtClean="0">
                <a:solidFill>
                  <a:srgbClr val="000000"/>
                </a:solidFill>
              </a:rPr>
              <a:t>:</a:t>
            </a:r>
          </a:p>
          <a:p>
            <a:pPr fontAlgn="auto">
              <a:spcBef>
                <a:spcPts val="0"/>
              </a:spcBef>
              <a:spcAft>
                <a:spcPts val="0"/>
              </a:spcAft>
              <a:buFont typeface="Arial" pitchFamily="34" charset="0"/>
              <a:buChar char="•"/>
            </a:pPr>
            <a:r>
              <a:rPr lang="en-US" dirty="0" smtClean="0">
                <a:solidFill>
                  <a:srgbClr val="000000"/>
                </a:solidFill>
              </a:rPr>
              <a:t>Dark Circles Under Eyes</a:t>
            </a:r>
          </a:p>
          <a:p>
            <a:pPr fontAlgn="auto">
              <a:spcBef>
                <a:spcPts val="0"/>
              </a:spcBef>
              <a:spcAft>
                <a:spcPts val="0"/>
              </a:spcAft>
              <a:buFont typeface="Arial" pitchFamily="34" charset="0"/>
              <a:buChar char="•"/>
            </a:pPr>
            <a:r>
              <a:rPr lang="en-US" dirty="0" smtClean="0">
                <a:solidFill>
                  <a:srgbClr val="000000"/>
                </a:solidFill>
              </a:rPr>
              <a:t>Dark Under Eye Circles</a:t>
            </a:r>
          </a:p>
          <a:p>
            <a:pPr fontAlgn="auto">
              <a:spcBef>
                <a:spcPts val="0"/>
              </a:spcBef>
              <a:spcAft>
                <a:spcPts val="0"/>
              </a:spcAft>
              <a:buFont typeface="Arial" pitchFamily="34" charset="0"/>
              <a:buChar char="•"/>
            </a:pPr>
            <a:r>
              <a:rPr lang="en-US" dirty="0" smtClean="0">
                <a:solidFill>
                  <a:srgbClr val="000000"/>
                </a:solidFill>
              </a:rPr>
              <a:t>Causes Dark Circles Under Eyes</a:t>
            </a:r>
          </a:p>
        </p:txBody>
      </p:sp>
      <p:cxnSp>
        <p:nvCxnSpPr>
          <p:cNvPr id="31" name="Shape 18"/>
          <p:cNvCxnSpPr>
            <a:stCxn id="16" idx="2"/>
            <a:endCxn id="30" idx="0"/>
          </p:cNvCxnSpPr>
          <p:nvPr/>
        </p:nvCxnSpPr>
        <p:spPr bwMode="auto">
          <a:xfrm rot="5400000">
            <a:off x="7725549" y="3801249"/>
            <a:ext cx="589002" cy="190500"/>
          </a:xfrm>
          <a:prstGeom prst="bentConnector3">
            <a:avLst>
              <a:gd name="adj1" fmla="val 50000"/>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41" name="TextBox 40"/>
          <p:cNvSpPr txBox="1"/>
          <p:nvPr/>
        </p:nvSpPr>
        <p:spPr>
          <a:xfrm>
            <a:off x="2286000" y="3276600"/>
            <a:ext cx="3581400" cy="120032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000000"/>
                </a:solidFill>
              </a:rPr>
              <a:t>Ad Copy Message Based on the “WHO”</a:t>
            </a:r>
            <a:r>
              <a:rPr lang="en-US" sz="1600" dirty="0" smtClean="0">
                <a:solidFill>
                  <a:srgbClr val="000000"/>
                </a:solidFill>
              </a:rPr>
              <a:t>:</a:t>
            </a:r>
          </a:p>
          <a:p>
            <a:pPr fontAlgn="auto">
              <a:spcBef>
                <a:spcPts val="0"/>
              </a:spcBef>
              <a:spcAft>
                <a:spcPts val="0"/>
              </a:spcAft>
            </a:pPr>
            <a:r>
              <a:rPr lang="en-US" u="sng" dirty="0" smtClean="0">
                <a:solidFill>
                  <a:srgbClr val="000000"/>
                </a:solidFill>
              </a:rPr>
              <a:t>{</a:t>
            </a:r>
            <a:r>
              <a:rPr lang="en-US" u="sng" dirty="0" err="1" smtClean="0">
                <a:solidFill>
                  <a:srgbClr val="000000"/>
                </a:solidFill>
              </a:rPr>
              <a:t>KeyWord:Anti</a:t>
            </a:r>
            <a:r>
              <a:rPr lang="en-US" u="sng" dirty="0" smtClean="0">
                <a:solidFill>
                  <a:srgbClr val="000000"/>
                </a:solidFill>
              </a:rPr>
              <a:t>-Aging Information}</a:t>
            </a:r>
            <a:endParaRPr lang="en-US" dirty="0" smtClean="0">
              <a:solidFill>
                <a:srgbClr val="000000"/>
              </a:solidFill>
            </a:endParaRPr>
          </a:p>
          <a:p>
            <a:pPr fontAlgn="auto">
              <a:spcBef>
                <a:spcPts val="0"/>
              </a:spcBef>
              <a:spcAft>
                <a:spcPts val="0"/>
              </a:spcAft>
            </a:pPr>
            <a:r>
              <a:rPr lang="en-US" dirty="0" smtClean="0">
                <a:solidFill>
                  <a:srgbClr val="000000"/>
                </a:solidFill>
              </a:rPr>
              <a:t>Learn the Facts About Aging Skin &amp;</a:t>
            </a:r>
          </a:p>
          <a:p>
            <a:pPr fontAlgn="auto">
              <a:spcBef>
                <a:spcPts val="0"/>
              </a:spcBef>
              <a:spcAft>
                <a:spcPts val="0"/>
              </a:spcAft>
            </a:pPr>
            <a:r>
              <a:rPr lang="en-US" dirty="0" smtClean="0">
                <a:solidFill>
                  <a:srgbClr val="000000"/>
                </a:solidFill>
              </a:rPr>
              <a:t>Products for Skin at Olay.com</a:t>
            </a:r>
          </a:p>
          <a:p>
            <a:pPr fontAlgn="auto">
              <a:spcBef>
                <a:spcPts val="0"/>
              </a:spcBef>
              <a:spcAft>
                <a:spcPts val="0"/>
              </a:spcAft>
            </a:pPr>
            <a:r>
              <a:rPr lang="en-US" dirty="0" smtClean="0">
                <a:solidFill>
                  <a:srgbClr val="000000"/>
                </a:solidFill>
              </a:rPr>
              <a:t>www.Olay.com/Aging-Skin</a:t>
            </a:r>
          </a:p>
        </p:txBody>
      </p:sp>
      <p:cxnSp>
        <p:nvCxnSpPr>
          <p:cNvPr id="20" name="Elbow Connector 19"/>
          <p:cNvCxnSpPr>
            <a:stCxn id="27" idx="3"/>
            <a:endCxn id="41" idx="1"/>
          </p:cNvCxnSpPr>
          <p:nvPr/>
        </p:nvCxnSpPr>
        <p:spPr bwMode="auto">
          <a:xfrm flipV="1">
            <a:off x="1524000" y="3876765"/>
            <a:ext cx="762000" cy="730478"/>
          </a:xfrm>
          <a:prstGeom prst="bentConnector3">
            <a:avLst>
              <a:gd name="adj1" fmla="val 50000"/>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25" name="Oval 24"/>
          <p:cNvSpPr/>
          <p:nvPr/>
        </p:nvSpPr>
        <p:spPr bwMode="auto">
          <a:xfrm>
            <a:off x="2667000" y="2514600"/>
            <a:ext cx="533400" cy="304800"/>
          </a:xfrm>
          <a:prstGeom prst="ellipse">
            <a:avLst/>
          </a:prstGeom>
          <a:solidFill>
            <a:srgbClr val="00B05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1</a:t>
            </a:r>
          </a:p>
        </p:txBody>
      </p:sp>
      <p:sp>
        <p:nvSpPr>
          <p:cNvPr id="28" name="Oval 27"/>
          <p:cNvSpPr/>
          <p:nvPr/>
        </p:nvSpPr>
        <p:spPr bwMode="auto">
          <a:xfrm>
            <a:off x="5410200" y="2057400"/>
            <a:ext cx="533400" cy="304800"/>
          </a:xfrm>
          <a:prstGeom prst="ellipse">
            <a:avLst/>
          </a:prstGeom>
          <a:solidFill>
            <a:srgbClr val="7030A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1</a:t>
            </a:r>
          </a:p>
        </p:txBody>
      </p:sp>
      <p:sp>
        <p:nvSpPr>
          <p:cNvPr id="29" name="Oval 28"/>
          <p:cNvSpPr/>
          <p:nvPr/>
        </p:nvSpPr>
        <p:spPr bwMode="auto">
          <a:xfrm>
            <a:off x="1066800" y="3352800"/>
            <a:ext cx="533400" cy="304800"/>
          </a:xfrm>
          <a:prstGeom prst="ellipse">
            <a:avLst/>
          </a:prstGeom>
          <a:solidFill>
            <a:srgbClr val="00B05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2</a:t>
            </a:r>
          </a:p>
        </p:txBody>
      </p:sp>
      <p:sp>
        <p:nvSpPr>
          <p:cNvPr id="32" name="Oval 31"/>
          <p:cNvSpPr/>
          <p:nvPr/>
        </p:nvSpPr>
        <p:spPr bwMode="auto">
          <a:xfrm>
            <a:off x="8382000" y="2895600"/>
            <a:ext cx="533400" cy="304800"/>
          </a:xfrm>
          <a:prstGeom prst="ellipse">
            <a:avLst/>
          </a:prstGeom>
          <a:solidFill>
            <a:srgbClr val="7030A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2</a:t>
            </a:r>
          </a:p>
        </p:txBody>
      </p:sp>
      <p:sp>
        <p:nvSpPr>
          <p:cNvPr id="33" name="Oval 32"/>
          <p:cNvSpPr/>
          <p:nvPr/>
        </p:nvSpPr>
        <p:spPr bwMode="auto">
          <a:xfrm>
            <a:off x="1295400" y="4876800"/>
            <a:ext cx="533400" cy="304800"/>
          </a:xfrm>
          <a:prstGeom prst="ellipse">
            <a:avLst/>
          </a:prstGeom>
          <a:solidFill>
            <a:srgbClr val="00B05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3</a:t>
            </a:r>
          </a:p>
        </p:txBody>
      </p:sp>
      <p:sp>
        <p:nvSpPr>
          <p:cNvPr id="34" name="Oval 33"/>
          <p:cNvSpPr/>
          <p:nvPr/>
        </p:nvSpPr>
        <p:spPr bwMode="auto">
          <a:xfrm>
            <a:off x="8458200" y="4114800"/>
            <a:ext cx="533400" cy="304800"/>
          </a:xfrm>
          <a:prstGeom prst="ellipse">
            <a:avLst/>
          </a:prstGeom>
          <a:solidFill>
            <a:srgbClr val="7030A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3</a:t>
            </a:r>
          </a:p>
        </p:txBody>
      </p:sp>
      <p:sp>
        <p:nvSpPr>
          <p:cNvPr id="36" name="Oval 35"/>
          <p:cNvSpPr/>
          <p:nvPr/>
        </p:nvSpPr>
        <p:spPr bwMode="auto">
          <a:xfrm>
            <a:off x="5486400" y="4267200"/>
            <a:ext cx="533400" cy="304800"/>
          </a:xfrm>
          <a:prstGeom prst="ellipse">
            <a:avLst/>
          </a:prstGeom>
          <a:solidFill>
            <a:srgbClr val="00B05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4</a:t>
            </a:r>
          </a:p>
        </p:txBody>
      </p:sp>
      <p:sp>
        <p:nvSpPr>
          <p:cNvPr id="43" name="TextBox 42"/>
          <p:cNvSpPr txBox="1"/>
          <p:nvPr/>
        </p:nvSpPr>
        <p:spPr>
          <a:xfrm>
            <a:off x="2590800" y="4876800"/>
            <a:ext cx="3581400" cy="120032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000000"/>
                </a:solidFill>
              </a:rPr>
              <a:t>Ad Copy Message Based on the “WHO”</a:t>
            </a:r>
            <a:r>
              <a:rPr lang="en-US" sz="1600" dirty="0" smtClean="0">
                <a:solidFill>
                  <a:srgbClr val="000000"/>
                </a:solidFill>
              </a:rPr>
              <a:t>:</a:t>
            </a:r>
          </a:p>
          <a:p>
            <a:pPr fontAlgn="auto">
              <a:spcBef>
                <a:spcPts val="0"/>
              </a:spcBef>
              <a:spcAft>
                <a:spcPts val="0"/>
              </a:spcAft>
            </a:pPr>
            <a:r>
              <a:rPr lang="en-US" u="sng" dirty="0" smtClean="0">
                <a:solidFill>
                  <a:srgbClr val="000000"/>
                </a:solidFill>
              </a:rPr>
              <a:t>{</a:t>
            </a:r>
            <a:r>
              <a:rPr lang="en-US" u="sng" dirty="0" err="1" smtClean="0">
                <a:solidFill>
                  <a:srgbClr val="000000"/>
                </a:solidFill>
              </a:rPr>
              <a:t>KeyWord:Olay</a:t>
            </a:r>
            <a:r>
              <a:rPr lang="en-US" u="sng" dirty="0" smtClean="0">
                <a:solidFill>
                  <a:srgbClr val="000000"/>
                </a:solidFill>
              </a:rPr>
              <a:t>® Skincare Advice}</a:t>
            </a:r>
            <a:endParaRPr lang="en-US" dirty="0" smtClean="0">
              <a:solidFill>
                <a:srgbClr val="000000"/>
              </a:solidFill>
            </a:endParaRPr>
          </a:p>
          <a:p>
            <a:pPr fontAlgn="auto">
              <a:spcBef>
                <a:spcPts val="0"/>
              </a:spcBef>
              <a:spcAft>
                <a:spcPts val="0"/>
              </a:spcAft>
            </a:pPr>
            <a:r>
              <a:rPr lang="en-US" dirty="0" smtClean="0">
                <a:solidFill>
                  <a:srgbClr val="000000"/>
                </a:solidFill>
              </a:rPr>
              <a:t>Get Tips &amp; Advice on How to </a:t>
            </a:r>
          </a:p>
          <a:p>
            <a:pPr fontAlgn="auto">
              <a:spcBef>
                <a:spcPts val="0"/>
              </a:spcBef>
              <a:spcAft>
                <a:spcPts val="0"/>
              </a:spcAft>
            </a:pPr>
            <a:r>
              <a:rPr lang="en-US" dirty="0" smtClean="0">
                <a:solidFill>
                  <a:srgbClr val="000000"/>
                </a:solidFill>
              </a:rPr>
              <a:t>Treat Dark Circles at Olay.com!</a:t>
            </a:r>
          </a:p>
          <a:p>
            <a:pPr fontAlgn="auto">
              <a:spcBef>
                <a:spcPts val="0"/>
              </a:spcBef>
              <a:spcAft>
                <a:spcPts val="0"/>
              </a:spcAft>
            </a:pPr>
            <a:r>
              <a:rPr lang="en-US" dirty="0" smtClean="0">
                <a:solidFill>
                  <a:srgbClr val="000000"/>
                </a:solidFill>
              </a:rPr>
              <a:t>www.Olay.com/Info</a:t>
            </a:r>
          </a:p>
        </p:txBody>
      </p:sp>
      <p:sp>
        <p:nvSpPr>
          <p:cNvPr id="44" name="Oval 43"/>
          <p:cNvSpPr/>
          <p:nvPr/>
        </p:nvSpPr>
        <p:spPr bwMode="auto">
          <a:xfrm>
            <a:off x="5867400" y="5867400"/>
            <a:ext cx="533400" cy="304800"/>
          </a:xfrm>
          <a:prstGeom prst="ellipse">
            <a:avLst/>
          </a:prstGeom>
          <a:solidFill>
            <a:srgbClr val="7030A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4</a:t>
            </a:r>
          </a:p>
        </p:txBody>
      </p:sp>
      <p:cxnSp>
        <p:nvCxnSpPr>
          <p:cNvPr id="46" name="Shape 45"/>
          <p:cNvCxnSpPr>
            <a:stCxn id="30" idx="2"/>
            <a:endCxn id="43" idx="3"/>
          </p:cNvCxnSpPr>
          <p:nvPr/>
        </p:nvCxnSpPr>
        <p:spPr bwMode="auto">
          <a:xfrm rot="5400000" flipH="1">
            <a:off x="6875874" y="4773291"/>
            <a:ext cx="345251" cy="1752600"/>
          </a:xfrm>
          <a:prstGeom prst="bentConnector4">
            <a:avLst>
              <a:gd name="adj1" fmla="val -66213"/>
              <a:gd name="adj2" fmla="val 73913"/>
            </a:avLst>
          </a:prstGeom>
          <a:ln>
            <a:headEnd type="none" w="med" len="med"/>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90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Website Content?</a:t>
            </a:r>
            <a:endParaRPr lang="en-US" sz="3000" dirty="0"/>
          </a:p>
        </p:txBody>
      </p:sp>
      <p:sp>
        <p:nvSpPr>
          <p:cNvPr id="9" name="Content Placeholder 2"/>
          <p:cNvSpPr>
            <a:spLocks noGrp="1"/>
          </p:cNvSpPr>
          <p:nvPr>
            <p:ph idx="1"/>
          </p:nvPr>
        </p:nvSpPr>
        <p:spPr>
          <a:xfrm>
            <a:off x="304800" y="838200"/>
            <a:ext cx="8077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providing PLP content analysis and optimization recommendations to ensure that each PLP is optimized for the mapped gold keyword. It is imperative that the search agency understand content best practices, what to recommend to the brand, and how optimized content affects the success of the Olay organic search campaign.</a:t>
            </a:r>
          </a:p>
          <a:p>
            <a:pPr marL="0" indent="0">
              <a:spcBef>
                <a:spcPts val="0"/>
              </a:spcBef>
            </a:pPr>
            <a:endParaRPr lang="en-US" sz="1400" dirty="0" smtClean="0">
              <a:latin typeface="+mn-lt"/>
            </a:endParaRPr>
          </a:p>
          <a:p>
            <a:pPr marL="0" lvl="0" indent="0">
              <a:spcBef>
                <a:spcPts val="0"/>
              </a:spcBef>
            </a:pPr>
            <a:r>
              <a:rPr lang="en-US" sz="1800" b="1" dirty="0" smtClean="0"/>
              <a:t>Creative Agency</a:t>
            </a:r>
            <a:r>
              <a:rPr lang="en-US" sz="1800" dirty="0" smtClean="0"/>
              <a:t>:</a:t>
            </a:r>
            <a:r>
              <a:rPr lang="en-US" sz="1800" b="1" dirty="0" smtClean="0"/>
              <a:t> </a:t>
            </a:r>
            <a:r>
              <a:rPr lang="en-US" sz="1600" b="1" dirty="0" smtClean="0"/>
              <a:t>: </a:t>
            </a:r>
            <a:r>
              <a:rPr lang="en-US" sz="1400" dirty="0" smtClean="0"/>
              <a:t>The creative agency should be well versed in content creation best practices, where to incorporate the gold keyword on each Olay Web page, how to optimize current content, and how to write content targeted to the Olay WHO.</a:t>
            </a:r>
            <a:endParaRPr lang="en-US" sz="1400" b="1" dirty="0" smtClean="0"/>
          </a:p>
          <a:p>
            <a:pPr marL="0" indent="0">
              <a:spcBef>
                <a:spcPts val="0"/>
              </a:spcBef>
            </a:pPr>
            <a:endParaRPr lang="en-US" sz="1400"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content creation best practices and how optimized content affects the success of the Olay organic search campaign.</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1" name="Straight Connector 10"/>
          <p:cNvCxnSpPr/>
          <p:nvPr/>
        </p:nvCxnSpPr>
        <p:spPr bwMode="auto">
          <a:xfrm>
            <a:off x="228600" y="2895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1981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04800" y="3581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91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Website Content</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Content Optimization Factors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6" action="ppaction://hlinksldjump"/>
              </a:rPr>
              <a:t>Content Creation Strategies</a:t>
            </a:r>
            <a:endParaRPr lang="en-US" sz="1800" b="1" dirty="0" smtClean="0">
              <a:latin typeface="+mn-lt"/>
            </a:endParaRPr>
          </a:p>
          <a:p>
            <a:pPr marL="0" indent="0">
              <a:spcBef>
                <a:spcPts val="0"/>
              </a:spcBef>
            </a:pPr>
            <a:endParaRPr lang="en-US" sz="1000" b="1" dirty="0" smtClean="0"/>
          </a:p>
          <a:p>
            <a:pPr marL="0" indent="0">
              <a:spcBef>
                <a:spcPts val="0"/>
              </a:spcBef>
            </a:pPr>
            <a:r>
              <a:rPr lang="en-US" sz="1800" b="1" dirty="0" smtClean="0">
                <a:hlinkClick r:id="rId7" action="ppaction://hlinksldjump"/>
              </a:rPr>
              <a:t>Gold Keyword Placement Checklist</a:t>
            </a:r>
            <a:endParaRPr lang="en-US" sz="18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205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92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Website Content</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Content is King</a:t>
            </a:r>
          </a:p>
        </p:txBody>
      </p:sp>
      <p:sp>
        <p:nvSpPr>
          <p:cNvPr id="11" name="Content Placeholder 2"/>
          <p:cNvSpPr>
            <a:spLocks noGrp="1"/>
          </p:cNvSpPr>
          <p:nvPr>
            <p:ph idx="1"/>
          </p:nvPr>
        </p:nvSpPr>
        <p:spPr>
          <a:xfrm>
            <a:off x="381000" y="1295400"/>
            <a:ext cx="8229600" cy="1143000"/>
          </a:xfrm>
        </p:spPr>
        <p:txBody>
          <a:bodyPr/>
          <a:lstStyle/>
          <a:p>
            <a:pPr marL="0" indent="0">
              <a:buNone/>
            </a:pPr>
            <a:r>
              <a:rPr lang="en-US" sz="1600" dirty="0" smtClean="0">
                <a:solidFill>
                  <a:schemeClr val="tx1"/>
                </a:solidFill>
                <a:latin typeface="+mn-lt"/>
                <a:cs typeface="Arial" pitchFamily="34" charset="0"/>
              </a:rPr>
              <a:t>Content is critical to the overall effectiveness of </a:t>
            </a:r>
            <a:r>
              <a:rPr lang="en-US" sz="1600" dirty="0" smtClean="0">
                <a:latin typeface="+mn-lt"/>
                <a:cs typeface="Arial" pitchFamily="34" charset="0"/>
              </a:rPr>
              <a:t>the </a:t>
            </a:r>
            <a:r>
              <a:rPr lang="en-US" sz="1600" dirty="0" smtClean="0">
                <a:solidFill>
                  <a:schemeClr val="tx1"/>
                </a:solidFill>
                <a:latin typeface="+mn-lt"/>
                <a:cs typeface="Arial" pitchFamily="34" charset="0"/>
              </a:rPr>
              <a:t>search engine optimization campaign. Page content is the glue that </a:t>
            </a:r>
            <a:r>
              <a:rPr lang="en-US" sz="1600" dirty="0" smtClean="0">
                <a:latin typeface="+mn-lt"/>
                <a:cs typeface="Arial" pitchFamily="34" charset="0"/>
              </a:rPr>
              <a:t>holds the keyword phrase relevancy together. </a:t>
            </a:r>
            <a:r>
              <a:rPr lang="en-US" sz="1600" dirty="0" smtClean="0">
                <a:solidFill>
                  <a:schemeClr val="tx1"/>
                </a:solidFill>
                <a:latin typeface="+mn-lt"/>
                <a:cs typeface="Arial" pitchFamily="34" charset="0"/>
              </a:rPr>
              <a:t>Content optimization involves all aspects of on-the-page optimization:</a:t>
            </a:r>
            <a:endParaRPr lang="en-US" sz="600" b="1" dirty="0" smtClean="0"/>
          </a:p>
          <a:p>
            <a:pPr>
              <a:spcBef>
                <a:spcPts val="0"/>
              </a:spcBef>
              <a:buClrTx/>
            </a:pPr>
            <a:r>
              <a:rPr lang="en-US" sz="1800" b="1" dirty="0" smtClean="0"/>
              <a:t>                                                 </a:t>
            </a:r>
          </a:p>
        </p:txBody>
      </p:sp>
      <p:sp>
        <p:nvSpPr>
          <p:cNvPr id="12" name="Rounded Rectangle 11"/>
          <p:cNvSpPr/>
          <p:nvPr/>
        </p:nvSpPr>
        <p:spPr bwMode="auto">
          <a:xfrm>
            <a:off x="152400" y="2286000"/>
            <a:ext cx="27432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Keyword Phrase-Rich Content on Each Page</a:t>
            </a:r>
          </a:p>
        </p:txBody>
      </p:sp>
      <p:sp>
        <p:nvSpPr>
          <p:cNvPr id="13" name="Rounded Rectangle 12"/>
          <p:cNvSpPr/>
          <p:nvPr/>
        </p:nvSpPr>
        <p:spPr bwMode="auto">
          <a:xfrm>
            <a:off x="3200400" y="2819400"/>
            <a:ext cx="26670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Incorporation of Keyword Phrase in Page Structure</a:t>
            </a:r>
          </a:p>
        </p:txBody>
      </p:sp>
      <p:sp>
        <p:nvSpPr>
          <p:cNvPr id="14" name="Rounded Rectangle 13"/>
          <p:cNvSpPr/>
          <p:nvPr/>
        </p:nvSpPr>
        <p:spPr bwMode="auto">
          <a:xfrm>
            <a:off x="6248400" y="3200400"/>
            <a:ext cx="26670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Keyword Phrase Density in Meta Data</a:t>
            </a:r>
          </a:p>
        </p:txBody>
      </p:sp>
      <p:cxnSp>
        <p:nvCxnSpPr>
          <p:cNvPr id="15" name="Straight Connector 14"/>
          <p:cNvCxnSpPr/>
          <p:nvPr/>
        </p:nvCxnSpPr>
        <p:spPr bwMode="auto">
          <a:xfrm>
            <a:off x="228600" y="3505200"/>
            <a:ext cx="2667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6" name="TextBox 15"/>
          <p:cNvSpPr txBox="1"/>
          <p:nvPr/>
        </p:nvSpPr>
        <p:spPr>
          <a:xfrm>
            <a:off x="152400" y="2971800"/>
            <a:ext cx="2819400" cy="523220"/>
          </a:xfrm>
          <a:prstGeom prst="rect">
            <a:avLst/>
          </a:prstGeom>
          <a:noFill/>
        </p:spPr>
        <p:txBody>
          <a:bodyPr wrap="square" rtlCol="0">
            <a:spAutoFit/>
          </a:bodyPr>
          <a:lstStyle/>
          <a:p>
            <a:pPr fontAlgn="auto">
              <a:spcBef>
                <a:spcPts val="0"/>
              </a:spcBef>
              <a:spcAft>
                <a:spcPts val="0"/>
              </a:spcAft>
            </a:pPr>
            <a:r>
              <a:rPr lang="en-US" dirty="0" smtClean="0">
                <a:latin typeface="Calibri"/>
              </a:rPr>
              <a:t>Keyword phrase-centric, theme enhancing content</a:t>
            </a:r>
          </a:p>
        </p:txBody>
      </p:sp>
      <p:sp>
        <p:nvSpPr>
          <p:cNvPr id="20" name="TextBox 19"/>
          <p:cNvSpPr txBox="1"/>
          <p:nvPr/>
        </p:nvSpPr>
        <p:spPr>
          <a:xfrm>
            <a:off x="152400" y="3505200"/>
            <a:ext cx="2895600" cy="307777"/>
          </a:xfrm>
          <a:prstGeom prst="rect">
            <a:avLst/>
          </a:prstGeom>
          <a:noFill/>
        </p:spPr>
        <p:txBody>
          <a:bodyPr wrap="square" rtlCol="0">
            <a:spAutoFit/>
          </a:bodyPr>
          <a:lstStyle/>
          <a:p>
            <a:pPr fontAlgn="auto">
              <a:spcBef>
                <a:spcPts val="0"/>
              </a:spcBef>
              <a:spcAft>
                <a:spcPts val="0"/>
              </a:spcAft>
            </a:pPr>
            <a:r>
              <a:rPr lang="en-US" dirty="0" smtClean="0">
                <a:latin typeface="Calibri"/>
              </a:rPr>
              <a:t>Short &amp; thematic content</a:t>
            </a:r>
          </a:p>
        </p:txBody>
      </p:sp>
      <p:sp>
        <p:nvSpPr>
          <p:cNvPr id="21" name="TextBox 20"/>
          <p:cNvSpPr txBox="1"/>
          <p:nvPr/>
        </p:nvSpPr>
        <p:spPr>
          <a:xfrm>
            <a:off x="152400" y="3810000"/>
            <a:ext cx="2895600" cy="738664"/>
          </a:xfrm>
          <a:prstGeom prst="rect">
            <a:avLst/>
          </a:prstGeom>
          <a:noFill/>
        </p:spPr>
        <p:txBody>
          <a:bodyPr wrap="square" rtlCol="0">
            <a:spAutoFit/>
          </a:bodyPr>
          <a:lstStyle/>
          <a:p>
            <a:pPr fontAlgn="auto">
              <a:spcBef>
                <a:spcPts val="0"/>
              </a:spcBef>
              <a:spcAft>
                <a:spcPts val="0"/>
              </a:spcAft>
            </a:pPr>
            <a:r>
              <a:rPr lang="en-US" dirty="0" smtClean="0">
                <a:latin typeface="Calibri"/>
              </a:rPr>
              <a:t>Repeat keyword phrase once every 30 – 40 words of copy (2-3% keyword phrase density)</a:t>
            </a:r>
          </a:p>
        </p:txBody>
      </p:sp>
      <p:sp>
        <p:nvSpPr>
          <p:cNvPr id="22" name="TextBox 21"/>
          <p:cNvSpPr txBox="1"/>
          <p:nvPr/>
        </p:nvSpPr>
        <p:spPr>
          <a:xfrm>
            <a:off x="152400" y="4572000"/>
            <a:ext cx="2895600" cy="954107"/>
          </a:xfrm>
          <a:prstGeom prst="rect">
            <a:avLst/>
          </a:prstGeom>
          <a:noFill/>
        </p:spPr>
        <p:txBody>
          <a:bodyPr wrap="square" rtlCol="0">
            <a:spAutoFit/>
          </a:bodyPr>
          <a:lstStyle/>
          <a:p>
            <a:pPr fontAlgn="auto">
              <a:spcBef>
                <a:spcPts val="0"/>
              </a:spcBef>
              <a:spcAft>
                <a:spcPts val="0"/>
              </a:spcAft>
            </a:pPr>
            <a:r>
              <a:rPr lang="en-US" dirty="0" smtClean="0">
                <a:latin typeface="Calibri"/>
              </a:rPr>
              <a:t>Keep the keyword phrase intact (i.e. if the keyword  phrase is “skin care products” do not use “products for dry skin care”  </a:t>
            </a:r>
          </a:p>
        </p:txBody>
      </p:sp>
      <p:sp>
        <p:nvSpPr>
          <p:cNvPr id="23" name="TextBox 22"/>
          <p:cNvSpPr txBox="1"/>
          <p:nvPr/>
        </p:nvSpPr>
        <p:spPr>
          <a:xfrm>
            <a:off x="152400" y="5486400"/>
            <a:ext cx="2895600" cy="523220"/>
          </a:xfrm>
          <a:prstGeom prst="rect">
            <a:avLst/>
          </a:prstGeom>
          <a:noFill/>
        </p:spPr>
        <p:txBody>
          <a:bodyPr wrap="square" rtlCol="0">
            <a:spAutoFit/>
          </a:bodyPr>
          <a:lstStyle/>
          <a:p>
            <a:pPr fontAlgn="auto">
              <a:spcBef>
                <a:spcPts val="0"/>
              </a:spcBef>
              <a:spcAft>
                <a:spcPts val="0"/>
              </a:spcAft>
            </a:pPr>
            <a:r>
              <a:rPr lang="en-US" dirty="0" smtClean="0">
                <a:latin typeface="Calibri"/>
              </a:rPr>
              <a:t>Other keyword phrases should not be more prominent on the page</a:t>
            </a:r>
          </a:p>
        </p:txBody>
      </p:sp>
      <p:cxnSp>
        <p:nvCxnSpPr>
          <p:cNvPr id="24" name="Straight Connector 23"/>
          <p:cNvCxnSpPr/>
          <p:nvPr/>
        </p:nvCxnSpPr>
        <p:spPr bwMode="auto">
          <a:xfrm>
            <a:off x="228600" y="3810000"/>
            <a:ext cx="2667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5" name="Straight Connector 24"/>
          <p:cNvCxnSpPr/>
          <p:nvPr/>
        </p:nvCxnSpPr>
        <p:spPr bwMode="auto">
          <a:xfrm>
            <a:off x="3276600" y="4191000"/>
            <a:ext cx="2667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6" name="Straight Connector 25"/>
          <p:cNvCxnSpPr/>
          <p:nvPr/>
        </p:nvCxnSpPr>
        <p:spPr bwMode="auto">
          <a:xfrm>
            <a:off x="3276600" y="4724400"/>
            <a:ext cx="2667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7" name="Straight Connector 26"/>
          <p:cNvCxnSpPr/>
          <p:nvPr/>
        </p:nvCxnSpPr>
        <p:spPr bwMode="auto">
          <a:xfrm>
            <a:off x="6248400" y="4191000"/>
            <a:ext cx="2667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8" name="Straight Connector 27"/>
          <p:cNvCxnSpPr/>
          <p:nvPr/>
        </p:nvCxnSpPr>
        <p:spPr bwMode="auto">
          <a:xfrm>
            <a:off x="6248400" y="4495800"/>
            <a:ext cx="2667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9" name="Straight Connector 28"/>
          <p:cNvCxnSpPr/>
          <p:nvPr/>
        </p:nvCxnSpPr>
        <p:spPr bwMode="auto">
          <a:xfrm>
            <a:off x="6248400" y="4800600"/>
            <a:ext cx="2667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0" name="Straight Connector 29"/>
          <p:cNvCxnSpPr/>
          <p:nvPr/>
        </p:nvCxnSpPr>
        <p:spPr bwMode="auto">
          <a:xfrm>
            <a:off x="152400" y="4572000"/>
            <a:ext cx="2667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1" name="Straight Connector 30"/>
          <p:cNvCxnSpPr/>
          <p:nvPr/>
        </p:nvCxnSpPr>
        <p:spPr bwMode="auto">
          <a:xfrm>
            <a:off x="228600" y="5486400"/>
            <a:ext cx="2667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2" name="Straight Connector 31"/>
          <p:cNvCxnSpPr/>
          <p:nvPr/>
        </p:nvCxnSpPr>
        <p:spPr bwMode="auto">
          <a:xfrm>
            <a:off x="152400" y="5943600"/>
            <a:ext cx="2667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3" name="Straight Connector 32"/>
          <p:cNvCxnSpPr/>
          <p:nvPr/>
        </p:nvCxnSpPr>
        <p:spPr bwMode="auto">
          <a:xfrm>
            <a:off x="3276600" y="3810000"/>
            <a:ext cx="2667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34" name="TextBox 33"/>
          <p:cNvSpPr txBox="1"/>
          <p:nvPr/>
        </p:nvSpPr>
        <p:spPr>
          <a:xfrm>
            <a:off x="3200400" y="3505200"/>
            <a:ext cx="2819400" cy="307777"/>
          </a:xfrm>
          <a:prstGeom prst="rect">
            <a:avLst/>
          </a:prstGeom>
          <a:noFill/>
        </p:spPr>
        <p:txBody>
          <a:bodyPr wrap="square" rtlCol="0">
            <a:spAutoFit/>
          </a:bodyPr>
          <a:lstStyle/>
          <a:p>
            <a:pPr fontAlgn="auto">
              <a:spcBef>
                <a:spcPts val="0"/>
              </a:spcBef>
              <a:spcAft>
                <a:spcPts val="0"/>
              </a:spcAft>
            </a:pPr>
            <a:r>
              <a:rPr lang="en-US" dirty="0" smtClean="0">
                <a:latin typeface="Calibri"/>
              </a:rPr>
              <a:t>Throughout the page’s HTML source</a:t>
            </a:r>
          </a:p>
        </p:txBody>
      </p:sp>
      <p:sp>
        <p:nvSpPr>
          <p:cNvPr id="36" name="TextBox 35"/>
          <p:cNvSpPr txBox="1"/>
          <p:nvPr/>
        </p:nvSpPr>
        <p:spPr>
          <a:xfrm>
            <a:off x="3200400" y="3886200"/>
            <a:ext cx="2819400" cy="307777"/>
          </a:xfrm>
          <a:prstGeom prst="rect">
            <a:avLst/>
          </a:prstGeom>
          <a:noFill/>
        </p:spPr>
        <p:txBody>
          <a:bodyPr wrap="square" rtlCol="0">
            <a:spAutoFit/>
          </a:bodyPr>
          <a:lstStyle/>
          <a:p>
            <a:pPr fontAlgn="auto">
              <a:spcBef>
                <a:spcPts val="0"/>
              </a:spcBef>
              <a:spcAft>
                <a:spcPts val="0"/>
              </a:spcAft>
            </a:pPr>
            <a:r>
              <a:rPr lang="en-US" dirty="0" smtClean="0">
                <a:latin typeface="Calibri"/>
              </a:rPr>
              <a:t>In the Header tags of the page</a:t>
            </a:r>
          </a:p>
        </p:txBody>
      </p:sp>
      <p:sp>
        <p:nvSpPr>
          <p:cNvPr id="37" name="TextBox 36"/>
          <p:cNvSpPr txBox="1"/>
          <p:nvPr/>
        </p:nvSpPr>
        <p:spPr>
          <a:xfrm>
            <a:off x="3276600" y="4191000"/>
            <a:ext cx="2819400" cy="523220"/>
          </a:xfrm>
          <a:prstGeom prst="rect">
            <a:avLst/>
          </a:prstGeom>
          <a:noFill/>
        </p:spPr>
        <p:txBody>
          <a:bodyPr wrap="square" rtlCol="0">
            <a:spAutoFit/>
          </a:bodyPr>
          <a:lstStyle/>
          <a:p>
            <a:pPr fontAlgn="auto">
              <a:spcBef>
                <a:spcPts val="0"/>
              </a:spcBef>
              <a:spcAft>
                <a:spcPts val="0"/>
              </a:spcAft>
            </a:pPr>
            <a:r>
              <a:rPr lang="en-US" dirty="0" smtClean="0">
                <a:latin typeface="Calibri"/>
              </a:rPr>
              <a:t>As the anchor text for all links pointing to the page.</a:t>
            </a:r>
          </a:p>
        </p:txBody>
      </p:sp>
      <p:sp>
        <p:nvSpPr>
          <p:cNvPr id="39" name="TextBox 38"/>
          <p:cNvSpPr txBox="1"/>
          <p:nvPr/>
        </p:nvSpPr>
        <p:spPr>
          <a:xfrm>
            <a:off x="6172200" y="3886200"/>
            <a:ext cx="2819400" cy="307777"/>
          </a:xfrm>
          <a:prstGeom prst="rect">
            <a:avLst/>
          </a:prstGeom>
          <a:noFill/>
        </p:spPr>
        <p:txBody>
          <a:bodyPr wrap="square" rtlCol="0">
            <a:spAutoFit/>
          </a:bodyPr>
          <a:lstStyle/>
          <a:p>
            <a:pPr fontAlgn="auto">
              <a:spcBef>
                <a:spcPts val="0"/>
              </a:spcBef>
              <a:spcAft>
                <a:spcPts val="0"/>
              </a:spcAft>
            </a:pPr>
            <a:r>
              <a:rPr lang="en-US" dirty="0" smtClean="0">
                <a:latin typeface="Calibri"/>
              </a:rPr>
              <a:t>Place in first position of the Title Tag </a:t>
            </a:r>
          </a:p>
        </p:txBody>
      </p:sp>
      <p:sp>
        <p:nvSpPr>
          <p:cNvPr id="40" name="TextBox 39"/>
          <p:cNvSpPr txBox="1"/>
          <p:nvPr/>
        </p:nvSpPr>
        <p:spPr>
          <a:xfrm>
            <a:off x="6172200" y="4191000"/>
            <a:ext cx="2819400" cy="307777"/>
          </a:xfrm>
          <a:prstGeom prst="rect">
            <a:avLst/>
          </a:prstGeom>
          <a:noFill/>
        </p:spPr>
        <p:txBody>
          <a:bodyPr wrap="square" rtlCol="0">
            <a:spAutoFit/>
          </a:bodyPr>
          <a:lstStyle/>
          <a:p>
            <a:pPr fontAlgn="auto">
              <a:spcBef>
                <a:spcPts val="0"/>
              </a:spcBef>
              <a:spcAft>
                <a:spcPts val="0"/>
              </a:spcAft>
            </a:pPr>
            <a:r>
              <a:rPr lang="en-US" dirty="0" smtClean="0">
                <a:latin typeface="Calibri"/>
              </a:rPr>
              <a:t>Include in the Description Tag</a:t>
            </a:r>
          </a:p>
        </p:txBody>
      </p:sp>
      <p:sp>
        <p:nvSpPr>
          <p:cNvPr id="41" name="TextBox 40"/>
          <p:cNvSpPr txBox="1"/>
          <p:nvPr/>
        </p:nvSpPr>
        <p:spPr>
          <a:xfrm>
            <a:off x="6172200" y="4800600"/>
            <a:ext cx="2819400" cy="523220"/>
          </a:xfrm>
          <a:prstGeom prst="rect">
            <a:avLst/>
          </a:prstGeom>
          <a:noFill/>
        </p:spPr>
        <p:txBody>
          <a:bodyPr wrap="square" rtlCol="0">
            <a:spAutoFit/>
          </a:bodyPr>
          <a:lstStyle/>
          <a:p>
            <a:pPr fontAlgn="auto">
              <a:spcBef>
                <a:spcPts val="0"/>
              </a:spcBef>
              <a:spcAft>
                <a:spcPts val="0"/>
              </a:spcAft>
            </a:pPr>
            <a:r>
              <a:rPr lang="en-US" dirty="0" smtClean="0">
                <a:latin typeface="Calibri"/>
              </a:rPr>
              <a:t>Use as the ALT Tag for all images on the landing page</a:t>
            </a:r>
          </a:p>
        </p:txBody>
      </p:sp>
      <p:sp>
        <p:nvSpPr>
          <p:cNvPr id="42" name="TextBox 41"/>
          <p:cNvSpPr txBox="1"/>
          <p:nvPr/>
        </p:nvSpPr>
        <p:spPr>
          <a:xfrm>
            <a:off x="6172200" y="4495800"/>
            <a:ext cx="2819400" cy="307777"/>
          </a:xfrm>
          <a:prstGeom prst="rect">
            <a:avLst/>
          </a:prstGeom>
          <a:noFill/>
        </p:spPr>
        <p:txBody>
          <a:bodyPr wrap="square" rtlCol="0">
            <a:spAutoFit/>
          </a:bodyPr>
          <a:lstStyle/>
          <a:p>
            <a:pPr fontAlgn="auto">
              <a:spcBef>
                <a:spcPts val="0"/>
              </a:spcBef>
              <a:spcAft>
                <a:spcPts val="0"/>
              </a:spcAft>
            </a:pPr>
            <a:r>
              <a:rPr lang="en-US" dirty="0" smtClean="0">
                <a:latin typeface="Calibri"/>
              </a:rPr>
              <a:t>Include in the URL </a:t>
            </a:r>
          </a:p>
        </p:txBody>
      </p:sp>
      <p:cxnSp>
        <p:nvCxnSpPr>
          <p:cNvPr id="43" name="Straight Connector 42"/>
          <p:cNvCxnSpPr/>
          <p:nvPr/>
        </p:nvCxnSpPr>
        <p:spPr bwMode="auto">
          <a:xfrm>
            <a:off x="6248400" y="5334000"/>
            <a:ext cx="2667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93</a:t>
            </a:fld>
            <a:endParaRPr lang="en-US" dirty="0">
              <a:solidFill>
                <a:srgbClr val="002C69"/>
              </a:solidFill>
            </a:endParaRPr>
          </a:p>
        </p:txBody>
      </p:sp>
      <p:graphicFrame>
        <p:nvGraphicFramePr>
          <p:cNvPr id="12" name="Table 11"/>
          <p:cNvGraphicFramePr>
            <a:graphicFrameLocks noGrp="1"/>
          </p:cNvGraphicFramePr>
          <p:nvPr/>
        </p:nvGraphicFramePr>
        <p:xfrm>
          <a:off x="0" y="2438400"/>
          <a:ext cx="4895035" cy="4203473"/>
        </p:xfrm>
        <a:graphic>
          <a:graphicData uri="http://schemas.openxmlformats.org/drawingml/2006/table">
            <a:tbl>
              <a:tblPr firstRow="1" bandRow="1">
                <a:tableStyleId>{5C22544A-7EE6-4342-B048-85BDC9FD1C3A}</a:tableStyleId>
              </a:tblPr>
              <a:tblGrid>
                <a:gridCol w="4686755"/>
                <a:gridCol w="208280"/>
              </a:tblGrid>
              <a:tr h="217796">
                <a:tc>
                  <a:txBody>
                    <a:bodyPr/>
                    <a:lstStyle/>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r>
                        <a:rPr lang="en-US" sz="1400" b="1" dirty="0" smtClean="0">
                          <a:solidFill>
                            <a:schemeClr val="tx1"/>
                          </a:solidFill>
                        </a:rPr>
                        <a:t>What is Available</a:t>
                      </a:r>
                      <a:r>
                        <a:rPr lang="en-US" sz="1400" b="1" baseline="0" dirty="0" smtClean="0">
                          <a:solidFill>
                            <a:schemeClr val="tx1"/>
                          </a:solidFill>
                        </a:rPr>
                        <a:t> on This Page? </a:t>
                      </a:r>
                      <a:r>
                        <a:rPr lang="en-US" sz="1200" b="0" baseline="0" dirty="0" smtClean="0">
                          <a:solidFill>
                            <a:schemeClr val="tx1"/>
                          </a:solidFill>
                        </a:rPr>
                        <a:t>What benefit does the landing page’s content provide the user?</a:t>
                      </a:r>
                    </a:p>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endParaRPr lang="en-US" sz="1400" b="1" baseline="0" dirty="0" smtClean="0">
                        <a:solidFill>
                          <a:schemeClr val="tx1"/>
                        </a:solidFill>
                      </a:endParaRPr>
                    </a:p>
                    <a:p>
                      <a:pPr marL="342900" indent="-342900">
                        <a:buFont typeface="Arial" pitchFamily="34" charset="0"/>
                        <a:buChar char="•"/>
                      </a:pPr>
                      <a:r>
                        <a:rPr lang="en-US" sz="1400" b="1" baseline="0" dirty="0" smtClean="0">
                          <a:solidFill>
                            <a:schemeClr val="tx1"/>
                          </a:solidFill>
                        </a:rPr>
                        <a:t>What Does a User Need to Know About the Mapped Gold Keyword of the Page? </a:t>
                      </a:r>
                      <a:r>
                        <a:rPr lang="en-US" sz="1200" b="0" baseline="0" dirty="0" smtClean="0">
                          <a:solidFill>
                            <a:schemeClr val="tx1"/>
                          </a:solidFill>
                        </a:rPr>
                        <a:t>Does the content provide the information a user expects for when searching for the page’s mapped gold keyword phrase?  </a:t>
                      </a:r>
                      <a:endParaRPr lang="en-US"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600" b="1" dirty="0" smtClean="0">
                        <a:solidFill>
                          <a:schemeClr val="tx1"/>
                        </a:solidFill>
                      </a:endParaRPr>
                    </a:p>
                    <a:p>
                      <a:pPr marL="342900" indent="-342900">
                        <a:buFont typeface="Arial" pitchFamily="34" charset="0"/>
                        <a:buChar char="•"/>
                      </a:pPr>
                      <a:r>
                        <a:rPr lang="en-US" sz="1400" b="1" dirty="0" smtClean="0">
                          <a:solidFill>
                            <a:schemeClr val="tx1"/>
                          </a:solidFill>
                        </a:rPr>
                        <a:t>What Makes Olay Special?</a:t>
                      </a:r>
                      <a:r>
                        <a:rPr lang="en-US" sz="1600" b="1" baseline="0" dirty="0" smtClean="0">
                          <a:solidFill>
                            <a:schemeClr val="tx1"/>
                          </a:solidFill>
                        </a:rPr>
                        <a:t> </a:t>
                      </a:r>
                      <a:r>
                        <a:rPr lang="en-US" sz="1200" b="0" baseline="0" dirty="0" smtClean="0">
                          <a:solidFill>
                            <a:schemeClr val="tx1"/>
                          </a:solidFill>
                        </a:rPr>
                        <a:t>Does the content provide insight into how Olay differs from/ other beauty brands? </a:t>
                      </a:r>
                    </a:p>
                    <a:p>
                      <a:pPr marL="342900" indent="-342900">
                        <a:buFont typeface="Arial" pitchFamily="34" charset="0"/>
                        <a:buChar char="•"/>
                      </a:pPr>
                      <a:endParaRPr lang="en-US" sz="1400" b="0" baseline="0" dirty="0" smtClean="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500" smtClean="0">
                        <a:solidFill>
                          <a:schemeClr val="tx1"/>
                        </a:solidFill>
                      </a:endParaRPr>
                    </a:p>
                    <a:p>
                      <a:pPr marL="342900" indent="-342900">
                        <a:buFont typeface="Arial" pitchFamily="34" charset="0"/>
                        <a:buNone/>
                      </a:pPr>
                      <a:endParaRPr lang="en-US" sz="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b="0" baseline="0" smtClean="0">
                        <a:solidFill>
                          <a:schemeClr val="tx1"/>
                        </a:solidFill>
                      </a:endParaRPr>
                    </a:p>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19" name="Straight Connector 18"/>
          <p:cNvCxnSpPr/>
          <p:nvPr/>
        </p:nvCxnSpPr>
        <p:spPr bwMode="auto">
          <a:xfrm>
            <a:off x="228600" y="35052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304800" y="46482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228600" y="56388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Website Content</a:t>
            </a:r>
            <a:endParaRPr lang="en-US" sz="3000" b="1" kern="0" dirty="0">
              <a:solidFill>
                <a:sysClr val="windowText" lastClr="000000"/>
              </a:solidFill>
              <a:latin typeface="Calibri"/>
            </a:endParaRPr>
          </a:p>
        </p:txBody>
      </p:sp>
      <p:sp>
        <p:nvSpPr>
          <p:cNvPr id="29" name="Rounded Rectangle 28"/>
          <p:cNvSpPr/>
          <p:nvPr/>
        </p:nvSpPr>
        <p:spPr bwMode="auto">
          <a:xfrm>
            <a:off x="533400" y="914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Page Content Should Answer the Following Questions:</a:t>
            </a:r>
          </a:p>
        </p:txBody>
      </p:sp>
      <p:sp>
        <p:nvSpPr>
          <p:cNvPr id="30" name="Content Placeholder 2"/>
          <p:cNvSpPr>
            <a:spLocks noGrp="1"/>
          </p:cNvSpPr>
          <p:nvPr>
            <p:ph idx="1"/>
          </p:nvPr>
        </p:nvSpPr>
        <p:spPr>
          <a:xfrm>
            <a:off x="457200" y="1295400"/>
            <a:ext cx="8229600" cy="838200"/>
          </a:xfrm>
        </p:spPr>
        <p:txBody>
          <a:bodyPr/>
          <a:lstStyle/>
          <a:p>
            <a:pPr marL="0" indent="0"/>
            <a:r>
              <a:rPr lang="en-US" sz="1600" dirty="0" smtClean="0">
                <a:solidFill>
                  <a:schemeClr val="tx1"/>
                </a:solidFill>
                <a:latin typeface="+mn-lt"/>
                <a:cs typeface="Arial" pitchFamily="34" charset="0"/>
              </a:rPr>
              <a:t>A Web pages content represents the biggest area of opportunity and the most significant need in order to establish relevancy for the mapped gold keyword phrase. </a:t>
            </a:r>
            <a:r>
              <a:rPr lang="en-US" sz="1600" dirty="0" smtClean="0"/>
              <a:t>Below are some strategies for creating content that will not only establish keyword phrase relevancy and lead to improved visibility, but help establish Olay as an authority on a topic.</a:t>
            </a:r>
          </a:p>
          <a:p>
            <a:pPr marL="0" indent="0">
              <a:buNone/>
            </a:pPr>
            <a:endParaRPr lang="en-US" sz="600" b="1" dirty="0" smtClean="0"/>
          </a:p>
          <a:p>
            <a:pPr>
              <a:spcBef>
                <a:spcPts val="0"/>
              </a:spcBef>
              <a:buClrTx/>
            </a:pPr>
            <a:r>
              <a:rPr lang="en-US" sz="1800" b="1" dirty="0" smtClean="0"/>
              <a:t>                                                 </a:t>
            </a:r>
          </a:p>
        </p:txBody>
      </p:sp>
      <p:graphicFrame>
        <p:nvGraphicFramePr>
          <p:cNvPr id="42" name="Table 41"/>
          <p:cNvGraphicFramePr>
            <a:graphicFrameLocks noGrp="1"/>
          </p:cNvGraphicFramePr>
          <p:nvPr/>
        </p:nvGraphicFramePr>
        <p:xfrm>
          <a:off x="4495800" y="2362200"/>
          <a:ext cx="4895035" cy="5117873"/>
        </p:xfrm>
        <a:graphic>
          <a:graphicData uri="http://schemas.openxmlformats.org/drawingml/2006/table">
            <a:tbl>
              <a:tblPr firstRow="1" bandRow="1">
                <a:tableStyleId>{5C22544A-7EE6-4342-B048-85BDC9FD1C3A}</a:tableStyleId>
              </a:tblPr>
              <a:tblGrid>
                <a:gridCol w="4343400"/>
                <a:gridCol w="551635"/>
              </a:tblGrid>
              <a:tr h="217796">
                <a:tc>
                  <a:txBody>
                    <a:bodyPr/>
                    <a:lstStyle/>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r>
                        <a:rPr lang="en-US" sz="1400" b="1" dirty="0" smtClean="0">
                          <a:solidFill>
                            <a:schemeClr val="tx1"/>
                          </a:solidFill>
                        </a:rPr>
                        <a:t>Why Should a User Buy Olay? </a:t>
                      </a:r>
                      <a:r>
                        <a:rPr lang="en-US" sz="1200" b="0" dirty="0" smtClean="0">
                          <a:solidFill>
                            <a:schemeClr val="tx1"/>
                          </a:solidFill>
                        </a:rPr>
                        <a:t>Does the content</a:t>
                      </a:r>
                      <a:r>
                        <a:rPr lang="en-US" sz="1200" b="0" baseline="0" dirty="0" smtClean="0">
                          <a:solidFill>
                            <a:schemeClr val="tx1"/>
                          </a:solidFill>
                        </a:rPr>
                        <a:t> provide details of the benefits of using Olay?</a:t>
                      </a:r>
                      <a:endParaRPr lang="en-US" sz="1400" b="0" baseline="0" dirty="0" smtClean="0">
                        <a:solidFill>
                          <a:schemeClr val="tx1"/>
                        </a:solidFill>
                      </a:endParaRPr>
                    </a:p>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endParaRPr lang="en-US" sz="1400" b="1" baseline="0" dirty="0" smtClean="0">
                        <a:solidFill>
                          <a:schemeClr val="tx1"/>
                        </a:solidFill>
                      </a:endParaRPr>
                    </a:p>
                    <a:p>
                      <a:pPr marL="342900" indent="-342900">
                        <a:buFont typeface="Arial" pitchFamily="34" charset="0"/>
                        <a:buChar char="•"/>
                      </a:pPr>
                      <a:r>
                        <a:rPr lang="en-US" sz="1400" b="1" baseline="0" dirty="0" smtClean="0">
                          <a:solidFill>
                            <a:schemeClr val="tx1"/>
                          </a:solidFill>
                        </a:rPr>
                        <a:t>Are There Any Special Offers for Olay Products?</a:t>
                      </a:r>
                      <a:r>
                        <a:rPr lang="en-US" sz="1200" b="1" baseline="0" dirty="0" smtClean="0">
                          <a:solidFill>
                            <a:schemeClr val="tx1"/>
                          </a:solidFill>
                        </a:rPr>
                        <a:t> </a:t>
                      </a:r>
                      <a:r>
                        <a:rPr lang="en-US" sz="1200" b="0" baseline="0" dirty="0" smtClean="0">
                          <a:solidFill>
                            <a:schemeClr val="tx1"/>
                          </a:solidFill>
                        </a:rPr>
                        <a:t>Does the content include any giveaways, coupons or contests that Olay might be running?</a:t>
                      </a:r>
                    </a:p>
                    <a:p>
                      <a:pPr marL="342900" indent="-342900">
                        <a:buFont typeface="Arial" pitchFamily="34" charset="0"/>
                        <a:buChar char="•"/>
                      </a:pPr>
                      <a:endParaRPr lang="en-US" sz="1200" b="0" baseline="0" dirty="0" smtClean="0">
                        <a:solidFill>
                          <a:schemeClr val="tx1"/>
                        </a:solidFill>
                      </a:endParaRPr>
                    </a:p>
                    <a:p>
                      <a:pPr marL="342900" indent="-342900">
                        <a:buFont typeface="Arial" pitchFamily="34" charset="0"/>
                        <a:buChar char="•"/>
                      </a:pPr>
                      <a:endParaRPr lang="en-US" sz="1200" b="0" baseline="0" dirty="0" smtClean="0">
                        <a:solidFill>
                          <a:schemeClr val="tx1"/>
                        </a:solidFill>
                      </a:endParaRPr>
                    </a:p>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r>
                        <a:rPr lang="en-US" sz="1400" b="1" dirty="0" smtClean="0">
                          <a:solidFill>
                            <a:schemeClr val="tx1"/>
                          </a:solidFill>
                        </a:rPr>
                        <a:t>Can Search Engines</a:t>
                      </a:r>
                      <a:r>
                        <a:rPr lang="en-US" sz="1400" b="1" baseline="0" dirty="0" smtClean="0">
                          <a:solidFill>
                            <a:schemeClr val="tx1"/>
                          </a:solidFill>
                        </a:rPr>
                        <a:t> Determine a Content Theme for Each Page? </a:t>
                      </a:r>
                      <a:r>
                        <a:rPr lang="en-US" sz="1200" b="0" baseline="0" dirty="0" smtClean="0">
                          <a:solidFill>
                            <a:schemeClr val="tx1"/>
                          </a:solidFill>
                        </a:rPr>
                        <a:t>Are all elements of the page optimized for search engine spiders?</a:t>
                      </a:r>
                      <a:endParaRPr lang="en-US" sz="1400" b="1"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600" dirty="0" smtClean="0">
                        <a:solidFill>
                          <a:schemeClr val="tx1"/>
                        </a:solidFill>
                      </a:endParaRPr>
                    </a:p>
                    <a:p>
                      <a:pPr marL="342900" indent="-342900">
                        <a:buFont typeface="Arial" pitchFamily="34" charset="0"/>
                        <a:buNone/>
                      </a:pPr>
                      <a:endParaRPr lang="en-US" sz="600" b="0" dirty="0" smtClean="0">
                        <a:solidFill>
                          <a:schemeClr val="tx1"/>
                        </a:solidFill>
                      </a:endParaRPr>
                    </a:p>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endParaRPr lang="en-US" sz="1400" b="0" baseline="0" dirty="0" smtClean="0">
                        <a:solidFill>
                          <a:schemeClr val="tx1"/>
                        </a:solidFill>
                      </a:endParaRPr>
                    </a:p>
                    <a:p>
                      <a:pPr marL="342900" indent="-342900">
                        <a:buFont typeface="Arial" pitchFamily="34" charset="0"/>
                        <a:buChar char="•"/>
                      </a:pPr>
                      <a:endParaRPr lang="en-US" sz="1400" b="1" dirty="0" smtClean="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500" dirty="0" smtClean="0">
                        <a:solidFill>
                          <a:schemeClr val="tx1"/>
                        </a:solidFill>
                      </a:endParaRPr>
                    </a:p>
                    <a:p>
                      <a:pPr marL="342900" indent="-342900">
                        <a:buFont typeface="Arial" pitchFamily="34" charset="0"/>
                        <a:buNone/>
                      </a:pPr>
                      <a:endParaRPr lang="en-US" sz="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46" name="Straight Connector 45"/>
          <p:cNvCxnSpPr/>
          <p:nvPr/>
        </p:nvCxnSpPr>
        <p:spPr bwMode="auto">
          <a:xfrm>
            <a:off x="4419600" y="35052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7" name="Straight Connector 46"/>
          <p:cNvCxnSpPr/>
          <p:nvPr/>
        </p:nvCxnSpPr>
        <p:spPr bwMode="auto">
          <a:xfrm>
            <a:off x="4495800" y="46482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8" name="Straight Connector 47"/>
          <p:cNvCxnSpPr/>
          <p:nvPr/>
        </p:nvCxnSpPr>
        <p:spPr bwMode="auto">
          <a:xfrm>
            <a:off x="4495800" y="56388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962400" y="2971800"/>
            <a:ext cx="4343400" cy="330637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94</a:t>
            </a:fld>
            <a:endParaRPr lang="en-US" dirty="0">
              <a:solidFill>
                <a:srgbClr val="002C69"/>
              </a:solidFill>
            </a:endParaRPr>
          </a:p>
        </p:txBody>
      </p:sp>
      <p:sp>
        <p:nvSpPr>
          <p:cNvPr id="9" name="TextBox 11"/>
          <p:cNvSpPr txBox="1">
            <a:spLocks noChangeArrowheads="1"/>
          </p:cNvSpPr>
          <p:nvPr/>
        </p:nvSpPr>
        <p:spPr bwMode="auto">
          <a:xfrm>
            <a:off x="7162800" y="22926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28%</a:t>
            </a:r>
          </a:p>
        </p:txBody>
      </p:sp>
      <p:sp>
        <p:nvSpPr>
          <p:cNvPr id="10" name="TextBox 13"/>
          <p:cNvSpPr txBox="1">
            <a:spLocks noChangeArrowheads="1"/>
          </p:cNvSpPr>
          <p:nvPr/>
        </p:nvSpPr>
        <p:spPr bwMode="auto">
          <a:xfrm>
            <a:off x="7162800" y="2989546"/>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16%</a:t>
            </a:r>
          </a:p>
        </p:txBody>
      </p: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Website Content</a:t>
            </a:r>
            <a:endParaRPr lang="en-US" sz="3000" b="1" kern="0" dirty="0">
              <a:solidFill>
                <a:sysClr val="windowText" lastClr="000000"/>
              </a:solidFill>
              <a:latin typeface="Calibri"/>
            </a:endParaRPr>
          </a:p>
        </p:txBody>
      </p:sp>
      <p:pic>
        <p:nvPicPr>
          <p:cNvPr id="27"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29" name="Rounded Rectangle 28"/>
          <p:cNvSpPr/>
          <p:nvPr/>
        </p:nvSpPr>
        <p:spPr bwMode="auto">
          <a:xfrm>
            <a:off x="304800" y="15240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Organic Ranking Example: “body lotion”</a:t>
            </a:r>
          </a:p>
        </p:txBody>
      </p:sp>
      <p:sp>
        <p:nvSpPr>
          <p:cNvPr id="30" name="Content Placeholder 2"/>
          <p:cNvSpPr>
            <a:spLocks noGrp="1"/>
          </p:cNvSpPr>
          <p:nvPr>
            <p:ph idx="1"/>
          </p:nvPr>
        </p:nvSpPr>
        <p:spPr>
          <a:xfrm>
            <a:off x="304800" y="762000"/>
            <a:ext cx="8229600" cy="838200"/>
          </a:xfrm>
        </p:spPr>
        <p:txBody>
          <a:bodyPr/>
          <a:lstStyle/>
          <a:p>
            <a:pPr marL="0" indent="0"/>
            <a:r>
              <a:rPr lang="en-US" sz="1400" dirty="0" smtClean="0">
                <a:latin typeface="+mn-lt"/>
                <a:cs typeface="Arial" pitchFamily="34" charset="0"/>
              </a:rPr>
              <a:t>Users are actively seeking out information and content that will help them meet their needs. Olay is ranking in the first organic position in Google for the keyword phrase “body lotion” due to the inclusion of the keyword phrase throughout the content of the page.   </a:t>
            </a:r>
            <a:endParaRPr lang="en-US" sz="1400" dirty="0" smtClean="0">
              <a:latin typeface="+mn-lt"/>
            </a:endParaRPr>
          </a:p>
          <a:p>
            <a:pPr marL="0" indent="0">
              <a:buNone/>
            </a:pPr>
            <a:endParaRPr lang="en-US" sz="1400" b="1" dirty="0" smtClean="0">
              <a:latin typeface="+mn-lt"/>
            </a:endParaRPr>
          </a:p>
          <a:p>
            <a:pPr>
              <a:spcBef>
                <a:spcPts val="0"/>
              </a:spcBef>
              <a:buClrTx/>
            </a:pPr>
            <a:r>
              <a:rPr lang="en-US" sz="1400" b="1" dirty="0" smtClean="0">
                <a:latin typeface="+mn-lt"/>
              </a:rPr>
              <a:t>                                                 </a:t>
            </a:r>
          </a:p>
        </p:txBody>
      </p:sp>
      <p:sp>
        <p:nvSpPr>
          <p:cNvPr id="31" name="Down Arrow Callout 30"/>
          <p:cNvSpPr/>
          <p:nvPr/>
        </p:nvSpPr>
        <p:spPr bwMode="auto">
          <a:xfrm rot="5400000">
            <a:off x="6819900" y="1409700"/>
            <a:ext cx="762000" cy="1752600"/>
          </a:xfrm>
          <a:prstGeom prst="downArrowCallout">
            <a:avLst>
              <a:gd name="adj1" fmla="val 25000"/>
              <a:gd name="adj2" fmla="val 25000"/>
              <a:gd name="adj3" fmla="val 47500"/>
              <a:gd name="adj4" fmla="val 73013"/>
            </a:avLst>
          </a:prstGeom>
          <a:solidFill>
            <a:schemeClr val="bg2"/>
          </a:solidFill>
          <a:ln w="19050">
            <a:solidFill>
              <a:schemeClr val="tx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vert270" wrap="square" lIns="91440" tIns="91440" rIns="91440" bIns="91440" numCol="1" rtlCol="0" anchor="ctr" anchorCtr="0" compatLnSpc="1">
            <a:prstTxWarp prst="textNoShape">
              <a:avLst/>
            </a:prstTxWarp>
          </a:bodyPr>
          <a:lstStyle/>
          <a:p>
            <a:pPr fontAlgn="auto">
              <a:spcBef>
                <a:spcPts val="0"/>
              </a:spcBef>
              <a:spcAft>
                <a:spcPts val="0"/>
              </a:spcAft>
            </a:pPr>
            <a:r>
              <a:rPr lang="en-US" sz="1200" b="1" dirty="0" smtClean="0">
                <a:solidFill>
                  <a:srgbClr val="000000"/>
                </a:solidFill>
                <a:cs typeface="Arial" pitchFamily="34" charset="0"/>
              </a:rPr>
              <a:t>Keyword Phrase Appears in Description Tag</a:t>
            </a:r>
            <a:endParaRPr lang="en-US" sz="1200" dirty="0" smtClean="0">
              <a:solidFill>
                <a:srgbClr val="000000"/>
              </a:solidFill>
              <a:cs typeface="Arial" pitchFamily="34" charset="0"/>
            </a:endParaRPr>
          </a:p>
        </p:txBody>
      </p:sp>
      <p:sp>
        <p:nvSpPr>
          <p:cNvPr id="33" name="Down Arrow Callout 32"/>
          <p:cNvSpPr/>
          <p:nvPr/>
        </p:nvSpPr>
        <p:spPr bwMode="auto">
          <a:xfrm rot="16200000">
            <a:off x="857250" y="1352550"/>
            <a:ext cx="685800" cy="1790700"/>
          </a:xfrm>
          <a:prstGeom prst="downArrowCallout">
            <a:avLst>
              <a:gd name="adj1" fmla="val 27500"/>
              <a:gd name="adj2" fmla="val 30000"/>
              <a:gd name="adj3" fmla="val 55000"/>
              <a:gd name="adj4" fmla="val 69522"/>
            </a:avLst>
          </a:prstGeom>
          <a:solidFill>
            <a:schemeClr val="bg2"/>
          </a:solidFill>
          <a:ln w="19050">
            <a:solidFill>
              <a:schemeClr val="tx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vert" wrap="square" lIns="91440" tIns="91440" rIns="91440" bIns="91440" numCol="1" rtlCol="0" anchor="ctr" anchorCtr="0" compatLnSpc="1">
            <a:prstTxWarp prst="textNoShape">
              <a:avLst/>
            </a:prstTxWarp>
          </a:bodyPr>
          <a:lstStyle/>
          <a:p>
            <a:pPr fontAlgn="auto">
              <a:spcBef>
                <a:spcPts val="0"/>
              </a:spcBef>
              <a:spcAft>
                <a:spcPts val="0"/>
              </a:spcAft>
            </a:pPr>
            <a:r>
              <a:rPr lang="en-US" sz="1200" b="1" dirty="0" smtClean="0">
                <a:solidFill>
                  <a:srgbClr val="000000"/>
                </a:solidFill>
                <a:cs typeface="Arial" pitchFamily="34" charset="0"/>
              </a:rPr>
              <a:t>Keyword Phrase Appears in Title Tag</a:t>
            </a:r>
            <a:endParaRPr lang="en-US" sz="1200" dirty="0" smtClean="0">
              <a:solidFill>
                <a:srgbClr val="000000"/>
              </a:solidFill>
              <a:cs typeface="Arial" pitchFamily="34" charset="0"/>
            </a:endParaRPr>
          </a:p>
        </p:txBody>
      </p:sp>
      <p:sp>
        <p:nvSpPr>
          <p:cNvPr id="34" name="Down Arrow Callout 33"/>
          <p:cNvSpPr/>
          <p:nvPr/>
        </p:nvSpPr>
        <p:spPr bwMode="auto">
          <a:xfrm rot="5400000">
            <a:off x="6808699" y="4545101"/>
            <a:ext cx="1357313" cy="1411111"/>
          </a:xfrm>
          <a:prstGeom prst="downArrowCallout">
            <a:avLst>
              <a:gd name="adj1" fmla="val 27000"/>
              <a:gd name="adj2" fmla="val 25000"/>
              <a:gd name="adj3" fmla="val 25000"/>
              <a:gd name="adj4" fmla="val 64977"/>
            </a:avLst>
          </a:prstGeom>
          <a:solidFill>
            <a:schemeClr val="bg2"/>
          </a:solidFill>
          <a:ln w="19050">
            <a:solidFill>
              <a:schemeClr val="tx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vert270" wrap="square" lIns="91440" tIns="91440" rIns="91440" bIns="91440" numCol="1" rtlCol="0" anchor="ctr" anchorCtr="0" compatLnSpc="1">
            <a:prstTxWarp prst="textNoShape">
              <a:avLst/>
            </a:prstTxWarp>
          </a:bodyPr>
          <a:lstStyle/>
          <a:p>
            <a:pPr fontAlgn="auto">
              <a:spcBef>
                <a:spcPts val="0"/>
              </a:spcBef>
              <a:spcAft>
                <a:spcPts val="0"/>
              </a:spcAft>
            </a:pPr>
            <a:r>
              <a:rPr lang="en-US" sz="1200" b="1" dirty="0" smtClean="0">
                <a:solidFill>
                  <a:srgbClr val="000000"/>
                </a:solidFill>
                <a:cs typeface="Arial" pitchFamily="34" charset="0"/>
              </a:rPr>
              <a:t>Keyword Phrase Appears in Page Content</a:t>
            </a:r>
            <a:endParaRPr lang="en-US" sz="1200" dirty="0" smtClean="0">
              <a:solidFill>
                <a:srgbClr val="000000"/>
              </a:solidFill>
              <a:cs typeface="Arial" pitchFamily="34" charset="0"/>
            </a:endParaRPr>
          </a:p>
        </p:txBody>
      </p:sp>
      <p:sp>
        <p:nvSpPr>
          <p:cNvPr id="35" name="Down Arrow Callout 34"/>
          <p:cNvSpPr/>
          <p:nvPr/>
        </p:nvSpPr>
        <p:spPr bwMode="auto">
          <a:xfrm>
            <a:off x="3505200" y="3657600"/>
            <a:ext cx="2057400" cy="990600"/>
          </a:xfrm>
          <a:prstGeom prst="downArrowCallout">
            <a:avLst/>
          </a:prstGeom>
          <a:solidFill>
            <a:schemeClr val="bg2"/>
          </a:solidFill>
          <a:ln w="19050">
            <a:solidFill>
              <a:schemeClr val="tx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sz="1200" b="1" dirty="0" smtClean="0">
                <a:solidFill>
                  <a:srgbClr val="000000"/>
                </a:solidFill>
                <a:cs typeface="Arial" pitchFamily="34" charset="0"/>
              </a:rPr>
              <a:t>Other Keyword Phrases Appear as Anchor Text for Olay Internal Links</a:t>
            </a:r>
            <a:endParaRPr lang="en-US" sz="1200" dirty="0" smtClean="0">
              <a:solidFill>
                <a:srgbClr val="000000"/>
              </a:solidFill>
              <a:cs typeface="Arial" pitchFamily="34" charset="0"/>
            </a:endParaRPr>
          </a:p>
        </p:txBody>
      </p:sp>
      <p:sp>
        <p:nvSpPr>
          <p:cNvPr id="36" name="TextBox 35"/>
          <p:cNvSpPr txBox="1"/>
          <p:nvPr/>
        </p:nvSpPr>
        <p:spPr>
          <a:xfrm>
            <a:off x="381000" y="3962400"/>
            <a:ext cx="2514600" cy="1569660"/>
          </a:xfrm>
          <a:prstGeom prst="rect">
            <a:avLst/>
          </a:prstGeom>
          <a:ln w="38100">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fontAlgn="auto">
              <a:spcBef>
                <a:spcPts val="0"/>
              </a:spcBef>
              <a:spcAft>
                <a:spcPts val="0"/>
              </a:spcAft>
            </a:pPr>
            <a:r>
              <a:rPr lang="en-US" sz="1600" b="1" dirty="0" smtClean="0">
                <a:solidFill>
                  <a:srgbClr val="000000"/>
                </a:solidFill>
              </a:rPr>
              <a:t>Multiple instances of the gold keyword phrase both on and off-the-page make the PLP well optimized for the gold keyword phrase “body lotion.”</a:t>
            </a:r>
          </a:p>
        </p:txBody>
      </p:sp>
      <p:sp>
        <p:nvSpPr>
          <p:cNvPr id="19" name="Down Arrow Callout 18"/>
          <p:cNvSpPr/>
          <p:nvPr/>
        </p:nvSpPr>
        <p:spPr bwMode="auto">
          <a:xfrm rot="5400000">
            <a:off x="7315200" y="2286000"/>
            <a:ext cx="762000" cy="1676400"/>
          </a:xfrm>
          <a:prstGeom prst="downArrowCallout">
            <a:avLst/>
          </a:prstGeom>
          <a:solidFill>
            <a:schemeClr val="bg2"/>
          </a:solidFill>
          <a:ln w="19050">
            <a:solidFill>
              <a:schemeClr val="tx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vert270" wrap="square" lIns="91440" tIns="91440" rIns="91440" bIns="91440" numCol="1" rtlCol="0" anchor="ctr" anchorCtr="0" compatLnSpc="1">
            <a:prstTxWarp prst="textNoShape">
              <a:avLst/>
            </a:prstTxWarp>
          </a:bodyPr>
          <a:lstStyle/>
          <a:p>
            <a:pPr fontAlgn="auto">
              <a:spcBef>
                <a:spcPts val="0"/>
              </a:spcBef>
              <a:spcAft>
                <a:spcPts val="0"/>
              </a:spcAft>
            </a:pPr>
            <a:r>
              <a:rPr lang="en-US" sz="1200" b="1" dirty="0" smtClean="0">
                <a:solidFill>
                  <a:srgbClr val="000000"/>
                </a:solidFill>
                <a:cs typeface="Arial" pitchFamily="34" charset="0"/>
              </a:rPr>
              <a:t>Keyword Phrase Appears in Header Tag</a:t>
            </a:r>
            <a:endParaRPr lang="en-US" sz="1200" dirty="0" smtClean="0">
              <a:solidFill>
                <a:srgbClr val="000000"/>
              </a:solidFill>
              <a:cs typeface="Arial" pitchFamily="34" charset="0"/>
            </a:endParaRPr>
          </a:p>
        </p:txBody>
      </p:sp>
      <p:sp>
        <p:nvSpPr>
          <p:cNvPr id="20" name="Down Arrow Callout 19"/>
          <p:cNvSpPr/>
          <p:nvPr/>
        </p:nvSpPr>
        <p:spPr bwMode="auto">
          <a:xfrm rot="16200000">
            <a:off x="3409950" y="2076450"/>
            <a:ext cx="609600" cy="2095500"/>
          </a:xfrm>
          <a:prstGeom prst="downArrowCallout">
            <a:avLst/>
          </a:prstGeom>
          <a:solidFill>
            <a:schemeClr val="bg2"/>
          </a:solidFill>
          <a:ln w="19050">
            <a:solidFill>
              <a:schemeClr val="tx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vert" wrap="square" lIns="91440" tIns="91440" rIns="91440" bIns="91440" numCol="1" rtlCol="0" anchor="ctr" anchorCtr="0" compatLnSpc="1">
            <a:prstTxWarp prst="textNoShape">
              <a:avLst/>
            </a:prstTxWarp>
          </a:bodyPr>
          <a:lstStyle/>
          <a:p>
            <a:pPr fontAlgn="auto">
              <a:spcBef>
                <a:spcPts val="0"/>
              </a:spcBef>
              <a:spcAft>
                <a:spcPts val="0"/>
              </a:spcAft>
            </a:pPr>
            <a:r>
              <a:rPr lang="en-US" sz="1200" b="1" dirty="0" smtClean="0">
                <a:solidFill>
                  <a:srgbClr val="000000"/>
                </a:solidFill>
                <a:cs typeface="Arial" pitchFamily="34" charset="0"/>
              </a:rPr>
              <a:t>Keyword Phrase Appears in Breadcrumb Link</a:t>
            </a:r>
            <a:endParaRPr lang="en-US" sz="1200" dirty="0" smtClean="0">
              <a:solidFill>
                <a:srgbClr val="000000"/>
              </a:solidFill>
              <a:cs typeface="Arial" pitchFamily="34" charset="0"/>
            </a:endParaRPr>
          </a:p>
        </p:txBody>
      </p:sp>
      <p:pic>
        <p:nvPicPr>
          <p:cNvPr id="1027" name="Picture 3"/>
          <p:cNvPicPr>
            <a:picLocks noChangeAspect="1" noChangeArrowheads="1"/>
          </p:cNvPicPr>
          <p:nvPr/>
        </p:nvPicPr>
        <p:blipFill>
          <a:blip r:embed="rId4" cstate="print"/>
          <a:srcRect/>
          <a:stretch>
            <a:fillRect/>
          </a:stretch>
        </p:blipFill>
        <p:spPr bwMode="auto">
          <a:xfrm>
            <a:off x="2133600" y="2057400"/>
            <a:ext cx="4152900" cy="42862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95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Content Checklist</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Gold Keyword Placement Checklist</a:t>
            </a:r>
          </a:p>
        </p:txBody>
      </p:sp>
      <p:graphicFrame>
        <p:nvGraphicFramePr>
          <p:cNvPr id="12" name="Table 11"/>
          <p:cNvGraphicFramePr>
            <a:graphicFrameLocks noGrp="1"/>
          </p:cNvGraphicFramePr>
          <p:nvPr/>
        </p:nvGraphicFramePr>
        <p:xfrm>
          <a:off x="457200" y="1524000"/>
          <a:ext cx="8305800" cy="4785360"/>
        </p:xfrm>
        <a:graphic>
          <a:graphicData uri="http://schemas.openxmlformats.org/drawingml/2006/table">
            <a:tbl>
              <a:tblPr firstRow="1" bandRow="1">
                <a:tableStyleId>{5C22544A-7EE6-4342-B048-85BDC9FD1C3A}</a:tableStyleId>
              </a:tblPr>
              <a:tblGrid>
                <a:gridCol w="7952395"/>
                <a:gridCol w="353405"/>
              </a:tblGrid>
              <a:tr h="2157306">
                <a:tc>
                  <a:txBody>
                    <a:bodyPr/>
                    <a:lstStyle/>
                    <a:p>
                      <a:pPr marL="342900" indent="-342900">
                        <a:buFont typeface="Arial" pitchFamily="34" charset="0"/>
                        <a:buChar char="•"/>
                      </a:pPr>
                      <a:r>
                        <a:rPr lang="en-US" sz="1400" b="1" dirty="0" smtClean="0">
                          <a:solidFill>
                            <a:schemeClr val="tx1"/>
                          </a:solidFill>
                        </a:rPr>
                        <a:t>Text-Based Body</a:t>
                      </a:r>
                      <a:r>
                        <a:rPr lang="en-US" sz="1400" b="1" baseline="0" dirty="0" smtClean="0">
                          <a:solidFill>
                            <a:schemeClr val="tx1"/>
                          </a:solidFill>
                        </a:rPr>
                        <a:t> Copy </a:t>
                      </a:r>
                    </a:p>
                    <a:p>
                      <a:pPr marL="800100" lvl="1" indent="-342900">
                        <a:buFont typeface="Arial" pitchFamily="34" charset="0"/>
                        <a:buChar char="•"/>
                      </a:pPr>
                      <a:r>
                        <a:rPr lang="en-US" sz="1200" b="0" baseline="0" dirty="0" smtClean="0">
                          <a:solidFill>
                            <a:schemeClr val="tx1"/>
                          </a:solidFill>
                        </a:rPr>
                        <a:t>Repeated once every 30-40 words (2-3% density), without negatively impacting readability.</a:t>
                      </a:r>
                    </a:p>
                    <a:p>
                      <a:pPr marL="342900" indent="-342900">
                        <a:buFont typeface="Arial" pitchFamily="34" charset="0"/>
                        <a:buNone/>
                      </a:pPr>
                      <a:endParaRPr lang="en-US" sz="10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The URL</a:t>
                      </a:r>
                    </a:p>
                    <a:p>
                      <a:pPr marL="800100" lvl="1" indent="-342900">
                        <a:buFont typeface="Arial" pitchFamily="34" charset="0"/>
                        <a:buChar char="•"/>
                      </a:pPr>
                      <a:r>
                        <a:rPr lang="en-US" sz="1200" b="0" baseline="0" dirty="0" smtClean="0">
                          <a:solidFill>
                            <a:schemeClr val="tx1"/>
                          </a:solidFill>
                        </a:rPr>
                        <a:t>e.g., olay.com/skin-care-products/body-wash</a:t>
                      </a:r>
                    </a:p>
                    <a:p>
                      <a:pPr marL="800100" lvl="1" indent="-342900">
                        <a:buFont typeface="Arial" pitchFamily="34" charset="0"/>
                        <a:buChar char="•"/>
                      </a:pPr>
                      <a:endParaRPr lang="en-US" sz="10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The Title Tag</a:t>
                      </a:r>
                    </a:p>
                    <a:p>
                      <a:pPr marL="800100" lvl="1" indent="-342900">
                        <a:buFont typeface="Arial" pitchFamily="34" charset="0"/>
                        <a:buChar char="•"/>
                      </a:pPr>
                      <a:r>
                        <a:rPr lang="en-US" sz="1200" b="0" baseline="0" dirty="0" smtClean="0">
                          <a:solidFill>
                            <a:schemeClr val="tx1"/>
                          </a:solidFill>
                        </a:rPr>
                        <a:t>Located in the first position of the title tag.</a:t>
                      </a:r>
                    </a:p>
                    <a:p>
                      <a:pPr marL="342900" lvl="0" indent="-342900">
                        <a:buFont typeface="Arial" pitchFamily="34" charset="0"/>
                        <a:buChar char="•"/>
                      </a:pPr>
                      <a:endParaRPr lang="en-US" sz="10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The Description Tag</a:t>
                      </a:r>
                    </a:p>
                    <a:p>
                      <a:pPr marL="800100" lvl="1" indent="-342900">
                        <a:buFont typeface="Arial" pitchFamily="34" charset="0"/>
                        <a:buChar char="•"/>
                      </a:pPr>
                      <a:r>
                        <a:rPr lang="en-US" sz="1200" b="0" baseline="0" dirty="0" smtClean="0">
                          <a:solidFill>
                            <a:schemeClr val="tx1"/>
                          </a:solidFill>
                        </a:rPr>
                        <a:t>Located within the description tag.</a:t>
                      </a:r>
                    </a:p>
                    <a:p>
                      <a:pPr marL="800100" lvl="1" indent="-342900">
                        <a:buFont typeface="Arial" pitchFamily="34" charset="0"/>
                        <a:buNone/>
                      </a:pPr>
                      <a:endParaRPr lang="en-US" sz="10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The ALT Tag</a:t>
                      </a:r>
                    </a:p>
                    <a:p>
                      <a:pPr marL="800100" lvl="1" indent="-342900">
                        <a:buFont typeface="Arial" pitchFamily="34" charset="0"/>
                        <a:buChar char="•"/>
                      </a:pPr>
                      <a:r>
                        <a:rPr lang="en-US" sz="1200" b="0" baseline="0" dirty="0" smtClean="0">
                          <a:solidFill>
                            <a:schemeClr val="tx1"/>
                          </a:solidFill>
                        </a:rPr>
                        <a:t>Used as the ALT Tag of all images on the PLP.</a:t>
                      </a:r>
                    </a:p>
                    <a:p>
                      <a:pPr marL="800100" lvl="1" indent="-342900">
                        <a:buFont typeface="Arial" pitchFamily="34" charset="0"/>
                        <a:buChar char="•"/>
                      </a:pPr>
                      <a:endParaRPr lang="en-US" sz="10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The Header Tags (H1, H2, etc)</a:t>
                      </a:r>
                    </a:p>
                    <a:p>
                      <a:pPr marL="800100" lvl="1" indent="-342900">
                        <a:buFont typeface="Arial" pitchFamily="34" charset="0"/>
                        <a:buChar char="•"/>
                      </a:pPr>
                      <a:r>
                        <a:rPr lang="en-US" sz="1200" b="0" baseline="0" dirty="0" smtClean="0">
                          <a:solidFill>
                            <a:schemeClr val="tx1"/>
                          </a:solidFill>
                        </a:rPr>
                        <a:t>Located in the first position of the Header Tags.</a:t>
                      </a:r>
                    </a:p>
                    <a:p>
                      <a:pPr marL="800100" lvl="1" indent="-342900">
                        <a:buFont typeface="Arial" pitchFamily="34" charset="0"/>
                        <a:buChar char="•"/>
                      </a:pPr>
                      <a:endParaRPr lang="en-US" sz="10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Breadcrumb Links</a:t>
                      </a:r>
                    </a:p>
                    <a:p>
                      <a:pPr marL="800100" lvl="1" indent="-342900">
                        <a:buFont typeface="Arial" pitchFamily="34" charset="0"/>
                        <a:buChar char="•"/>
                      </a:pPr>
                      <a:r>
                        <a:rPr lang="en-US" sz="1200" b="0" baseline="0" dirty="0" smtClean="0">
                          <a:solidFill>
                            <a:schemeClr val="tx1"/>
                          </a:solidFill>
                        </a:rPr>
                        <a:t>e.g., Olay &gt; Skin Care Products &gt; Body Wash</a:t>
                      </a:r>
                    </a:p>
                    <a:p>
                      <a:pPr marL="800100" lvl="1" indent="-342900">
                        <a:buFont typeface="Arial" pitchFamily="34" charset="0"/>
                        <a:buChar char="•"/>
                      </a:pPr>
                      <a:endParaRPr lang="en-US" sz="10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The Anchor Text of All Links Pointing to the Page</a:t>
                      </a:r>
                    </a:p>
                    <a:p>
                      <a:pPr marL="800100" lvl="1" indent="-342900">
                        <a:buFont typeface="Arial" pitchFamily="34" charset="0"/>
                        <a:buChar char="•"/>
                      </a:pPr>
                      <a:r>
                        <a:rPr lang="en-US" sz="1200" b="0" baseline="0" dirty="0" smtClean="0">
                          <a:solidFill>
                            <a:schemeClr val="tx1"/>
                          </a:solidFill>
                        </a:rPr>
                        <a:t>Internal Links Such as Embedded Links, Contextual Links, Navigational Links, &amp; Site Map Links</a:t>
                      </a:r>
                    </a:p>
                    <a:p>
                      <a:pPr marL="800100" lvl="1" indent="-342900">
                        <a:buFont typeface="Arial" pitchFamily="34" charset="0"/>
                        <a:buChar char="•"/>
                      </a:pPr>
                      <a:r>
                        <a:rPr lang="en-US" sz="1200" b="0" baseline="0" dirty="0" smtClean="0">
                          <a:solidFill>
                            <a:schemeClr val="tx1"/>
                          </a:solidFill>
                        </a:rPr>
                        <a:t>External Links</a:t>
                      </a:r>
                      <a:endParaRPr lang="en-US"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198120">
                <a:tc>
                  <a:txBody>
                    <a:bodyPr/>
                    <a:lstStyle/>
                    <a:p>
                      <a:pPr marL="342900" indent="-342900">
                        <a:buFont typeface="Arial" pitchFamily="34" charset="0"/>
                        <a:buNone/>
                      </a:pPr>
                      <a:endParaRPr lang="en-US" sz="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13" name="Content Placeholder 2"/>
          <p:cNvSpPr txBox="1">
            <a:spLocks/>
          </p:cNvSpPr>
          <p:nvPr/>
        </p:nvSpPr>
        <p:spPr>
          <a:xfrm>
            <a:off x="381000" y="1219200"/>
            <a:ext cx="8229600" cy="1143000"/>
          </a:xfrm>
          <a:prstGeom prst="rect">
            <a:avLst/>
          </a:prstGeom>
        </p:spPr>
        <p:txBody>
          <a:bodyPr/>
          <a:lstStyle/>
          <a:p>
            <a:pPr eaLnBrk="0" hangingPunct="0">
              <a:spcBef>
                <a:spcPct val="75000"/>
              </a:spcBef>
              <a:buClr>
                <a:srgbClr val="BA0000"/>
              </a:buClr>
              <a:defRPr/>
            </a:pPr>
            <a:r>
              <a:rPr lang="en-US" sz="1600" kern="0" dirty="0" smtClean="0">
                <a:latin typeface="Calibri"/>
                <a:cs typeface="Arial" pitchFamily="34" charset="0"/>
              </a:rPr>
              <a:t>The gold keyword for each PLP should be included in:</a:t>
            </a:r>
            <a:endParaRPr lang="en-US" sz="600" b="1" kern="0" dirty="0" smtClean="0">
              <a:latin typeface="Calibri" pitchFamily="34" charset="0"/>
            </a:endParaRPr>
          </a:p>
          <a:p>
            <a:pPr marL="342900" indent="-342900" eaLnBrk="0" hangingPunct="0">
              <a:spcBef>
                <a:spcPts val="0"/>
              </a:spcBef>
              <a:defRPr/>
            </a:pPr>
            <a:r>
              <a:rPr lang="en-US" sz="1800" b="1" kern="0" dirty="0" smtClean="0">
                <a:latin typeface="Calibri" pitchFamily="34" charset="0"/>
              </a:rPr>
              <a:t>                                                 </a:t>
            </a:r>
          </a:p>
        </p:txBody>
      </p:sp>
      <p:cxnSp>
        <p:nvCxnSpPr>
          <p:cNvPr id="15" name="Straight Connector 14"/>
          <p:cNvCxnSpPr/>
          <p:nvPr/>
        </p:nvCxnSpPr>
        <p:spPr bwMode="auto">
          <a:xfrm>
            <a:off x="457200" y="20574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457200" y="25908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8" name="Straight Connector 17"/>
          <p:cNvCxnSpPr/>
          <p:nvPr/>
        </p:nvCxnSpPr>
        <p:spPr bwMode="auto">
          <a:xfrm>
            <a:off x="381000" y="36576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9" name="Straight Connector 18"/>
          <p:cNvCxnSpPr/>
          <p:nvPr/>
        </p:nvCxnSpPr>
        <p:spPr bwMode="auto">
          <a:xfrm>
            <a:off x="381000" y="42672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381000" y="48006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381000" y="53340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2" name="Straight Connector 21"/>
          <p:cNvCxnSpPr/>
          <p:nvPr/>
        </p:nvCxnSpPr>
        <p:spPr bwMode="auto">
          <a:xfrm>
            <a:off x="457200" y="60198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381000" y="31242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Meta data</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97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Meta Data?</a:t>
            </a:r>
            <a:endParaRPr lang="en-US" sz="3000" dirty="0"/>
          </a:p>
        </p:txBody>
      </p:sp>
      <p:sp>
        <p:nvSpPr>
          <p:cNvPr id="9" name="Content Placeholder 2"/>
          <p:cNvSpPr>
            <a:spLocks noGrp="1"/>
          </p:cNvSpPr>
          <p:nvPr>
            <p:ph idx="1"/>
          </p:nvPr>
        </p:nvSpPr>
        <p:spPr>
          <a:xfrm>
            <a:off x="304800" y="838200"/>
            <a:ext cx="8458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writing optimized Meta Tags for </a:t>
            </a:r>
            <a:r>
              <a:rPr lang="en-US" sz="1400" b="1" i="1" u="sng" dirty="0" smtClean="0"/>
              <a:t>only</a:t>
            </a:r>
            <a:r>
              <a:rPr lang="en-US" sz="1400" dirty="0" smtClean="0"/>
              <a:t> the gold keyword mapped PLP. It is imperative that the search agency understands the best practices and requirements for each Meta Tag, the importance of each, and is aware of where each is within the content or code of the Olay Website.</a:t>
            </a:r>
          </a:p>
          <a:p>
            <a:pPr marL="0" indent="0">
              <a:spcBef>
                <a:spcPts val="0"/>
              </a:spcBef>
            </a:pPr>
            <a:endParaRPr lang="en-US" sz="1400" dirty="0" smtClean="0">
              <a:latin typeface="+mn-lt"/>
            </a:endParaRPr>
          </a:p>
          <a:p>
            <a:pPr marL="0" lvl="0" indent="0">
              <a:spcBef>
                <a:spcPts val="0"/>
              </a:spcBef>
            </a:pPr>
            <a:r>
              <a:rPr lang="en-US" sz="1800" b="1" dirty="0" smtClean="0"/>
              <a:t>Creative Agency</a:t>
            </a:r>
            <a:r>
              <a:rPr lang="en-US" sz="1800" dirty="0" smtClean="0"/>
              <a:t>:</a:t>
            </a:r>
            <a:r>
              <a:rPr lang="en-US" sz="1800" b="1" dirty="0" smtClean="0"/>
              <a:t> </a:t>
            </a:r>
            <a:r>
              <a:rPr lang="en-US" sz="1600" b="1" dirty="0" smtClean="0"/>
              <a:t>: </a:t>
            </a:r>
            <a:r>
              <a:rPr lang="en-US" sz="1400" dirty="0" smtClean="0"/>
              <a:t>Once the search agency recommends the optimized Meta Tags for the PLPs, the creative agency should begin writing the </a:t>
            </a:r>
            <a:r>
              <a:rPr lang="en-US" sz="1400" b="1" i="1" u="sng" dirty="0" smtClean="0"/>
              <a:t>remaining</a:t>
            </a:r>
            <a:r>
              <a:rPr lang="en-US" sz="1400" dirty="0" smtClean="0"/>
              <a:t> Olay Web page Meta Tags. It is imperative that the creative agency understand the best practices and requirements for each Meta Tag, the importance of each, and is aware of where each is within the content or code of the Olay Website.</a:t>
            </a:r>
            <a:endParaRPr lang="en-US" sz="1400" b="1" dirty="0" smtClean="0"/>
          </a:p>
          <a:p>
            <a:pPr marL="0" indent="0">
              <a:spcBef>
                <a:spcPts val="0"/>
              </a:spcBef>
            </a:pPr>
            <a:endParaRPr lang="en-US" sz="1800" b="1" dirty="0" smtClean="0"/>
          </a:p>
          <a:p>
            <a:pPr marL="0" indent="0">
              <a:spcBef>
                <a:spcPts val="0"/>
              </a:spcBef>
            </a:pPr>
            <a:r>
              <a:rPr lang="en-US" sz="1800" b="1" dirty="0" smtClean="0"/>
              <a:t>Technical Agency</a:t>
            </a:r>
            <a:r>
              <a:rPr lang="en-US" sz="1800" dirty="0" smtClean="0"/>
              <a:t>:</a:t>
            </a:r>
            <a:r>
              <a:rPr lang="en-US" sz="1800" b="1" dirty="0" smtClean="0"/>
              <a:t> </a:t>
            </a:r>
            <a:r>
              <a:rPr lang="en-US" sz="1400" dirty="0" smtClean="0"/>
              <a:t>The technical agency is responsible for implementing the optimized Meta Data and understanding the best practices for Meta Data placement within the HTML code of each Olay Web page.</a:t>
            </a:r>
          </a:p>
          <a:p>
            <a:pPr marL="0" indent="0">
              <a:spcBef>
                <a:spcPts val="0"/>
              </a:spcBef>
            </a:pPr>
            <a:endParaRPr lang="en-US" sz="1800" b="1"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content creation best practices and how optimized content affects the success of the Olay organic search campaign.</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1" name="Straight Connector 10"/>
          <p:cNvCxnSpPr/>
          <p:nvPr/>
        </p:nvCxnSpPr>
        <p:spPr bwMode="auto">
          <a:xfrm>
            <a:off x="304800" y="3124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1981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04800" y="3886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8" name="Straight Connector 7"/>
          <p:cNvCxnSpPr/>
          <p:nvPr/>
        </p:nvCxnSpPr>
        <p:spPr bwMode="auto">
          <a:xfrm>
            <a:off x="304800" y="4724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98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Meta Data</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458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Meta Data Descriptions</a:t>
            </a:r>
            <a:r>
              <a:rPr lang="en-US" sz="1400" dirty="0" smtClean="0">
                <a:latin typeface="+mn-lt"/>
              </a:rPr>
              <a:t>: Why each tag is important, where they appear, and examples of each.</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6" action="ppaction://hlinksldjump"/>
              </a:rPr>
              <a:t>Meta Data Best Practices</a:t>
            </a:r>
            <a:r>
              <a:rPr lang="en-US" sz="1400" dirty="0" smtClean="0">
                <a:latin typeface="+mn-lt"/>
              </a:rPr>
              <a:t>: How to write Meta Data and where to implement in the PLP source code.</a:t>
            </a:r>
            <a:endParaRPr lang="en-US" sz="1800" b="1" dirty="0" smtClean="0">
              <a:latin typeface="+mn-lt"/>
            </a:endParaRPr>
          </a:p>
          <a:p>
            <a:pPr marL="0" indent="0">
              <a:spcBef>
                <a:spcPts val="0"/>
              </a:spcBef>
            </a:pPr>
            <a:endParaRPr lang="en-US" sz="1000" b="1" dirty="0" smtClean="0"/>
          </a:p>
          <a:p>
            <a:pPr marL="0" indent="0">
              <a:spcBef>
                <a:spcPts val="0"/>
              </a:spcBef>
            </a:pPr>
            <a:r>
              <a:rPr lang="en-US" sz="1800" b="1" dirty="0" smtClean="0">
                <a:hlinkClick r:id="rId7" action="ppaction://hlinksldjump"/>
              </a:rPr>
              <a:t>Meta Data Checklist</a:t>
            </a:r>
            <a:r>
              <a:rPr lang="en-US" sz="1400" dirty="0" smtClean="0"/>
              <a:t>: Resource to ensure correct writing and implementation of Meta Data.</a:t>
            </a:r>
            <a:endParaRPr lang="en-US" sz="18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205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99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Meta Data</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Meta Data</a:t>
            </a:r>
          </a:p>
        </p:txBody>
      </p:sp>
      <p:sp>
        <p:nvSpPr>
          <p:cNvPr id="11" name="Content Placeholder 2"/>
          <p:cNvSpPr>
            <a:spLocks noGrp="1"/>
          </p:cNvSpPr>
          <p:nvPr>
            <p:ph idx="1"/>
          </p:nvPr>
        </p:nvSpPr>
        <p:spPr>
          <a:xfrm>
            <a:off x="381000" y="1295400"/>
            <a:ext cx="8229600" cy="1143000"/>
          </a:xfrm>
        </p:spPr>
        <p:txBody>
          <a:bodyPr/>
          <a:lstStyle/>
          <a:p>
            <a:pPr marL="0" indent="0">
              <a:buNone/>
            </a:pPr>
            <a:r>
              <a:rPr lang="en-US" sz="1600" dirty="0" smtClean="0">
                <a:solidFill>
                  <a:schemeClr val="tx1"/>
                </a:solidFill>
                <a:latin typeface="+mn-lt"/>
                <a:cs typeface="Arial" pitchFamily="34" charset="0"/>
              </a:rPr>
              <a:t>Meta tags are a critical part of any search engine optimization campaign, acting as markers to help search engine spiders determine the overall theme of a page. Meta tags consist of:</a:t>
            </a:r>
            <a:endParaRPr lang="en-US" sz="1800" b="1" dirty="0" smtClean="0"/>
          </a:p>
        </p:txBody>
      </p:sp>
      <p:sp>
        <p:nvSpPr>
          <p:cNvPr id="12" name="Rounded Rectangle 11"/>
          <p:cNvSpPr/>
          <p:nvPr/>
        </p:nvSpPr>
        <p:spPr bwMode="auto">
          <a:xfrm>
            <a:off x="381000" y="1981200"/>
            <a:ext cx="4191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Title Tags</a:t>
            </a:r>
          </a:p>
        </p:txBody>
      </p:sp>
      <p:sp>
        <p:nvSpPr>
          <p:cNvPr id="13" name="Rounded Rectangle 12"/>
          <p:cNvSpPr/>
          <p:nvPr/>
        </p:nvSpPr>
        <p:spPr bwMode="auto">
          <a:xfrm>
            <a:off x="4648200" y="1981200"/>
            <a:ext cx="39624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Description Tags</a:t>
            </a:r>
          </a:p>
        </p:txBody>
      </p:sp>
      <p:sp>
        <p:nvSpPr>
          <p:cNvPr id="14" name="Rounded Rectangle 13"/>
          <p:cNvSpPr/>
          <p:nvPr/>
        </p:nvSpPr>
        <p:spPr bwMode="auto">
          <a:xfrm>
            <a:off x="152400" y="4343400"/>
            <a:ext cx="44958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ALT Tags</a:t>
            </a:r>
          </a:p>
        </p:txBody>
      </p:sp>
      <p:cxnSp>
        <p:nvCxnSpPr>
          <p:cNvPr id="15" name="Straight Connector 14"/>
          <p:cNvCxnSpPr/>
          <p:nvPr/>
        </p:nvCxnSpPr>
        <p:spPr bwMode="auto">
          <a:xfrm>
            <a:off x="381000" y="2895600"/>
            <a:ext cx="4191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6" name="TextBox 15"/>
          <p:cNvSpPr txBox="1"/>
          <p:nvPr/>
        </p:nvSpPr>
        <p:spPr>
          <a:xfrm>
            <a:off x="381000" y="2362200"/>
            <a:ext cx="4343400" cy="523220"/>
          </a:xfrm>
          <a:prstGeom prst="rect">
            <a:avLst/>
          </a:prstGeom>
          <a:noFill/>
        </p:spPr>
        <p:txBody>
          <a:bodyPr wrap="square" rtlCol="0">
            <a:spAutoFit/>
          </a:bodyPr>
          <a:lstStyle/>
          <a:p>
            <a:pPr fontAlgn="auto">
              <a:spcBef>
                <a:spcPts val="0"/>
              </a:spcBef>
              <a:spcAft>
                <a:spcPts val="0"/>
              </a:spcAft>
            </a:pPr>
            <a:r>
              <a:rPr lang="en-US" dirty="0" smtClean="0">
                <a:latin typeface="Calibri"/>
              </a:rPr>
              <a:t>Most important Meta tag for SEO. They help search engines determine the theme of a page.</a:t>
            </a:r>
          </a:p>
        </p:txBody>
      </p:sp>
      <p:sp>
        <p:nvSpPr>
          <p:cNvPr id="22" name="TextBox 21"/>
          <p:cNvSpPr txBox="1"/>
          <p:nvPr/>
        </p:nvSpPr>
        <p:spPr>
          <a:xfrm>
            <a:off x="381000" y="2895600"/>
            <a:ext cx="4267200" cy="523220"/>
          </a:xfrm>
          <a:prstGeom prst="rect">
            <a:avLst/>
          </a:prstGeom>
          <a:noFill/>
        </p:spPr>
        <p:txBody>
          <a:bodyPr wrap="square" rtlCol="0">
            <a:spAutoFit/>
          </a:bodyPr>
          <a:lstStyle/>
          <a:p>
            <a:pPr fontAlgn="auto">
              <a:spcBef>
                <a:spcPts val="0"/>
              </a:spcBef>
              <a:spcAft>
                <a:spcPts val="0"/>
              </a:spcAft>
            </a:pPr>
            <a:r>
              <a:rPr lang="en-US" dirty="0" smtClean="0">
                <a:latin typeface="Calibri"/>
              </a:rPr>
              <a:t>They appear as a listing title link in the organic results, as well as in the title bar of a browser.</a:t>
            </a:r>
          </a:p>
        </p:txBody>
      </p:sp>
      <p:cxnSp>
        <p:nvCxnSpPr>
          <p:cNvPr id="24" name="Straight Connector 23"/>
          <p:cNvCxnSpPr/>
          <p:nvPr/>
        </p:nvCxnSpPr>
        <p:spPr bwMode="auto">
          <a:xfrm>
            <a:off x="228600" y="5181600"/>
            <a:ext cx="4191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5" name="Straight Connector 24"/>
          <p:cNvCxnSpPr/>
          <p:nvPr/>
        </p:nvCxnSpPr>
        <p:spPr bwMode="auto">
          <a:xfrm>
            <a:off x="4724400" y="3429000"/>
            <a:ext cx="3886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6" name="Straight Connector 25"/>
          <p:cNvCxnSpPr/>
          <p:nvPr/>
        </p:nvCxnSpPr>
        <p:spPr bwMode="auto">
          <a:xfrm>
            <a:off x="4724400" y="4267200"/>
            <a:ext cx="3962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7" name="Straight Connector 26"/>
          <p:cNvCxnSpPr/>
          <p:nvPr/>
        </p:nvCxnSpPr>
        <p:spPr bwMode="auto">
          <a:xfrm>
            <a:off x="4724400" y="5181600"/>
            <a:ext cx="4114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9" name="Straight Connector 28"/>
          <p:cNvCxnSpPr/>
          <p:nvPr/>
        </p:nvCxnSpPr>
        <p:spPr bwMode="auto">
          <a:xfrm>
            <a:off x="228600" y="5715000"/>
            <a:ext cx="4267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0" name="Straight Connector 29"/>
          <p:cNvCxnSpPr/>
          <p:nvPr/>
        </p:nvCxnSpPr>
        <p:spPr bwMode="auto">
          <a:xfrm>
            <a:off x="381000" y="3429000"/>
            <a:ext cx="4191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3" name="Straight Connector 32"/>
          <p:cNvCxnSpPr/>
          <p:nvPr/>
        </p:nvCxnSpPr>
        <p:spPr bwMode="auto">
          <a:xfrm>
            <a:off x="4724400" y="2895600"/>
            <a:ext cx="3886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34" name="TextBox 33"/>
          <p:cNvSpPr txBox="1"/>
          <p:nvPr/>
        </p:nvSpPr>
        <p:spPr>
          <a:xfrm>
            <a:off x="4648200" y="2362200"/>
            <a:ext cx="4038600" cy="523220"/>
          </a:xfrm>
          <a:prstGeom prst="rect">
            <a:avLst/>
          </a:prstGeom>
          <a:noFill/>
        </p:spPr>
        <p:txBody>
          <a:bodyPr wrap="square" rtlCol="0">
            <a:spAutoFit/>
          </a:bodyPr>
          <a:lstStyle/>
          <a:p>
            <a:pPr fontAlgn="auto">
              <a:spcBef>
                <a:spcPts val="0"/>
              </a:spcBef>
              <a:spcAft>
                <a:spcPts val="0"/>
              </a:spcAft>
            </a:pPr>
            <a:r>
              <a:rPr lang="en-US" dirty="0" smtClean="0">
                <a:latin typeface="Calibri"/>
              </a:rPr>
              <a:t>Do not directly influence SEO efforts, but increase click through rates for organic listings.</a:t>
            </a:r>
          </a:p>
        </p:txBody>
      </p:sp>
      <p:sp>
        <p:nvSpPr>
          <p:cNvPr id="36" name="TextBox 35"/>
          <p:cNvSpPr txBox="1"/>
          <p:nvPr/>
        </p:nvSpPr>
        <p:spPr>
          <a:xfrm>
            <a:off x="4724400" y="2895600"/>
            <a:ext cx="3886200" cy="523220"/>
          </a:xfrm>
          <a:prstGeom prst="rect">
            <a:avLst/>
          </a:prstGeom>
          <a:noFill/>
        </p:spPr>
        <p:txBody>
          <a:bodyPr wrap="square" rtlCol="0">
            <a:spAutoFit/>
          </a:bodyPr>
          <a:lstStyle/>
          <a:p>
            <a:pPr fontAlgn="auto">
              <a:spcBef>
                <a:spcPts val="0"/>
              </a:spcBef>
              <a:spcAft>
                <a:spcPts val="0"/>
              </a:spcAft>
            </a:pPr>
            <a:r>
              <a:rPr lang="en-US" dirty="0" smtClean="0">
                <a:latin typeface="Calibri"/>
              </a:rPr>
              <a:t>They appear as the text snippet in search engine organic results.</a:t>
            </a:r>
          </a:p>
        </p:txBody>
      </p:sp>
      <p:sp>
        <p:nvSpPr>
          <p:cNvPr id="39" name="TextBox 38"/>
          <p:cNvSpPr txBox="1"/>
          <p:nvPr/>
        </p:nvSpPr>
        <p:spPr>
          <a:xfrm>
            <a:off x="228600" y="4800600"/>
            <a:ext cx="4343400" cy="307777"/>
          </a:xfrm>
          <a:prstGeom prst="rect">
            <a:avLst/>
          </a:prstGeom>
          <a:noFill/>
        </p:spPr>
        <p:txBody>
          <a:bodyPr wrap="square" rtlCol="0">
            <a:spAutoFit/>
          </a:bodyPr>
          <a:lstStyle/>
          <a:p>
            <a:pPr fontAlgn="auto">
              <a:spcBef>
                <a:spcPts val="0"/>
              </a:spcBef>
              <a:spcAft>
                <a:spcPts val="0"/>
              </a:spcAft>
            </a:pPr>
            <a:r>
              <a:rPr lang="en-US" dirty="0" smtClean="0">
                <a:latin typeface="Calibri"/>
              </a:rPr>
              <a:t>Describe image content for text browsers and spiders.</a:t>
            </a:r>
          </a:p>
        </p:txBody>
      </p:sp>
      <p:pic>
        <p:nvPicPr>
          <p:cNvPr id="2051" name="Picture 3"/>
          <p:cNvPicPr>
            <a:picLocks noChangeAspect="1" noChangeArrowheads="1"/>
          </p:cNvPicPr>
          <p:nvPr/>
        </p:nvPicPr>
        <p:blipFill>
          <a:blip r:embed="rId3" cstate="print"/>
          <a:srcRect/>
          <a:stretch>
            <a:fillRect/>
          </a:stretch>
        </p:blipFill>
        <p:spPr bwMode="auto">
          <a:xfrm>
            <a:off x="990600" y="3505200"/>
            <a:ext cx="2581275" cy="552450"/>
          </a:xfrm>
          <a:prstGeom prst="rect">
            <a:avLst/>
          </a:prstGeom>
          <a:ln w="3175" cap="sq">
            <a:solidFill>
              <a:srgbClr val="000000"/>
            </a:solidFill>
            <a:miter lim="800000"/>
          </a:ln>
          <a:effectLst>
            <a:outerShdw blurRad="57150" dist="50800" dir="2700000" algn="tl" rotWithShape="0">
              <a:srgbClr val="000000">
                <a:alpha val="40000"/>
              </a:srgbClr>
            </a:outerShdw>
          </a:effectLst>
        </p:spPr>
      </p:pic>
      <p:sp>
        <p:nvSpPr>
          <p:cNvPr id="38" name="Rectangle 37"/>
          <p:cNvSpPr/>
          <p:nvPr/>
        </p:nvSpPr>
        <p:spPr bwMode="auto">
          <a:xfrm>
            <a:off x="990600" y="3505200"/>
            <a:ext cx="1371600" cy="228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dirty="0" smtClean="0">
              <a:solidFill>
                <a:srgbClr val="FF0000"/>
              </a:solidFill>
              <a:latin typeface="Arial" charset="0"/>
            </a:endParaRPr>
          </a:p>
        </p:txBody>
      </p:sp>
      <p:cxnSp>
        <p:nvCxnSpPr>
          <p:cNvPr id="44" name="Straight Connector 43"/>
          <p:cNvCxnSpPr/>
          <p:nvPr/>
        </p:nvCxnSpPr>
        <p:spPr bwMode="auto">
          <a:xfrm>
            <a:off x="228600" y="4267200"/>
            <a:ext cx="4267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pic>
        <p:nvPicPr>
          <p:cNvPr id="45" name="Picture 3"/>
          <p:cNvPicPr>
            <a:picLocks noChangeAspect="1" noChangeArrowheads="1"/>
          </p:cNvPicPr>
          <p:nvPr/>
        </p:nvPicPr>
        <p:blipFill>
          <a:blip r:embed="rId3" cstate="print"/>
          <a:srcRect/>
          <a:stretch>
            <a:fillRect/>
          </a:stretch>
        </p:blipFill>
        <p:spPr bwMode="auto">
          <a:xfrm>
            <a:off x="5410200" y="3505200"/>
            <a:ext cx="2581275" cy="552450"/>
          </a:xfrm>
          <a:prstGeom prst="rect">
            <a:avLst/>
          </a:prstGeom>
          <a:ln w="3175" cap="sq">
            <a:solidFill>
              <a:srgbClr val="000000"/>
            </a:solidFill>
            <a:miter lim="800000"/>
          </a:ln>
          <a:effectLst>
            <a:outerShdw blurRad="57150" dist="50800" dir="2700000" algn="tl" rotWithShape="0">
              <a:srgbClr val="000000">
                <a:alpha val="40000"/>
              </a:srgbClr>
            </a:outerShdw>
          </a:effectLst>
        </p:spPr>
      </p:pic>
      <p:sp>
        <p:nvSpPr>
          <p:cNvPr id="46" name="Rectangle 45"/>
          <p:cNvSpPr/>
          <p:nvPr/>
        </p:nvSpPr>
        <p:spPr bwMode="auto">
          <a:xfrm>
            <a:off x="5410200" y="3657600"/>
            <a:ext cx="2743200" cy="228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47" name="TextBox 46"/>
          <p:cNvSpPr txBox="1"/>
          <p:nvPr/>
        </p:nvSpPr>
        <p:spPr>
          <a:xfrm>
            <a:off x="228600" y="5181600"/>
            <a:ext cx="4267200" cy="523220"/>
          </a:xfrm>
          <a:prstGeom prst="rect">
            <a:avLst/>
          </a:prstGeom>
          <a:noFill/>
        </p:spPr>
        <p:txBody>
          <a:bodyPr wrap="square" rtlCol="0">
            <a:spAutoFit/>
          </a:bodyPr>
          <a:lstStyle/>
          <a:p>
            <a:pPr fontAlgn="auto">
              <a:spcBef>
                <a:spcPts val="0"/>
              </a:spcBef>
              <a:spcAft>
                <a:spcPts val="0"/>
              </a:spcAft>
            </a:pPr>
            <a:r>
              <a:rPr lang="en-US" dirty="0" smtClean="0">
                <a:latin typeface="Calibri"/>
              </a:rPr>
              <a:t>Appear when a text browser or spider visits the site, or when a user hovers over the image.</a:t>
            </a:r>
          </a:p>
        </p:txBody>
      </p:sp>
      <p:sp>
        <p:nvSpPr>
          <p:cNvPr id="41" name="Rounded Rectangle 40"/>
          <p:cNvSpPr/>
          <p:nvPr/>
        </p:nvSpPr>
        <p:spPr bwMode="auto">
          <a:xfrm>
            <a:off x="4724400" y="4343400"/>
            <a:ext cx="40386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Header Tags</a:t>
            </a:r>
          </a:p>
        </p:txBody>
      </p:sp>
      <p:sp>
        <p:nvSpPr>
          <p:cNvPr id="54" name="TextBox 53"/>
          <p:cNvSpPr txBox="1"/>
          <p:nvPr/>
        </p:nvSpPr>
        <p:spPr>
          <a:xfrm>
            <a:off x="4648200" y="4800600"/>
            <a:ext cx="4495800" cy="307777"/>
          </a:xfrm>
          <a:prstGeom prst="rect">
            <a:avLst/>
          </a:prstGeom>
          <a:noFill/>
        </p:spPr>
        <p:txBody>
          <a:bodyPr wrap="square" rtlCol="0">
            <a:spAutoFit/>
          </a:bodyPr>
          <a:lstStyle/>
          <a:p>
            <a:pPr fontAlgn="auto">
              <a:spcBef>
                <a:spcPts val="0"/>
              </a:spcBef>
              <a:spcAft>
                <a:spcPts val="0"/>
              </a:spcAft>
            </a:pPr>
            <a:r>
              <a:rPr lang="en-US" dirty="0" smtClean="0">
                <a:latin typeface="Calibri"/>
              </a:rPr>
              <a:t>Important to SEO because they reinforce the page theme.</a:t>
            </a:r>
          </a:p>
        </p:txBody>
      </p:sp>
      <p:sp>
        <p:nvSpPr>
          <p:cNvPr id="56" name="TextBox 55"/>
          <p:cNvSpPr txBox="1"/>
          <p:nvPr/>
        </p:nvSpPr>
        <p:spPr>
          <a:xfrm>
            <a:off x="4648200" y="5181600"/>
            <a:ext cx="4495800" cy="523220"/>
          </a:xfrm>
          <a:prstGeom prst="rect">
            <a:avLst/>
          </a:prstGeom>
          <a:noFill/>
        </p:spPr>
        <p:txBody>
          <a:bodyPr wrap="square" rtlCol="0">
            <a:spAutoFit/>
          </a:bodyPr>
          <a:lstStyle/>
          <a:p>
            <a:pPr fontAlgn="auto">
              <a:spcBef>
                <a:spcPts val="0"/>
              </a:spcBef>
              <a:spcAft>
                <a:spcPts val="0"/>
              </a:spcAft>
            </a:pPr>
            <a:r>
              <a:rPr lang="en-US" dirty="0" smtClean="0">
                <a:latin typeface="Calibri"/>
              </a:rPr>
              <a:t>Defines HTML headings. &lt;H1&gt;  defines the largest and &lt;H6&gt; defines the smallest. </a:t>
            </a:r>
          </a:p>
        </p:txBody>
      </p:sp>
      <p:cxnSp>
        <p:nvCxnSpPr>
          <p:cNvPr id="58" name="Straight Connector 57"/>
          <p:cNvCxnSpPr/>
          <p:nvPr/>
        </p:nvCxnSpPr>
        <p:spPr bwMode="auto">
          <a:xfrm>
            <a:off x="4724400" y="5715000"/>
            <a:ext cx="4267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59" name="TextBox 58"/>
          <p:cNvSpPr txBox="1"/>
          <p:nvPr/>
        </p:nvSpPr>
        <p:spPr>
          <a:xfrm>
            <a:off x="4648200" y="5715000"/>
            <a:ext cx="4495800" cy="307777"/>
          </a:xfrm>
          <a:prstGeom prst="rect">
            <a:avLst/>
          </a:prstGeom>
          <a:noFill/>
        </p:spPr>
        <p:txBody>
          <a:bodyPr wrap="square" rtlCol="0">
            <a:spAutoFit/>
          </a:bodyPr>
          <a:lstStyle/>
          <a:p>
            <a:pPr fontAlgn="auto">
              <a:spcBef>
                <a:spcPts val="0"/>
              </a:spcBef>
              <a:spcAft>
                <a:spcPts val="0"/>
              </a:spcAft>
            </a:pPr>
            <a:r>
              <a:rPr lang="en-US" dirty="0" smtClean="0">
                <a:latin typeface="Calibri"/>
              </a:rPr>
              <a:t>Example &lt;H1&gt; Tag: &lt;H1&gt; Body Lotion from Olay &lt;/H1&gt;</a:t>
            </a:r>
          </a:p>
        </p:txBody>
      </p:sp>
      <p:cxnSp>
        <p:nvCxnSpPr>
          <p:cNvPr id="60" name="Straight Connector 59"/>
          <p:cNvCxnSpPr/>
          <p:nvPr/>
        </p:nvCxnSpPr>
        <p:spPr bwMode="auto">
          <a:xfrm>
            <a:off x="4724400" y="6019800"/>
            <a:ext cx="4267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TAS-MediaVest Co-brand with P&amp;G Logos">
  <a:themeElements>
    <a:clrScheme name="DTAS-MediaVest Co-brand with P&amp;G Logos 5">
      <a:dk1>
        <a:srgbClr val="000000"/>
      </a:dk1>
      <a:lt1>
        <a:srgbClr val="FFFFFF"/>
      </a:lt1>
      <a:dk2>
        <a:srgbClr val="BA0000"/>
      </a:dk2>
      <a:lt2>
        <a:srgbClr val="DDDDDD"/>
      </a:lt2>
      <a:accent1>
        <a:srgbClr val="586DB2"/>
      </a:accent1>
      <a:accent2>
        <a:srgbClr val="292929"/>
      </a:accent2>
      <a:accent3>
        <a:srgbClr val="FFFFFF"/>
      </a:accent3>
      <a:accent4>
        <a:srgbClr val="000000"/>
      </a:accent4>
      <a:accent5>
        <a:srgbClr val="B4BAD5"/>
      </a:accent5>
      <a:accent6>
        <a:srgbClr val="242424"/>
      </a:accent6>
      <a:hlink>
        <a:srgbClr val="C0C0C0"/>
      </a:hlink>
      <a:folHlink>
        <a:srgbClr val="002C6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2700" cap="flat" cmpd="sng" algn="ctr">
          <a:solidFill>
            <a:schemeClr val="folHlink"/>
          </a:solidFill>
          <a:prstDash val="solid"/>
          <a:round/>
          <a:headEnd type="none" w="med" len="med"/>
          <a:tailEnd type="none" w="med" len="med"/>
        </a:ln>
        <a:effectLst/>
      </a:spPr>
      <a:bodyPr vert="horz" wrap="square" lIns="91440" tIns="91440" rIns="91440" bIns="91440" numCol="1" rtlCol="0" anchor="ctr" anchorCtr="0" compatLnSpc="1">
        <a:prstTxWarp prst="textNoShape">
          <a:avLst/>
        </a:prstTxWarp>
      </a:bodyPr>
      <a:lstStyle>
        <a:def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defRPr kumimoji="0" sz="14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bg1"/>
        </a:solidFill>
        <a:ln w="12700" cap="flat" cmpd="sng" algn="ctr">
          <a:solidFill>
            <a:schemeClr val="folHlink"/>
          </a:solidFill>
          <a:prstDash val="solid"/>
          <a:round/>
          <a:headEnd type="none" w="med" len="med"/>
          <a:tailEnd type="none" w="med" len="med"/>
        </a:ln>
        <a:effectLst/>
      </a:spPr>
      <a:bodyPr vert="horz" wrap="square" lIns="91440" tIns="91440" rIns="91440" bIns="91440" numCol="1" anchor="ctr" anchorCtr="0" compatLnSpc="1">
        <a:prstTxWarp prst="textNoShape">
          <a:avLst/>
        </a:prstTxWarp>
      </a:bodyPr>
      <a:lstStyle>
        <a:def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defRPr kumimoji="0" lang="en-US" sz="1400" b="0" i="0" u="none" strike="noStrike" cap="none" normalizeH="0" baseline="0" smtClean="0">
            <a:ln>
              <a:noFill/>
            </a:ln>
            <a:solidFill>
              <a:srgbClr val="000000"/>
            </a:solidFill>
            <a:effectLst/>
            <a:latin typeface="Arial" charset="0"/>
          </a:defRPr>
        </a:defPPr>
      </a:lstStyle>
    </a:lnDef>
    <a:txDef>
      <a:spPr>
        <a:noFill/>
      </a:spPr>
      <a:bodyPr wrap="square" rtlCol="0">
        <a:spAutoFit/>
      </a:bodyPr>
      <a:lstStyle>
        <a:defPPr>
          <a:defRPr dirty="0" smtClean="0"/>
        </a:defPPr>
      </a:lstStyle>
    </a:txDef>
  </a:objectDefaults>
  <a:extraClrSchemeLst>
    <a:extraClrScheme>
      <a:clrScheme name="DTAS-MediaVest Co-brand with P&amp;G Logo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TAS-MediaVest Co-brand with P&amp;G Logos 2">
        <a:dk1>
          <a:srgbClr val="000000"/>
        </a:dk1>
        <a:lt1>
          <a:srgbClr val="FFFFFF"/>
        </a:lt1>
        <a:dk2>
          <a:srgbClr val="000000"/>
        </a:dk2>
        <a:lt2>
          <a:srgbClr val="808080"/>
        </a:lt2>
        <a:accent1>
          <a:srgbClr val="5F5F5F"/>
        </a:accent1>
        <a:accent2>
          <a:srgbClr val="969696"/>
        </a:accent2>
        <a:accent3>
          <a:srgbClr val="FFFFFF"/>
        </a:accent3>
        <a:accent4>
          <a:srgbClr val="000000"/>
        </a:accent4>
        <a:accent5>
          <a:srgbClr val="B6B6B6"/>
        </a:accent5>
        <a:accent6>
          <a:srgbClr val="878787"/>
        </a:accent6>
        <a:hlink>
          <a:srgbClr val="C0C0C0"/>
        </a:hlink>
        <a:folHlink>
          <a:srgbClr val="EAEAEA"/>
        </a:folHlink>
      </a:clrScheme>
      <a:clrMap bg1="lt1" tx1="dk1" bg2="lt2" tx2="dk2" accent1="accent1" accent2="accent2" accent3="accent3" accent4="accent4" accent5="accent5" accent6="accent6" hlink="hlink" folHlink="folHlink"/>
    </a:extraClrScheme>
    <a:extraClrScheme>
      <a:clrScheme name="DTAS-MediaVest Co-brand with P&amp;G Logos 3">
        <a:dk1>
          <a:srgbClr val="777777"/>
        </a:dk1>
        <a:lt1>
          <a:srgbClr val="FFFFFF"/>
        </a:lt1>
        <a:dk2>
          <a:srgbClr val="00172E"/>
        </a:dk2>
        <a:lt2>
          <a:srgbClr val="FFFFFF"/>
        </a:lt2>
        <a:accent1>
          <a:srgbClr val="AC0000"/>
        </a:accent1>
        <a:accent2>
          <a:srgbClr val="336699"/>
        </a:accent2>
        <a:accent3>
          <a:srgbClr val="AAABAD"/>
        </a:accent3>
        <a:accent4>
          <a:srgbClr val="DADADA"/>
        </a:accent4>
        <a:accent5>
          <a:srgbClr val="D2AAAA"/>
        </a:accent5>
        <a:accent6>
          <a:srgbClr val="2D5C8A"/>
        </a:accent6>
        <a:hlink>
          <a:srgbClr val="006666"/>
        </a:hlink>
        <a:folHlink>
          <a:srgbClr val="CC0000"/>
        </a:folHlink>
      </a:clrScheme>
      <a:clrMap bg1="dk2" tx1="lt1" bg2="dk1" tx2="lt2" accent1="accent1" accent2="accent2" accent3="accent3" accent4="accent4" accent5="accent5" accent6="accent6" hlink="hlink" folHlink="folHlink"/>
    </a:extraClrScheme>
    <a:extraClrScheme>
      <a:clrScheme name="DTAS-MediaVest Co-brand with P&amp;G Logos 4">
        <a:dk1>
          <a:srgbClr val="FFFFFF"/>
        </a:dk1>
        <a:lt1>
          <a:srgbClr val="FFFFFF"/>
        </a:lt1>
        <a:dk2>
          <a:srgbClr val="AC0000"/>
        </a:dk2>
        <a:lt2>
          <a:srgbClr val="777777"/>
        </a:lt2>
        <a:accent1>
          <a:srgbClr val="336699"/>
        </a:accent1>
        <a:accent2>
          <a:srgbClr val="008A64"/>
        </a:accent2>
        <a:accent3>
          <a:srgbClr val="FFFFFF"/>
        </a:accent3>
        <a:accent4>
          <a:srgbClr val="DADADA"/>
        </a:accent4>
        <a:accent5>
          <a:srgbClr val="ADB8CA"/>
        </a:accent5>
        <a:accent6>
          <a:srgbClr val="007D5A"/>
        </a:accent6>
        <a:hlink>
          <a:srgbClr val="C0C0C0"/>
        </a:hlink>
        <a:folHlink>
          <a:srgbClr val="862C59"/>
        </a:folHlink>
      </a:clrScheme>
      <a:clrMap bg1="lt1" tx1="dk1" bg2="lt2" tx2="dk2" accent1="accent1" accent2="accent2" accent3="accent3" accent4="accent4" accent5="accent5" accent6="accent6" hlink="hlink" folHlink="folHlink"/>
    </a:extraClrScheme>
    <a:extraClrScheme>
      <a:clrScheme name="DTAS-MediaVest Co-brand with P&amp;G Logos 5">
        <a:dk1>
          <a:srgbClr val="000000"/>
        </a:dk1>
        <a:lt1>
          <a:srgbClr val="FFFFFF"/>
        </a:lt1>
        <a:dk2>
          <a:srgbClr val="BA0000"/>
        </a:dk2>
        <a:lt2>
          <a:srgbClr val="DDDDDD"/>
        </a:lt2>
        <a:accent1>
          <a:srgbClr val="586DB2"/>
        </a:accent1>
        <a:accent2>
          <a:srgbClr val="292929"/>
        </a:accent2>
        <a:accent3>
          <a:srgbClr val="FFFFFF"/>
        </a:accent3>
        <a:accent4>
          <a:srgbClr val="000000"/>
        </a:accent4>
        <a:accent5>
          <a:srgbClr val="B4BAD5"/>
        </a:accent5>
        <a:accent6>
          <a:srgbClr val="242424"/>
        </a:accent6>
        <a:hlink>
          <a:srgbClr val="C0C0C0"/>
        </a:hlink>
        <a:folHlink>
          <a:srgbClr val="002C6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Fusion Phantom - In Market Update 042707</Template>
  <TotalTime>46032</TotalTime>
  <Words>30594</Words>
  <Application>Microsoft Office PowerPoint</Application>
  <PresentationFormat>On-screen Show (4:3)</PresentationFormat>
  <Paragraphs>4007</Paragraphs>
  <Slides>246</Slides>
  <Notes>187</Notes>
  <HiddenSlides>0</HiddenSlides>
  <MMClips>0</MMClips>
  <ScaleCrop>false</ScaleCrop>
  <HeadingPairs>
    <vt:vector size="4" baseType="variant">
      <vt:variant>
        <vt:lpstr>Theme</vt:lpstr>
      </vt:variant>
      <vt:variant>
        <vt:i4>2</vt:i4>
      </vt:variant>
      <vt:variant>
        <vt:lpstr>Slide Titles</vt:lpstr>
      </vt:variant>
      <vt:variant>
        <vt:i4>246</vt:i4>
      </vt:variant>
    </vt:vector>
  </HeadingPairs>
  <TitlesOfParts>
    <vt:vector size="248" baseType="lpstr">
      <vt:lpstr>1_Office Theme</vt:lpstr>
      <vt:lpstr>1_DTAS-MediaVest Co-brand with P&amp;G Logos</vt:lpstr>
      <vt:lpstr>PowerPoint Presentation</vt:lpstr>
      <vt:lpstr>Olay Global Toolkit Table of Contents</vt:lpstr>
      <vt:lpstr>Olay Global Toolkit Table of Contents</vt:lpstr>
      <vt:lpstr>Paid Search Best Practices</vt:lpstr>
      <vt:lpstr>Olay Paid Search Best Practices</vt:lpstr>
      <vt:lpstr>Account Structure</vt:lpstr>
      <vt:lpstr>Account Structure</vt:lpstr>
      <vt:lpstr>Account Structure</vt:lpstr>
      <vt:lpstr>Account Structure</vt:lpstr>
      <vt:lpstr>Account Structure</vt:lpstr>
      <vt:lpstr>Keyword Generation</vt:lpstr>
      <vt:lpstr>Olay Global Keywords</vt:lpstr>
      <vt:lpstr>Keyword Generation</vt:lpstr>
      <vt:lpstr>Content Network Best Practices</vt:lpstr>
      <vt:lpstr>Olay Paid Search Content Network</vt:lpstr>
      <vt:lpstr>Content Network</vt:lpstr>
      <vt:lpstr>Content Network</vt:lpstr>
      <vt:lpstr>Content Network</vt:lpstr>
      <vt:lpstr>Content Network</vt:lpstr>
      <vt:lpstr>Content Network</vt:lpstr>
      <vt:lpstr>Content Network</vt:lpstr>
      <vt:lpstr>Content Network</vt:lpstr>
      <vt:lpstr>Content Network</vt:lpstr>
      <vt:lpstr>Ad Copy Best Practices</vt:lpstr>
      <vt:lpstr>Olay Paid Search Ad Copy</vt:lpstr>
      <vt:lpstr>PowerPoint Presentation</vt:lpstr>
      <vt:lpstr>Ad Copy Best Practices</vt:lpstr>
      <vt:lpstr>Ad Copy Best Practices</vt:lpstr>
      <vt:lpstr>Landing Page Best Practices</vt:lpstr>
      <vt:lpstr>Olay Paid Search Landing Pages</vt:lpstr>
      <vt:lpstr>Landing Page Best Practices</vt:lpstr>
      <vt:lpstr>Landing Page Best Practices</vt:lpstr>
      <vt:lpstr>Budgeting Best Practices</vt:lpstr>
      <vt:lpstr>Olay Paid Search Budgeting</vt:lpstr>
      <vt:lpstr>Budgeting Best Practices</vt:lpstr>
      <vt:lpstr>Budgeting Best Practices</vt:lpstr>
      <vt:lpstr>Budgeting Best Practices</vt:lpstr>
      <vt:lpstr>Budgeting Best Practices</vt:lpstr>
      <vt:lpstr>Bidding Best Practices</vt:lpstr>
      <vt:lpstr>Bidding Best Practices</vt:lpstr>
      <vt:lpstr>Success Metrics</vt:lpstr>
      <vt:lpstr>Olay Paid Search Success Metrics</vt:lpstr>
      <vt:lpstr>Success Metrics</vt:lpstr>
      <vt:lpstr>Success Metrics</vt:lpstr>
      <vt:lpstr>Optimization Best Practices</vt:lpstr>
      <vt:lpstr>Paid Search Optimization</vt:lpstr>
      <vt:lpstr>Optimization Best Practices</vt:lpstr>
      <vt:lpstr>Optimizations Best Practices</vt:lpstr>
      <vt:lpstr>Olay Best Practices</vt:lpstr>
      <vt:lpstr>Olay Paid Search Best Practices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Olay global paid search example</vt:lpstr>
      <vt:lpstr>PowerPoint Presentation</vt:lpstr>
      <vt:lpstr>Organic search (SEO) best practices</vt:lpstr>
      <vt:lpstr>Who Should Know About Organic Search?</vt:lpstr>
      <vt:lpstr>Olay Global Toolkit Table of Contents</vt:lpstr>
      <vt:lpstr>SEO Process</vt:lpstr>
      <vt:lpstr>PowerPoint Presentation</vt:lpstr>
      <vt:lpstr>Gold keyword phrases</vt:lpstr>
      <vt:lpstr>Who Should Know About Gold Keywords?</vt:lpstr>
      <vt:lpstr>Olay Gold Keywords</vt:lpstr>
      <vt:lpstr>Olay Gold Keywords</vt:lpstr>
      <vt:lpstr>Olay Gold Keywords</vt:lpstr>
      <vt:lpstr>PowerPoint Presentation</vt:lpstr>
      <vt:lpstr>PowerPoint Presentation</vt:lpstr>
      <vt:lpstr>Olay Gold Keywords</vt:lpstr>
      <vt:lpstr>Olay Gold Keywords</vt:lpstr>
      <vt:lpstr>Olay Gold Keywords</vt:lpstr>
      <vt:lpstr>PowerPoint Presentation</vt:lpstr>
      <vt:lpstr>Olay Gold Keywords</vt:lpstr>
      <vt:lpstr>Olay Gold Keywords</vt:lpstr>
      <vt:lpstr>Olay Gold Keywords</vt:lpstr>
      <vt:lpstr>Olay Gold Keywords</vt:lpstr>
      <vt:lpstr>Olay Gold Keywords</vt:lpstr>
      <vt:lpstr>Preferred landing pages</vt:lpstr>
      <vt:lpstr>Who Should Know About Preferred Landing Pages?</vt:lpstr>
      <vt:lpstr>Olay Preferred Landing Page</vt:lpstr>
      <vt:lpstr>Olay Preferred Landing Pages</vt:lpstr>
      <vt:lpstr>PowerPoint Presentation</vt:lpstr>
      <vt:lpstr>Olay Preferred Landing Pages</vt:lpstr>
      <vt:lpstr>Olay PLP Selection Process</vt:lpstr>
      <vt:lpstr>Olay PLP Selection Process</vt:lpstr>
      <vt:lpstr>Website Content</vt:lpstr>
      <vt:lpstr>Who Should Know About Website Content?</vt:lpstr>
      <vt:lpstr>Olay Website Content</vt:lpstr>
      <vt:lpstr>Olay Website Content</vt:lpstr>
      <vt:lpstr>PowerPoint Presentation</vt:lpstr>
      <vt:lpstr>PowerPoint Presentation</vt:lpstr>
      <vt:lpstr>Olay Content Checklist</vt:lpstr>
      <vt:lpstr>Meta data</vt:lpstr>
      <vt:lpstr>Who Should Know About Meta Data?</vt:lpstr>
      <vt:lpstr>Olay Meta Data</vt:lpstr>
      <vt:lpstr>Olay Meta Data</vt:lpstr>
      <vt:lpstr>PowerPoint Presentation</vt:lpstr>
      <vt:lpstr>Olay Meta Data</vt:lpstr>
      <vt:lpstr>URL Naming</vt:lpstr>
      <vt:lpstr>Who Should Know About URL Naming?</vt:lpstr>
      <vt:lpstr>Olay URL Naming</vt:lpstr>
      <vt:lpstr>Olay URL Naming</vt:lpstr>
      <vt:lpstr>Olay URL Hierarchy</vt:lpstr>
      <vt:lpstr>Global Urls</vt:lpstr>
      <vt:lpstr>Who Should Know About Global URLs?</vt:lpstr>
      <vt:lpstr>Olay Global URL Naming</vt:lpstr>
      <vt:lpstr>Olay Global URLs: In-Country Extensions</vt:lpstr>
      <vt:lpstr>PowerPoint Presentation</vt:lpstr>
      <vt:lpstr>Internal linking</vt:lpstr>
      <vt:lpstr>Who Should Know About Internal Linking?</vt:lpstr>
      <vt:lpstr>Olay Internal Linking</vt:lpstr>
      <vt:lpstr>PowerPoint Presentation</vt:lpstr>
      <vt:lpstr>PowerPoint Presentation</vt:lpstr>
      <vt:lpstr>PowerPoint Presentation</vt:lpstr>
      <vt:lpstr>PowerPoint Presentation</vt:lpstr>
      <vt:lpstr>PowerPoint Presentation</vt:lpstr>
      <vt:lpstr>PowerPoint Presentation</vt:lpstr>
      <vt:lpstr>Olay Internal Linking</vt:lpstr>
      <vt:lpstr>PowerPoint Presentation</vt:lpstr>
      <vt:lpstr>PowerPoint Presentation</vt:lpstr>
      <vt:lpstr>Technical Best practices</vt:lpstr>
      <vt:lpstr>Who Should Know About Technical Best Practices?</vt:lpstr>
      <vt:lpstr>Olay Technical Best Practices</vt:lpstr>
      <vt:lpstr>Olay Technical Recommendations</vt:lpstr>
      <vt:lpstr>Olay – URL Redirection</vt:lpstr>
      <vt:lpstr>PowerPoint Presentation</vt:lpstr>
      <vt:lpstr>Olay – Broken Links &amp; 404 Error Pages</vt:lpstr>
      <vt:lpstr>Olay – Rich Media</vt:lpstr>
      <vt:lpstr>Olay – Rich Media</vt:lpstr>
      <vt:lpstr>Olay – Rich Media</vt:lpstr>
      <vt:lpstr>Olay – Rich Media</vt:lpstr>
      <vt:lpstr>Olay – XML Sitemap Creation</vt:lpstr>
      <vt:lpstr>Olay – XML Sitemap Creation</vt:lpstr>
      <vt:lpstr>Olay – XML Sitemap Creation</vt:lpstr>
      <vt:lpstr>Olay – Session IDs</vt:lpstr>
      <vt:lpstr>Olay – Robots.txt</vt:lpstr>
      <vt:lpstr>Olay – Robots.txt</vt:lpstr>
      <vt:lpstr>Olay – User-Input Requirements</vt:lpstr>
      <vt:lpstr>Olay – User-Input Requirements</vt:lpstr>
      <vt:lpstr>Olay – Duplicate Content</vt:lpstr>
      <vt:lpstr>Recommended changes to the olay global template </vt:lpstr>
      <vt:lpstr>Who Should Know About Global Template Recommendations?</vt:lpstr>
      <vt:lpstr>Olay Global Template Recommendations</vt:lpstr>
      <vt:lpstr>Olay – Global Template Recommendations</vt:lpstr>
      <vt:lpstr>Olay – Technical Site Audit Recommendations</vt:lpstr>
      <vt:lpstr>Olay – Global Template Recommendations</vt:lpstr>
      <vt:lpstr>Olay – Technical Site Audit Recommendations</vt:lpstr>
      <vt:lpstr>Olay – Technical Site Audit Recommendations</vt:lpstr>
      <vt:lpstr>Olay Global Template “Wish List”</vt:lpstr>
      <vt:lpstr>Olay Global Template Recommendations</vt:lpstr>
      <vt:lpstr>Digital Assets</vt:lpstr>
      <vt:lpstr>Who Should Know About Digital Assets?</vt:lpstr>
      <vt:lpstr>Olay Digital Assets</vt:lpstr>
      <vt:lpstr>Olay – Blended Search</vt:lpstr>
      <vt:lpstr>Olay Blended Search Example</vt:lpstr>
      <vt:lpstr>PowerPoint Presentation</vt:lpstr>
      <vt:lpstr>Olay – Video Content</vt:lpstr>
      <vt:lpstr>Olay – Onsite Video Hosting</vt:lpstr>
      <vt:lpstr>Olay – Onsite Video Hosting </vt:lpstr>
      <vt:lpstr>Olay – Offsite Video Hosting</vt:lpstr>
      <vt:lpstr>Olay – Offsite Video Channels</vt:lpstr>
      <vt:lpstr>Olay – Offsite Video Channels</vt:lpstr>
      <vt:lpstr>Olay – Image Content</vt:lpstr>
      <vt:lpstr>Olay – Image Content</vt:lpstr>
      <vt:lpstr>Olay – Onsite Image Optimization</vt:lpstr>
      <vt:lpstr>Olay – Offsite Image Optimization</vt:lpstr>
      <vt:lpstr>Olay – Digital Asset Next Steps</vt:lpstr>
      <vt:lpstr>Search Mart</vt:lpstr>
      <vt:lpstr>Who Should Know About SearchMart?</vt:lpstr>
      <vt:lpstr>Olay SearchMart</vt:lpstr>
      <vt:lpstr>Olay SearchMart</vt:lpstr>
      <vt:lpstr>Olay – SearchMart Platform</vt:lpstr>
      <vt:lpstr>Olay – SearchMart</vt:lpstr>
      <vt:lpstr>Olay – SearchMart Audit Events</vt:lpstr>
      <vt:lpstr>Olay – SearchMart Trend Reporting</vt:lpstr>
      <vt:lpstr>Olay – SearchMart Site Metrics</vt:lpstr>
      <vt:lpstr>Olay – SearchMart Site Metrics</vt:lpstr>
      <vt:lpstr>Olay – SearchMart Site Metrics</vt:lpstr>
      <vt:lpstr>Olay – SearchMart Audit Score</vt:lpstr>
      <vt:lpstr>PowerPoint Presentation</vt:lpstr>
      <vt:lpstr>PowerPoint Presentation</vt:lpstr>
      <vt:lpstr>PowerPoint Presentation</vt:lpstr>
      <vt:lpstr>Olay – SearchMart Page Audit</vt:lpstr>
      <vt:lpstr>Olay – SearchMart Page Audit</vt:lpstr>
      <vt:lpstr>PowerPoint Presentation</vt:lpstr>
      <vt:lpstr>PowerPoint Presentation</vt:lpstr>
      <vt:lpstr>PowerPoint Presentation</vt:lpstr>
      <vt:lpstr>Olay – SearchMart Gold Keywords</vt:lpstr>
      <vt:lpstr>Olay – SearchMart Gold Keywords</vt:lpstr>
      <vt:lpstr>Olay US leads in SEO Optimization, particularly in Content</vt:lpstr>
      <vt:lpstr>Olay helpful tools</vt:lpstr>
      <vt:lpstr>Who Should Know About Helpful Tools?</vt:lpstr>
      <vt:lpstr>Olay Helpful Tools</vt:lpstr>
      <vt:lpstr>Olay  Helpful Tools</vt:lpstr>
      <vt:lpstr>Olay Helpful Tools</vt:lpstr>
      <vt:lpstr>Olay Helpful Tools</vt:lpstr>
      <vt:lpstr>Olay Helpful Tools</vt:lpstr>
      <vt:lpstr>Olay – Helpful Tools</vt:lpstr>
      <vt:lpstr>Olay Helpful Tools</vt:lpstr>
      <vt:lpstr>Olay Helpful Tools</vt:lpstr>
      <vt:lpstr>Olay Helpful Tools</vt:lpstr>
      <vt:lpstr>Olay Helpful Tools</vt:lpstr>
      <vt:lpstr>Olay Helpful Tools</vt:lpstr>
      <vt:lpstr>PowerPoint Presentation</vt:lpstr>
      <vt:lpstr>PowerPoint Presentation</vt:lpstr>
      <vt:lpstr>PowerPoint Presentation</vt:lpstr>
      <vt:lpstr>Olay Helpful Tools</vt:lpstr>
      <vt:lpstr>Olay Helpful Tools</vt:lpstr>
      <vt:lpstr>Olay Helpful Tools – Xenu Link Sleuth</vt:lpstr>
      <vt:lpstr>Olay Helpful Tools – Xenu Link Sleuth</vt:lpstr>
      <vt:lpstr>Olay Helpful Tools</vt:lpstr>
      <vt:lpstr>Olay Helpful Tools</vt:lpstr>
      <vt:lpstr>Olay Helpful Tools</vt:lpstr>
      <vt:lpstr>Analyzing search Metrics Paid &amp; Organic</vt:lpstr>
      <vt:lpstr>Who Should Know About Search Metrics?</vt:lpstr>
      <vt:lpstr>Olay Search Metrics</vt:lpstr>
      <vt:lpstr>Olay Organic Search Metrics</vt:lpstr>
      <vt:lpstr>Olay Organic Search Metrics</vt:lpstr>
      <vt:lpstr>Olay Paid Search Metrics</vt:lpstr>
      <vt:lpstr>Olay Paid Search Metrics</vt:lpstr>
      <vt:lpstr>Olay Us paid and organic search baseline</vt:lpstr>
      <vt:lpstr>Who Should Know About Olay US Baseline?</vt:lpstr>
      <vt:lpstr>Olay US Baseline</vt:lpstr>
      <vt:lpstr>Olay US Organic Search Baseline</vt:lpstr>
      <vt:lpstr>Olay US Organic Search Baseline</vt:lpstr>
      <vt:lpstr>Olay US Organic Search Baseline</vt:lpstr>
      <vt:lpstr>Olay US Organic Search Baseline</vt:lpstr>
      <vt:lpstr>Olay US Organic Search Baseline</vt:lpstr>
      <vt:lpstr>Olay US Baseline</vt:lpstr>
      <vt:lpstr>Olay US Baseline</vt:lpstr>
      <vt:lpstr>Olay US Baseline</vt:lpstr>
      <vt:lpstr>Olay US Baseline</vt:lpstr>
      <vt:lpstr>Appendix</vt:lpstr>
      <vt:lpstr>Appendix</vt:lpstr>
      <vt:lpstr>workarounds</vt:lpstr>
      <vt:lpstr>Who Should Know About Workarounds?</vt:lpstr>
      <vt:lpstr>Progressive Enhancement</vt:lpstr>
      <vt:lpstr>Progressive Enhancement</vt:lpstr>
      <vt:lpstr>Progressive Enhancement</vt:lpstr>
      <vt:lpstr>SWFObject 2.0</vt:lpstr>
      <vt:lpstr>SWFObject 2.0</vt:lpstr>
      <vt:lpstr>Flash &amp; HTML Hybrid</vt:lpstr>
      <vt:lpstr>Additional Helpful Resources</vt:lpstr>
    </vt:vector>
  </TitlesOfParts>
  <Company>Digitas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Gillette Fusion Phantom Power</dc:title>
  <dc:creator>Digitas</dc:creator>
  <cp:lastModifiedBy>Robyn</cp:lastModifiedBy>
  <cp:revision>1575</cp:revision>
  <dcterms:created xsi:type="dcterms:W3CDTF">2007-04-27T20:04:19Z</dcterms:created>
  <dcterms:modified xsi:type="dcterms:W3CDTF">2012-07-09T20:08:36Z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1346030839</vt:i4>
  </property>
  <property fmtid="{D5CDD505-2E9C-101B-9397-08002B2CF9AE}" pid="3" name="_NewReviewCycle">
    <vt:lpwstr/>
  </property>
  <property fmtid="{D5CDD505-2E9C-101B-9397-08002B2CF9AE}" pid="4" name="_EmailSubject">
    <vt:lpwstr>iProspect Updated Outline for Presentation</vt:lpwstr>
  </property>
  <property fmtid="{D5CDD505-2E9C-101B-9397-08002B2CF9AE}" pid="5" name="_AuthorEmail">
    <vt:lpwstr>Sara.Burton@iprospect.com</vt:lpwstr>
  </property>
  <property fmtid="{D5CDD505-2E9C-101B-9397-08002B2CF9AE}" pid="6" name="_AuthorEmailDisplayName">
    <vt:lpwstr>Sara Burton</vt:lpwstr>
  </property>
  <property fmtid="{D5CDD505-2E9C-101B-9397-08002B2CF9AE}" pid="7" name="_PreviousAdHocReviewCycleID">
    <vt:i4>-667453582</vt:i4>
  </property>
</Properties>
</file>