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F1731-8FC5-42A9-A967-9F090EAD0D0D}" type="datetimeFigureOut">
              <a:rPr lang="en-US" smtClean="0"/>
              <a:t>12/11/2013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AB8A4-4B2A-4649-B286-8170BDA9BA82}" type="slidenum">
              <a:rPr lang="en-US" smtClean="0"/>
              <a:t>‹#›</a:t>
            </a:fld>
            <a:endParaRPr lang="en-US"/>
          </a:p>
        </p:txBody>
      </p:sp>
    </p:spTree>
    <p:extLst>
      <p:ext uri="{BB962C8B-B14F-4D97-AF65-F5344CB8AC3E}">
        <p14:creationId xmlns:p14="http://schemas.microsoft.com/office/powerpoint/2010/main" val="140218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B6A151-E504-4B9C-BDFA-F8734467E8F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64242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133C6C-034F-4FC7-8868-FB2F71A24BC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20025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B6A151-E504-4B9C-BDFA-F8734467E8FD}"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8079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B6A151-E504-4B9C-BDFA-F8734467E8FD}"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06402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7B6A151-E504-4B9C-BDFA-F8734467E8F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47471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133C6C-034F-4FC7-8868-FB2F71A24BCD}"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285837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13B76-5A31-46A3-A2A1-D30F89A0AEA4}"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399600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3B76-5A31-46A3-A2A1-D30F89A0AEA4}"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86122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3B76-5A31-46A3-A2A1-D30F89A0AEA4}"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3384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3B76-5A31-46A3-A2A1-D30F89A0AEA4}"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405899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13B76-5A31-46A3-A2A1-D30F89A0AEA4}"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220899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13B76-5A31-46A3-A2A1-D30F89A0AEA4}"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145113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13B76-5A31-46A3-A2A1-D30F89A0AEA4}" type="datetimeFigureOut">
              <a:rPr lang="en-US" smtClean="0"/>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373330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13B76-5A31-46A3-A2A1-D30F89A0AEA4}" type="datetimeFigureOut">
              <a:rPr lang="en-US" smtClean="0"/>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99909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3B76-5A31-46A3-A2A1-D30F89A0AEA4}" type="datetimeFigureOut">
              <a:rPr lang="en-US" smtClean="0"/>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210876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3B76-5A31-46A3-A2A1-D30F89A0AEA4}"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75153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3B76-5A31-46A3-A2A1-D30F89A0AEA4}"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20149-7F53-41E2-B7E1-9C42BCFA3E78}" type="slidenum">
              <a:rPr lang="en-US" smtClean="0"/>
              <a:t>‹#›</a:t>
            </a:fld>
            <a:endParaRPr lang="en-US"/>
          </a:p>
        </p:txBody>
      </p:sp>
    </p:spTree>
    <p:extLst>
      <p:ext uri="{BB962C8B-B14F-4D97-AF65-F5344CB8AC3E}">
        <p14:creationId xmlns:p14="http://schemas.microsoft.com/office/powerpoint/2010/main" val="3279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3B76-5A31-46A3-A2A1-D30F89A0AEA4}" type="datetimeFigureOut">
              <a:rPr lang="en-US" smtClean="0"/>
              <a:t>12/11/2013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20149-7F53-41E2-B7E1-9C42BCFA3E78}" type="slidenum">
              <a:rPr lang="en-US" smtClean="0"/>
              <a:t>‹#›</a:t>
            </a:fld>
            <a:endParaRPr lang="en-US"/>
          </a:p>
        </p:txBody>
      </p:sp>
    </p:spTree>
    <p:extLst>
      <p:ext uri="{BB962C8B-B14F-4D97-AF65-F5344CB8AC3E}">
        <p14:creationId xmlns:p14="http://schemas.microsoft.com/office/powerpoint/2010/main" val="406897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archenginewatch.com/showPage.html?page=362432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srcRect/>
          <a:stretch>
            <a:fillRect/>
          </a:stretch>
        </p:blipFill>
        <p:spPr bwMode="auto">
          <a:xfrm>
            <a:off x="76200" y="3962400"/>
            <a:ext cx="3581400" cy="91966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0"/>
          </p:nvPr>
        </p:nvSpPr>
        <p:spPr/>
        <p:txBody>
          <a:bodyPr/>
          <a:lstStyle/>
          <a:p>
            <a:pPr>
              <a:defRPr/>
            </a:pPr>
            <a:fld id="{ADFB7120-4FFD-47A5-8496-838C39972172}" type="slidenum">
              <a:rPr lang="en-US" smtClean="0">
                <a:solidFill>
                  <a:srgbClr val="002C69"/>
                </a:solidFill>
              </a:rPr>
              <a:pPr>
                <a:defRPr/>
              </a:pPr>
              <a:t>1</a:t>
            </a:fld>
            <a:endParaRPr lang="en-US" dirty="0">
              <a:solidFill>
                <a:srgbClr val="002C69"/>
              </a:solidFill>
            </a:endParaRPr>
          </a:p>
        </p:txBody>
      </p:sp>
      <p:sp>
        <p:nvSpPr>
          <p:cNvPr id="35" name="Title 1"/>
          <p:cNvSpPr>
            <a:spLocks noGrp="1"/>
          </p:cNvSpPr>
          <p:nvPr>
            <p:ph type="title"/>
          </p:nvPr>
        </p:nvSpPr>
        <p:spPr>
          <a:xfrm>
            <a:off x="304800" y="304800"/>
            <a:ext cx="8610600" cy="457200"/>
          </a:xfrm>
          <a:noFill/>
        </p:spPr>
        <p:txBody>
          <a:bodyPr>
            <a:normAutofit fontScale="90000"/>
          </a:bodyPr>
          <a:lstStyle/>
          <a:p>
            <a:r>
              <a:rPr lang="en-US" sz="3000" dirty="0" smtClean="0"/>
              <a:t>Image Content</a:t>
            </a:r>
            <a:endParaRPr lang="en-US" sz="3000" dirty="0"/>
          </a:p>
        </p:txBody>
      </p:sp>
      <p:sp>
        <p:nvSpPr>
          <p:cNvPr id="9" name="Content Placeholder 2"/>
          <p:cNvSpPr txBox="1">
            <a:spLocks/>
          </p:cNvSpPr>
          <p:nvPr/>
        </p:nvSpPr>
        <p:spPr>
          <a:xfrm>
            <a:off x="304800" y="1016295"/>
            <a:ext cx="8229600" cy="1447800"/>
          </a:xfrm>
          <a:prstGeom prst="rect">
            <a:avLst/>
          </a:prstGeom>
        </p:spPr>
        <p:txBody>
          <a:bodyPr/>
          <a:lstStyle/>
          <a:p>
            <a:pPr fontAlgn="auto">
              <a:spcBef>
                <a:spcPts val="0"/>
              </a:spcBef>
              <a:spcAft>
                <a:spcPts val="0"/>
              </a:spcAft>
            </a:pPr>
            <a:endParaRPr lang="en-US" dirty="0" smtClean="0">
              <a:latin typeface="Calibri"/>
              <a:cs typeface="Arial" pitchFamily="34" charset="0"/>
            </a:endParaRPr>
          </a:p>
          <a:p>
            <a:pPr lvl="1" fontAlgn="auto">
              <a:spcBef>
                <a:spcPts val="0"/>
              </a:spcBef>
              <a:spcAft>
                <a:spcPts val="0"/>
              </a:spcAft>
              <a:buFont typeface="Arial" pitchFamily="34" charset="0"/>
              <a:buChar char="•"/>
            </a:pPr>
            <a:r>
              <a:rPr lang="en-US" dirty="0" smtClean="0">
                <a:latin typeface="Calibri"/>
                <a:cs typeface="Arial" pitchFamily="34" charset="0"/>
              </a:rPr>
              <a:t>    Major search engines - either within blended search or image search</a:t>
            </a:r>
          </a:p>
          <a:p>
            <a:pPr lvl="1" fontAlgn="auto">
              <a:spcBef>
                <a:spcPts val="0"/>
              </a:spcBef>
              <a:spcAft>
                <a:spcPts val="0"/>
              </a:spcAft>
              <a:buFont typeface="Arial" pitchFamily="34" charset="0"/>
              <a:buChar char="•"/>
            </a:pPr>
            <a:endParaRPr lang="en-US" sz="1000" dirty="0" smtClean="0">
              <a:latin typeface="Calibri"/>
              <a:cs typeface="Arial" pitchFamily="34" charset="0"/>
            </a:endParaRPr>
          </a:p>
          <a:p>
            <a:pPr lvl="1" fontAlgn="auto">
              <a:spcBef>
                <a:spcPts val="0"/>
              </a:spcBef>
              <a:spcAft>
                <a:spcPts val="0"/>
              </a:spcAft>
              <a:buFont typeface="Arial" pitchFamily="34" charset="0"/>
              <a:buChar char="•"/>
            </a:pPr>
            <a:r>
              <a:rPr lang="en-US" dirty="0" smtClean="0">
                <a:latin typeface="Calibri"/>
                <a:cs typeface="Arial" pitchFamily="34" charset="0"/>
              </a:rPr>
              <a:t>    Photo sharing sites (</a:t>
            </a:r>
            <a:r>
              <a:rPr lang="en-US" dirty="0" err="1" smtClean="0">
                <a:latin typeface="Calibri"/>
                <a:cs typeface="Arial" pitchFamily="34" charset="0"/>
              </a:rPr>
              <a:t>Flickr</a:t>
            </a:r>
            <a:r>
              <a:rPr lang="en-US" dirty="0" smtClean="0">
                <a:latin typeface="Calibri"/>
                <a:cs typeface="Arial" pitchFamily="34" charset="0"/>
              </a:rPr>
              <a:t>, </a:t>
            </a:r>
            <a:r>
              <a:rPr lang="en-US" dirty="0" err="1" smtClean="0">
                <a:latin typeface="Calibri"/>
                <a:cs typeface="Arial" pitchFamily="34" charset="0"/>
              </a:rPr>
              <a:t>Photobucket</a:t>
            </a:r>
            <a:r>
              <a:rPr lang="en-US" dirty="0" smtClean="0">
                <a:latin typeface="Calibri"/>
                <a:cs typeface="Arial" pitchFamily="34" charset="0"/>
              </a:rPr>
              <a:t>)</a:t>
            </a:r>
          </a:p>
          <a:p>
            <a:pPr lvl="1" fontAlgn="auto">
              <a:spcBef>
                <a:spcPts val="0"/>
              </a:spcBef>
              <a:spcAft>
                <a:spcPts val="0"/>
              </a:spcAft>
              <a:buFont typeface="Arial" pitchFamily="34" charset="0"/>
              <a:buChar char="•"/>
            </a:pPr>
            <a:endParaRPr lang="en-US" sz="1000" dirty="0" smtClean="0">
              <a:latin typeface="Calibri"/>
              <a:cs typeface="Arial" pitchFamily="34" charset="0"/>
            </a:endParaRPr>
          </a:p>
          <a:p>
            <a:pPr lvl="1" fontAlgn="auto">
              <a:spcBef>
                <a:spcPts val="0"/>
              </a:spcBef>
              <a:spcAft>
                <a:spcPts val="0"/>
              </a:spcAft>
              <a:buFont typeface="Arial" pitchFamily="34" charset="0"/>
              <a:buChar char="•"/>
            </a:pPr>
            <a:r>
              <a:rPr lang="en-US" dirty="0" smtClean="0">
                <a:latin typeface="Calibri"/>
                <a:cs typeface="Arial" pitchFamily="34" charset="0"/>
              </a:rPr>
              <a:t>    Social image sharing sites (Facebook, MySpace, Twitter)</a:t>
            </a:r>
          </a:p>
          <a:p>
            <a:pPr fontAlgn="auto">
              <a:spcBef>
                <a:spcPts val="0"/>
              </a:spcBef>
              <a:spcAft>
                <a:spcPts val="0"/>
              </a:spcAft>
              <a:buFont typeface="Arial" pitchFamily="34" charset="0"/>
              <a:buChar char="•"/>
            </a:pPr>
            <a:endParaRPr lang="en-US" dirty="0" smtClean="0">
              <a:latin typeface="Calibri"/>
              <a:cs typeface="Arial" pitchFamily="34" charset="0"/>
            </a:endParaRPr>
          </a:p>
          <a:p>
            <a:pPr eaLnBrk="0" hangingPunct="0">
              <a:spcBef>
                <a:spcPts val="0"/>
              </a:spcBef>
              <a:buClr>
                <a:srgbClr val="BA0000"/>
              </a:buClr>
              <a:defRPr/>
            </a:pPr>
            <a:endParaRPr lang="en-US" kern="0" dirty="0" smtClean="0">
              <a:latin typeface="Calibri"/>
              <a:cs typeface="Arial" pitchFamily="34" charset="0"/>
            </a:endParaRPr>
          </a:p>
          <a:p>
            <a:pPr eaLnBrk="0" hangingPunct="0">
              <a:spcBef>
                <a:spcPts val="0"/>
              </a:spcBef>
              <a:buClr>
                <a:srgbClr val="BA0000"/>
              </a:buClr>
              <a:defRPr/>
            </a:pPr>
            <a:endParaRPr lang="en-US" kern="0" dirty="0" smtClean="0">
              <a:latin typeface="Calibri"/>
              <a:cs typeface="Arial" pitchFamily="34" charset="0"/>
            </a:endParaRPr>
          </a:p>
        </p:txBody>
      </p:sp>
      <p:sp>
        <p:nvSpPr>
          <p:cNvPr id="19" name="Rounded Rectangle 18"/>
          <p:cNvSpPr/>
          <p:nvPr/>
        </p:nvSpPr>
        <p:spPr bwMode="auto">
          <a:xfrm>
            <a:off x="228600" y="838200"/>
            <a:ext cx="8229600" cy="3810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2000" b="1" dirty="0" smtClean="0">
                <a:latin typeface="Calibri"/>
              </a:rPr>
              <a:t>Places Where Image Search Results Appear</a:t>
            </a:r>
          </a:p>
        </p:txBody>
      </p:sp>
      <p:cxnSp>
        <p:nvCxnSpPr>
          <p:cNvPr id="11" name="Straight Connector 10"/>
          <p:cNvCxnSpPr/>
          <p:nvPr/>
        </p:nvCxnSpPr>
        <p:spPr bwMode="auto">
          <a:xfrm>
            <a:off x="228600" y="1676400"/>
            <a:ext cx="83820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2" name="Straight Connector 11"/>
          <p:cNvCxnSpPr/>
          <p:nvPr/>
        </p:nvCxnSpPr>
        <p:spPr bwMode="auto">
          <a:xfrm>
            <a:off x="228600" y="2057400"/>
            <a:ext cx="83820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3" name="Straight Connector 12"/>
          <p:cNvCxnSpPr/>
          <p:nvPr/>
        </p:nvCxnSpPr>
        <p:spPr bwMode="auto">
          <a:xfrm>
            <a:off x="228600" y="2438400"/>
            <a:ext cx="8382000" cy="0"/>
          </a:xfrm>
          <a:prstGeom prst="line">
            <a:avLst/>
          </a:prstGeom>
          <a:solidFill>
            <a:schemeClr val="bg1"/>
          </a:solidFill>
          <a:ln w="6350" cap="flat" cmpd="sng" algn="ctr">
            <a:solidFill>
              <a:srgbClr val="996633"/>
            </a:solidFill>
            <a:prstDash val="solid"/>
            <a:round/>
            <a:headEnd type="none" w="med" len="med"/>
            <a:tailEnd type="none" w="med" len="med"/>
          </a:ln>
          <a:effectLst/>
        </p:spPr>
      </p:cxnSp>
      <p:sp>
        <p:nvSpPr>
          <p:cNvPr id="14" name="Rounded Rectangle 13"/>
          <p:cNvSpPr/>
          <p:nvPr/>
        </p:nvSpPr>
        <p:spPr bwMode="auto">
          <a:xfrm>
            <a:off x="152400" y="2514600"/>
            <a:ext cx="8229600" cy="3810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2000" b="1" dirty="0" smtClean="0">
                <a:latin typeface="Calibri"/>
              </a:rPr>
              <a:t>Images in Search Results</a:t>
            </a:r>
          </a:p>
        </p:txBody>
      </p:sp>
      <p:sp>
        <p:nvSpPr>
          <p:cNvPr id="22" name="TextBox 21"/>
          <p:cNvSpPr txBox="1"/>
          <p:nvPr/>
        </p:nvSpPr>
        <p:spPr>
          <a:xfrm>
            <a:off x="228600" y="3048000"/>
            <a:ext cx="3276600" cy="615553"/>
          </a:xfrm>
          <a:prstGeom prst="rect">
            <a:avLst/>
          </a:prstGeom>
          <a:noFill/>
        </p:spPr>
        <p:txBody>
          <a:bodyPr wrap="square" rtlCol="0">
            <a:spAutoFit/>
          </a:bodyPr>
          <a:lstStyle/>
          <a:p>
            <a:pPr fontAlgn="auto">
              <a:spcBef>
                <a:spcPts val="0"/>
              </a:spcBef>
              <a:spcAft>
                <a:spcPts val="0"/>
              </a:spcAft>
            </a:pPr>
            <a:r>
              <a:rPr lang="en-US" sz="1600" b="1" u="sng" dirty="0" smtClean="0">
                <a:latin typeface="Calibri"/>
              </a:rPr>
              <a:t>Web Search Results: </a:t>
            </a:r>
          </a:p>
          <a:p>
            <a:pPr fontAlgn="auto">
              <a:spcBef>
                <a:spcPts val="0"/>
              </a:spcBef>
              <a:spcAft>
                <a:spcPts val="0"/>
              </a:spcAft>
            </a:pPr>
            <a:r>
              <a:rPr lang="en-US" b="1" dirty="0" smtClean="0">
                <a:latin typeface="Calibri"/>
              </a:rPr>
              <a:t>  “skin care routine”</a:t>
            </a:r>
          </a:p>
        </p:txBody>
      </p:sp>
      <p:sp>
        <p:nvSpPr>
          <p:cNvPr id="23" name="TextBox 22"/>
          <p:cNvSpPr txBox="1"/>
          <p:nvPr/>
        </p:nvSpPr>
        <p:spPr>
          <a:xfrm>
            <a:off x="3662916" y="3047999"/>
            <a:ext cx="2438400" cy="615553"/>
          </a:xfrm>
          <a:prstGeom prst="rect">
            <a:avLst/>
          </a:prstGeom>
          <a:noFill/>
        </p:spPr>
        <p:txBody>
          <a:bodyPr wrap="square" rtlCol="0">
            <a:spAutoFit/>
          </a:bodyPr>
          <a:lstStyle/>
          <a:p>
            <a:pPr fontAlgn="auto">
              <a:spcBef>
                <a:spcPts val="0"/>
              </a:spcBef>
              <a:spcAft>
                <a:spcPts val="0"/>
              </a:spcAft>
            </a:pPr>
            <a:r>
              <a:rPr lang="en-US" sz="1600" b="1" u="sng" dirty="0" err="1" smtClean="0">
                <a:latin typeface="Calibri"/>
              </a:rPr>
              <a:t>Flikr</a:t>
            </a:r>
            <a:r>
              <a:rPr lang="en-US" sz="1600" b="1" u="sng" dirty="0" smtClean="0">
                <a:latin typeface="Calibri"/>
              </a:rPr>
              <a:t> Search Results:</a:t>
            </a:r>
          </a:p>
          <a:p>
            <a:pPr fontAlgn="auto">
              <a:spcBef>
                <a:spcPts val="0"/>
              </a:spcBef>
              <a:spcAft>
                <a:spcPts val="0"/>
              </a:spcAft>
            </a:pPr>
            <a:r>
              <a:rPr lang="en-US" b="1" dirty="0" smtClean="0">
                <a:latin typeface="Calibri"/>
              </a:rPr>
              <a:t>       “oily skin care”</a:t>
            </a:r>
          </a:p>
        </p:txBody>
      </p:sp>
      <p:pic>
        <p:nvPicPr>
          <p:cNvPr id="3076" name="Picture 4"/>
          <p:cNvPicPr>
            <a:picLocks noChangeAspect="1" noChangeArrowheads="1"/>
          </p:cNvPicPr>
          <p:nvPr/>
        </p:nvPicPr>
        <p:blipFill>
          <a:blip r:embed="rId4" cstate="print"/>
          <a:srcRect/>
          <a:stretch>
            <a:fillRect/>
          </a:stretch>
        </p:blipFill>
        <p:spPr bwMode="auto">
          <a:xfrm>
            <a:off x="6400800" y="3682408"/>
            <a:ext cx="2514600" cy="216295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p:cNvSpPr txBox="1"/>
          <p:nvPr/>
        </p:nvSpPr>
        <p:spPr>
          <a:xfrm>
            <a:off x="6324600" y="2990641"/>
            <a:ext cx="2590800" cy="646331"/>
          </a:xfrm>
          <a:prstGeom prst="rect">
            <a:avLst/>
          </a:prstGeom>
          <a:noFill/>
        </p:spPr>
        <p:txBody>
          <a:bodyPr wrap="square" rtlCol="0">
            <a:spAutoFit/>
          </a:bodyPr>
          <a:lstStyle/>
          <a:p>
            <a:pPr fontAlgn="auto">
              <a:spcBef>
                <a:spcPts val="0"/>
              </a:spcBef>
              <a:spcAft>
                <a:spcPts val="0"/>
              </a:spcAft>
            </a:pPr>
            <a:r>
              <a:rPr lang="en-US" b="1" u="sng" dirty="0" smtClean="0">
                <a:latin typeface="Calibri"/>
              </a:rPr>
              <a:t>Twitter Search Results : </a:t>
            </a:r>
          </a:p>
          <a:p>
            <a:pPr fontAlgn="auto">
              <a:spcBef>
                <a:spcPts val="0"/>
              </a:spcBef>
              <a:spcAft>
                <a:spcPts val="0"/>
              </a:spcAft>
            </a:pPr>
            <a:r>
              <a:rPr lang="en-US" b="1" dirty="0" smtClean="0">
                <a:latin typeface="Calibri"/>
              </a:rPr>
              <a:t>   “skin care products”</a:t>
            </a:r>
          </a:p>
        </p:txBody>
      </p:sp>
      <p:pic>
        <p:nvPicPr>
          <p:cNvPr id="3077" name="Picture 5"/>
          <p:cNvPicPr>
            <a:picLocks noChangeAspect="1" noChangeArrowheads="1"/>
          </p:cNvPicPr>
          <p:nvPr/>
        </p:nvPicPr>
        <p:blipFill>
          <a:blip r:embed="rId5" cstate="print"/>
          <a:srcRect/>
          <a:stretch>
            <a:fillRect/>
          </a:stretch>
        </p:blipFill>
        <p:spPr bwMode="auto">
          <a:xfrm>
            <a:off x="3962400" y="3775576"/>
            <a:ext cx="1752600" cy="197661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783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18" y="76200"/>
            <a:ext cx="8229600" cy="1143000"/>
          </a:xfrm>
        </p:spPr>
        <p:txBody>
          <a:bodyPr anchor="t"/>
          <a:lstStyle/>
          <a:p>
            <a:r>
              <a:rPr lang="en-US" sz="3000" dirty="0" smtClean="0"/>
              <a:t>Image Content</a:t>
            </a:r>
            <a:endParaRPr lang="en-US" sz="3000" dirty="0"/>
          </a:p>
        </p:txBody>
      </p:sp>
      <p:sp>
        <p:nvSpPr>
          <p:cNvPr id="5" name="Slide Number Placeholder 4"/>
          <p:cNvSpPr>
            <a:spLocks noGrp="1"/>
          </p:cNvSpPr>
          <p:nvPr>
            <p:ph type="sldNum" sz="quarter" idx="4294967295"/>
          </p:nvPr>
        </p:nvSpPr>
        <p:spPr>
          <a:xfrm>
            <a:off x="6884988" y="6510338"/>
            <a:ext cx="2133600" cy="365125"/>
          </a:xfrm>
          <a:prstGeom prst="rect">
            <a:avLst/>
          </a:prstGeom>
        </p:spPr>
        <p:txBody>
          <a:bodyPr/>
          <a:lstStyle/>
          <a:p>
            <a:pPr>
              <a:defRPr/>
            </a:pPr>
            <a:r>
              <a:rPr lang="en-US" dirty="0" smtClean="0">
                <a:solidFill>
                  <a:srgbClr val="002C69"/>
                </a:solidFill>
              </a:rPr>
              <a:t> </a:t>
            </a:r>
            <a:fld id="{E70838CF-01A0-4C76-90A6-0D61BF67355D}" type="slidenum">
              <a:rPr lang="en-US" smtClean="0">
                <a:solidFill>
                  <a:srgbClr val="002C69"/>
                </a:solidFill>
              </a:rPr>
              <a:pPr>
                <a:defRPr/>
              </a:pPr>
              <a:t>2</a:t>
            </a:fld>
            <a:endParaRPr lang="en-US" dirty="0">
              <a:solidFill>
                <a:srgbClr val="002C69"/>
              </a:solidFill>
            </a:endParaRPr>
          </a:p>
        </p:txBody>
      </p:sp>
      <p:sp>
        <p:nvSpPr>
          <p:cNvPr id="7" name="TextBox 6"/>
          <p:cNvSpPr txBox="1"/>
          <p:nvPr/>
        </p:nvSpPr>
        <p:spPr>
          <a:xfrm>
            <a:off x="381000" y="990600"/>
            <a:ext cx="8001000" cy="2262158"/>
          </a:xfrm>
          <a:prstGeom prst="rect">
            <a:avLst/>
          </a:prstGeom>
          <a:noFill/>
        </p:spPr>
        <p:txBody>
          <a:bodyPr wrap="square" rtlCol="0">
            <a:spAutoFit/>
          </a:bodyPr>
          <a:lstStyle/>
          <a:p>
            <a:pPr fontAlgn="auto">
              <a:spcBef>
                <a:spcPts val="0"/>
              </a:spcBef>
              <a:spcAft>
                <a:spcPts val="0"/>
              </a:spcAft>
            </a:pPr>
            <a:r>
              <a:rPr lang="en-US" sz="1700" dirty="0" smtClean="0">
                <a:solidFill>
                  <a:srgbClr val="000000">
                    <a:lumMod val="75000"/>
                    <a:lumOff val="25000"/>
                  </a:srgbClr>
                </a:solidFill>
                <a:latin typeface="Calibri"/>
              </a:rPr>
              <a:t>With the popularity of social media and the sharing of information, it is intuitive that there has been a large increase in the popularity of image hosting and sharing websites.  Flickr (Yahoo!-owned), Photobucket, Picasa Web Albums (Google-owned) and ImageShack are just a few. These sites give images another chance at ranking in the search engines and also reach the large volume of people visiting these sites directly.</a:t>
            </a:r>
          </a:p>
          <a:p>
            <a:pPr fontAlgn="auto">
              <a:spcBef>
                <a:spcPts val="0"/>
              </a:spcBef>
              <a:spcAft>
                <a:spcPts val="0"/>
              </a:spcAft>
            </a:pPr>
            <a:endParaRPr lang="en-US" sz="500" dirty="0" smtClean="0">
              <a:solidFill>
                <a:srgbClr val="000000">
                  <a:lumMod val="75000"/>
                  <a:lumOff val="25000"/>
                </a:srgbClr>
              </a:solidFill>
              <a:latin typeface="Calibri"/>
            </a:endParaRPr>
          </a:p>
          <a:p>
            <a:pPr fontAlgn="auto">
              <a:spcBef>
                <a:spcPts val="0"/>
              </a:spcBef>
              <a:spcAft>
                <a:spcPts val="0"/>
              </a:spcAft>
            </a:pPr>
            <a:r>
              <a:rPr lang="en-US" sz="1700" dirty="0" smtClean="0">
                <a:solidFill>
                  <a:srgbClr val="000000">
                    <a:lumMod val="75000"/>
                    <a:lumOff val="25000"/>
                  </a:srgbClr>
                </a:solidFill>
                <a:latin typeface="Calibri"/>
              </a:rPr>
              <a:t>The example below shows how Urban Outfitters users </a:t>
            </a:r>
            <a:r>
              <a:rPr lang="en-US" sz="1700" dirty="0" err="1" smtClean="0">
                <a:solidFill>
                  <a:srgbClr val="000000">
                    <a:lumMod val="75000"/>
                    <a:lumOff val="25000"/>
                  </a:srgbClr>
                </a:solidFill>
                <a:latin typeface="Calibri"/>
              </a:rPr>
              <a:t>Flirckr</a:t>
            </a:r>
            <a:r>
              <a:rPr lang="en-US" sz="1700" dirty="0" smtClean="0">
                <a:solidFill>
                  <a:srgbClr val="000000">
                    <a:lumMod val="75000"/>
                    <a:lumOff val="25000"/>
                  </a:srgbClr>
                </a:solidFill>
                <a:latin typeface="Calibri"/>
              </a:rPr>
              <a:t> effectively.  For examples on non-brand driven uses of Flickr, see the next slide.</a:t>
            </a:r>
          </a:p>
          <a:p>
            <a:pPr fontAlgn="auto">
              <a:spcBef>
                <a:spcPts val="0"/>
              </a:spcBef>
              <a:spcAft>
                <a:spcPts val="0"/>
              </a:spcAft>
            </a:pPr>
            <a:endParaRPr lang="en-US" sz="1700" dirty="0">
              <a:solidFill>
                <a:srgbClr val="000000">
                  <a:lumMod val="65000"/>
                  <a:lumOff val="35000"/>
                </a:srgbClr>
              </a:solidFill>
              <a:latin typeface="Calibri"/>
            </a:endParaRPr>
          </a:p>
        </p:txBody>
      </p:sp>
      <p:pic>
        <p:nvPicPr>
          <p:cNvPr id="3075" name="Picture 3"/>
          <p:cNvPicPr>
            <a:picLocks noChangeAspect="1" noChangeArrowheads="1"/>
          </p:cNvPicPr>
          <p:nvPr/>
        </p:nvPicPr>
        <p:blipFill>
          <a:blip r:embed="rId3" cstate="print"/>
          <a:srcRect l="22000" t="13333" r="24500" b="26667"/>
          <a:stretch>
            <a:fillRect/>
          </a:stretch>
        </p:blipFill>
        <p:spPr bwMode="auto">
          <a:xfrm>
            <a:off x="381000" y="3505200"/>
            <a:ext cx="3048000" cy="2563738"/>
          </a:xfrm>
          <a:prstGeom prst="rect">
            <a:avLst/>
          </a:prstGeom>
          <a:noFill/>
          <a:ln w="9525">
            <a:solidFill>
              <a:schemeClr val="tx1"/>
            </a:solidFill>
            <a:miter lim="800000"/>
            <a:headEnd/>
            <a:tailEnd/>
          </a:ln>
          <a:effectLst/>
        </p:spPr>
      </p:pic>
      <p:pic>
        <p:nvPicPr>
          <p:cNvPr id="3076" name="Picture 4"/>
          <p:cNvPicPr>
            <a:picLocks noChangeAspect="1" noChangeArrowheads="1"/>
          </p:cNvPicPr>
          <p:nvPr/>
        </p:nvPicPr>
        <p:blipFill>
          <a:blip r:embed="rId4" cstate="print"/>
          <a:srcRect l="19000" t="13333" r="42976" b="39333"/>
          <a:stretch>
            <a:fillRect/>
          </a:stretch>
        </p:blipFill>
        <p:spPr bwMode="auto">
          <a:xfrm>
            <a:off x="3505200" y="3733800"/>
            <a:ext cx="2411313" cy="225126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4"/>
          <p:cNvPicPr>
            <a:picLocks noChangeAspect="1" noChangeArrowheads="1"/>
          </p:cNvPicPr>
          <p:nvPr/>
        </p:nvPicPr>
        <p:blipFill>
          <a:blip r:embed="rId4" cstate="print"/>
          <a:srcRect l="87" t="-191" r="70857" b="95260"/>
          <a:stretch>
            <a:fillRect/>
          </a:stretch>
        </p:blipFill>
        <p:spPr bwMode="auto">
          <a:xfrm>
            <a:off x="2133600" y="5410200"/>
            <a:ext cx="2743200" cy="349135"/>
          </a:xfrm>
          <a:prstGeom prst="rect">
            <a:avLst/>
          </a:prstGeom>
          <a:noFill/>
          <a:ln w="9525">
            <a:solidFill>
              <a:schemeClr val="tx1"/>
            </a:solidFill>
            <a:miter lim="800000"/>
            <a:headEnd/>
            <a:tailEnd/>
          </a:ln>
          <a:effectLst/>
        </p:spPr>
      </p:pic>
      <p:sp>
        <p:nvSpPr>
          <p:cNvPr id="16" name="Oval 15"/>
          <p:cNvSpPr/>
          <p:nvPr/>
        </p:nvSpPr>
        <p:spPr>
          <a:xfrm>
            <a:off x="2286000" y="39624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graphicFrame>
        <p:nvGraphicFramePr>
          <p:cNvPr id="17" name="Table 16"/>
          <p:cNvGraphicFramePr>
            <a:graphicFrameLocks noGrp="1"/>
          </p:cNvGraphicFramePr>
          <p:nvPr/>
        </p:nvGraphicFramePr>
        <p:xfrm>
          <a:off x="5562600" y="3200400"/>
          <a:ext cx="3124200" cy="685800"/>
        </p:xfrm>
        <a:graphic>
          <a:graphicData uri="http://schemas.openxmlformats.org/drawingml/2006/table">
            <a:tbl>
              <a:tblPr/>
              <a:tblGrid>
                <a:gridCol w="1807985"/>
                <a:gridCol w="1316215"/>
              </a:tblGrid>
              <a:tr h="224852">
                <a:tc>
                  <a:txBody>
                    <a:bodyPr/>
                    <a:lstStyle/>
                    <a:p>
                      <a:pPr algn="ctr" fontAlgn="b"/>
                      <a:r>
                        <a:rPr lang="en-US" sz="1000" b="1" i="0" u="none" strike="noStrike" dirty="0">
                          <a:solidFill>
                            <a:schemeClr val="bg1"/>
                          </a:solidFill>
                          <a:latin typeface="Calibri"/>
                        </a:rPr>
                        <a:t>Flickr Incoming Traffic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000" b="1" i="0" u="none" strike="noStrike" dirty="0">
                          <a:solidFill>
                            <a:schemeClr val="bg1"/>
                          </a:solidFill>
                          <a:latin typeface="Calibri"/>
                        </a:rPr>
                        <a:t>Percent of Traffic</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r>
              <a:tr h="224852">
                <a:tc>
                  <a:txBody>
                    <a:bodyPr/>
                    <a:lstStyle/>
                    <a:p>
                      <a:pPr algn="ctr" fontAlgn="b"/>
                      <a:r>
                        <a:rPr lang="en-US" sz="1000" b="0" i="0" u="none" strike="noStrike" dirty="0">
                          <a:solidFill>
                            <a:srgbClr val="000000"/>
                          </a:solidFill>
                          <a:latin typeface="Calibri"/>
                        </a:rPr>
                        <a:t>Yahoo! U.S. Image Search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Calibri"/>
                        </a:rPr>
                        <a:t>26.9%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6096">
                <a:tc>
                  <a:txBody>
                    <a:bodyPr/>
                    <a:lstStyle/>
                    <a:p>
                      <a:pPr algn="ctr" fontAlgn="b"/>
                      <a:r>
                        <a:rPr lang="en-US" sz="1000" b="0" i="0" u="none" strike="noStrike" dirty="0">
                          <a:solidFill>
                            <a:srgbClr val="000000"/>
                          </a:solidFill>
                          <a:latin typeface="Calibri"/>
                        </a:rPr>
                        <a:t>Google Image Search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latin typeface="Calibri"/>
                        </a:rPr>
                        <a:t>16.2%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0" name="Right Arrow 19"/>
          <p:cNvSpPr/>
          <p:nvPr/>
        </p:nvSpPr>
        <p:spPr>
          <a:xfrm rot="16200000">
            <a:off x="7277100" y="4000500"/>
            <a:ext cx="457200" cy="381000"/>
          </a:xfrm>
          <a:prstGeom prst="rightArrow">
            <a:avLst/>
          </a:prstGeom>
          <a:solidFill>
            <a:schemeClr val="tx1">
              <a:lumMod val="65000"/>
              <a:lumOff val="3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14" name="Rounded Rectangle 13"/>
          <p:cNvSpPr/>
          <p:nvPr/>
        </p:nvSpPr>
        <p:spPr bwMode="auto">
          <a:xfrm>
            <a:off x="365051" y="546691"/>
            <a:ext cx="8229600" cy="3810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2000" b="1" dirty="0" smtClean="0">
                <a:latin typeface="Calibri"/>
              </a:rPr>
              <a:t>Third Party Image Hosting Websites </a:t>
            </a:r>
          </a:p>
        </p:txBody>
      </p:sp>
      <p:sp>
        <p:nvSpPr>
          <p:cNvPr id="15" name="Rounded Rectangle 14"/>
          <p:cNvSpPr/>
          <p:nvPr/>
        </p:nvSpPr>
        <p:spPr bwMode="auto">
          <a:xfrm>
            <a:off x="6400800" y="4419600"/>
            <a:ext cx="2209800" cy="12192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1200" b="1" dirty="0" smtClean="0">
                <a:latin typeface="Calibri"/>
              </a:rPr>
              <a:t>According to comScore, almost half of Flickr’s November traffic came from vertical search in Yahoo! and Google. </a:t>
            </a:r>
          </a:p>
        </p:txBody>
      </p:sp>
    </p:spTree>
    <p:extLst>
      <p:ext uri="{BB962C8B-B14F-4D97-AF65-F5344CB8AC3E}">
        <p14:creationId xmlns:p14="http://schemas.microsoft.com/office/powerpoint/2010/main" val="89699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DFB7120-4FFD-47A5-8496-838C39972172}" type="slidenum">
              <a:rPr lang="en-US" smtClean="0">
                <a:solidFill>
                  <a:srgbClr val="002C69"/>
                </a:solidFill>
              </a:rPr>
              <a:pPr>
                <a:defRPr/>
              </a:pPr>
              <a:t>3</a:t>
            </a:fld>
            <a:endParaRPr lang="en-US" dirty="0">
              <a:solidFill>
                <a:srgbClr val="002C69"/>
              </a:solidFill>
            </a:endParaRPr>
          </a:p>
        </p:txBody>
      </p:sp>
      <p:sp>
        <p:nvSpPr>
          <p:cNvPr id="35" name="Title 1"/>
          <p:cNvSpPr>
            <a:spLocks noGrp="1"/>
          </p:cNvSpPr>
          <p:nvPr>
            <p:ph type="title"/>
          </p:nvPr>
        </p:nvSpPr>
        <p:spPr>
          <a:xfrm>
            <a:off x="304800" y="152400"/>
            <a:ext cx="8610600" cy="457200"/>
          </a:xfrm>
          <a:noFill/>
        </p:spPr>
        <p:txBody>
          <a:bodyPr>
            <a:normAutofit fontScale="90000"/>
          </a:bodyPr>
          <a:lstStyle/>
          <a:p>
            <a:r>
              <a:rPr lang="en-US" sz="3000" dirty="0" smtClean="0"/>
              <a:t>Onsite Image Optimization</a:t>
            </a:r>
            <a:endParaRPr lang="en-US" sz="3000" dirty="0"/>
          </a:p>
        </p:txBody>
      </p:sp>
      <p:sp>
        <p:nvSpPr>
          <p:cNvPr id="6" name="Rounded Rectangle 5"/>
          <p:cNvSpPr/>
          <p:nvPr/>
        </p:nvSpPr>
        <p:spPr bwMode="auto">
          <a:xfrm>
            <a:off x="228600" y="1524000"/>
            <a:ext cx="8229600" cy="3810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2000" b="1" dirty="0" smtClean="0">
                <a:latin typeface="Calibri"/>
              </a:rPr>
              <a:t>Onsite Image Best Practices</a:t>
            </a:r>
          </a:p>
        </p:txBody>
      </p:sp>
      <p:graphicFrame>
        <p:nvGraphicFramePr>
          <p:cNvPr id="10" name="Table 9"/>
          <p:cNvGraphicFramePr>
            <a:graphicFrameLocks noGrp="1"/>
          </p:cNvGraphicFramePr>
          <p:nvPr>
            <p:extLst>
              <p:ext uri="{D42A27DB-BD31-4B8C-83A1-F6EECF244321}">
                <p14:modId xmlns:p14="http://schemas.microsoft.com/office/powerpoint/2010/main" val="3411738195"/>
              </p:ext>
            </p:extLst>
          </p:nvPr>
        </p:nvGraphicFramePr>
        <p:xfrm>
          <a:off x="304800" y="1950720"/>
          <a:ext cx="8610599" cy="4846320"/>
        </p:xfrm>
        <a:graphic>
          <a:graphicData uri="http://schemas.openxmlformats.org/drawingml/2006/table">
            <a:tbl>
              <a:tblPr firstRow="1" bandRow="1">
                <a:tableStyleId>{5C22544A-7EE6-4342-B048-85BDC9FD1C3A}</a:tableStyleId>
              </a:tblPr>
              <a:tblGrid>
                <a:gridCol w="8206617"/>
                <a:gridCol w="403982"/>
              </a:tblGrid>
              <a:tr h="217796">
                <a:tc>
                  <a:txBody>
                    <a:bodyPr/>
                    <a:lstStyle/>
                    <a:p>
                      <a:pPr marL="342900" lvl="0" indent="-342900">
                        <a:buFont typeface="Arial" pitchFamily="34" charset="0"/>
                        <a:buChar char="•"/>
                      </a:pPr>
                      <a:r>
                        <a:rPr lang="en-US" sz="1400" b="1" baseline="0" dirty="0" smtClean="0">
                          <a:solidFill>
                            <a:schemeClr val="tx1"/>
                          </a:solidFill>
                        </a:rPr>
                        <a:t>Image URLs – </a:t>
                      </a:r>
                      <a:r>
                        <a:rPr lang="en-US" sz="1200" b="0" baseline="0" dirty="0" smtClean="0">
                          <a:solidFill>
                            <a:schemeClr val="tx1"/>
                          </a:solidFill>
                        </a:rPr>
                        <a:t>Create an individual, optimized host Web page for each image</a:t>
                      </a:r>
                    </a:p>
                    <a:p>
                      <a:pPr marL="800100" lvl="1" indent="-342900">
                        <a:buFont typeface="Arial" pitchFamily="34" charset="0"/>
                        <a:buChar char="•"/>
                      </a:pPr>
                      <a:r>
                        <a:rPr lang="en-US" sz="1200" b="0" baseline="0" dirty="0" smtClean="0">
                          <a:solidFill>
                            <a:schemeClr val="tx1"/>
                          </a:solidFill>
                        </a:rPr>
                        <a:t>The host Web page URL should be keyword phrase-rich (e.g., widgets.com/images/best-widgets.jpg)</a:t>
                      </a:r>
                    </a:p>
                    <a:p>
                      <a:pPr marL="800100" lvl="1" indent="-342900">
                        <a:buFont typeface="Arial" pitchFamily="34" charset="0"/>
                        <a:buChar char="•"/>
                      </a:pPr>
                      <a:endParaRPr lang="en-US" sz="800" b="0" baseline="0" dirty="0" smtClean="0">
                        <a:solidFill>
                          <a:schemeClr val="tx1"/>
                        </a:solidFill>
                      </a:endParaRPr>
                    </a:p>
                    <a:p>
                      <a:pPr marL="342900" lvl="0" indent="-342900">
                        <a:buFont typeface="Arial" pitchFamily="34" charset="0"/>
                        <a:buChar char="•"/>
                      </a:pPr>
                      <a:r>
                        <a:rPr lang="en-US" sz="1400" b="1" baseline="0" dirty="0" smtClean="0">
                          <a:solidFill>
                            <a:schemeClr val="tx1"/>
                          </a:solidFill>
                        </a:rPr>
                        <a:t>Optimized Content – </a:t>
                      </a:r>
                      <a:r>
                        <a:rPr lang="en-US" sz="1200" b="0" baseline="0" dirty="0" smtClean="0">
                          <a:solidFill>
                            <a:schemeClr val="tx1"/>
                          </a:solidFill>
                        </a:rPr>
                        <a:t>Include keyword phrase-rich, text-based content that describes the theme of the image on the host Web page. Only focus on one keyword, if following the URL example, the content should be optimized for the keyword “best widgets.”</a:t>
                      </a:r>
                    </a:p>
                    <a:p>
                      <a:pPr marL="342900" lvl="0" indent="-342900">
                        <a:buFont typeface="Arial" pitchFamily="34" charset="0"/>
                        <a:buChar char="•"/>
                      </a:pPr>
                      <a:endParaRPr lang="en-US" sz="200" b="0" baseline="0" dirty="0" smtClean="0">
                        <a:solidFill>
                          <a:schemeClr val="tx1"/>
                        </a:solidFill>
                      </a:endParaRPr>
                    </a:p>
                    <a:p>
                      <a:pPr marL="342900" lvl="0" indent="-342900">
                        <a:buFont typeface="Arial" pitchFamily="34" charset="0"/>
                        <a:buChar char="•"/>
                      </a:pPr>
                      <a:r>
                        <a:rPr lang="en-US" sz="1400" b="1" baseline="0" dirty="0" smtClean="0">
                          <a:solidFill>
                            <a:schemeClr val="tx1"/>
                          </a:solidFill>
                        </a:rPr>
                        <a:t>File Format – </a:t>
                      </a:r>
                      <a:r>
                        <a:rPr lang="en-US" sz="1200" b="0" baseline="0" dirty="0" smtClean="0">
                          <a:solidFill>
                            <a:schemeClr val="tx1"/>
                          </a:solidFill>
                        </a:rPr>
                        <a:t>Save all files as .jpg.</a:t>
                      </a:r>
                    </a:p>
                    <a:p>
                      <a:pPr marL="342900" lvl="0" indent="-342900">
                        <a:buFont typeface="Arial" pitchFamily="34" charset="0"/>
                        <a:buChar char="•"/>
                      </a:pPr>
                      <a:endParaRPr lang="en-US" sz="1200" b="0" baseline="0" dirty="0" smtClean="0">
                        <a:solidFill>
                          <a:schemeClr val="tx1"/>
                        </a:solidFill>
                      </a:endParaRPr>
                    </a:p>
                    <a:p>
                      <a:pPr marL="342900" lvl="0" indent="-342900">
                        <a:buFont typeface="Arial" pitchFamily="34" charset="0"/>
                        <a:buChar char="•"/>
                      </a:pPr>
                      <a:r>
                        <a:rPr lang="en-US" sz="1400" b="1" baseline="0" dirty="0" smtClean="0">
                          <a:solidFill>
                            <a:schemeClr val="tx1"/>
                          </a:solidFill>
                        </a:rPr>
                        <a:t>Meta Data – </a:t>
                      </a:r>
                      <a:r>
                        <a:rPr lang="en-US" sz="1200" b="0" baseline="0" dirty="0" smtClean="0">
                          <a:solidFill>
                            <a:schemeClr val="tx1"/>
                          </a:solidFill>
                        </a:rPr>
                        <a:t>Include keyword phrase-rich meta data on each individual image host URL. Example: Best Widgets | Great Deals from Widgets.com</a:t>
                      </a:r>
                    </a:p>
                    <a:p>
                      <a:pPr marL="342900" lvl="0" indent="-342900">
                        <a:buFont typeface="Arial" pitchFamily="34" charset="0"/>
                        <a:buChar char="•"/>
                      </a:pPr>
                      <a:endParaRPr lang="en-US" sz="400" b="0" baseline="0" dirty="0" smtClean="0">
                        <a:solidFill>
                          <a:schemeClr val="tx1"/>
                        </a:solidFill>
                      </a:endParaRPr>
                    </a:p>
                    <a:p>
                      <a:pPr marL="342900" lvl="0" indent="-342900">
                        <a:buFont typeface="Arial" pitchFamily="34" charset="0"/>
                        <a:buChar char="•"/>
                      </a:pPr>
                      <a:r>
                        <a:rPr lang="en-US" sz="1400" b="1" baseline="0" dirty="0" smtClean="0">
                          <a:solidFill>
                            <a:schemeClr val="tx1"/>
                          </a:solidFill>
                        </a:rPr>
                        <a:t>ALT Tags – </a:t>
                      </a:r>
                      <a:r>
                        <a:rPr lang="en-US" sz="1200" b="0" baseline="0" dirty="0" smtClean="0">
                          <a:solidFill>
                            <a:schemeClr val="tx1"/>
                          </a:solidFill>
                        </a:rPr>
                        <a:t>Use keyword-rich ALT tags for all images located on your site.</a:t>
                      </a:r>
                    </a:p>
                    <a:p>
                      <a:pPr marL="800100" lvl="1" indent="-342900">
                        <a:buFont typeface="Arial" pitchFamily="34" charset="0"/>
                        <a:buChar char="•"/>
                      </a:pPr>
                      <a:r>
                        <a:rPr lang="en-US" sz="1200" b="0" baseline="0" dirty="0" smtClean="0">
                          <a:solidFill>
                            <a:schemeClr val="tx1"/>
                          </a:solidFill>
                        </a:rPr>
                        <a:t>For example, implement the ALT tag “best widgets” for the image on the Best Widgets page</a:t>
                      </a:r>
                      <a:endParaRPr lang="en-US" sz="1200" b="1" baseline="0" dirty="0" smtClean="0">
                        <a:solidFill>
                          <a:schemeClr val="tx1"/>
                        </a:solidFill>
                      </a:endParaRPr>
                    </a:p>
                    <a:p>
                      <a:pPr marL="342900" lvl="0" indent="-342900">
                        <a:buFont typeface="Arial" pitchFamily="34" charset="0"/>
                        <a:buChar char="•"/>
                      </a:pPr>
                      <a:endParaRPr lang="en-US" sz="800" b="1" baseline="0" dirty="0" smtClean="0">
                        <a:solidFill>
                          <a:schemeClr val="tx1"/>
                        </a:solidFill>
                      </a:endParaRPr>
                    </a:p>
                    <a:p>
                      <a:pPr marL="342900" lvl="0" indent="-342900">
                        <a:buFont typeface="Arial" pitchFamily="34" charset="0"/>
                        <a:buChar char="•"/>
                      </a:pPr>
                      <a:r>
                        <a:rPr lang="en-US" sz="1400" b="1" baseline="0" dirty="0" smtClean="0">
                          <a:solidFill>
                            <a:schemeClr val="tx1"/>
                          </a:solidFill>
                        </a:rPr>
                        <a:t>File Name – </a:t>
                      </a:r>
                      <a:r>
                        <a:rPr lang="en-US" sz="1200" b="0" baseline="0" dirty="0" smtClean="0">
                          <a:solidFill>
                            <a:schemeClr val="tx1"/>
                          </a:solidFill>
                        </a:rPr>
                        <a:t>Use the priority keyword phrase in the image file name.</a:t>
                      </a:r>
                    </a:p>
                    <a:p>
                      <a:pPr marL="800100" lvl="1" indent="-342900">
                        <a:buFont typeface="Arial" pitchFamily="34" charset="0"/>
                        <a:buChar char="•"/>
                      </a:pPr>
                      <a:r>
                        <a:rPr lang="en-US" sz="1200" b="0" baseline="0" dirty="0" smtClean="0">
                          <a:solidFill>
                            <a:schemeClr val="tx1"/>
                          </a:solidFill>
                        </a:rPr>
                        <a:t>Ex. Best-widgets.jpg</a:t>
                      </a:r>
                    </a:p>
                    <a:p>
                      <a:pPr marL="800100" lvl="1" indent="-342900">
                        <a:buFont typeface="Arial" pitchFamily="34" charset="0"/>
                        <a:buChar char="•"/>
                      </a:pPr>
                      <a:endParaRPr lang="en-US" sz="500" b="0" baseline="0" dirty="0" smtClean="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baseline="0" dirty="0" smtClean="0">
                          <a:solidFill>
                            <a:schemeClr val="tx1"/>
                          </a:solidFill>
                        </a:rPr>
                        <a:t>Keyword Placement -  </a:t>
                      </a:r>
                      <a:r>
                        <a:rPr lang="en-US" sz="1200" b="0" baseline="0" dirty="0" smtClean="0">
                          <a:solidFill>
                            <a:schemeClr val="tx1"/>
                          </a:solidFill>
                        </a:rPr>
                        <a:t>Place the priority keyword phrase towards the beginning of the file name.</a:t>
                      </a:r>
                    </a:p>
                    <a:p>
                      <a:pPr marL="800100" lvl="1" indent="-342900">
                        <a:buFont typeface="Arial" pitchFamily="34" charset="0"/>
                        <a:buChar char="•"/>
                      </a:pPr>
                      <a:endParaRPr lang="en-US" sz="500" b="0" baseline="0" dirty="0" smtClean="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baseline="0" dirty="0" smtClean="0">
                          <a:solidFill>
                            <a:schemeClr val="tx1"/>
                          </a:solidFill>
                        </a:rPr>
                        <a:t>File Size – </a:t>
                      </a:r>
                      <a:r>
                        <a:rPr lang="en-US" sz="1200" b="0" baseline="0" dirty="0" smtClean="0">
                          <a:solidFill>
                            <a:schemeClr val="tx1"/>
                          </a:solidFill>
                        </a:rPr>
                        <a:t>Ensure all high-level, priority images have a dimension of over 400 pixels.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baseline="0" dirty="0" smtClean="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baseline="0" dirty="0" smtClean="0">
                          <a:solidFill>
                            <a:schemeClr val="tx1"/>
                          </a:solidFill>
                        </a:rPr>
                        <a:t>Linking – </a:t>
                      </a:r>
                      <a:r>
                        <a:rPr lang="en-US" sz="1200" b="0" baseline="0" dirty="0" smtClean="0">
                          <a:solidFill>
                            <a:schemeClr val="tx1"/>
                          </a:solidFill>
                        </a:rPr>
                        <a:t>Use the priority keyword phrase as the anchor text for all links pointing to the image.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baseline="0" dirty="0" smtClean="0">
                        <a:solidFill>
                          <a:schemeClr val="tx1"/>
                        </a:solidFill>
                      </a:endParaRPr>
                    </a:p>
                    <a:p>
                      <a:pPr marL="342900" lvl="0" indent="-342900">
                        <a:buFont typeface="Arial" pitchFamily="34" charset="0"/>
                        <a:buChar char="•"/>
                      </a:pPr>
                      <a:endParaRPr lang="en-US" sz="1200" b="1" baseline="0" dirty="0" smtClean="0">
                        <a:solidFill>
                          <a:schemeClr val="tx1"/>
                        </a:solidFill>
                      </a:endParaRPr>
                    </a:p>
                    <a:p>
                      <a:pPr marL="342900" lvl="0" indent="-342900">
                        <a:buFont typeface="Arial" pitchFamily="34" charset="0"/>
                        <a:buChar char="•"/>
                      </a:pPr>
                      <a:endParaRPr lang="en-US" sz="1400" b="1" baseline="0" dirty="0" smtClean="0">
                        <a:solidFill>
                          <a:schemeClr val="tx1"/>
                        </a:solidFill>
                      </a:endParaRPr>
                    </a:p>
                    <a:p>
                      <a:pPr marL="800100" lvl="1" indent="-342900">
                        <a:buFont typeface="Arial" pitchFamily="34" charset="0"/>
                        <a:buChar char="•"/>
                      </a:pPr>
                      <a:endParaRPr lang="en-US" sz="800" b="0" baseline="0" dirty="0" smtClean="0">
                        <a:solidFill>
                          <a:schemeClr val="tx1"/>
                        </a:solidFill>
                      </a:endParaRPr>
                    </a:p>
                    <a:p>
                      <a:pPr marL="800100" lvl="1" indent="-342900">
                        <a:buFont typeface="Arial" pitchFamily="34" charset="0"/>
                        <a:buChar char="•"/>
                      </a:pPr>
                      <a:endParaRPr lang="en-US" sz="1200" b="1" baseline="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indent="-342900">
                        <a:buFont typeface="Arial" pitchFamily="34" charset="0"/>
                        <a:buNone/>
                      </a:pPr>
                      <a:endParaRPr lang="en-US" sz="1200" b="0" baseline="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bwMode="auto">
          <a:xfrm>
            <a:off x="228600" y="2438400"/>
            <a:ext cx="82296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3" name="Straight Connector 12"/>
          <p:cNvCxnSpPr/>
          <p:nvPr/>
        </p:nvCxnSpPr>
        <p:spPr bwMode="auto">
          <a:xfrm>
            <a:off x="152400" y="34290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4" name="Straight Connector 13"/>
          <p:cNvCxnSpPr/>
          <p:nvPr/>
        </p:nvCxnSpPr>
        <p:spPr bwMode="auto">
          <a:xfrm>
            <a:off x="152400" y="31242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6" name="Straight Connector 15"/>
          <p:cNvCxnSpPr/>
          <p:nvPr/>
        </p:nvCxnSpPr>
        <p:spPr bwMode="auto">
          <a:xfrm>
            <a:off x="152400" y="49530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30" name="Straight Connector 29"/>
          <p:cNvCxnSpPr/>
          <p:nvPr/>
        </p:nvCxnSpPr>
        <p:spPr bwMode="auto">
          <a:xfrm>
            <a:off x="152400" y="39624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31" name="Straight Connector 30"/>
          <p:cNvCxnSpPr/>
          <p:nvPr/>
        </p:nvCxnSpPr>
        <p:spPr bwMode="auto">
          <a:xfrm>
            <a:off x="152400" y="447675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sp>
        <p:nvSpPr>
          <p:cNvPr id="15" name="TextBox 14"/>
          <p:cNvSpPr txBox="1"/>
          <p:nvPr/>
        </p:nvSpPr>
        <p:spPr>
          <a:xfrm>
            <a:off x="152400" y="609599"/>
            <a:ext cx="8763000" cy="877163"/>
          </a:xfrm>
          <a:prstGeom prst="rect">
            <a:avLst/>
          </a:prstGeom>
          <a:noFill/>
        </p:spPr>
        <p:txBody>
          <a:bodyPr wrap="square" rtlCol="0">
            <a:spAutoFit/>
          </a:bodyPr>
          <a:lstStyle/>
          <a:p>
            <a:pPr fontAlgn="auto">
              <a:spcBef>
                <a:spcPts val="0"/>
              </a:spcBef>
              <a:spcAft>
                <a:spcPts val="0"/>
              </a:spcAft>
            </a:pPr>
            <a:r>
              <a:rPr lang="en-US" sz="1700" dirty="0" smtClean="0">
                <a:solidFill>
                  <a:srgbClr val="000000">
                    <a:lumMod val="65000"/>
                    <a:lumOff val="35000"/>
                  </a:srgbClr>
                </a:solidFill>
                <a:latin typeface="Calibri"/>
                <a:cs typeface="Arial" pitchFamily="34" charset="0"/>
              </a:rPr>
              <a:t>When optimizing images for search, focus on high-level, priority images on high-traffic pages – using the theme of the page as the focus keyword for the image. Implementing the following best practices will increase the possibility of images ranking organically. </a:t>
            </a:r>
          </a:p>
        </p:txBody>
      </p:sp>
      <p:cxnSp>
        <p:nvCxnSpPr>
          <p:cNvPr id="18" name="Straight Connector 17"/>
          <p:cNvCxnSpPr/>
          <p:nvPr/>
        </p:nvCxnSpPr>
        <p:spPr bwMode="auto">
          <a:xfrm>
            <a:off x="152400" y="52578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9" name="Straight Connector 18"/>
          <p:cNvCxnSpPr/>
          <p:nvPr/>
        </p:nvCxnSpPr>
        <p:spPr bwMode="auto">
          <a:xfrm>
            <a:off x="152400" y="55626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7" name="Straight Connector 16"/>
          <p:cNvCxnSpPr/>
          <p:nvPr/>
        </p:nvCxnSpPr>
        <p:spPr bwMode="auto">
          <a:xfrm>
            <a:off x="152400" y="59436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spTree>
    <p:extLst>
      <p:ext uri="{BB962C8B-B14F-4D97-AF65-F5344CB8AC3E}">
        <p14:creationId xmlns:p14="http://schemas.microsoft.com/office/powerpoint/2010/main" val="152929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DFB7120-4FFD-47A5-8496-838C39972172}" type="slidenum">
              <a:rPr lang="en-US" smtClean="0">
                <a:solidFill>
                  <a:srgbClr val="002C69"/>
                </a:solidFill>
              </a:rPr>
              <a:pPr>
                <a:defRPr/>
              </a:pPr>
              <a:t>4</a:t>
            </a:fld>
            <a:endParaRPr lang="en-US" dirty="0">
              <a:solidFill>
                <a:srgbClr val="002C69"/>
              </a:solidFill>
            </a:endParaRPr>
          </a:p>
        </p:txBody>
      </p:sp>
      <p:sp>
        <p:nvSpPr>
          <p:cNvPr id="35" name="Title 1"/>
          <p:cNvSpPr>
            <a:spLocks noGrp="1"/>
          </p:cNvSpPr>
          <p:nvPr>
            <p:ph type="title"/>
          </p:nvPr>
        </p:nvSpPr>
        <p:spPr>
          <a:xfrm>
            <a:off x="266700" y="152400"/>
            <a:ext cx="8610600" cy="457200"/>
          </a:xfrm>
          <a:noFill/>
        </p:spPr>
        <p:txBody>
          <a:bodyPr>
            <a:normAutofit fontScale="90000"/>
          </a:bodyPr>
          <a:lstStyle/>
          <a:p>
            <a:r>
              <a:rPr lang="en-US" sz="3000" dirty="0" smtClean="0"/>
              <a:t>Offsite Image Optimization</a:t>
            </a:r>
            <a:endParaRPr lang="en-US" sz="3000" dirty="0"/>
          </a:p>
        </p:txBody>
      </p:sp>
      <p:sp>
        <p:nvSpPr>
          <p:cNvPr id="6" name="Rounded Rectangle 5"/>
          <p:cNvSpPr/>
          <p:nvPr/>
        </p:nvSpPr>
        <p:spPr bwMode="auto">
          <a:xfrm>
            <a:off x="190500" y="1634908"/>
            <a:ext cx="8229600" cy="3810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2000" b="1" dirty="0" smtClean="0">
                <a:latin typeface="Calibri"/>
              </a:rPr>
              <a:t>Offsite Image Submission Best Practices</a:t>
            </a:r>
          </a:p>
        </p:txBody>
      </p:sp>
      <p:graphicFrame>
        <p:nvGraphicFramePr>
          <p:cNvPr id="10" name="Table 9"/>
          <p:cNvGraphicFramePr>
            <a:graphicFrameLocks noGrp="1"/>
          </p:cNvGraphicFramePr>
          <p:nvPr>
            <p:extLst>
              <p:ext uri="{D42A27DB-BD31-4B8C-83A1-F6EECF244321}">
                <p14:modId xmlns:p14="http://schemas.microsoft.com/office/powerpoint/2010/main" val="4203957068"/>
              </p:ext>
            </p:extLst>
          </p:nvPr>
        </p:nvGraphicFramePr>
        <p:xfrm>
          <a:off x="381000" y="2103120"/>
          <a:ext cx="8610599" cy="4754880"/>
        </p:xfrm>
        <a:graphic>
          <a:graphicData uri="http://schemas.openxmlformats.org/drawingml/2006/table">
            <a:tbl>
              <a:tblPr firstRow="1" bandRow="1">
                <a:tableStyleId>{5C22544A-7EE6-4342-B048-85BDC9FD1C3A}</a:tableStyleId>
              </a:tblPr>
              <a:tblGrid>
                <a:gridCol w="8206617"/>
                <a:gridCol w="403982"/>
              </a:tblGrid>
              <a:tr h="3733800">
                <a:tc>
                  <a:txBody>
                    <a:bodyPr/>
                    <a:lstStyle/>
                    <a:p>
                      <a:pPr marL="342900" lvl="0" indent="-342900">
                        <a:buFont typeface="Arial" pitchFamily="34" charset="0"/>
                        <a:buChar char="•"/>
                      </a:pPr>
                      <a:r>
                        <a:rPr lang="en-US" sz="1700" b="1" baseline="0" dirty="0" smtClean="0">
                          <a:solidFill>
                            <a:schemeClr val="tx1"/>
                          </a:solidFill>
                        </a:rPr>
                        <a:t>Title &amp; Descriptions – </a:t>
                      </a:r>
                      <a:r>
                        <a:rPr lang="en-US" sz="1700" b="0" baseline="0" dirty="0" smtClean="0">
                          <a:solidFill>
                            <a:schemeClr val="tx1"/>
                          </a:solidFill>
                        </a:rPr>
                        <a:t>Incorporate keyword phrase-rich titles and detailed descriptions of each image submitted.</a:t>
                      </a:r>
                    </a:p>
                    <a:p>
                      <a:pPr marL="342900" lvl="0" indent="-342900">
                        <a:buFont typeface="Arial" pitchFamily="34" charset="0"/>
                        <a:buChar char="•"/>
                      </a:pPr>
                      <a:endParaRPr lang="en-US" sz="1700" b="0" baseline="0" dirty="0" smtClean="0">
                        <a:solidFill>
                          <a:schemeClr val="tx1"/>
                        </a:solidFill>
                      </a:endParaRPr>
                    </a:p>
                    <a:p>
                      <a:pPr marL="342900" lvl="0" indent="-342900">
                        <a:buFont typeface="Arial" pitchFamily="34" charset="0"/>
                        <a:buChar char="•"/>
                      </a:pPr>
                      <a:r>
                        <a:rPr lang="en-US" sz="1700" b="1" baseline="0" dirty="0" smtClean="0">
                          <a:solidFill>
                            <a:schemeClr val="tx1"/>
                          </a:solidFill>
                        </a:rPr>
                        <a:t>Tags – </a:t>
                      </a:r>
                      <a:r>
                        <a:rPr lang="en-US" sz="1700" b="0" baseline="0" dirty="0" smtClean="0">
                          <a:solidFill>
                            <a:schemeClr val="tx1"/>
                          </a:solidFill>
                        </a:rPr>
                        <a:t>Include keyword phrase-rich tags for each image submitted.</a:t>
                      </a:r>
                    </a:p>
                    <a:p>
                      <a:pPr marL="800100" lvl="1" indent="-342900">
                        <a:buFont typeface="Arial" pitchFamily="34" charset="0"/>
                        <a:buChar char="•"/>
                      </a:pPr>
                      <a:r>
                        <a:rPr lang="en-US" sz="1700" b="0" baseline="0" dirty="0" smtClean="0">
                          <a:solidFill>
                            <a:schemeClr val="tx1"/>
                          </a:solidFill>
                        </a:rPr>
                        <a:t>The more accurate the tags are to the theme of the image, the easier it is for users to find what they are looking for.</a:t>
                      </a:r>
                    </a:p>
                    <a:p>
                      <a:pPr marL="800100" lvl="1" indent="-342900">
                        <a:buFont typeface="Arial" pitchFamily="34" charset="0"/>
                        <a:buChar char="•"/>
                      </a:pPr>
                      <a:r>
                        <a:rPr lang="en-US" sz="1700" b="0" baseline="0" dirty="0" err="1" smtClean="0">
                          <a:solidFill>
                            <a:schemeClr val="tx1"/>
                          </a:solidFill>
                        </a:rPr>
                        <a:t>Flickr</a:t>
                      </a:r>
                      <a:r>
                        <a:rPr lang="en-US" sz="1700" b="0" baseline="0" dirty="0" smtClean="0">
                          <a:solidFill>
                            <a:schemeClr val="tx1"/>
                          </a:solidFill>
                        </a:rPr>
                        <a:t> has a 75 tag maximum per image.</a:t>
                      </a:r>
                    </a:p>
                    <a:p>
                      <a:pPr marL="800100" lvl="1" indent="-342900">
                        <a:buFont typeface="Arial" pitchFamily="34" charset="0"/>
                        <a:buChar char="•"/>
                      </a:pPr>
                      <a:endParaRPr lang="en-US" sz="1700" b="0" baseline="0" dirty="0" smtClean="0">
                        <a:solidFill>
                          <a:schemeClr val="tx1"/>
                        </a:solidFill>
                      </a:endParaRPr>
                    </a:p>
                    <a:p>
                      <a:pPr marL="342900" lvl="0" indent="-342900">
                        <a:buFont typeface="Arial" pitchFamily="34" charset="0"/>
                        <a:buChar char="•"/>
                      </a:pPr>
                      <a:r>
                        <a:rPr lang="en-US" sz="1700" b="1" baseline="0" dirty="0" smtClean="0">
                          <a:solidFill>
                            <a:schemeClr val="tx1"/>
                          </a:solidFill>
                        </a:rPr>
                        <a:t>File Format – </a:t>
                      </a:r>
                      <a:r>
                        <a:rPr lang="en-US" sz="1700" b="0" baseline="0" dirty="0" smtClean="0">
                          <a:solidFill>
                            <a:schemeClr val="tx1"/>
                          </a:solidFill>
                        </a:rPr>
                        <a:t>Save all files as .jpg.</a:t>
                      </a:r>
                    </a:p>
                    <a:p>
                      <a:pPr marL="342900" lvl="0" indent="-342900">
                        <a:buFont typeface="Arial" pitchFamily="34" charset="0"/>
                        <a:buChar char="•"/>
                      </a:pPr>
                      <a:endParaRPr lang="en-US" sz="1700" b="0" baseline="0" dirty="0" smtClean="0">
                        <a:solidFill>
                          <a:schemeClr val="tx1"/>
                        </a:solidFill>
                      </a:endParaRPr>
                    </a:p>
                    <a:p>
                      <a:pPr marL="342900" lvl="0" indent="-342900">
                        <a:buFont typeface="Arial" pitchFamily="34" charset="0"/>
                        <a:buChar char="•"/>
                      </a:pPr>
                      <a:endParaRPr lang="en-US" sz="1700" b="0" baseline="0" dirty="0" smtClean="0">
                        <a:solidFill>
                          <a:schemeClr val="tx1"/>
                        </a:solidFill>
                      </a:endParaRPr>
                    </a:p>
                    <a:p>
                      <a:pPr marL="342900" lvl="0" indent="-342900">
                        <a:buFont typeface="Arial" pitchFamily="34" charset="0"/>
                        <a:buChar char="•"/>
                      </a:pPr>
                      <a:r>
                        <a:rPr lang="en-US" sz="1700" b="1" baseline="0" dirty="0" smtClean="0">
                          <a:solidFill>
                            <a:schemeClr val="tx1"/>
                          </a:solidFill>
                        </a:rPr>
                        <a:t>Website Guidelines - </a:t>
                      </a:r>
                      <a:r>
                        <a:rPr lang="en-US" sz="1700" b="0" baseline="0" dirty="0" smtClean="0">
                          <a:solidFill>
                            <a:schemeClr val="tx1"/>
                          </a:solidFill>
                        </a:rPr>
                        <a:t> Follow the guidelines of each file sharing website</a:t>
                      </a:r>
                    </a:p>
                    <a:p>
                      <a:pPr marL="800100" lvl="1" indent="-342900">
                        <a:buFont typeface="Arial" pitchFamily="34" charset="0"/>
                        <a:buChar char="•"/>
                      </a:pPr>
                      <a:r>
                        <a:rPr lang="en-US" sz="1700" b="0" baseline="0" dirty="0" err="1" smtClean="0">
                          <a:solidFill>
                            <a:schemeClr val="tx1"/>
                          </a:solidFill>
                        </a:rPr>
                        <a:t>Flikr</a:t>
                      </a:r>
                      <a:r>
                        <a:rPr lang="en-US" sz="1700" b="0" baseline="0" dirty="0" smtClean="0">
                          <a:solidFill>
                            <a:schemeClr val="tx1"/>
                          </a:solidFill>
                        </a:rPr>
                        <a:t> has limits on image file size unless utilizing a pro account (paid account)</a:t>
                      </a:r>
                    </a:p>
                    <a:p>
                      <a:pPr marL="1257300" lvl="2" indent="-342900">
                        <a:buFont typeface="Arial" pitchFamily="34" charset="0"/>
                        <a:buChar char="•"/>
                      </a:pPr>
                      <a:r>
                        <a:rPr lang="en-US" sz="1700" b="0" baseline="0" dirty="0" smtClean="0">
                          <a:solidFill>
                            <a:schemeClr val="tx1"/>
                          </a:solidFill>
                        </a:rPr>
                        <a:t>The largest an image can be is 500 pixels</a:t>
                      </a:r>
                    </a:p>
                    <a:p>
                      <a:pPr marL="1257300" lvl="2" indent="-342900">
                        <a:buFont typeface="Arial" pitchFamily="34" charset="0"/>
                        <a:buChar char="•"/>
                      </a:pPr>
                      <a:r>
                        <a:rPr lang="en-US" sz="1700" b="0" baseline="0" dirty="0" smtClean="0">
                          <a:solidFill>
                            <a:schemeClr val="tx1"/>
                          </a:solidFill>
                        </a:rPr>
                        <a:t>Pro account holders can use the original size of the image</a:t>
                      </a:r>
                    </a:p>
                    <a:p>
                      <a:pPr marL="342900" lvl="0" indent="-342900">
                        <a:buFont typeface="Arial" pitchFamily="34" charset="0"/>
                        <a:buChar char="•"/>
                      </a:pPr>
                      <a:endParaRPr lang="en-US" sz="1700" b="0" baseline="0" dirty="0" smtClean="0">
                        <a:solidFill>
                          <a:schemeClr val="tx1"/>
                        </a:solidFill>
                      </a:endParaRPr>
                    </a:p>
                    <a:p>
                      <a:pPr marL="342900" lvl="0" indent="-342900">
                        <a:buFont typeface="Arial" pitchFamily="34" charset="0"/>
                        <a:buChar char="•"/>
                      </a:pPr>
                      <a:endParaRPr lang="en-US" sz="1700" b="1" baseline="0" dirty="0" smtClean="0">
                        <a:solidFill>
                          <a:schemeClr val="tx1"/>
                        </a:solidFill>
                      </a:endParaRPr>
                    </a:p>
                    <a:p>
                      <a:pPr marL="342900" lvl="0" indent="-342900">
                        <a:buFont typeface="Arial" pitchFamily="34" charset="0"/>
                        <a:buChar char="•"/>
                      </a:pPr>
                      <a:endParaRPr lang="en-US" sz="1700" b="0" baseline="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indent="-342900">
                        <a:buFont typeface="Arial" pitchFamily="34" charset="0"/>
                        <a:buNone/>
                      </a:pPr>
                      <a:endParaRPr lang="en-US" sz="1700" b="0" baseline="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bwMode="auto">
          <a:xfrm>
            <a:off x="279779" y="2819400"/>
            <a:ext cx="82296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3" name="Straight Connector 12"/>
          <p:cNvCxnSpPr/>
          <p:nvPr/>
        </p:nvCxnSpPr>
        <p:spPr bwMode="auto">
          <a:xfrm>
            <a:off x="241679" y="61722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14" name="Straight Connector 13"/>
          <p:cNvCxnSpPr/>
          <p:nvPr/>
        </p:nvCxnSpPr>
        <p:spPr bwMode="auto">
          <a:xfrm>
            <a:off x="279779" y="47244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cxnSp>
        <p:nvCxnSpPr>
          <p:cNvPr id="30" name="Straight Connector 29"/>
          <p:cNvCxnSpPr/>
          <p:nvPr/>
        </p:nvCxnSpPr>
        <p:spPr bwMode="auto">
          <a:xfrm>
            <a:off x="279779" y="41148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sp>
        <p:nvSpPr>
          <p:cNvPr id="20" name="TextBox 19"/>
          <p:cNvSpPr txBox="1"/>
          <p:nvPr/>
        </p:nvSpPr>
        <p:spPr>
          <a:xfrm>
            <a:off x="304800" y="609600"/>
            <a:ext cx="8534400" cy="877163"/>
          </a:xfrm>
          <a:prstGeom prst="rect">
            <a:avLst/>
          </a:prstGeom>
          <a:noFill/>
        </p:spPr>
        <p:txBody>
          <a:bodyPr wrap="square" rtlCol="0">
            <a:spAutoFit/>
          </a:bodyPr>
          <a:lstStyle/>
          <a:p>
            <a:pPr fontAlgn="auto">
              <a:spcBef>
                <a:spcPts val="0"/>
              </a:spcBef>
              <a:spcAft>
                <a:spcPts val="0"/>
              </a:spcAft>
            </a:pPr>
            <a:r>
              <a:rPr lang="en-US" sz="1700" dirty="0" smtClean="0">
                <a:latin typeface="Calibri"/>
                <a:cs typeface="Arial" pitchFamily="34" charset="0"/>
              </a:rPr>
              <a:t>Similar to submitting videos to third-party sites, when submitting images to sites like Flickr and Photobucket it is important to understand what users are looking for within specific categories when they search. Below are best practices for submitting images to third-party sites.</a:t>
            </a:r>
            <a:endParaRPr lang="en-US" sz="1700" dirty="0">
              <a:latin typeface="Calibri"/>
              <a:cs typeface="Arial" pitchFamily="34" charset="0"/>
            </a:endParaRPr>
          </a:p>
        </p:txBody>
      </p:sp>
    </p:spTree>
    <p:extLst>
      <p:ext uri="{BB962C8B-B14F-4D97-AF65-F5344CB8AC3E}">
        <p14:creationId xmlns:p14="http://schemas.microsoft.com/office/powerpoint/2010/main" val="136825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DFB7120-4FFD-47A5-8496-838C39972172}" type="slidenum">
              <a:rPr lang="en-US" smtClean="0">
                <a:solidFill>
                  <a:srgbClr val="002C69"/>
                </a:solidFill>
              </a:rPr>
              <a:pPr>
                <a:defRPr/>
              </a:pPr>
              <a:t>5</a:t>
            </a:fld>
            <a:endParaRPr lang="en-US" dirty="0">
              <a:solidFill>
                <a:srgbClr val="002C69"/>
              </a:solidFill>
            </a:endParaRPr>
          </a:p>
        </p:txBody>
      </p:sp>
      <p:sp>
        <p:nvSpPr>
          <p:cNvPr id="35" name="Title 1"/>
          <p:cNvSpPr>
            <a:spLocks noGrp="1"/>
          </p:cNvSpPr>
          <p:nvPr>
            <p:ph type="title"/>
          </p:nvPr>
        </p:nvSpPr>
        <p:spPr>
          <a:xfrm>
            <a:off x="266700" y="76200"/>
            <a:ext cx="8610600" cy="457200"/>
          </a:xfrm>
          <a:noFill/>
        </p:spPr>
        <p:txBody>
          <a:bodyPr>
            <a:normAutofit fontScale="90000"/>
          </a:bodyPr>
          <a:lstStyle/>
          <a:p>
            <a:r>
              <a:rPr lang="en-US" sz="3000" dirty="0" smtClean="0"/>
              <a:t>Digital Asset Review</a:t>
            </a:r>
            <a:endParaRPr lang="en-US" sz="3000" dirty="0"/>
          </a:p>
        </p:txBody>
      </p:sp>
      <p:cxnSp>
        <p:nvCxnSpPr>
          <p:cNvPr id="30" name="Straight Connector 29"/>
          <p:cNvCxnSpPr/>
          <p:nvPr/>
        </p:nvCxnSpPr>
        <p:spPr bwMode="auto">
          <a:xfrm>
            <a:off x="76200" y="42672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sp>
        <p:nvSpPr>
          <p:cNvPr id="20" name="TextBox 19"/>
          <p:cNvSpPr txBox="1"/>
          <p:nvPr/>
        </p:nvSpPr>
        <p:spPr>
          <a:xfrm>
            <a:off x="324276" y="533400"/>
            <a:ext cx="8534400" cy="877163"/>
          </a:xfrm>
          <a:prstGeom prst="rect">
            <a:avLst/>
          </a:prstGeom>
          <a:noFill/>
        </p:spPr>
        <p:txBody>
          <a:bodyPr wrap="square" rtlCol="0">
            <a:spAutoFit/>
          </a:bodyPr>
          <a:lstStyle/>
          <a:p>
            <a:pPr fontAlgn="auto">
              <a:spcBef>
                <a:spcPts val="0"/>
              </a:spcBef>
              <a:spcAft>
                <a:spcPts val="0"/>
              </a:spcAft>
            </a:pPr>
            <a:r>
              <a:rPr lang="en-US" sz="1700" dirty="0" smtClean="0">
                <a:latin typeface="Calibri"/>
                <a:cs typeface="Arial" pitchFamily="34" charset="0"/>
              </a:rPr>
              <a:t>By leveraging images, one site could potentially gain incremental organic rankings, and therefore traffic, from images appearing alongside search results in the major search engines as well as from vertical search</a:t>
            </a:r>
            <a:r>
              <a:rPr lang="en-US" sz="1700" dirty="0">
                <a:latin typeface="Calibri"/>
                <a:cs typeface="Arial" pitchFamily="34" charset="0"/>
              </a:rPr>
              <a:t> </a:t>
            </a:r>
            <a:r>
              <a:rPr lang="en-US" sz="1700" dirty="0" smtClean="0">
                <a:latin typeface="Calibri"/>
                <a:cs typeface="Arial" pitchFamily="34" charset="0"/>
              </a:rPr>
              <a:t>(Google Image Search).</a:t>
            </a:r>
            <a:endParaRPr lang="en-US" sz="1700" dirty="0">
              <a:latin typeface="Calibri"/>
              <a:cs typeface="Arial" pitchFamily="34" charset="0"/>
            </a:endParaRPr>
          </a:p>
        </p:txBody>
      </p:sp>
      <p:cxnSp>
        <p:nvCxnSpPr>
          <p:cNvPr id="17" name="Straight Connector 16"/>
          <p:cNvCxnSpPr/>
          <p:nvPr/>
        </p:nvCxnSpPr>
        <p:spPr bwMode="auto">
          <a:xfrm>
            <a:off x="0" y="5867400"/>
            <a:ext cx="8305800" cy="0"/>
          </a:xfrm>
          <a:prstGeom prst="line">
            <a:avLst/>
          </a:prstGeom>
          <a:solidFill>
            <a:schemeClr val="bg1"/>
          </a:solidFill>
          <a:ln w="6350" cap="flat" cmpd="sng" algn="ctr">
            <a:solidFill>
              <a:srgbClr val="996633"/>
            </a:solidFill>
            <a:prstDash val="solid"/>
            <a:round/>
            <a:headEnd type="none" w="med" len="med"/>
            <a:tailEnd type="none" w="med" len="med"/>
          </a:ln>
          <a:effectLst/>
        </p:spPr>
      </p:cxnSp>
      <p:sp>
        <p:nvSpPr>
          <p:cNvPr id="21" name="Rounded Rectangle 20"/>
          <p:cNvSpPr/>
          <p:nvPr/>
        </p:nvSpPr>
        <p:spPr bwMode="auto">
          <a:xfrm>
            <a:off x="228600" y="1676400"/>
            <a:ext cx="8229600" cy="3810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2000" b="1" dirty="0" smtClean="0">
                <a:latin typeface="Calibri"/>
              </a:rPr>
              <a:t>Image Asset Optimization</a:t>
            </a:r>
          </a:p>
        </p:txBody>
      </p:sp>
      <p:graphicFrame>
        <p:nvGraphicFramePr>
          <p:cNvPr id="23" name="Table 22"/>
          <p:cNvGraphicFramePr>
            <a:graphicFrameLocks noGrp="1"/>
          </p:cNvGraphicFramePr>
          <p:nvPr>
            <p:extLst>
              <p:ext uri="{D42A27DB-BD31-4B8C-83A1-F6EECF244321}">
                <p14:modId xmlns:p14="http://schemas.microsoft.com/office/powerpoint/2010/main" val="2625437598"/>
              </p:ext>
            </p:extLst>
          </p:nvPr>
        </p:nvGraphicFramePr>
        <p:xfrm>
          <a:off x="286176" y="2209800"/>
          <a:ext cx="8610599" cy="3383280"/>
        </p:xfrm>
        <a:graphic>
          <a:graphicData uri="http://schemas.openxmlformats.org/drawingml/2006/table">
            <a:tbl>
              <a:tblPr firstRow="1" bandRow="1">
                <a:tableStyleId>{5C22544A-7EE6-4342-B048-85BDC9FD1C3A}</a:tableStyleId>
              </a:tblPr>
              <a:tblGrid>
                <a:gridCol w="8206617"/>
                <a:gridCol w="403982"/>
              </a:tblGrid>
              <a:tr h="217796">
                <a:tc>
                  <a:txBody>
                    <a:bodyPr/>
                    <a:lstStyle/>
                    <a:p>
                      <a:pPr marL="342900" lvl="0" indent="-342900">
                        <a:buFont typeface="Arial" pitchFamily="34" charset="0"/>
                        <a:buChar char="•"/>
                      </a:pPr>
                      <a:r>
                        <a:rPr lang="en-US" sz="1800" b="1" baseline="0" dirty="0" smtClean="0">
                          <a:solidFill>
                            <a:schemeClr val="tx1"/>
                          </a:solidFill>
                        </a:rPr>
                        <a:t>On-Site Optimization</a:t>
                      </a:r>
                    </a:p>
                    <a:p>
                      <a:pPr marL="800100" lvl="1" indent="-342900">
                        <a:buFont typeface="Arial" pitchFamily="34" charset="0"/>
                        <a:buChar char="•"/>
                      </a:pPr>
                      <a:r>
                        <a:rPr lang="en-US" sz="1800" b="0" baseline="0" dirty="0" smtClean="0">
                          <a:solidFill>
                            <a:schemeClr val="tx1"/>
                          </a:solidFill>
                        </a:rPr>
                        <a:t>Implement keyword phrase-rich images, image host URLs, and image host URL meta data.</a:t>
                      </a:r>
                    </a:p>
                    <a:p>
                      <a:pPr marL="800100" lvl="1" indent="-342900">
                        <a:buFont typeface="Arial" pitchFamily="34" charset="0"/>
                        <a:buChar char="•"/>
                      </a:pPr>
                      <a:r>
                        <a:rPr lang="en-US" sz="1800" b="0" baseline="0" dirty="0" smtClean="0">
                          <a:solidFill>
                            <a:schemeClr val="tx1"/>
                          </a:solidFill>
                        </a:rPr>
                        <a:t>Include text-based, keyword phrase-rich content that describes the image – Saved as a .jpg.</a:t>
                      </a:r>
                    </a:p>
                    <a:p>
                      <a:pPr marL="800100" lvl="1" indent="-342900">
                        <a:buFont typeface="Arial" pitchFamily="34" charset="0"/>
                        <a:buChar char="•"/>
                      </a:pPr>
                      <a:r>
                        <a:rPr lang="en-US" sz="1800" b="0" baseline="0" dirty="0" smtClean="0">
                          <a:solidFill>
                            <a:schemeClr val="tx1"/>
                          </a:solidFill>
                        </a:rPr>
                        <a:t>Include the keyword phrase in the image file name and ALT tag.</a:t>
                      </a:r>
                    </a:p>
                    <a:p>
                      <a:pPr marL="800100" lvl="1" indent="-342900">
                        <a:buFont typeface="Arial" pitchFamily="34" charset="0"/>
                        <a:buChar char="•"/>
                      </a:pPr>
                      <a:r>
                        <a:rPr lang="en-US" sz="1800" b="0" baseline="0" dirty="0" smtClean="0">
                          <a:solidFill>
                            <a:schemeClr val="tx1"/>
                          </a:solidFill>
                        </a:rPr>
                        <a:t>Ensure all high-level, priority images have a dimension of over 400 pixels.</a:t>
                      </a:r>
                    </a:p>
                    <a:p>
                      <a:pPr marL="800100" lvl="1" indent="-342900">
                        <a:buFont typeface="Arial" pitchFamily="34" charset="0"/>
                        <a:buChar char="•"/>
                      </a:pPr>
                      <a:endParaRPr lang="en-US" sz="1800" b="0" baseline="0" dirty="0" smtClean="0">
                        <a:solidFill>
                          <a:schemeClr val="tx1"/>
                        </a:solidFill>
                      </a:endParaRPr>
                    </a:p>
                    <a:p>
                      <a:pPr marL="800100" lvl="1" indent="-342900">
                        <a:buFont typeface="Arial" pitchFamily="34" charset="0"/>
                        <a:buChar char="•"/>
                      </a:pPr>
                      <a:endParaRPr lang="en-US" sz="1800" b="0" baseline="0" dirty="0" smtClean="0">
                        <a:solidFill>
                          <a:schemeClr val="tx1"/>
                        </a:solidFill>
                      </a:endParaRPr>
                    </a:p>
                    <a:p>
                      <a:pPr marL="342900" lvl="0" indent="-342900">
                        <a:buFont typeface="Arial" pitchFamily="34" charset="0"/>
                        <a:buChar char="•"/>
                      </a:pPr>
                      <a:r>
                        <a:rPr lang="en-US" sz="1800" b="1" baseline="0" dirty="0" smtClean="0">
                          <a:solidFill>
                            <a:schemeClr val="tx1"/>
                          </a:solidFill>
                        </a:rPr>
                        <a:t>Off-Site Optimization</a:t>
                      </a:r>
                    </a:p>
                    <a:p>
                      <a:pPr marL="800100" lvl="1" indent="-342900">
                        <a:buFont typeface="Arial" pitchFamily="34" charset="0"/>
                        <a:buChar char="•"/>
                      </a:pPr>
                      <a:r>
                        <a:rPr lang="en-US" sz="1800" b="0" baseline="0" dirty="0" smtClean="0">
                          <a:solidFill>
                            <a:schemeClr val="tx1"/>
                          </a:solidFill>
                        </a:rPr>
                        <a:t>Incorporate keyword phrase-rich titles, descriptions, and tags for each image.</a:t>
                      </a:r>
                    </a:p>
                    <a:p>
                      <a:pPr marL="800100" lvl="1" indent="-342900">
                        <a:buFont typeface="Arial" pitchFamily="34" charset="0"/>
                        <a:buChar char="•"/>
                      </a:pPr>
                      <a:r>
                        <a:rPr lang="en-US" sz="1800" b="0" baseline="0" dirty="0" smtClean="0">
                          <a:solidFill>
                            <a:schemeClr val="tx1"/>
                          </a:solidFill>
                        </a:rPr>
                        <a:t>Follow guidelines set by each file sharing website.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indent="-342900">
                        <a:buFont typeface="Arial" pitchFamily="34" charset="0"/>
                        <a:buNone/>
                      </a:pPr>
                      <a:endParaRPr lang="en-US" sz="1800" b="0" baseline="0" dirty="0" smtClean="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0667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18" y="76200"/>
            <a:ext cx="8229600" cy="1143000"/>
          </a:xfrm>
        </p:spPr>
        <p:txBody>
          <a:bodyPr anchor="t"/>
          <a:lstStyle/>
          <a:p>
            <a:r>
              <a:rPr lang="en-US" sz="3000" dirty="0" smtClean="0"/>
              <a:t>Other Considerations</a:t>
            </a:r>
            <a:endParaRPr lang="en-US" sz="3000" dirty="0"/>
          </a:p>
        </p:txBody>
      </p:sp>
      <p:sp>
        <p:nvSpPr>
          <p:cNvPr id="5" name="Slide Number Placeholder 4"/>
          <p:cNvSpPr>
            <a:spLocks noGrp="1"/>
          </p:cNvSpPr>
          <p:nvPr>
            <p:ph type="sldNum" sz="quarter" idx="4294967295"/>
          </p:nvPr>
        </p:nvSpPr>
        <p:spPr>
          <a:xfrm>
            <a:off x="6884988" y="6510338"/>
            <a:ext cx="2133600" cy="365125"/>
          </a:xfrm>
          <a:prstGeom prst="rect">
            <a:avLst/>
          </a:prstGeom>
        </p:spPr>
        <p:txBody>
          <a:bodyPr/>
          <a:lstStyle/>
          <a:p>
            <a:pPr>
              <a:defRPr/>
            </a:pPr>
            <a:r>
              <a:rPr lang="en-US" dirty="0" smtClean="0">
                <a:solidFill>
                  <a:srgbClr val="002C69"/>
                </a:solidFill>
              </a:rPr>
              <a:t> </a:t>
            </a:r>
            <a:fld id="{E70838CF-01A0-4C76-90A6-0D61BF67355D}" type="slidenum">
              <a:rPr lang="en-US" smtClean="0">
                <a:solidFill>
                  <a:srgbClr val="002C69"/>
                </a:solidFill>
              </a:rPr>
              <a:pPr>
                <a:defRPr/>
              </a:pPr>
              <a:t>6</a:t>
            </a:fld>
            <a:endParaRPr lang="en-US" dirty="0">
              <a:solidFill>
                <a:srgbClr val="002C69"/>
              </a:solidFill>
            </a:endParaRPr>
          </a:p>
        </p:txBody>
      </p:sp>
      <p:sp>
        <p:nvSpPr>
          <p:cNvPr id="7" name="TextBox 6"/>
          <p:cNvSpPr txBox="1"/>
          <p:nvPr/>
        </p:nvSpPr>
        <p:spPr>
          <a:xfrm>
            <a:off x="76200" y="1118191"/>
            <a:ext cx="8915400" cy="1938992"/>
          </a:xfrm>
          <a:prstGeom prst="rect">
            <a:avLst/>
          </a:prstGeom>
          <a:noFill/>
        </p:spPr>
        <p:txBody>
          <a:bodyPr wrap="square" rtlCol="0">
            <a:spAutoFit/>
          </a:bodyPr>
          <a:lstStyle/>
          <a:p>
            <a:pPr marL="285750" indent="-285750">
              <a:buFont typeface="Arial" pitchFamily="34" charset="0"/>
              <a:buChar char="•"/>
            </a:pPr>
            <a:r>
              <a:rPr lang="en-US" sz="1500" dirty="0" smtClean="0"/>
              <a:t>Keywords </a:t>
            </a:r>
            <a:r>
              <a:rPr lang="en-US" sz="1500" dirty="0"/>
              <a:t>in </a:t>
            </a:r>
            <a:r>
              <a:rPr lang="en-US" sz="1500" dirty="0" smtClean="0"/>
              <a:t>ALT text</a:t>
            </a:r>
            <a:r>
              <a:rPr lang="en-US" sz="1500" dirty="0"/>
              <a:t>, text </a:t>
            </a:r>
            <a:r>
              <a:rPr lang="en-US" sz="1500" i="1" dirty="0"/>
              <a:t>around</a:t>
            </a:r>
            <a:r>
              <a:rPr lang="en-US" sz="1500" dirty="0"/>
              <a:t> the image, image name, page title;</a:t>
            </a:r>
          </a:p>
          <a:p>
            <a:pPr marL="285750" indent="-285750">
              <a:buFont typeface="Arial" pitchFamily="34" charset="0"/>
              <a:buChar char="•"/>
            </a:pPr>
            <a:r>
              <a:rPr lang="en-US" sz="1500" dirty="0"/>
              <a:t>Preferred image formatting – jpg;</a:t>
            </a:r>
          </a:p>
          <a:p>
            <a:pPr marL="285750" indent="-285750">
              <a:buFont typeface="Arial" pitchFamily="34" charset="0"/>
              <a:buChar char="•"/>
            </a:pPr>
            <a:r>
              <a:rPr lang="en-US" sz="1500" dirty="0"/>
              <a:t>Separate SE accessible image folder;</a:t>
            </a:r>
          </a:p>
          <a:p>
            <a:pPr marL="285750" indent="-285750">
              <a:buFont typeface="Arial" pitchFamily="34" charset="0"/>
              <a:buChar char="•"/>
            </a:pPr>
            <a:r>
              <a:rPr lang="en-US" sz="1500" dirty="0"/>
              <a:t>Image freshness. (</a:t>
            </a:r>
            <a:r>
              <a:rPr lang="en-US" sz="1500" dirty="0">
                <a:hlinkClick r:id="rId3" tooltip="image optimization"/>
              </a:rPr>
              <a:t>SEW suggests</a:t>
            </a:r>
            <a:r>
              <a:rPr lang="en-US" sz="1500" dirty="0"/>
              <a:t> re-uploading your images to keep them fresh);</a:t>
            </a:r>
          </a:p>
          <a:p>
            <a:pPr marL="285750" indent="-285750">
              <a:buFont typeface="Arial" pitchFamily="34" charset="0"/>
              <a:buChar char="•"/>
            </a:pPr>
            <a:r>
              <a:rPr lang="en-US" sz="1500" dirty="0"/>
              <a:t>Enabled image search option at Google webmaster tool.</a:t>
            </a:r>
          </a:p>
          <a:p>
            <a:pPr marL="285750" indent="-285750">
              <a:buFont typeface="Arial" pitchFamily="34" charset="0"/>
              <a:buChar char="•"/>
            </a:pPr>
            <a:r>
              <a:rPr lang="en-US" sz="1500" dirty="0"/>
              <a:t>Reasonable image file size </a:t>
            </a:r>
            <a:endParaRPr lang="en-US" sz="1500" dirty="0" smtClean="0"/>
          </a:p>
          <a:p>
            <a:pPr marL="285750" indent="-285750">
              <a:buFont typeface="Arial" pitchFamily="34" charset="0"/>
              <a:buChar char="•"/>
            </a:pPr>
            <a:r>
              <a:rPr lang="en-US" sz="1500" dirty="0" smtClean="0"/>
              <a:t>Limited </a:t>
            </a:r>
            <a:r>
              <a:rPr lang="en-US" sz="1500" dirty="0"/>
              <a:t>number of images per page;</a:t>
            </a:r>
          </a:p>
          <a:p>
            <a:pPr marL="285750" indent="-285750">
              <a:buFont typeface="Arial" pitchFamily="34" charset="0"/>
              <a:buChar char="•"/>
            </a:pPr>
            <a:r>
              <a:rPr lang="en-US" sz="1500" dirty="0"/>
              <a:t>Popular and reliable photo sharing hosting (e.g. Flickr is reported to help in Yahoo! image optimization</a:t>
            </a:r>
            <a:r>
              <a:rPr lang="en-US" sz="1500" dirty="0" smtClean="0"/>
              <a:t>).</a:t>
            </a:r>
            <a:endParaRPr lang="en-US" sz="1500" dirty="0"/>
          </a:p>
        </p:txBody>
      </p:sp>
      <p:sp>
        <p:nvSpPr>
          <p:cNvPr id="14" name="Rounded Rectangle 13"/>
          <p:cNvSpPr/>
          <p:nvPr/>
        </p:nvSpPr>
        <p:spPr bwMode="auto">
          <a:xfrm>
            <a:off x="337782" y="737191"/>
            <a:ext cx="8229600" cy="3810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2000" b="1" dirty="0" smtClean="0">
                <a:latin typeface="Calibri"/>
              </a:rPr>
              <a:t>Optimize Images for Search Engines</a:t>
            </a:r>
          </a:p>
        </p:txBody>
      </p:sp>
      <p:sp>
        <p:nvSpPr>
          <p:cNvPr id="3" name="TextBox 2"/>
          <p:cNvSpPr txBox="1"/>
          <p:nvPr/>
        </p:nvSpPr>
        <p:spPr>
          <a:xfrm>
            <a:off x="76200" y="3810000"/>
            <a:ext cx="8458200" cy="2631490"/>
          </a:xfrm>
          <a:prstGeom prst="rect">
            <a:avLst/>
          </a:prstGeom>
          <a:noFill/>
        </p:spPr>
        <p:txBody>
          <a:bodyPr wrap="square" rtlCol="0">
            <a:spAutoFit/>
          </a:bodyPr>
          <a:lstStyle/>
          <a:p>
            <a:pPr marL="285750" indent="-285750">
              <a:buFont typeface="Arial" pitchFamily="34" charset="0"/>
              <a:buChar char="•"/>
            </a:pPr>
            <a:r>
              <a:rPr lang="en-US" sz="1500" dirty="0" smtClean="0"/>
              <a:t>People pay more attention to a </a:t>
            </a:r>
            <a:r>
              <a:rPr lang="en-US" sz="1500" b="1" i="1" dirty="0" smtClean="0"/>
              <a:t>clear</a:t>
            </a:r>
            <a:r>
              <a:rPr lang="en-US" sz="1500" dirty="0" smtClean="0"/>
              <a:t> image where they can see </a:t>
            </a:r>
            <a:r>
              <a:rPr lang="en-US" sz="1500" b="1" i="1" dirty="0" smtClean="0"/>
              <a:t>details</a:t>
            </a:r>
            <a:r>
              <a:rPr lang="en-US" sz="1500" dirty="0" smtClean="0"/>
              <a:t> (choose high quality images).</a:t>
            </a:r>
          </a:p>
          <a:p>
            <a:pPr marL="285750" indent="-285750">
              <a:buFont typeface="Arial" pitchFamily="34" charset="0"/>
              <a:buChar char="•"/>
            </a:pPr>
            <a:r>
              <a:rPr lang="en-US" sz="1500" dirty="0" smtClean="0"/>
              <a:t>(Clean, clear) </a:t>
            </a:r>
            <a:r>
              <a:rPr lang="en-US" sz="1500" b="1" i="1" dirty="0" smtClean="0"/>
              <a:t>faces</a:t>
            </a:r>
            <a:r>
              <a:rPr lang="en-US" sz="1500" dirty="0" smtClean="0"/>
              <a:t> in an image get more eye fixation. (don’t use abstract images too often).</a:t>
            </a:r>
          </a:p>
          <a:p>
            <a:pPr marL="285750" indent="-285750">
              <a:buFont typeface="Arial" pitchFamily="34" charset="0"/>
              <a:buChar char="•"/>
            </a:pPr>
            <a:r>
              <a:rPr lang="en-US" sz="1500" dirty="0" smtClean="0"/>
              <a:t>Keep them </a:t>
            </a:r>
            <a:r>
              <a:rPr lang="en-US" sz="1500" b="1" i="1" dirty="0" smtClean="0"/>
              <a:t>relevant</a:t>
            </a:r>
            <a:r>
              <a:rPr lang="en-US" sz="1500" dirty="0" smtClean="0"/>
              <a:t>: images are </a:t>
            </a:r>
            <a:r>
              <a:rPr lang="en-US" sz="1500" i="1" dirty="0" smtClean="0"/>
              <a:t>not</a:t>
            </a:r>
            <a:r>
              <a:rPr lang="en-US" sz="1500" dirty="0" smtClean="0"/>
              <a:t> the first thing a visitor sees on a web page but they can compel him to stay (according to the eye-tracking research </a:t>
            </a:r>
            <a:r>
              <a:rPr lang="en-US" sz="1500" b="1" i="1" dirty="0" smtClean="0"/>
              <a:t>web text is prior to images</a:t>
            </a:r>
            <a:r>
              <a:rPr lang="en-US" sz="1500" dirty="0" smtClean="0"/>
              <a:t>; when looking at a printed article people see images first; with web page they see text first – nevertheless images make the visitor stay and remember the page via relevant associations).</a:t>
            </a:r>
          </a:p>
          <a:p>
            <a:pPr marL="285750" indent="-285750">
              <a:buFont typeface="Arial" pitchFamily="34" charset="0"/>
              <a:buChar char="•"/>
            </a:pPr>
            <a:r>
              <a:rPr lang="en-US" sz="1500" b="1" dirty="0" smtClean="0"/>
              <a:t>Gender specific:</a:t>
            </a:r>
            <a:endParaRPr lang="en-US" sz="1500" dirty="0" smtClean="0"/>
          </a:p>
          <a:p>
            <a:pPr marL="1200150" lvl="2" indent="-285750">
              <a:buFont typeface="Arial" pitchFamily="34" charset="0"/>
              <a:buChar char="•"/>
            </a:pPr>
            <a:r>
              <a:rPr lang="en-US" sz="1500" dirty="0" smtClean="0"/>
              <a:t>Women are better at recognizing facial emotions than men </a:t>
            </a:r>
          </a:p>
          <a:p>
            <a:pPr marL="1200150" lvl="2" indent="-285750">
              <a:buFont typeface="Arial" pitchFamily="34" charset="0"/>
              <a:buChar char="•"/>
            </a:pPr>
            <a:r>
              <a:rPr lang="en-US" sz="1500" dirty="0" smtClean="0"/>
              <a:t>Men seem to be more likely than women to first look at faces first</a:t>
            </a:r>
          </a:p>
          <a:p>
            <a:pPr marL="1200150" lvl="2" indent="-285750">
              <a:buFont typeface="Arial" pitchFamily="34" charset="0"/>
              <a:buChar char="•"/>
            </a:pPr>
            <a:r>
              <a:rPr lang="en-US" sz="1500" dirty="0" smtClean="0"/>
              <a:t>Women are more interested in images with more than one person</a:t>
            </a:r>
            <a:endParaRPr lang="en-US" sz="1500" dirty="0">
              <a:solidFill>
                <a:srgbClr val="000000">
                  <a:lumMod val="65000"/>
                  <a:lumOff val="35000"/>
                </a:srgbClr>
              </a:solidFill>
            </a:endParaRPr>
          </a:p>
          <a:p>
            <a:endParaRPr lang="en-US" sz="1500" dirty="0"/>
          </a:p>
        </p:txBody>
      </p:sp>
      <p:sp>
        <p:nvSpPr>
          <p:cNvPr id="18" name="Rounded Rectangle 17"/>
          <p:cNvSpPr/>
          <p:nvPr/>
        </p:nvSpPr>
        <p:spPr bwMode="auto">
          <a:xfrm>
            <a:off x="83024" y="3282286"/>
            <a:ext cx="8229600" cy="381000"/>
          </a:xfrm>
          <a:prstGeom prst="roundRect">
            <a:avLst/>
          </a:prstGeom>
          <a:gradFill rotWithShape="1">
            <a:gsLst>
              <a:gs pos="0">
                <a:srgbClr val="735E40"/>
              </a:gs>
              <a:gs pos="32001">
                <a:srgbClr val="EADCA8"/>
              </a:gs>
              <a:gs pos="100000">
                <a:srgbClr val="866D4C"/>
              </a:gs>
            </a:gsLst>
            <a:lin ang="5400000"/>
          </a:gradFill>
          <a:ln w="9525">
            <a:noFill/>
            <a:miter lim="800000"/>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buClr>
                <a:srgbClr val="BA0000"/>
              </a:buClr>
            </a:pPr>
            <a:r>
              <a:rPr lang="en-US" sz="2000" b="1" dirty="0" smtClean="0">
                <a:latin typeface="Calibri"/>
              </a:rPr>
              <a:t>Optimize Images for People</a:t>
            </a:r>
          </a:p>
        </p:txBody>
      </p:sp>
    </p:spTree>
    <p:extLst>
      <p:ext uri="{BB962C8B-B14F-4D97-AF65-F5344CB8AC3E}">
        <p14:creationId xmlns:p14="http://schemas.microsoft.com/office/powerpoint/2010/main" val="124530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823</Words>
  <Application>Microsoft Office PowerPoint</Application>
  <PresentationFormat>On-screen Show (4:3)</PresentationFormat>
  <Paragraphs>114</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Image Content</vt:lpstr>
      <vt:lpstr>Image Content</vt:lpstr>
      <vt:lpstr>Onsite Image Optimization</vt:lpstr>
      <vt:lpstr>Offsite Image Optimization</vt:lpstr>
      <vt:lpstr>Digital Asset Review</vt:lpstr>
      <vt:lpstr>Other Considerations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Content</dc:title>
  <dc:creator>Robyn</dc:creator>
  <cp:lastModifiedBy>Robyn</cp:lastModifiedBy>
  <cp:revision>3</cp:revision>
  <dcterms:created xsi:type="dcterms:W3CDTF">2012-08-22T16:25:25Z</dcterms:created>
  <dcterms:modified xsi:type="dcterms:W3CDTF">2013-12-12T00:00:42Z</dcterms:modified>
</cp:coreProperties>
</file>