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5D28C6-B96F-4270-A98F-F9171B5351E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50DB55-9C20-A041-90E6-AC96F0266DB1}">
      <dgm:prSet/>
      <dgm:spPr/>
      <dgm:t>
        <a:bodyPr/>
        <a:lstStyle/>
        <a:p>
          <a:pPr rtl="0"/>
          <a:r>
            <a:rPr lang="en-US" dirty="0" smtClean="0"/>
            <a:t>Distribute product information and images to free shopping search engines like Google Shopping &amp; Bing</a:t>
          </a:r>
          <a:endParaRPr lang="en-US" dirty="0"/>
        </a:p>
      </dgm:t>
    </dgm:pt>
    <dgm:pt modelId="{B95F141D-9A74-C142-B44E-7E956C1CA183}" type="parTrans" cxnId="{7A4F408D-5CFB-084D-AFEB-AD282BD2BBCB}">
      <dgm:prSet/>
      <dgm:spPr/>
      <dgm:t>
        <a:bodyPr/>
        <a:lstStyle/>
        <a:p>
          <a:endParaRPr lang="en-US"/>
        </a:p>
      </dgm:t>
    </dgm:pt>
    <dgm:pt modelId="{1B922EC0-8648-2440-BCCE-E93B94588FA5}" type="sibTrans" cxnId="{7A4F408D-5CFB-084D-AFEB-AD282BD2BBCB}">
      <dgm:prSet/>
      <dgm:spPr/>
      <dgm:t>
        <a:bodyPr/>
        <a:lstStyle/>
        <a:p>
          <a:endParaRPr lang="en-US"/>
        </a:p>
      </dgm:t>
    </dgm:pt>
    <dgm:pt modelId="{C060CE4C-B00C-4943-8E41-AC3B38D2A64C}">
      <dgm:prSet/>
      <dgm:spPr/>
      <dgm:t>
        <a:bodyPr/>
        <a:lstStyle/>
        <a:p>
          <a:pPr rtl="0"/>
          <a:r>
            <a:rPr lang="en-US" dirty="0" smtClean="0"/>
            <a:t>CSEs: </a:t>
          </a:r>
          <a:r>
            <a:rPr lang="en-US" dirty="0" err="1" smtClean="0"/>
            <a:t>BizRate</a:t>
          </a:r>
          <a:r>
            <a:rPr lang="en-US" dirty="0" smtClean="0"/>
            <a:t>, </a:t>
          </a:r>
          <a:r>
            <a:rPr lang="en-US" dirty="0" err="1" smtClean="0"/>
            <a:t>Shopzilla</a:t>
          </a:r>
          <a:r>
            <a:rPr lang="en-US" dirty="0" smtClean="0"/>
            <a:t>, Shopping.com</a:t>
          </a:r>
          <a:endParaRPr lang="en-US" dirty="0"/>
        </a:p>
      </dgm:t>
    </dgm:pt>
    <dgm:pt modelId="{83CE72A2-4A47-4225-A5B0-2D98CEF72791}" type="sibTrans" cxnId="{B2FC0ADD-03CD-4E16-A055-DADDA1F75761}">
      <dgm:prSet/>
      <dgm:spPr/>
      <dgm:t>
        <a:bodyPr/>
        <a:lstStyle/>
        <a:p>
          <a:endParaRPr lang="en-US"/>
        </a:p>
      </dgm:t>
    </dgm:pt>
    <dgm:pt modelId="{D1308E91-65C7-434F-BD5D-BC2E1F73C8A4}" type="parTrans" cxnId="{B2FC0ADD-03CD-4E16-A055-DADDA1F75761}">
      <dgm:prSet/>
      <dgm:spPr/>
      <dgm:t>
        <a:bodyPr/>
        <a:lstStyle/>
        <a:p>
          <a:endParaRPr lang="en-US"/>
        </a:p>
      </dgm:t>
    </dgm:pt>
    <dgm:pt modelId="{564A7EE9-4780-433C-9852-9662837BEA01}" type="pres">
      <dgm:prSet presAssocID="{A45D28C6-B96F-4270-A98F-F9171B5351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2C7070-D7E3-5849-81C3-96F1367359B2}" type="pres">
      <dgm:prSet presAssocID="{9F50DB55-9C20-A041-90E6-AC96F0266DB1}" presName="parentText" presStyleLbl="node1" presStyleIdx="0" presStyleCnt="2" custLinFactY="-1744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AC3C8F-FF72-0748-807C-58DE47CABC44}" type="pres">
      <dgm:prSet presAssocID="{1B922EC0-8648-2440-BCCE-E93B94588FA5}" presName="spacer" presStyleCnt="0"/>
      <dgm:spPr/>
    </dgm:pt>
    <dgm:pt modelId="{98990180-9680-4FAF-820D-D8373287FD23}" type="pres">
      <dgm:prSet presAssocID="{C060CE4C-B00C-4943-8E41-AC3B38D2A6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FA42D9-9FB4-4862-8463-5733AD953EA6}" type="presOf" srcId="{A45D28C6-B96F-4270-A98F-F9171B5351E9}" destId="{564A7EE9-4780-433C-9852-9662837BEA01}" srcOrd="0" destOrd="0" presId="urn:microsoft.com/office/officeart/2005/8/layout/vList2"/>
    <dgm:cxn modelId="{EF4C97D4-CFEC-473A-A8B0-B577892100F2}" type="presOf" srcId="{9F50DB55-9C20-A041-90E6-AC96F0266DB1}" destId="{902C7070-D7E3-5849-81C3-96F1367359B2}" srcOrd="0" destOrd="0" presId="urn:microsoft.com/office/officeart/2005/8/layout/vList2"/>
    <dgm:cxn modelId="{6CFB750A-69D3-4ABD-A839-968ED3F8B99C}" type="presOf" srcId="{C060CE4C-B00C-4943-8E41-AC3B38D2A64C}" destId="{98990180-9680-4FAF-820D-D8373287FD23}" srcOrd="0" destOrd="0" presId="urn:microsoft.com/office/officeart/2005/8/layout/vList2"/>
    <dgm:cxn modelId="{B2FC0ADD-03CD-4E16-A055-DADDA1F75761}" srcId="{A45D28C6-B96F-4270-A98F-F9171B5351E9}" destId="{C060CE4C-B00C-4943-8E41-AC3B38D2A64C}" srcOrd="1" destOrd="0" parTransId="{D1308E91-65C7-434F-BD5D-BC2E1F73C8A4}" sibTransId="{83CE72A2-4A47-4225-A5B0-2D98CEF72791}"/>
    <dgm:cxn modelId="{7A4F408D-5CFB-084D-AFEB-AD282BD2BBCB}" srcId="{A45D28C6-B96F-4270-A98F-F9171B5351E9}" destId="{9F50DB55-9C20-A041-90E6-AC96F0266DB1}" srcOrd="0" destOrd="0" parTransId="{B95F141D-9A74-C142-B44E-7E956C1CA183}" sibTransId="{1B922EC0-8648-2440-BCCE-E93B94588FA5}"/>
    <dgm:cxn modelId="{C5FF1CDD-C606-4B0E-AF7A-C7CCBEE686E7}" type="presParOf" srcId="{564A7EE9-4780-433C-9852-9662837BEA01}" destId="{902C7070-D7E3-5849-81C3-96F1367359B2}" srcOrd="0" destOrd="0" presId="urn:microsoft.com/office/officeart/2005/8/layout/vList2"/>
    <dgm:cxn modelId="{440E1CE4-8770-43C7-9C32-0755EDFD651F}" type="presParOf" srcId="{564A7EE9-4780-433C-9852-9662837BEA01}" destId="{69AC3C8F-FF72-0748-807C-58DE47CABC44}" srcOrd="1" destOrd="0" presId="urn:microsoft.com/office/officeart/2005/8/layout/vList2"/>
    <dgm:cxn modelId="{739211CD-8F25-4C46-AB65-21F934428826}" type="presParOf" srcId="{564A7EE9-4780-433C-9852-9662837BEA01}" destId="{98990180-9680-4FAF-820D-D8373287FD2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C47C41-469E-43FB-A21E-8F277A9377E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57F6F6-EBFD-4CDA-B476-65ABEA54AD1C}">
      <dgm:prSet/>
      <dgm:spPr/>
      <dgm:t>
        <a:bodyPr/>
        <a:lstStyle/>
        <a:p>
          <a:pPr rtl="0"/>
          <a:r>
            <a:rPr lang="en-US" dirty="0" smtClean="0"/>
            <a:t>Link product feed to campaigns so images appear in ads</a:t>
          </a:r>
          <a:endParaRPr lang="en-US" dirty="0"/>
        </a:p>
      </dgm:t>
    </dgm:pt>
    <dgm:pt modelId="{3FAF33E4-E90F-4F8C-8EE8-D2D4B29CBDCE}" type="parTrans" cxnId="{A04B2932-E46B-4B90-9A96-D21E4D0C9FD0}">
      <dgm:prSet/>
      <dgm:spPr/>
      <dgm:t>
        <a:bodyPr/>
        <a:lstStyle/>
        <a:p>
          <a:endParaRPr lang="en-US"/>
        </a:p>
      </dgm:t>
    </dgm:pt>
    <dgm:pt modelId="{4625D8D7-3949-4443-B4D6-F2D8E04D9EF9}" type="sibTrans" cxnId="{A04B2932-E46B-4B90-9A96-D21E4D0C9FD0}">
      <dgm:prSet/>
      <dgm:spPr/>
      <dgm:t>
        <a:bodyPr/>
        <a:lstStyle/>
        <a:p>
          <a:endParaRPr lang="en-US"/>
        </a:p>
      </dgm:t>
    </dgm:pt>
    <dgm:pt modelId="{E8A988DC-35E7-4C54-B108-D38A1BE3F07F}">
      <dgm:prSet/>
      <dgm:spPr/>
      <dgm:t>
        <a:bodyPr/>
        <a:lstStyle/>
        <a:p>
          <a:pPr rtl="0"/>
          <a:r>
            <a:rPr lang="en-US" dirty="0" smtClean="0"/>
            <a:t>Show multiple products at one time</a:t>
          </a:r>
          <a:endParaRPr lang="en-US" dirty="0"/>
        </a:p>
      </dgm:t>
    </dgm:pt>
    <dgm:pt modelId="{C9F6E477-6F55-437A-94E6-07A8D871F0C9}" type="parTrans" cxnId="{88D1ADA6-23AA-462A-94E3-96319F7AA79F}">
      <dgm:prSet/>
      <dgm:spPr/>
      <dgm:t>
        <a:bodyPr/>
        <a:lstStyle/>
        <a:p>
          <a:endParaRPr lang="en-US"/>
        </a:p>
      </dgm:t>
    </dgm:pt>
    <dgm:pt modelId="{8817E77B-7FDB-4716-8AF6-2AE2F3177E97}" type="sibTrans" cxnId="{88D1ADA6-23AA-462A-94E3-96319F7AA79F}">
      <dgm:prSet/>
      <dgm:spPr/>
      <dgm:t>
        <a:bodyPr/>
        <a:lstStyle/>
        <a:p>
          <a:endParaRPr lang="en-US"/>
        </a:p>
      </dgm:t>
    </dgm:pt>
    <dgm:pt modelId="{2627DA0C-9599-4DB8-8653-C00539B6CE85}">
      <dgm:prSet/>
      <dgm:spPr/>
      <dgm:t>
        <a:bodyPr/>
        <a:lstStyle/>
        <a:p>
          <a:pPr rtl="0"/>
          <a:r>
            <a:rPr lang="en-US" dirty="0" smtClean="0"/>
            <a:t>You decide what products to display</a:t>
          </a:r>
          <a:endParaRPr lang="en-US" dirty="0"/>
        </a:p>
      </dgm:t>
    </dgm:pt>
    <dgm:pt modelId="{B62FAAF6-F2D9-4655-87AF-C548635B4EC8}" type="parTrans" cxnId="{028D7CEA-029B-4416-8902-03C063677801}">
      <dgm:prSet/>
      <dgm:spPr/>
      <dgm:t>
        <a:bodyPr/>
        <a:lstStyle/>
        <a:p>
          <a:endParaRPr lang="en-US"/>
        </a:p>
      </dgm:t>
    </dgm:pt>
    <dgm:pt modelId="{4AAF1322-41FA-4A2F-B727-8DA7D7F25932}" type="sibTrans" cxnId="{028D7CEA-029B-4416-8902-03C063677801}">
      <dgm:prSet/>
      <dgm:spPr/>
      <dgm:t>
        <a:bodyPr/>
        <a:lstStyle/>
        <a:p>
          <a:endParaRPr lang="en-US"/>
        </a:p>
      </dgm:t>
    </dgm:pt>
    <dgm:pt modelId="{08E687ED-3F94-BC46-BD1A-C9962BA7B546}">
      <dgm:prSet/>
      <dgm:spPr/>
      <dgm:t>
        <a:bodyPr/>
        <a:lstStyle/>
        <a:p>
          <a:pPr rtl="0"/>
          <a:r>
            <a:rPr lang="en-US" dirty="0" smtClean="0"/>
            <a:t>Leverages Google Shopping</a:t>
          </a:r>
          <a:endParaRPr lang="en-US" dirty="0"/>
        </a:p>
      </dgm:t>
    </dgm:pt>
    <dgm:pt modelId="{68B908CA-5F8A-3D41-B7CF-ED805C7422AD}" type="parTrans" cxnId="{E4690275-0340-8341-8721-E2DF9F387A29}">
      <dgm:prSet/>
      <dgm:spPr/>
      <dgm:t>
        <a:bodyPr/>
        <a:lstStyle/>
        <a:p>
          <a:endParaRPr lang="en-US"/>
        </a:p>
      </dgm:t>
    </dgm:pt>
    <dgm:pt modelId="{F45286FE-F237-2A41-9FB8-312B49A0248B}" type="sibTrans" cxnId="{E4690275-0340-8341-8721-E2DF9F387A29}">
      <dgm:prSet/>
      <dgm:spPr/>
      <dgm:t>
        <a:bodyPr/>
        <a:lstStyle/>
        <a:p>
          <a:endParaRPr lang="en-US"/>
        </a:p>
      </dgm:t>
    </dgm:pt>
    <dgm:pt modelId="{6CCAB7D1-F921-4964-87DC-189E8DFAB71D}" type="pres">
      <dgm:prSet presAssocID="{85C47C41-469E-43FB-A21E-8F277A9377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E6902D-2D82-9246-9BCD-2D5F8B90E985}" type="pres">
      <dgm:prSet presAssocID="{08E687ED-3F94-BC46-BD1A-C9962BA7B54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C8851-B6FE-AB45-A613-82E7B944AC28}" type="pres">
      <dgm:prSet presAssocID="{F45286FE-F237-2A41-9FB8-312B49A0248B}" presName="spacer" presStyleCnt="0"/>
      <dgm:spPr/>
    </dgm:pt>
    <dgm:pt modelId="{12958265-1DC5-408C-A493-6E4EE266BE5B}" type="pres">
      <dgm:prSet presAssocID="{F057F6F6-EBFD-4CDA-B476-65ABEA54AD1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65088-8590-4CBE-BD49-5D44214160EC}" type="pres">
      <dgm:prSet presAssocID="{4625D8D7-3949-4443-B4D6-F2D8E04D9EF9}" presName="spacer" presStyleCnt="0"/>
      <dgm:spPr/>
    </dgm:pt>
    <dgm:pt modelId="{B44485C4-CEDB-4F39-A736-7183D6C74B96}" type="pres">
      <dgm:prSet presAssocID="{E8A988DC-35E7-4C54-B108-D38A1BE3F07F}" presName="parentText" presStyleLbl="node1" presStyleIdx="2" presStyleCnt="4" custLinFactY="98856" custLinFactNeighborX="-276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E29CC-018A-4269-9FCC-E1E981843049}" type="pres">
      <dgm:prSet presAssocID="{8817E77B-7FDB-4716-8AF6-2AE2F3177E97}" presName="spacer" presStyleCnt="0"/>
      <dgm:spPr/>
    </dgm:pt>
    <dgm:pt modelId="{F6E97027-438D-4AFD-B548-25D754F7AE31}" type="pres">
      <dgm:prSet presAssocID="{2627DA0C-9599-4DB8-8653-C00539B6CE85}" presName="parentText" presStyleLbl="node1" presStyleIdx="3" presStyleCnt="4" custLinFactY="-100000" custLinFactNeighborY="-1638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F79D40-0284-4D6C-BAED-D56CA6B7582F}" type="presOf" srcId="{F057F6F6-EBFD-4CDA-B476-65ABEA54AD1C}" destId="{12958265-1DC5-408C-A493-6E4EE266BE5B}" srcOrd="0" destOrd="0" presId="urn:microsoft.com/office/officeart/2005/8/layout/vList2"/>
    <dgm:cxn modelId="{9DEDC311-5871-4D56-9401-F559422B20E3}" type="presOf" srcId="{E8A988DC-35E7-4C54-B108-D38A1BE3F07F}" destId="{B44485C4-CEDB-4F39-A736-7183D6C74B96}" srcOrd="0" destOrd="0" presId="urn:microsoft.com/office/officeart/2005/8/layout/vList2"/>
    <dgm:cxn modelId="{5A0505FD-0956-43D7-B3B3-10BE4E8CE5D3}" type="presOf" srcId="{2627DA0C-9599-4DB8-8653-C00539B6CE85}" destId="{F6E97027-438D-4AFD-B548-25D754F7AE31}" srcOrd="0" destOrd="0" presId="urn:microsoft.com/office/officeart/2005/8/layout/vList2"/>
    <dgm:cxn modelId="{028D7CEA-029B-4416-8902-03C063677801}" srcId="{85C47C41-469E-43FB-A21E-8F277A9377E8}" destId="{2627DA0C-9599-4DB8-8653-C00539B6CE85}" srcOrd="3" destOrd="0" parTransId="{B62FAAF6-F2D9-4655-87AF-C548635B4EC8}" sibTransId="{4AAF1322-41FA-4A2F-B727-8DA7D7F25932}"/>
    <dgm:cxn modelId="{E699C258-FD71-40B0-A535-D1DC963EDA66}" type="presOf" srcId="{85C47C41-469E-43FB-A21E-8F277A9377E8}" destId="{6CCAB7D1-F921-4964-87DC-189E8DFAB71D}" srcOrd="0" destOrd="0" presId="urn:microsoft.com/office/officeart/2005/8/layout/vList2"/>
    <dgm:cxn modelId="{A04B2932-E46B-4B90-9A96-D21E4D0C9FD0}" srcId="{85C47C41-469E-43FB-A21E-8F277A9377E8}" destId="{F057F6F6-EBFD-4CDA-B476-65ABEA54AD1C}" srcOrd="1" destOrd="0" parTransId="{3FAF33E4-E90F-4F8C-8EE8-D2D4B29CBDCE}" sibTransId="{4625D8D7-3949-4443-B4D6-F2D8E04D9EF9}"/>
    <dgm:cxn modelId="{B3751072-5C64-4585-A26B-27A550750933}" type="presOf" srcId="{08E687ED-3F94-BC46-BD1A-C9962BA7B546}" destId="{05E6902D-2D82-9246-9BCD-2D5F8B90E985}" srcOrd="0" destOrd="0" presId="urn:microsoft.com/office/officeart/2005/8/layout/vList2"/>
    <dgm:cxn modelId="{88D1ADA6-23AA-462A-94E3-96319F7AA79F}" srcId="{85C47C41-469E-43FB-A21E-8F277A9377E8}" destId="{E8A988DC-35E7-4C54-B108-D38A1BE3F07F}" srcOrd="2" destOrd="0" parTransId="{C9F6E477-6F55-437A-94E6-07A8D871F0C9}" sibTransId="{8817E77B-7FDB-4716-8AF6-2AE2F3177E97}"/>
    <dgm:cxn modelId="{E4690275-0340-8341-8721-E2DF9F387A29}" srcId="{85C47C41-469E-43FB-A21E-8F277A9377E8}" destId="{08E687ED-3F94-BC46-BD1A-C9962BA7B546}" srcOrd="0" destOrd="0" parTransId="{68B908CA-5F8A-3D41-B7CF-ED805C7422AD}" sibTransId="{F45286FE-F237-2A41-9FB8-312B49A0248B}"/>
    <dgm:cxn modelId="{83746D51-ECE5-4E5E-B9A5-DD82F9DF25B3}" type="presParOf" srcId="{6CCAB7D1-F921-4964-87DC-189E8DFAB71D}" destId="{05E6902D-2D82-9246-9BCD-2D5F8B90E985}" srcOrd="0" destOrd="0" presId="urn:microsoft.com/office/officeart/2005/8/layout/vList2"/>
    <dgm:cxn modelId="{F0E7E079-76A0-4504-A660-6215D6283FE5}" type="presParOf" srcId="{6CCAB7D1-F921-4964-87DC-189E8DFAB71D}" destId="{C4CC8851-B6FE-AB45-A613-82E7B944AC28}" srcOrd="1" destOrd="0" presId="urn:microsoft.com/office/officeart/2005/8/layout/vList2"/>
    <dgm:cxn modelId="{BE24F0BE-4474-4B05-A0A9-6112ABE29D84}" type="presParOf" srcId="{6CCAB7D1-F921-4964-87DC-189E8DFAB71D}" destId="{12958265-1DC5-408C-A493-6E4EE266BE5B}" srcOrd="2" destOrd="0" presId="urn:microsoft.com/office/officeart/2005/8/layout/vList2"/>
    <dgm:cxn modelId="{D39DB8EA-656B-44C7-A56E-AC7DA98EFA5C}" type="presParOf" srcId="{6CCAB7D1-F921-4964-87DC-189E8DFAB71D}" destId="{B0565088-8590-4CBE-BD49-5D44214160EC}" srcOrd="3" destOrd="0" presId="urn:microsoft.com/office/officeart/2005/8/layout/vList2"/>
    <dgm:cxn modelId="{EBAB5AAA-D815-4EE4-9DE6-CCD0A28A8D74}" type="presParOf" srcId="{6CCAB7D1-F921-4964-87DC-189E8DFAB71D}" destId="{B44485C4-CEDB-4F39-A736-7183D6C74B96}" srcOrd="4" destOrd="0" presId="urn:microsoft.com/office/officeart/2005/8/layout/vList2"/>
    <dgm:cxn modelId="{697CE049-F8F5-4F71-AFEA-F255CFBBEA77}" type="presParOf" srcId="{6CCAB7D1-F921-4964-87DC-189E8DFAB71D}" destId="{29FE29CC-018A-4269-9FCC-E1E981843049}" srcOrd="5" destOrd="0" presId="urn:microsoft.com/office/officeart/2005/8/layout/vList2"/>
    <dgm:cxn modelId="{242728ED-760B-4628-ADA8-F245DB0C07D6}" type="presParOf" srcId="{6CCAB7D1-F921-4964-87DC-189E8DFAB71D}" destId="{F6E97027-438D-4AFD-B548-25D754F7AE3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C7070-D7E3-5849-81C3-96F1367359B2}">
      <dsp:nvSpPr>
        <dsp:cNvPr id="0" name=""/>
        <dsp:cNvSpPr/>
      </dsp:nvSpPr>
      <dsp:spPr>
        <a:xfrm>
          <a:off x="0" y="0"/>
          <a:ext cx="3124200" cy="17199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Distribute product information and images to free shopping search engines like Google Shopping &amp; Bing</a:t>
          </a:r>
          <a:endParaRPr lang="en-US" sz="2100" kern="1200" dirty="0"/>
        </a:p>
      </dsp:txBody>
      <dsp:txXfrm>
        <a:off x="83959" y="83959"/>
        <a:ext cx="2956282" cy="1551982"/>
      </dsp:txXfrm>
    </dsp:sp>
    <dsp:sp modelId="{98990180-9680-4FAF-820D-D8373287FD23}">
      <dsp:nvSpPr>
        <dsp:cNvPr id="0" name=""/>
        <dsp:cNvSpPr/>
      </dsp:nvSpPr>
      <dsp:spPr>
        <a:xfrm>
          <a:off x="0" y="1912221"/>
          <a:ext cx="3124200" cy="17199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CSEs: </a:t>
          </a:r>
          <a:r>
            <a:rPr lang="en-US" sz="2100" kern="1200" dirty="0" err="1" smtClean="0"/>
            <a:t>BizRate</a:t>
          </a:r>
          <a:r>
            <a:rPr lang="en-US" sz="2100" kern="1200" dirty="0" smtClean="0"/>
            <a:t>, </a:t>
          </a:r>
          <a:r>
            <a:rPr lang="en-US" sz="2100" kern="1200" dirty="0" err="1" smtClean="0"/>
            <a:t>Shopzilla</a:t>
          </a:r>
          <a:r>
            <a:rPr lang="en-US" sz="2100" kern="1200" dirty="0" smtClean="0"/>
            <a:t>, Shopping.com</a:t>
          </a:r>
          <a:endParaRPr lang="en-US" sz="2100" kern="1200" dirty="0"/>
        </a:p>
      </dsp:txBody>
      <dsp:txXfrm>
        <a:off x="83959" y="1996180"/>
        <a:ext cx="2956282" cy="15519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6902D-2D82-9246-9BCD-2D5F8B90E985}">
      <dsp:nvSpPr>
        <dsp:cNvPr id="0" name=""/>
        <dsp:cNvSpPr/>
      </dsp:nvSpPr>
      <dsp:spPr>
        <a:xfrm>
          <a:off x="0" y="230435"/>
          <a:ext cx="2286000" cy="8950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Leverages Google Shopping</a:t>
          </a:r>
          <a:endParaRPr lang="en-US" sz="1700" kern="1200" dirty="0"/>
        </a:p>
      </dsp:txBody>
      <dsp:txXfrm>
        <a:off x="43693" y="274128"/>
        <a:ext cx="2198614" cy="807664"/>
      </dsp:txXfrm>
    </dsp:sp>
    <dsp:sp modelId="{12958265-1DC5-408C-A493-6E4EE266BE5B}">
      <dsp:nvSpPr>
        <dsp:cNvPr id="0" name=""/>
        <dsp:cNvSpPr/>
      </dsp:nvSpPr>
      <dsp:spPr>
        <a:xfrm>
          <a:off x="0" y="1174446"/>
          <a:ext cx="2286000" cy="8950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Link product feed to campaigns so images appear in ads</a:t>
          </a:r>
          <a:endParaRPr lang="en-US" sz="1700" kern="1200" dirty="0"/>
        </a:p>
      </dsp:txBody>
      <dsp:txXfrm>
        <a:off x="43693" y="1218139"/>
        <a:ext cx="2198614" cy="807664"/>
      </dsp:txXfrm>
    </dsp:sp>
    <dsp:sp modelId="{B44485C4-CEDB-4F39-A736-7183D6C74B96}">
      <dsp:nvSpPr>
        <dsp:cNvPr id="0" name=""/>
        <dsp:cNvSpPr/>
      </dsp:nvSpPr>
      <dsp:spPr>
        <a:xfrm>
          <a:off x="0" y="3052226"/>
          <a:ext cx="2286000" cy="8950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Show multiple products at one time</a:t>
          </a:r>
          <a:endParaRPr lang="en-US" sz="1700" kern="1200" dirty="0"/>
        </a:p>
      </dsp:txBody>
      <dsp:txXfrm>
        <a:off x="43693" y="3095919"/>
        <a:ext cx="2198614" cy="807664"/>
      </dsp:txXfrm>
    </dsp:sp>
    <dsp:sp modelId="{F6E97027-438D-4AFD-B548-25D754F7AE31}">
      <dsp:nvSpPr>
        <dsp:cNvPr id="0" name=""/>
        <dsp:cNvSpPr/>
      </dsp:nvSpPr>
      <dsp:spPr>
        <a:xfrm>
          <a:off x="0" y="2087206"/>
          <a:ext cx="2286000" cy="8950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You decide what products to display</a:t>
          </a:r>
          <a:endParaRPr lang="en-US" sz="1700" kern="1200" dirty="0"/>
        </a:p>
      </dsp:txBody>
      <dsp:txXfrm>
        <a:off x="43693" y="2130899"/>
        <a:ext cx="2198614" cy="807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A88B4-763D-41F9-AE62-41A38E845A2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D436D-D7E7-4AB4-A695-5C5C7EA8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6383" indent="-226383">
              <a:buAutoNum type="arabicPeriod"/>
            </a:pPr>
            <a:endParaRPr lang="en-US" dirty="0">
              <a:solidFill>
                <a:schemeClr val="tx1"/>
              </a:solidFill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06F5A-B08E-0849-B0EC-C9B51AB56B2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6383" indent="-226383">
              <a:buAutoNum type="arabicPeriod"/>
            </a:pPr>
            <a:endParaRPr lang="en-US" dirty="0">
              <a:solidFill>
                <a:schemeClr val="tx1"/>
              </a:solidFill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06F5A-B08E-0849-B0EC-C9B51AB56B2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B372EF-44B0-45B1-A5F9-D4D4298BA0B1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B372EF-44B0-45B1-A5F9-D4D4298BA0B1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B2682.62BBCD30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276600"/>
            <a:ext cx="2895600" cy="3581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7780" y="3213584"/>
            <a:ext cx="9242404" cy="364441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38143 h 2038143"/>
              <a:gd name="connsiteX1" fmla="*/ 2836585 w 3352800"/>
              <a:gd name="connsiteY1" fmla="*/ 35242 h 2038143"/>
              <a:gd name="connsiteX2" fmla="*/ 2818808 w 3352800"/>
              <a:gd name="connsiteY2" fmla="*/ 0 h 2038143"/>
              <a:gd name="connsiteX3" fmla="*/ 3352800 w 3352800"/>
              <a:gd name="connsiteY3" fmla="*/ 2038143 h 2038143"/>
              <a:gd name="connsiteX4" fmla="*/ 0 w 3352800"/>
              <a:gd name="connsiteY4" fmla="*/ 2038143 h 2038143"/>
              <a:gd name="connsiteX0" fmla="*/ 0 w 2836585"/>
              <a:gd name="connsiteY0" fmla="*/ 2038143 h 2038143"/>
              <a:gd name="connsiteX1" fmla="*/ 2836585 w 2836585"/>
              <a:gd name="connsiteY1" fmla="*/ 35242 h 2038143"/>
              <a:gd name="connsiteX2" fmla="*/ 2818808 w 2836585"/>
              <a:gd name="connsiteY2" fmla="*/ 0 h 2038143"/>
              <a:gd name="connsiteX3" fmla="*/ 2814910 w 2836585"/>
              <a:gd name="connsiteY3" fmla="*/ 2031041 h 2038143"/>
              <a:gd name="connsiteX4" fmla="*/ 0 w 2836585"/>
              <a:gd name="connsiteY4" fmla="*/ 2038143 h 203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6585" h="2038143">
                <a:moveTo>
                  <a:pt x="0" y="2038143"/>
                </a:moveTo>
                <a:lnTo>
                  <a:pt x="2836585" y="35242"/>
                </a:lnTo>
                <a:lnTo>
                  <a:pt x="2818808" y="0"/>
                </a:lnTo>
                <a:cubicBezTo>
                  <a:pt x="2817509" y="677014"/>
                  <a:pt x="2816209" y="1354027"/>
                  <a:pt x="2814910" y="2031041"/>
                </a:cubicBezTo>
                <a:lnTo>
                  <a:pt x="0" y="2038143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089275"/>
            <a:ext cx="5210176" cy="329259"/>
          </a:xfrm>
        </p:spPr>
        <p:txBody>
          <a:bodyPr tIns="9144">
            <a:noAutofit/>
          </a:bodyPr>
          <a:lstStyle>
            <a:lvl1pPr marL="0" indent="0" algn="l">
              <a:buNone/>
              <a:defRPr kumimoji="0" lang="en-US" sz="1800" b="0" i="0" u="none" strike="noStrike" kern="1200" cap="none" spc="40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1" y="990600"/>
            <a:ext cx="536257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542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eci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25755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05674796-3FBC-432B-A703-7405779F9E61}" type="datetime1">
              <a:rPr lang="en-US" smtClean="0">
                <a:solidFill>
                  <a:srgbClr val="FFFFFF"/>
                </a:solidFill>
              </a:rPr>
              <a:pPr/>
              <a:t>5/8/2012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67ED94D7-A3F7-4283-8DF8-353A9E78662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0" y="3200400"/>
            <a:ext cx="5257800" cy="2895600"/>
          </a:xfrm>
        </p:spPr>
        <p:txBody>
          <a:bodyPr/>
          <a:lstStyle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73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31787" y="3803720"/>
            <a:ext cx="8355013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14"/>
          </p:nvPr>
        </p:nvSpPr>
        <p:spPr>
          <a:xfrm>
            <a:off x="331788" y="1603375"/>
            <a:ext cx="8355012" cy="20272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7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 bwMode="white">
          <a:xfrm>
            <a:off x="457200" y="6499225"/>
            <a:ext cx="396875" cy="365125"/>
          </a:xfrm>
          <a:prstGeom prst="rect">
            <a:avLst/>
          </a:prstGeom>
        </p:spPr>
        <p:txBody>
          <a:bodyPr anchor="ctr"/>
          <a:lstStyle/>
          <a:p>
            <a:fld id="{825E1FF2-85F8-433F-8448-99957D1D949A}" type="slidenum">
              <a:rPr lang="en-US" sz="900">
                <a:solidFill>
                  <a:srgbClr val="028EEE"/>
                </a:solidFill>
              </a:rPr>
              <a:pPr/>
              <a:t>‹#›</a:t>
            </a:fld>
            <a:endParaRPr lang="en-US" sz="900">
              <a:solidFill>
                <a:srgbClr val="028EEE"/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white">
          <a:xfrm>
            <a:off x="685800" y="6499225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en-US" sz="900" dirty="0" smtClean="0">
                <a:solidFill>
                  <a:srgbClr val="028EEE"/>
                </a:solidFill>
                <a:latin typeface="Arial"/>
              </a:rPr>
              <a:t>Google confidential</a:t>
            </a:r>
            <a:endParaRPr lang="en-US" sz="900" dirty="0">
              <a:solidFill>
                <a:srgbClr val="028EEE"/>
              </a:solidFill>
              <a:latin typeface="Arial"/>
            </a:endParaRPr>
          </a:p>
        </p:txBody>
      </p:sp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8342313" y="6580188"/>
            <a:ext cx="649287" cy="222250"/>
            <a:chOff x="8158163" y="6554788"/>
            <a:chExt cx="889000" cy="303212"/>
          </a:xfrm>
        </p:grpSpPr>
        <p:sp>
          <p:nvSpPr>
            <p:cNvPr id="11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8158163" y="6554788"/>
              <a:ext cx="889000" cy="30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8881970" y="6628425"/>
              <a:ext cx="123896" cy="142943"/>
            </a:xfrm>
            <a:custGeom>
              <a:avLst/>
              <a:gdLst>
                <a:gd name="T0" fmla="*/ 2147483647 w 33"/>
                <a:gd name="T1" fmla="*/ 2147483647 h 38"/>
                <a:gd name="T2" fmla="*/ 2147483647 w 33"/>
                <a:gd name="T3" fmla="*/ 2147483647 h 38"/>
                <a:gd name="T4" fmla="*/ 2147483647 w 33"/>
                <a:gd name="T5" fmla="*/ 2147483647 h 38"/>
                <a:gd name="T6" fmla="*/ 2147483647 w 33"/>
                <a:gd name="T7" fmla="*/ 2147483647 h 38"/>
                <a:gd name="T8" fmla="*/ 2147483647 w 33"/>
                <a:gd name="T9" fmla="*/ 2147483647 h 38"/>
                <a:gd name="T10" fmla="*/ 0 w 33"/>
                <a:gd name="T11" fmla="*/ 2147483647 h 38"/>
                <a:gd name="T12" fmla="*/ 2147483647 w 33"/>
                <a:gd name="T13" fmla="*/ 0 h 38"/>
                <a:gd name="T14" fmla="*/ 2147483647 w 33"/>
                <a:gd name="T15" fmla="*/ 2147483647 h 38"/>
                <a:gd name="T16" fmla="*/ 2147483647 w 33"/>
                <a:gd name="T17" fmla="*/ 2147483647 h 38"/>
                <a:gd name="T18" fmla="*/ 2147483647 w 33"/>
                <a:gd name="T19" fmla="*/ 2147483647 h 38"/>
                <a:gd name="T20" fmla="*/ 2147483647 w 33"/>
                <a:gd name="T21" fmla="*/ 2147483647 h 38"/>
                <a:gd name="T22" fmla="*/ 2147483647 w 33"/>
                <a:gd name="T23" fmla="*/ 2147483647 h 38"/>
                <a:gd name="T24" fmla="*/ 2147483647 w 33"/>
                <a:gd name="T25" fmla="*/ 2147483647 h 38"/>
                <a:gd name="T26" fmla="*/ 2147483647 w 33"/>
                <a:gd name="T27" fmla="*/ 2147483647 h 38"/>
                <a:gd name="T28" fmla="*/ 2147483647 w 33"/>
                <a:gd name="T29" fmla="*/ 2147483647 h 38"/>
                <a:gd name="T30" fmla="*/ 2147483647 w 33"/>
                <a:gd name="T31" fmla="*/ 2147483647 h 38"/>
                <a:gd name="T32" fmla="*/ 2147483647 w 33"/>
                <a:gd name="T33" fmla="*/ 2147483647 h 38"/>
                <a:gd name="T34" fmla="*/ 2147483647 w 33"/>
                <a:gd name="T35" fmla="*/ 2147483647 h 38"/>
                <a:gd name="T36" fmla="*/ 2147483647 w 33"/>
                <a:gd name="T37" fmla="*/ 2147483647 h 38"/>
                <a:gd name="T38" fmla="*/ 2147483647 w 33"/>
                <a:gd name="T39" fmla="*/ 2147483647 h 3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3" h="38">
                  <a:moveTo>
                    <a:pt x="33" y="32"/>
                  </a:moveTo>
                  <a:cubicBezTo>
                    <a:pt x="29" y="35"/>
                    <a:pt x="29" y="35"/>
                    <a:pt x="29" y="35"/>
                  </a:cubicBezTo>
                  <a:cubicBezTo>
                    <a:pt x="28" y="36"/>
                    <a:pt x="27" y="36"/>
                    <a:pt x="26" y="37"/>
                  </a:cubicBezTo>
                  <a:cubicBezTo>
                    <a:pt x="24" y="38"/>
                    <a:pt x="21" y="38"/>
                    <a:pt x="19" y="38"/>
                  </a:cubicBezTo>
                  <a:cubicBezTo>
                    <a:pt x="16" y="38"/>
                    <a:pt x="12" y="38"/>
                    <a:pt x="8" y="35"/>
                  </a:cubicBezTo>
                  <a:cubicBezTo>
                    <a:pt x="3" y="31"/>
                    <a:pt x="0" y="24"/>
                    <a:pt x="0" y="19"/>
                  </a:cubicBezTo>
                  <a:cubicBezTo>
                    <a:pt x="0" y="6"/>
                    <a:pt x="10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0" y="5"/>
                    <a:pt x="31" y="9"/>
                    <a:pt x="32" y="1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28"/>
                    <a:pt x="16" y="34"/>
                    <a:pt x="24" y="34"/>
                  </a:cubicBezTo>
                  <a:cubicBezTo>
                    <a:pt x="27" y="34"/>
                    <a:pt x="30" y="33"/>
                    <a:pt x="33" y="32"/>
                  </a:cubicBezTo>
                  <a:cubicBezTo>
                    <a:pt x="33" y="32"/>
                    <a:pt x="33" y="31"/>
                    <a:pt x="33" y="32"/>
                  </a:cubicBezTo>
                  <a:close/>
                  <a:moveTo>
                    <a:pt x="22" y="12"/>
                  </a:moveTo>
                  <a:cubicBezTo>
                    <a:pt x="23" y="11"/>
                    <a:pt x="24" y="11"/>
                    <a:pt x="24" y="10"/>
                  </a:cubicBezTo>
                  <a:cubicBezTo>
                    <a:pt x="24" y="7"/>
                    <a:pt x="20" y="3"/>
                    <a:pt x="16" y="3"/>
                  </a:cubicBezTo>
                  <a:cubicBezTo>
                    <a:pt x="13" y="3"/>
                    <a:pt x="7" y="5"/>
                    <a:pt x="7" y="14"/>
                  </a:cubicBezTo>
                  <a:cubicBezTo>
                    <a:pt x="7" y="15"/>
                    <a:pt x="7" y="17"/>
                    <a:pt x="7" y="18"/>
                  </a:cubicBez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8808067" y="6556953"/>
              <a:ext cx="78249" cy="210083"/>
            </a:xfrm>
            <a:custGeom>
              <a:avLst/>
              <a:gdLst>
                <a:gd name="T0" fmla="*/ 2147483647 w 21"/>
                <a:gd name="T1" fmla="*/ 2147483647 h 56"/>
                <a:gd name="T2" fmla="*/ 2147483647 w 21"/>
                <a:gd name="T3" fmla="*/ 2147483647 h 56"/>
                <a:gd name="T4" fmla="*/ 2147483647 w 21"/>
                <a:gd name="T5" fmla="*/ 2147483647 h 56"/>
                <a:gd name="T6" fmla="*/ 2147483647 w 21"/>
                <a:gd name="T7" fmla="*/ 2147483647 h 56"/>
                <a:gd name="T8" fmla="*/ 2147483647 w 21"/>
                <a:gd name="T9" fmla="*/ 2147483647 h 56"/>
                <a:gd name="T10" fmla="*/ 2147483647 w 21"/>
                <a:gd name="T11" fmla="*/ 2147483647 h 56"/>
                <a:gd name="T12" fmla="*/ 2147483647 w 21"/>
                <a:gd name="T13" fmla="*/ 2147483647 h 56"/>
                <a:gd name="T14" fmla="*/ 2147483647 w 21"/>
                <a:gd name="T15" fmla="*/ 2147483647 h 56"/>
                <a:gd name="T16" fmla="*/ 0 w 21"/>
                <a:gd name="T17" fmla="*/ 2147483647 h 56"/>
                <a:gd name="T18" fmla="*/ 2147483647 w 21"/>
                <a:gd name="T19" fmla="*/ 0 h 56"/>
                <a:gd name="T20" fmla="*/ 2147483647 w 21"/>
                <a:gd name="T21" fmla="*/ 0 h 56"/>
                <a:gd name="T22" fmla="*/ 2147483647 w 21"/>
                <a:gd name="T23" fmla="*/ 2147483647 h 56"/>
                <a:gd name="T24" fmla="*/ 2147483647 w 21"/>
                <a:gd name="T25" fmla="*/ 2147483647 h 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" h="56">
                  <a:moveTo>
                    <a:pt x="14" y="50"/>
                  </a:moveTo>
                  <a:cubicBezTo>
                    <a:pt x="14" y="53"/>
                    <a:pt x="15" y="54"/>
                    <a:pt x="17" y="54"/>
                  </a:cubicBezTo>
                  <a:cubicBezTo>
                    <a:pt x="19" y="54"/>
                    <a:pt x="20" y="54"/>
                    <a:pt x="21" y="54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4"/>
                    <a:pt x="7" y="53"/>
                    <a:pt x="7" y="52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2"/>
                    <a:pt x="14" y="3"/>
                    <a:pt x="14" y="5"/>
                  </a:cubicBezTo>
                  <a:lnTo>
                    <a:pt x="1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8666784" y="6632757"/>
              <a:ext cx="147805" cy="225243"/>
            </a:xfrm>
            <a:custGeom>
              <a:avLst/>
              <a:gdLst>
                <a:gd name="T0" fmla="*/ 2147483647 w 39"/>
                <a:gd name="T1" fmla="*/ 2147483647 h 60"/>
                <a:gd name="T2" fmla="*/ 2147483647 w 39"/>
                <a:gd name="T3" fmla="*/ 2147483647 h 60"/>
                <a:gd name="T4" fmla="*/ 2147483647 w 39"/>
                <a:gd name="T5" fmla="*/ 2147483647 h 60"/>
                <a:gd name="T6" fmla="*/ 2147483647 w 39"/>
                <a:gd name="T7" fmla="*/ 2147483647 h 60"/>
                <a:gd name="T8" fmla="*/ 2147483647 w 39"/>
                <a:gd name="T9" fmla="*/ 2147483647 h 60"/>
                <a:gd name="T10" fmla="*/ 2147483647 w 39"/>
                <a:gd name="T11" fmla="*/ 2147483647 h 60"/>
                <a:gd name="T12" fmla="*/ 2147483647 w 39"/>
                <a:gd name="T13" fmla="*/ 2147483647 h 60"/>
                <a:gd name="T14" fmla="*/ 2147483647 w 39"/>
                <a:gd name="T15" fmla="*/ 2147483647 h 60"/>
                <a:gd name="T16" fmla="*/ 0 w 39"/>
                <a:gd name="T17" fmla="*/ 2147483647 h 60"/>
                <a:gd name="T18" fmla="*/ 2147483647 w 39"/>
                <a:gd name="T19" fmla="*/ 2147483647 h 60"/>
                <a:gd name="T20" fmla="*/ 2147483647 w 39"/>
                <a:gd name="T21" fmla="*/ 2147483647 h 60"/>
                <a:gd name="T22" fmla="*/ 2147483647 w 39"/>
                <a:gd name="T23" fmla="*/ 2147483647 h 60"/>
                <a:gd name="T24" fmla="*/ 2147483647 w 39"/>
                <a:gd name="T25" fmla="*/ 2147483647 h 60"/>
                <a:gd name="T26" fmla="*/ 2147483647 w 39"/>
                <a:gd name="T27" fmla="*/ 2147483647 h 60"/>
                <a:gd name="T28" fmla="*/ 2147483647 w 39"/>
                <a:gd name="T29" fmla="*/ 2147483647 h 60"/>
                <a:gd name="T30" fmla="*/ 2147483647 w 39"/>
                <a:gd name="T31" fmla="*/ 2147483647 h 60"/>
                <a:gd name="T32" fmla="*/ 2147483647 w 39"/>
                <a:gd name="T33" fmla="*/ 0 h 60"/>
                <a:gd name="T34" fmla="*/ 2147483647 w 39"/>
                <a:gd name="T35" fmla="*/ 0 h 60"/>
                <a:gd name="T36" fmla="*/ 2147483647 w 39"/>
                <a:gd name="T37" fmla="*/ 2147483647 h 60"/>
                <a:gd name="T38" fmla="*/ 2147483647 w 39"/>
                <a:gd name="T39" fmla="*/ 2147483647 h 60"/>
                <a:gd name="T40" fmla="*/ 2147483647 w 39"/>
                <a:gd name="T41" fmla="*/ 2147483647 h 60"/>
                <a:gd name="T42" fmla="*/ 2147483647 w 39"/>
                <a:gd name="T43" fmla="*/ 2147483647 h 60"/>
                <a:gd name="T44" fmla="*/ 2147483647 w 39"/>
                <a:gd name="T45" fmla="*/ 2147483647 h 60"/>
                <a:gd name="T46" fmla="*/ 2147483647 w 39"/>
                <a:gd name="T47" fmla="*/ 2147483647 h 60"/>
                <a:gd name="T48" fmla="*/ 2147483647 w 39"/>
                <a:gd name="T49" fmla="*/ 2147483647 h 60"/>
                <a:gd name="T50" fmla="*/ 2147483647 w 39"/>
                <a:gd name="T51" fmla="*/ 2147483647 h 60"/>
                <a:gd name="T52" fmla="*/ 2147483647 w 39"/>
                <a:gd name="T53" fmla="*/ 2147483647 h 60"/>
                <a:gd name="T54" fmla="*/ 2147483647 w 39"/>
                <a:gd name="T55" fmla="*/ 2147483647 h 60"/>
                <a:gd name="T56" fmla="*/ 2147483647 w 39"/>
                <a:gd name="T57" fmla="*/ 2147483647 h 60"/>
                <a:gd name="T58" fmla="*/ 2147483647 w 39"/>
                <a:gd name="T59" fmla="*/ 2147483647 h 60"/>
                <a:gd name="T60" fmla="*/ 2147483647 w 39"/>
                <a:gd name="T61" fmla="*/ 2147483647 h 60"/>
                <a:gd name="T62" fmla="*/ 2147483647 w 39"/>
                <a:gd name="T63" fmla="*/ 2147483647 h 60"/>
                <a:gd name="T64" fmla="*/ 2147483647 w 39"/>
                <a:gd name="T65" fmla="*/ 2147483647 h 60"/>
                <a:gd name="T66" fmla="*/ 2147483647 w 39"/>
                <a:gd name="T67" fmla="*/ 2147483647 h 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9" h="60">
                  <a:moveTo>
                    <a:pt x="30" y="3"/>
                  </a:moveTo>
                  <a:cubicBezTo>
                    <a:pt x="31" y="5"/>
                    <a:pt x="35" y="8"/>
                    <a:pt x="35" y="14"/>
                  </a:cubicBezTo>
                  <a:cubicBezTo>
                    <a:pt x="35" y="20"/>
                    <a:pt x="32" y="22"/>
                    <a:pt x="29" y="25"/>
                  </a:cubicBezTo>
                  <a:cubicBezTo>
                    <a:pt x="28" y="26"/>
                    <a:pt x="26" y="27"/>
                    <a:pt x="26" y="29"/>
                  </a:cubicBezTo>
                  <a:cubicBezTo>
                    <a:pt x="26" y="31"/>
                    <a:pt x="28" y="32"/>
                    <a:pt x="28" y="3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5" y="37"/>
                    <a:pt x="38" y="40"/>
                    <a:pt x="38" y="45"/>
                  </a:cubicBezTo>
                  <a:cubicBezTo>
                    <a:pt x="38" y="53"/>
                    <a:pt x="31" y="60"/>
                    <a:pt x="17" y="60"/>
                  </a:cubicBezTo>
                  <a:cubicBezTo>
                    <a:pt x="6" y="60"/>
                    <a:pt x="0" y="55"/>
                    <a:pt x="0" y="49"/>
                  </a:cubicBezTo>
                  <a:cubicBezTo>
                    <a:pt x="0" y="46"/>
                    <a:pt x="2" y="42"/>
                    <a:pt x="6" y="39"/>
                  </a:cubicBezTo>
                  <a:cubicBezTo>
                    <a:pt x="11" y="36"/>
                    <a:pt x="18" y="36"/>
                    <a:pt x="21" y="36"/>
                  </a:cubicBezTo>
                  <a:cubicBezTo>
                    <a:pt x="20" y="34"/>
                    <a:pt x="19" y="33"/>
                    <a:pt x="19" y="31"/>
                  </a:cubicBezTo>
                  <a:cubicBezTo>
                    <a:pt x="19" y="29"/>
                    <a:pt x="19" y="28"/>
                    <a:pt x="20" y="27"/>
                  </a:cubicBezTo>
                  <a:cubicBezTo>
                    <a:pt x="19" y="28"/>
                    <a:pt x="18" y="28"/>
                    <a:pt x="17" y="28"/>
                  </a:cubicBezTo>
                  <a:cubicBezTo>
                    <a:pt x="9" y="28"/>
                    <a:pt x="4" y="21"/>
                    <a:pt x="4" y="15"/>
                  </a:cubicBezTo>
                  <a:cubicBezTo>
                    <a:pt x="4" y="12"/>
                    <a:pt x="6" y="8"/>
                    <a:pt x="9" y="5"/>
                  </a:cubicBezTo>
                  <a:cubicBezTo>
                    <a:pt x="14" y="1"/>
                    <a:pt x="19" y="0"/>
                    <a:pt x="2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3"/>
                    <a:pt x="34" y="3"/>
                    <a:pt x="34" y="3"/>
                  </a:cubicBezTo>
                  <a:lnTo>
                    <a:pt x="30" y="3"/>
                  </a:lnTo>
                  <a:close/>
                  <a:moveTo>
                    <a:pt x="24" y="38"/>
                  </a:moveTo>
                  <a:cubicBezTo>
                    <a:pt x="23" y="38"/>
                    <a:pt x="23" y="38"/>
                    <a:pt x="22" y="38"/>
                  </a:cubicBezTo>
                  <a:cubicBezTo>
                    <a:pt x="21" y="38"/>
                    <a:pt x="17" y="38"/>
                    <a:pt x="14" y="39"/>
                  </a:cubicBezTo>
                  <a:cubicBezTo>
                    <a:pt x="12" y="40"/>
                    <a:pt x="7" y="42"/>
                    <a:pt x="7" y="47"/>
                  </a:cubicBezTo>
                  <a:cubicBezTo>
                    <a:pt x="7" y="53"/>
                    <a:pt x="13" y="57"/>
                    <a:pt x="21" y="57"/>
                  </a:cubicBezTo>
                  <a:cubicBezTo>
                    <a:pt x="29" y="57"/>
                    <a:pt x="33" y="53"/>
                    <a:pt x="33" y="49"/>
                  </a:cubicBezTo>
                  <a:cubicBezTo>
                    <a:pt x="33" y="45"/>
                    <a:pt x="30" y="42"/>
                    <a:pt x="24" y="38"/>
                  </a:cubicBezTo>
                  <a:close/>
                  <a:moveTo>
                    <a:pt x="26" y="23"/>
                  </a:moveTo>
                  <a:cubicBezTo>
                    <a:pt x="28" y="21"/>
                    <a:pt x="28" y="19"/>
                    <a:pt x="28" y="17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1"/>
                  </a:cubicBezTo>
                  <a:cubicBezTo>
                    <a:pt x="11" y="17"/>
                    <a:pt x="14" y="25"/>
                    <a:pt x="21" y="25"/>
                  </a:cubicBezTo>
                  <a:cubicBezTo>
                    <a:pt x="23" y="25"/>
                    <a:pt x="25" y="24"/>
                    <a:pt x="26" y="2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" name="Freeform 9"/>
            <p:cNvSpPr>
              <a:spLocks noEditPoints="1"/>
            </p:cNvSpPr>
            <p:nvPr userDrawn="1"/>
          </p:nvSpPr>
          <p:spPr bwMode="auto">
            <a:xfrm>
              <a:off x="8525500" y="6628425"/>
              <a:ext cx="147805" cy="142943"/>
            </a:xfrm>
            <a:custGeom>
              <a:avLst/>
              <a:gdLst>
                <a:gd name="T0" fmla="*/ 2147483647 w 39"/>
                <a:gd name="T1" fmla="*/ 2147483647 h 38"/>
                <a:gd name="T2" fmla="*/ 0 w 39"/>
                <a:gd name="T3" fmla="*/ 2147483647 h 38"/>
                <a:gd name="T4" fmla="*/ 2147483647 w 39"/>
                <a:gd name="T5" fmla="*/ 0 h 38"/>
                <a:gd name="T6" fmla="*/ 2147483647 w 39"/>
                <a:gd name="T7" fmla="*/ 2147483647 h 38"/>
                <a:gd name="T8" fmla="*/ 2147483647 w 39"/>
                <a:gd name="T9" fmla="*/ 2147483647 h 38"/>
                <a:gd name="T10" fmla="*/ 2147483647 w 39"/>
                <a:gd name="T11" fmla="*/ 2147483647 h 38"/>
                <a:gd name="T12" fmla="*/ 2147483647 w 39"/>
                <a:gd name="T13" fmla="*/ 2147483647 h 38"/>
                <a:gd name="T14" fmla="*/ 2147483647 w 39"/>
                <a:gd name="T15" fmla="*/ 2147483647 h 38"/>
                <a:gd name="T16" fmla="*/ 2147483647 w 39"/>
                <a:gd name="T17" fmla="*/ 2147483647 h 38"/>
                <a:gd name="T18" fmla="*/ 2147483647 w 39"/>
                <a:gd name="T19" fmla="*/ 2147483647 h 38"/>
                <a:gd name="T20" fmla="*/ 2147483647 w 39"/>
                <a:gd name="T21" fmla="*/ 2147483647 h 38"/>
                <a:gd name="T22" fmla="*/ 2147483647 w 39"/>
                <a:gd name="T23" fmla="*/ 2147483647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0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Freeform 10"/>
            <p:cNvSpPr>
              <a:spLocks noEditPoints="1"/>
            </p:cNvSpPr>
            <p:nvPr userDrawn="1"/>
          </p:nvSpPr>
          <p:spPr bwMode="auto">
            <a:xfrm>
              <a:off x="8366828" y="6628425"/>
              <a:ext cx="147805" cy="142943"/>
            </a:xfrm>
            <a:custGeom>
              <a:avLst/>
              <a:gdLst>
                <a:gd name="T0" fmla="*/ 2147483647 w 39"/>
                <a:gd name="T1" fmla="*/ 2147483647 h 38"/>
                <a:gd name="T2" fmla="*/ 0 w 39"/>
                <a:gd name="T3" fmla="*/ 2147483647 h 38"/>
                <a:gd name="T4" fmla="*/ 2147483647 w 39"/>
                <a:gd name="T5" fmla="*/ 0 h 38"/>
                <a:gd name="T6" fmla="*/ 2147483647 w 39"/>
                <a:gd name="T7" fmla="*/ 2147483647 h 38"/>
                <a:gd name="T8" fmla="*/ 2147483647 w 39"/>
                <a:gd name="T9" fmla="*/ 2147483647 h 38"/>
                <a:gd name="T10" fmla="*/ 2147483647 w 39"/>
                <a:gd name="T11" fmla="*/ 2147483647 h 38"/>
                <a:gd name="T12" fmla="*/ 2147483647 w 39"/>
                <a:gd name="T13" fmla="*/ 2147483647 h 38"/>
                <a:gd name="T14" fmla="*/ 2147483647 w 39"/>
                <a:gd name="T15" fmla="*/ 2147483647 h 38"/>
                <a:gd name="T16" fmla="*/ 2147483647 w 39"/>
                <a:gd name="T17" fmla="*/ 2147483647 h 38"/>
                <a:gd name="T18" fmla="*/ 2147483647 w 39"/>
                <a:gd name="T19" fmla="*/ 2147483647 h 38"/>
                <a:gd name="T20" fmla="*/ 2147483647 w 39"/>
                <a:gd name="T21" fmla="*/ 2147483647 h 38"/>
                <a:gd name="T22" fmla="*/ 2147483647 w 39"/>
                <a:gd name="T23" fmla="*/ 2147483647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1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Freeform 11"/>
            <p:cNvSpPr>
              <a:spLocks/>
            </p:cNvSpPr>
            <p:nvPr userDrawn="1"/>
          </p:nvSpPr>
          <p:spPr bwMode="auto">
            <a:xfrm>
              <a:off x="8158163" y="6574280"/>
              <a:ext cx="197797" cy="201420"/>
            </a:xfrm>
            <a:custGeom>
              <a:avLst/>
              <a:gdLst>
                <a:gd name="T0" fmla="*/ 2147483647 w 53"/>
                <a:gd name="T1" fmla="*/ 2147483647 h 54"/>
                <a:gd name="T2" fmla="*/ 2147483647 w 53"/>
                <a:gd name="T3" fmla="*/ 2147483647 h 54"/>
                <a:gd name="T4" fmla="*/ 2147483647 w 53"/>
                <a:gd name="T5" fmla="*/ 2147483647 h 54"/>
                <a:gd name="T6" fmla="*/ 0 w 53"/>
                <a:gd name="T7" fmla="*/ 2147483647 h 54"/>
                <a:gd name="T8" fmla="*/ 2147483647 w 53"/>
                <a:gd name="T9" fmla="*/ 0 h 54"/>
                <a:gd name="T10" fmla="*/ 2147483647 w 53"/>
                <a:gd name="T11" fmla="*/ 2147483647 h 54"/>
                <a:gd name="T12" fmla="*/ 2147483647 w 53"/>
                <a:gd name="T13" fmla="*/ 2147483647 h 54"/>
                <a:gd name="T14" fmla="*/ 2147483647 w 53"/>
                <a:gd name="T15" fmla="*/ 2147483647 h 54"/>
                <a:gd name="T16" fmla="*/ 2147483647 w 53"/>
                <a:gd name="T17" fmla="*/ 2147483647 h 54"/>
                <a:gd name="T18" fmla="*/ 2147483647 w 53"/>
                <a:gd name="T19" fmla="*/ 2147483647 h 54"/>
                <a:gd name="T20" fmla="*/ 2147483647 w 53"/>
                <a:gd name="T21" fmla="*/ 2147483647 h 54"/>
                <a:gd name="T22" fmla="*/ 2147483647 w 53"/>
                <a:gd name="T23" fmla="*/ 2147483647 h 54"/>
                <a:gd name="T24" fmla="*/ 2147483647 w 53"/>
                <a:gd name="T25" fmla="*/ 2147483647 h 54"/>
                <a:gd name="T26" fmla="*/ 2147483647 w 53"/>
                <a:gd name="T27" fmla="*/ 2147483647 h 54"/>
                <a:gd name="T28" fmla="*/ 2147483647 w 53"/>
                <a:gd name="T29" fmla="*/ 2147483647 h 54"/>
                <a:gd name="T30" fmla="*/ 2147483647 w 53"/>
                <a:gd name="T31" fmla="*/ 2147483647 h 54"/>
                <a:gd name="T32" fmla="*/ 2147483647 w 53"/>
                <a:gd name="T33" fmla="*/ 2147483647 h 54"/>
                <a:gd name="T34" fmla="*/ 2147483647 w 53"/>
                <a:gd name="T35" fmla="*/ 2147483647 h 54"/>
                <a:gd name="T36" fmla="*/ 2147483647 w 53"/>
                <a:gd name="T37" fmla="*/ 2147483647 h 54"/>
                <a:gd name="T38" fmla="*/ 2147483647 w 53"/>
                <a:gd name="T39" fmla="*/ 2147483647 h 54"/>
                <a:gd name="T40" fmla="*/ 2147483647 w 53"/>
                <a:gd name="T41" fmla="*/ 2147483647 h 54"/>
                <a:gd name="T42" fmla="*/ 2147483647 w 53"/>
                <a:gd name="T43" fmla="*/ 2147483647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" h="54">
                  <a:moveTo>
                    <a:pt x="51" y="50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36" y="53"/>
                    <a:pt x="32" y="54"/>
                    <a:pt x="28" y="54"/>
                  </a:cubicBezTo>
                  <a:cubicBezTo>
                    <a:pt x="8" y="54"/>
                    <a:pt x="0" y="39"/>
                    <a:pt x="0" y="27"/>
                  </a:cubicBezTo>
                  <a:cubicBezTo>
                    <a:pt x="0" y="13"/>
                    <a:pt x="11" y="0"/>
                    <a:pt x="30" y="0"/>
                  </a:cubicBezTo>
                  <a:cubicBezTo>
                    <a:pt x="34" y="0"/>
                    <a:pt x="37" y="0"/>
                    <a:pt x="41" y="1"/>
                  </a:cubicBezTo>
                  <a:cubicBezTo>
                    <a:pt x="46" y="3"/>
                    <a:pt x="49" y="5"/>
                    <a:pt x="51" y="6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1" y="7"/>
                    <a:pt x="37" y="2"/>
                    <a:pt x="28" y="2"/>
                  </a:cubicBezTo>
                  <a:cubicBezTo>
                    <a:pt x="16" y="2"/>
                    <a:pt x="8" y="11"/>
                    <a:pt x="8" y="24"/>
                  </a:cubicBezTo>
                  <a:cubicBezTo>
                    <a:pt x="8" y="38"/>
                    <a:pt x="18" y="51"/>
                    <a:pt x="34" y="51"/>
                  </a:cubicBezTo>
                  <a:cubicBezTo>
                    <a:pt x="38" y="51"/>
                    <a:pt x="41" y="50"/>
                    <a:pt x="43" y="49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1" y="37"/>
                    <a:pt x="51" y="37"/>
                    <a:pt x="51" y="38"/>
                  </a:cubicBezTo>
                  <a:cubicBezTo>
                    <a:pt x="51" y="38"/>
                    <a:pt x="51" y="41"/>
                    <a:pt x="51" y="41"/>
                  </a:cubicBezTo>
                  <a:lnTo>
                    <a:pt x="51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021890"/>
            <a:ext cx="8229600" cy="475072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3369E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95864"/>
            <a:ext cx="8229600" cy="99551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543851"/>
            <a:ext cx="8229600" cy="484632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rtlCol="0">
            <a:normAutofit/>
          </a:bodyPr>
          <a:lstStyle>
            <a:lvl1pPr marL="169863" indent="-1698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08388"/>
              </a:buClr>
              <a:buFont typeface="Arial" pitchFamily="34" charset="0"/>
              <a:defRPr lang="en-US" sz="2000" kern="1200" smtClean="0">
                <a:solidFill>
                  <a:srgbClr val="808388"/>
                </a:solidFill>
                <a:latin typeface="+mn-lt"/>
                <a:ea typeface="+mn-ea"/>
                <a:cs typeface="+mn-cs"/>
              </a:defRPr>
            </a:lvl1pPr>
            <a:lvl2pPr marL="511175" indent="-223838" algn="l" defTabSz="914400" rtl="0" eaLnBrk="1" fontAlgn="base" latinLnBrk="0" hangingPunct="1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808388"/>
              </a:buClr>
              <a:buFont typeface="Arial" pitchFamily="34" charset="0"/>
              <a:defRPr lang="en-US" sz="1800" kern="1200" smtClean="0">
                <a:solidFill>
                  <a:srgbClr val="808388"/>
                </a:solidFill>
                <a:latin typeface="+mn-lt"/>
                <a:ea typeface="+mn-ea"/>
                <a:cs typeface="+mn-cs"/>
              </a:defRPr>
            </a:lvl2pPr>
            <a:lvl3pPr marL="858838" indent="-173038" algn="l" defTabSz="914400" rtl="0" eaLnBrk="1" fontAlgn="base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08388"/>
              </a:buClr>
              <a:buFont typeface="Arial" pitchFamily="34" charset="0"/>
              <a:defRPr lang="en-US" sz="1600" kern="1200" smtClean="0">
                <a:solidFill>
                  <a:srgbClr val="808388"/>
                </a:solidFill>
                <a:latin typeface="+mn-lt"/>
                <a:ea typeface="+mn-ea"/>
                <a:cs typeface="+mn-cs"/>
              </a:defRPr>
            </a:lvl3pPr>
            <a:lvl4pPr marL="1197864" indent="-169863" algn="l" defTabSz="914400" rtl="0" eaLnBrk="1" fontAlgn="base" latinLnBrk="0" hangingPunct="1">
              <a:lnSpc>
                <a:spcPct val="100000"/>
              </a:lnSpc>
              <a:spcBef>
                <a:spcPts val="430"/>
              </a:spcBef>
              <a:spcAft>
                <a:spcPts val="0"/>
              </a:spcAft>
              <a:buClr>
                <a:srgbClr val="808388"/>
              </a:buClr>
              <a:buFont typeface="Arial" pitchFamily="34" charset="0"/>
              <a:defRPr lang="en-US" sz="1400" kern="1200" smtClean="0">
                <a:solidFill>
                  <a:srgbClr val="808388"/>
                </a:solidFill>
                <a:latin typeface="+mn-lt"/>
                <a:ea typeface="+mn-ea"/>
                <a:cs typeface="+mn-cs"/>
              </a:defRPr>
            </a:lvl4pPr>
            <a:lvl5pPr marL="1545336" indent="-169863" algn="l" defTabSz="914400" rtl="0" eaLnBrk="1" fontAlgn="base" latinLnBrk="0" hangingPunct="1">
              <a:lnSpc>
                <a:spcPct val="100000"/>
              </a:lnSpc>
              <a:spcBef>
                <a:spcPts val="430"/>
              </a:spcBef>
              <a:spcAft>
                <a:spcPts val="0"/>
              </a:spcAft>
              <a:buClr>
                <a:srgbClr val="808388"/>
              </a:buClr>
              <a:buFont typeface="Arial" pitchFamily="34" charset="0"/>
              <a:buChar char="•"/>
              <a:defRPr lang="en-US" sz="1400" kern="1200" dirty="0" smtClean="0">
                <a:solidFill>
                  <a:srgbClr val="808388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2"/>
                </a:solidFill>
                <a:latin typeface="Arial Rounded MT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173736" indent="-173736">
              <a:buFontTx/>
              <a:buBlip>
                <a:blip r:embed="rId2"/>
              </a:buBlip>
              <a:defRPr>
                <a:latin typeface="Calibri" pitchFamily="34" charset="0"/>
                <a:cs typeface="Calibri" pitchFamily="34" charset="0"/>
              </a:defRPr>
            </a:lvl2pPr>
            <a:lvl3pPr marL="402336" indent="-164592">
              <a:buFontTx/>
              <a:buBlip>
                <a:blip r:embed="rId2"/>
              </a:buBlip>
              <a:defRPr>
                <a:latin typeface="Calibri" pitchFamily="34" charset="0"/>
                <a:cs typeface="Calibri" pitchFamily="34" charset="0"/>
              </a:defRPr>
            </a:lvl3pPr>
            <a:lvl4pPr marL="630936" indent="-164592">
              <a:buFontTx/>
              <a:buBlip>
                <a:blip r:embed="rId2"/>
              </a:buBlip>
              <a:defRPr>
                <a:latin typeface="Calibri" pitchFamily="34" charset="0"/>
                <a:cs typeface="Calibri" pitchFamily="34" charset="0"/>
              </a:defRPr>
            </a:lvl4pPr>
            <a:lvl5pPr marL="859536" indent="-173736">
              <a:buFontTx/>
              <a:buBlip>
                <a:blip r:embed="rId2"/>
              </a:buBlip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5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9349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200400" cy="3712464"/>
          </a:xfrm>
        </p:spPr>
        <p:txBody>
          <a:bodyPr/>
          <a:lstStyle>
            <a:lvl1pPr>
              <a:defRPr sz="2800" b="0">
                <a:latin typeface="Calibri" pitchFamily="34" charset="0"/>
                <a:cs typeface="Calibri" pitchFamily="34" charset="0"/>
              </a:defRPr>
            </a:lvl1pPr>
            <a:lvl2pPr marL="173736" indent="-173736">
              <a:buFontTx/>
              <a:buBlip>
                <a:blip r:embed="rId2"/>
              </a:buBlip>
              <a:defRPr sz="2400"/>
            </a:lvl2pPr>
            <a:lvl3pPr marL="402336" indent="-164592">
              <a:buFontTx/>
              <a:buBlip>
                <a:blip r:embed="rId2"/>
              </a:buBlip>
              <a:defRPr sz="2000"/>
            </a:lvl3pPr>
            <a:lvl4pPr marL="630936" indent="-164592">
              <a:buFontTx/>
              <a:buBlip>
                <a:blip r:embed="rId2"/>
              </a:buBlip>
              <a:defRPr sz="1800"/>
            </a:lvl4pPr>
            <a:lvl5pPr marL="859536" indent="-173736"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200400" cy="3712464"/>
          </a:xfrm>
        </p:spPr>
        <p:txBody>
          <a:bodyPr/>
          <a:lstStyle>
            <a:lvl1pPr>
              <a:defRPr sz="2800" b="0">
                <a:latin typeface="Calibri" pitchFamily="34" charset="0"/>
                <a:cs typeface="Calibri" pitchFamily="34" charset="0"/>
              </a:defRPr>
            </a:lvl1pPr>
            <a:lvl2pPr marL="173736" indent="-173736">
              <a:buFontTx/>
              <a:buBlip>
                <a:blip r:embed="rId2"/>
              </a:buBlip>
              <a:defRPr sz="2400">
                <a:latin typeface="Calibri" pitchFamily="34" charset="0"/>
                <a:cs typeface="Calibri" pitchFamily="34" charset="0"/>
              </a:defRPr>
            </a:lvl2pPr>
            <a:lvl3pPr marL="402336" indent="-164592">
              <a:buFontTx/>
              <a:buBlip>
                <a:blip r:embed="rId2"/>
              </a:buBlip>
              <a:defRPr sz="2000">
                <a:latin typeface="Calibri" pitchFamily="34" charset="0"/>
                <a:cs typeface="Calibri" pitchFamily="34" charset="0"/>
              </a:defRPr>
            </a:lvl3pPr>
            <a:lvl4pPr marL="630936" indent="-164592">
              <a:buFontTx/>
              <a:buBlip>
                <a:blip r:embed="rId2"/>
              </a:buBlip>
              <a:defRPr sz="1800">
                <a:latin typeface="Calibri" pitchFamily="34" charset="0"/>
                <a:cs typeface="Calibri" pitchFamily="34" charset="0"/>
              </a:defRPr>
            </a:lvl4pPr>
            <a:lvl5pPr marL="859536" indent="-173736">
              <a:buFontTx/>
              <a:buBlip>
                <a:blip r:embed="rId2"/>
              </a:buBlip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838200"/>
            <a:ext cx="7520940" cy="548640"/>
          </a:xfrm>
        </p:spPr>
        <p:txBody>
          <a:bodyPr/>
          <a:lstStyle>
            <a:lvl1pPr>
              <a:defRPr sz="4000" cap="none" baseline="0">
                <a:solidFill>
                  <a:schemeClr val="accent2"/>
                </a:solidFill>
                <a:latin typeface="Arial Rounded MT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61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520940" cy="54864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52400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286000"/>
            <a:ext cx="3200400" cy="3108960"/>
          </a:xfrm>
        </p:spPr>
        <p:txBody>
          <a:bodyPr/>
          <a:lstStyle>
            <a:lvl1pPr>
              <a:defRPr sz="20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2400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286000"/>
            <a:ext cx="3200400" cy="3108960"/>
          </a:xfrm>
        </p:spPr>
        <p:txBody>
          <a:bodyPr/>
          <a:lstStyle>
            <a:lvl1pPr>
              <a:defRPr sz="20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7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2"/>
                </a:solidFill>
                <a:latin typeface="Arial Rounded MT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79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id:image002.jpg@01CB2682.62BBCD30"/>
          <p:cNvPicPr/>
          <p:nvPr userDrawn="1"/>
        </p:nvPicPr>
        <p:blipFill>
          <a:blip r:embed="rId2" r:link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90600" y="6324600"/>
            <a:ext cx="594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Jeannine\Documents\BFO\images logos\BFO-180x50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256337"/>
            <a:ext cx="17145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 txBox="1">
            <a:spLocks/>
          </p:cNvSpPr>
          <p:nvPr userDrawn="1"/>
        </p:nvSpPr>
        <p:spPr>
          <a:xfrm>
            <a:off x="2667000" y="6664325"/>
            <a:ext cx="4114800" cy="2238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proprietary &amp; confidential ©2011 Be Found Online, LLC </a:t>
            </a:r>
          </a:p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1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2401B8-DF0C-4131-99EE-00782A08AE6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65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2"/>
                </a:solidFill>
                <a:latin typeface="Arial Rounded MT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/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75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26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cid:image002.jpg@01CB2682.62BBCD30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47800"/>
            <a:ext cx="7520940" cy="4265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 descr="cid:image002.jpg@01CB2682.62BBCD30"/>
          <p:cNvPicPr/>
          <p:nvPr/>
        </p:nvPicPr>
        <p:blipFill>
          <a:blip r:embed="rId14" r:link="rId1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90600" y="6324600"/>
            <a:ext cx="594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C:\Users\Jeannine\Documents\BFO\images logos\BFO-180x50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256337"/>
            <a:ext cx="17145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5"/>
          <p:cNvSpPr txBox="1">
            <a:spLocks/>
          </p:cNvSpPr>
          <p:nvPr/>
        </p:nvSpPr>
        <p:spPr>
          <a:xfrm>
            <a:off x="2667000" y="6664325"/>
            <a:ext cx="4114800" cy="2238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proprietary &amp; confidential ©2011 Be Found Online, LLC </a:t>
            </a:r>
          </a:p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2401B8-DF0C-4131-99EE-00782A08AE6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0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cap="none" baseline="0">
          <a:solidFill>
            <a:schemeClr val="accent2"/>
          </a:solidFill>
          <a:latin typeface="Arial Rounded MT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000" b="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Product Feed Marketing</a:t>
            </a:r>
            <a:endParaRPr lang="en-US" sz="3600" dirty="0"/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8414084" y="6513094"/>
            <a:ext cx="649705" cy="214313"/>
          </a:xfrm>
          <a:prstGeom prst="rect">
            <a:avLst/>
          </a:prstGeom>
        </p:spPr>
        <p:txBody>
          <a:bodyPr lIns="91411" tIns="45706" rIns="91411" bIns="45706"/>
          <a:lstStyle>
            <a:defPPr>
              <a:defRPr lang="en-US"/>
            </a:defPPr>
            <a:lvl1pPr marL="0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59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18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80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39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298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60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416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478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FA0DA2-E0BE-9742-A18D-1658A65228B8}" type="slidenum">
              <a:rPr lang="en-US" sz="1100" smtClean="0">
                <a:solidFill>
                  <a:srgbClr val="FFFFFF"/>
                </a:solidFill>
              </a:rPr>
              <a:pPr algn="r"/>
              <a:t>1</a:t>
            </a:fld>
            <a:endParaRPr lang="en-US" sz="1100" dirty="0">
              <a:solidFill>
                <a:srgbClr val="FFFFFF"/>
              </a:solidFill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109822"/>
              </p:ext>
            </p:extLst>
          </p:nvPr>
        </p:nvGraphicFramePr>
        <p:xfrm>
          <a:off x="609600" y="1981200"/>
          <a:ext cx="3124200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/>
          <p:cNvSpPr/>
          <p:nvPr/>
        </p:nvSpPr>
        <p:spPr>
          <a:xfrm>
            <a:off x="3886200" y="1600200"/>
            <a:ext cx="4953000" cy="40386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/>
          <a:srcRect r="25882"/>
          <a:stretch>
            <a:fillRect/>
          </a:stretch>
        </p:blipFill>
        <p:spPr bwMode="auto">
          <a:xfrm>
            <a:off x="3962400" y="1752600"/>
            <a:ext cx="4800600" cy="3478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9508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Enable Product Extensions</a:t>
            </a:r>
            <a:endParaRPr lang="en-US" sz="3600" dirty="0"/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8414084" y="6513094"/>
            <a:ext cx="649705" cy="214313"/>
          </a:xfrm>
          <a:prstGeom prst="rect">
            <a:avLst/>
          </a:prstGeom>
        </p:spPr>
        <p:txBody>
          <a:bodyPr lIns="91411" tIns="45706" rIns="91411" bIns="45706"/>
          <a:lstStyle>
            <a:defPPr>
              <a:defRPr lang="en-US"/>
            </a:defPPr>
            <a:lvl1pPr marL="0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59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18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80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39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298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60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416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478" algn="l" defTabSz="914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FA0DA2-E0BE-9742-A18D-1658A65228B8}" type="slidenum">
              <a:rPr lang="en-US" sz="1100" smtClean="0">
                <a:solidFill>
                  <a:srgbClr val="FFFFFF"/>
                </a:solidFill>
              </a:rPr>
              <a:pPr algn="r"/>
              <a:t>2</a:t>
            </a:fld>
            <a:endParaRPr lang="en-US" sz="1100" dirty="0">
              <a:solidFill>
                <a:srgbClr val="FFFFFF"/>
              </a:solidFill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596684" y="1569204"/>
          <a:ext cx="228600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/>
          <p:cNvSpPr/>
          <p:nvPr/>
        </p:nvSpPr>
        <p:spPr>
          <a:xfrm>
            <a:off x="1981200" y="4648200"/>
            <a:ext cx="601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97025" lvl="3" indent="-450850" algn="ctr">
              <a:spcBef>
                <a:spcPts val="300"/>
              </a:spcBef>
              <a:buClr>
                <a:srgbClr val="F7B723"/>
              </a:buClr>
            </a:pPr>
            <a:r>
              <a:rPr lang="en-US" sz="2000" dirty="0">
                <a:solidFill>
                  <a:srgbClr val="000000"/>
                </a:solidFill>
              </a:rPr>
              <a:t>Product images will increase CTR &amp; brand presence on Google.com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1752600"/>
            <a:ext cx="3019425" cy="273596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9508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53400" cy="548640"/>
          </a:xfrm>
        </p:spPr>
        <p:txBody>
          <a:bodyPr>
            <a:noAutofit/>
          </a:bodyPr>
          <a:lstStyle/>
          <a:p>
            <a:r>
              <a:rPr lang="en-US" sz="4400" dirty="0" smtClean="0"/>
              <a:t>3 Types of Product Extensions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063740" cy="4419600"/>
          </a:xfrm>
        </p:spPr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SEM (picture)Product Extensions</a:t>
            </a:r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SEM (text) Product Extensions</a:t>
            </a:r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Universal Search (natural listings)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t="42840" r="61389" b="49566"/>
          <a:stretch/>
        </p:blipFill>
        <p:spPr>
          <a:xfrm>
            <a:off x="2057400" y="3314700"/>
            <a:ext cx="6477000" cy="7790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517" y="1342878"/>
            <a:ext cx="1155083" cy="170512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0"/>
            <a:ext cx="3962400" cy="160826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9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581400" cy="4572000"/>
          </a:xfrm>
        </p:spPr>
        <p:txBody>
          <a:bodyPr>
            <a:normAutofit fontScale="92500" lnSpcReduction="20000"/>
          </a:bodyPr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Cost-effective way of gaining incremental reach and conversions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Easy to implement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Allows </a:t>
            </a:r>
            <a:r>
              <a:rPr lang="en-US" dirty="0" smtClean="0"/>
              <a:t>products to </a:t>
            </a:r>
            <a:r>
              <a:rPr lang="en-US" dirty="0" smtClean="0"/>
              <a:t>get rated and reviewed</a:t>
            </a:r>
          </a:p>
          <a:p>
            <a:pPr marL="431800" indent="-323850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Increase visibility in organic search results</a:t>
            </a:r>
          </a:p>
          <a:p>
            <a:pPr marL="431800" indent="-323850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Enhances Google Paid Search ads</a:t>
            </a:r>
          </a:p>
          <a:p>
            <a:pPr marL="431800" indent="-323850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520940" cy="5486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Benefits of Shopping Feeds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514600"/>
            <a:ext cx="2389346" cy="25034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53400" cy="548640"/>
          </a:xfrm>
        </p:spPr>
        <p:txBody>
          <a:bodyPr>
            <a:noAutofit/>
          </a:bodyPr>
          <a:lstStyle/>
          <a:p>
            <a:r>
              <a:rPr lang="en-US" sz="4400" dirty="0" smtClean="0"/>
              <a:t>Product Feed Opportunities</a:t>
            </a:r>
            <a:endParaRPr lang="en-US" sz="4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66748" y="1371600"/>
            <a:ext cx="7029451" cy="555150"/>
            <a:chOff x="-1" y="0"/>
            <a:chExt cx="4686300" cy="1635941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-1" y="0"/>
              <a:ext cx="4686299" cy="163594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83958" y="83959"/>
              <a:ext cx="4602341" cy="155198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b="1" kern="1200" dirty="0" smtClean="0"/>
                <a:t>Benefits of Listing Products in Google Shopping!</a:t>
              </a:r>
              <a:endParaRPr lang="en-US" sz="2500" b="1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4800" y="2181162"/>
            <a:ext cx="2634799" cy="1552638"/>
            <a:chOff x="-228601" y="-84392"/>
            <a:chExt cx="4587009" cy="1720333"/>
          </a:xfrm>
          <a:scene3d>
            <a:camera prst="orthographicFront"/>
            <a:lightRig rig="flat" dir="t"/>
          </a:scene3d>
        </p:grpSpPr>
        <p:sp>
          <p:nvSpPr>
            <p:cNvPr id="13" name="Rounded Rectangle 12"/>
            <p:cNvSpPr/>
            <p:nvPr/>
          </p:nvSpPr>
          <p:spPr>
            <a:xfrm>
              <a:off x="-228601" y="-84392"/>
              <a:ext cx="4587009" cy="163594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-228601" y="-84392"/>
              <a:ext cx="4587009" cy="17203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Optimized Titles &amp; Descriptions that use terms your shoppers search for</a:t>
              </a:r>
              <a:endParaRPr lang="en-US" sz="21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4800" y="3810000"/>
            <a:ext cx="2634800" cy="583788"/>
            <a:chOff x="-228601" y="-84392"/>
            <a:chExt cx="5206875" cy="1720333"/>
          </a:xfrm>
          <a:scene3d>
            <a:camera prst="orthographicFront"/>
            <a:lightRig rig="flat" dir="t"/>
          </a:scene3d>
        </p:grpSpPr>
        <p:sp>
          <p:nvSpPr>
            <p:cNvPr id="16" name="Rounded Rectangle 15"/>
            <p:cNvSpPr/>
            <p:nvPr/>
          </p:nvSpPr>
          <p:spPr>
            <a:xfrm>
              <a:off x="-228601" y="-84392"/>
              <a:ext cx="5206875" cy="163594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-21916" y="83958"/>
              <a:ext cx="5000190" cy="15519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Product Photos</a:t>
              </a:r>
              <a:endParaRPr lang="en-US" sz="21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4801" y="4648200"/>
            <a:ext cx="2634800" cy="583788"/>
            <a:chOff x="-228601" y="-84392"/>
            <a:chExt cx="5206875" cy="1720333"/>
          </a:xfrm>
          <a:scene3d>
            <a:camera prst="orthographicFront"/>
            <a:lightRig rig="flat" dir="t"/>
          </a:scene3d>
        </p:grpSpPr>
        <p:sp>
          <p:nvSpPr>
            <p:cNvPr id="19" name="Rounded Rectangle 18"/>
            <p:cNvSpPr/>
            <p:nvPr/>
          </p:nvSpPr>
          <p:spPr>
            <a:xfrm>
              <a:off x="-228601" y="-84392"/>
              <a:ext cx="5206875" cy="163594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-21916" y="83958"/>
              <a:ext cx="5000190" cy="15519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Product Pricing</a:t>
              </a:r>
              <a:endParaRPr lang="en-US" sz="210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8600" y="5384388"/>
            <a:ext cx="2711001" cy="787812"/>
            <a:chOff x="-228601" y="-84392"/>
            <a:chExt cx="5206875" cy="1720333"/>
          </a:xfrm>
          <a:scene3d>
            <a:camera prst="orthographicFront"/>
            <a:lightRig rig="flat" dir="t"/>
          </a:scene3d>
        </p:grpSpPr>
        <p:sp>
          <p:nvSpPr>
            <p:cNvPr id="22" name="Rounded Rectangle 21"/>
            <p:cNvSpPr/>
            <p:nvPr/>
          </p:nvSpPr>
          <p:spPr>
            <a:xfrm>
              <a:off x="-228601" y="-84392"/>
              <a:ext cx="5206875" cy="163594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-21916" y="83958"/>
              <a:ext cx="5000190" cy="15519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Calls to Action: “Add to Cart”</a:t>
              </a:r>
              <a:endParaRPr lang="en-US" sz="2100" kern="1200" dirty="0"/>
            </a:p>
          </p:txBody>
        </p:sp>
      </p:grpSp>
      <p:pic>
        <p:nvPicPr>
          <p:cNvPr id="2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181162"/>
            <a:ext cx="4724399" cy="4023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28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FO Theme">
  <a:themeElements>
    <a:clrScheme name="bfo color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7B723"/>
      </a:accent2>
      <a:accent3>
        <a:srgbClr val="00AEEF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158</Words>
  <Application>Microsoft Office PowerPoint</Application>
  <PresentationFormat>On-screen Show (4:3)</PresentationFormat>
  <Paragraphs>35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BFO Theme</vt:lpstr>
      <vt:lpstr>Product Feed Marketing</vt:lpstr>
      <vt:lpstr>Enable Product Extensions</vt:lpstr>
      <vt:lpstr>3 Types of Product Extensions</vt:lpstr>
      <vt:lpstr>Benefits of Shopping Feeds</vt:lpstr>
      <vt:lpstr>Product Feed Opportunities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of Shopping Feeds</dc:title>
  <dc:creator>Natalie Sowards</dc:creator>
  <cp:lastModifiedBy>Robyn</cp:lastModifiedBy>
  <cp:revision>7</cp:revision>
  <dcterms:created xsi:type="dcterms:W3CDTF">2012-04-26T13:46:23Z</dcterms:created>
  <dcterms:modified xsi:type="dcterms:W3CDTF">2012-05-08T16:49:14Z</dcterms:modified>
</cp:coreProperties>
</file>